
<file path=[Content_Types].xml><?xml version="1.0" encoding="utf-8"?>
<Types xmlns="http://schemas.openxmlformats.org/package/2006/content-types">
  <Default Extension="jpeg" ContentType="image/jpeg"/>
  <Default Extension="jp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8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0" d="100"/>
          <a:sy n="110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608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1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10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11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12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13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64406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14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15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16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17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18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19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2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20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21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22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23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3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4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5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6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7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8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思源宋体 CN" panose="02020400000000000000" pitchFamily="18" charset="-122"/>
              </a:rPr>
              <a:t>9</a:t>
            </a:fld>
            <a:endParaRPr lang="en-US">
              <a:latin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922B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A93226">
              <a:alpha val="70000"/>
            </a:srgbClr>
          </a:solidFill>
          <a:ln w="12700">
            <a:solidFill>
              <a:srgbClr val="A93226">
                <a:alpha val="7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27432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600" dirty="0">
                <a:solidFill>
                  <a:srgbClr val="F4D03F"/>
                </a:solidFill>
                <a:latin typeface="思源宋体 CN" panose="02020400000000000000" pitchFamily="18" charset="-122"/>
              </a:rPr>
              <a:t>安全生产月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5" name="Text 3"/>
          <p:cNvSpPr/>
          <p:nvPr/>
        </p:nvSpPr>
        <p:spPr>
          <a:xfrm>
            <a:off x="274320" y="777240"/>
            <a:ext cx="2743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2026</a:t>
            </a:r>
            <a:endParaRPr lang="en-US" sz="7200" dirty="0">
              <a:latin typeface="思源宋体 CN" panose="02020400000000000000" pitchFamily="18" charset="-122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657600" y="1188720"/>
            <a:ext cx="54864" cy="2926080"/>
          </a:xfrm>
          <a:prstGeom prst="rect">
            <a:avLst/>
          </a:prstGeom>
          <a:solidFill>
            <a:srgbClr val="F4D03F"/>
          </a:solidFill>
          <a:ln w="12700">
            <a:solidFill>
              <a:srgbClr val="F4D03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31920" y="1097280"/>
            <a:ext cx="5029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4D03F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2026</a:t>
            </a:r>
            <a:r>
              <a:rPr lang="zh-CN" altLang="en-US" sz="2400" b="1">
                <a:solidFill>
                  <a:srgbClr val="F4D03F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年</a:t>
            </a:r>
            <a:r>
              <a:rPr lang="en-US" sz="2400" b="1">
                <a:solidFill>
                  <a:srgbClr val="F4D03F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企业安全生产月</a:t>
            </a:r>
            <a:endParaRPr lang="en-US" sz="2400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9" name="Text 7"/>
          <p:cNvSpPr/>
          <p:nvPr/>
        </p:nvSpPr>
        <p:spPr>
          <a:xfrm>
            <a:off x="3931920" y="1828800"/>
            <a:ext cx="5029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活动总结报告</a:t>
            </a:r>
            <a:endParaRPr lang="en-US" sz="4400" dirty="0">
              <a:latin typeface="思源宋体 CN" panose="02020400000000000000" pitchFamily="18" charset="-122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931920" y="3063240"/>
            <a:ext cx="4937760" cy="685800"/>
          </a:xfrm>
          <a:prstGeom prst="rect">
            <a:avLst/>
          </a:prstGeom>
          <a:solidFill>
            <a:srgbClr val="E67E22">
              <a:alpha val="80000"/>
            </a:srgbClr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931920" y="3063240"/>
            <a:ext cx="4937760" cy="6858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人人讲安全</a:t>
            </a:r>
            <a:r>
              <a:rPr lang="en-US" b="1">
                <a:solidFill>
                  <a:srgbClr val="FFFFFF"/>
                </a:solidFill>
                <a:latin typeface="思源宋体 CN" panose="02020400000000000000" pitchFamily="18" charset="-122"/>
              </a:rPr>
              <a:t>，个个会应急-</a:t>
            </a:r>
            <a:r>
              <a:rPr lang="en-US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-</a:t>
            </a:r>
            <a:r>
              <a:rPr lang="en-US" b="1">
                <a:solidFill>
                  <a:srgbClr val="FFFFFF"/>
                </a:solidFill>
                <a:latin typeface="思源宋体 CN" panose="02020400000000000000" pitchFamily="18" charset="-122"/>
              </a:rPr>
              <a:t>排查整治风险隐患</a:t>
            </a:r>
            <a:endParaRPr lang="en-US" dirty="0">
              <a:latin typeface="思源宋体 CN" panose="02020400000000000000" pitchFamily="18" charset="-122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931920" y="3931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EEE0"/>
                </a:solidFill>
                <a:latin typeface="思源宋体 CN" panose="02020400000000000000" pitchFamily="18" charset="-122"/>
              </a:rPr>
              <a:t>活动时间：2026年6月1日 — 6月30日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931920" y="43891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EEE0"/>
                </a:solidFill>
                <a:latin typeface="思源宋体 CN" panose="02020400000000000000" pitchFamily="18" charset="-122"/>
              </a:rPr>
              <a:t>编制时间：2026年6月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pic>
        <p:nvPicPr>
          <p:cNvPr id="1026" name="Picture 2" descr="https://mmbiz.qpic.cn/sz_mmbiz_jpg/EbtjbJJsGKySicfj08wY8MLDFlGfXM4ic9hve1MdcogplCfwxKk25kBsKnLWEzlIwdL41xp1NJ9CRVhAyjFWianJYBHLzpkTX6thszegplruCA/640?wx_fmt=jpeg&amp;from=appmsg&amp;tp=wxpic&amp;wxfrom=5&amp;wx_lazy=1#imgIndex=1">
            <a:extLst>
              <a:ext uri="{FF2B5EF4-FFF2-40B4-BE49-F238E27FC236}">
                <a16:creationId xmlns:a16="http://schemas.microsoft.com/office/drawing/2014/main" id="{17FAF0EC-D779-4D20-A52A-2DE97C5BEA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778"/>
          <a:stretch/>
        </p:blipFill>
        <p:spPr bwMode="auto">
          <a:xfrm>
            <a:off x="274320" y="114251"/>
            <a:ext cx="2524760" cy="491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6C34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5B2C6F"/>
          </a:solidFill>
          <a:ln w="12700">
            <a:solidFill>
              <a:srgbClr val="5B2C6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0" y="457200"/>
            <a:ext cx="3657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FFFFFF">
                    <a:alpha val="75000"/>
                  </a:srgbClr>
                </a:solidFill>
                <a:latin typeface="思源宋体 CN" panose="02020400000000000000" pitchFamily="18" charset="-122"/>
              </a:rPr>
              <a:t>04</a:t>
            </a:r>
            <a:endParaRPr lang="en-US" sz="130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kern="0" spc="800" dirty="0">
                <a:solidFill>
                  <a:srgbClr val="F4D03F"/>
                </a:solidFill>
                <a:latin typeface="思源宋体 CN" panose="02020400000000000000" pitchFamily="18" charset="-122"/>
              </a:rPr>
              <a:t>PART</a:t>
            </a:r>
            <a:endParaRPr lang="en-US" sz="1600" dirty="0">
              <a:latin typeface="思源宋体 CN" panose="02020400000000000000" pitchFamily="18" charset="-122"/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隐患排查整治</a:t>
            </a:r>
            <a:endParaRPr lang="en-US" sz="4000" dirty="0">
              <a:latin typeface="思源宋体 CN" panose="02020400000000000000" pitchFamily="18" charset="-122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288036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7BDE2"/>
                </a:solidFill>
                <a:latin typeface="思源宋体 CN" panose="02020400000000000000" pitchFamily="18" charset="-122"/>
              </a:rPr>
              <a:t>Hidden Hazard Investigation &amp; Rectification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4572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安全隐患排查整治情况</a:t>
            </a:r>
            <a:endParaRPr lang="en-US" sz="18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04 隐患排查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12700">
            <a:solidFill>
              <a:srgbClr val="922B2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892040"/>
            <a:ext cx="77724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2026年安全生产月活动总结 | 人人讲安全，个个会应急——排查整治风险隐患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29600" y="4892040"/>
            <a:ext cx="73152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11 / 22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74320" y="640080"/>
            <a:ext cx="1965960" cy="10972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74320" y="713232"/>
            <a:ext cx="19659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12次</a:t>
            </a:r>
            <a:endParaRPr lang="en-US" sz="2800" dirty="0">
              <a:latin typeface="思源宋体 CN" panose="02020400000000000000" pitchFamily="18" charset="-122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74320" y="1243584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思源宋体 CN" panose="02020400000000000000" pitchFamily="18" charset="-122"/>
              </a:rPr>
              <a:t>专项检查次数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2441448" y="640080"/>
            <a:ext cx="1965960" cy="109728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441448" y="713232"/>
            <a:ext cx="19659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86条</a:t>
            </a:r>
            <a:endParaRPr lang="en-US" sz="2800" dirty="0">
              <a:latin typeface="思源宋体 CN" panose="02020400000000000000" pitchFamily="18" charset="-122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2441448" y="1243584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思源宋体 CN" panose="02020400000000000000" pitchFamily="18" charset="-122"/>
              </a:rPr>
              <a:t>排查隐患总数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608576" y="640080"/>
            <a:ext cx="1965960" cy="1097280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608576" y="713232"/>
            <a:ext cx="19659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82条</a:t>
            </a:r>
            <a:endParaRPr lang="en-US" sz="2800" dirty="0">
              <a:latin typeface="思源宋体 CN" panose="02020400000000000000" pitchFamily="18" charset="-122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608576" y="1243584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思源宋体 CN" panose="02020400000000000000" pitchFamily="18" charset="-122"/>
              </a:rPr>
              <a:t>已完成整改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775704" y="640080"/>
            <a:ext cx="1965960" cy="109728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775704" y="713232"/>
            <a:ext cx="19659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4条</a:t>
            </a:r>
            <a:endParaRPr lang="en-US" sz="2800" dirty="0">
              <a:latin typeface="思源宋体 CN" panose="02020400000000000000" pitchFamily="18" charset="-122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775704" y="1243584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思源宋体 CN" panose="02020400000000000000" pitchFamily="18" charset="-122"/>
              </a:rPr>
              <a:t>整改中跟踪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274320" y="187452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● 隐患排查分类汇总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2240280"/>
          <a:ext cx="4297680" cy="2432304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隐患类型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排查数量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已整改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整改率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消防安全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22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21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95.5%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设备设施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18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18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100%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用电安全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15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14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93.3%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现场管理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20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18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90.0%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其他隐患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11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11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100%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合　　计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86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82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E8449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95.3%</a:t>
                      </a:r>
                      <a:endParaRPr lang="en-US" sz="1100" dirty="0"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3" name="Text 20"/>
          <p:cNvSpPr/>
          <p:nvPr/>
        </p:nvSpPr>
        <p:spPr>
          <a:xfrm>
            <a:off x="4846320" y="187452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● 隐患整改闭环流程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24" name="Shape 21"/>
          <p:cNvSpPr/>
          <p:nvPr/>
        </p:nvSpPr>
        <p:spPr>
          <a:xfrm>
            <a:off x="4846320" y="2286000"/>
            <a:ext cx="457200" cy="45720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846320" y="22860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1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26" name="Shape 23"/>
          <p:cNvSpPr/>
          <p:nvPr/>
        </p:nvSpPr>
        <p:spPr>
          <a:xfrm>
            <a:off x="5376672" y="2240280"/>
            <a:ext cx="347472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440680" y="2240280"/>
            <a:ext cx="3337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E50"/>
                </a:solidFill>
                <a:latin typeface="思源宋体 CN" panose="02020400000000000000" pitchFamily="18" charset="-122"/>
              </a:rPr>
              <a:t>排查发现：检查组现场排查，填写隐患记录表</a:t>
            </a:r>
            <a:endParaRPr lang="en-US" sz="1150" dirty="0">
              <a:latin typeface="思源宋体 CN" panose="02020400000000000000" pitchFamily="18" charset="-122"/>
            </a:endParaRPr>
          </a:p>
        </p:txBody>
      </p:sp>
      <p:sp>
        <p:nvSpPr>
          <p:cNvPr id="28" name="Shape 25"/>
          <p:cNvSpPr/>
          <p:nvPr/>
        </p:nvSpPr>
        <p:spPr>
          <a:xfrm>
            <a:off x="5074920" y="2743200"/>
            <a:ext cx="0" cy="137160"/>
          </a:xfrm>
          <a:prstGeom prst="line">
            <a:avLst/>
          </a:prstGeom>
          <a:noFill/>
          <a:ln w="12700">
            <a:solidFill>
              <a:srgbClr val="5D6D7E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4846320" y="2880360"/>
            <a:ext cx="457200" cy="45720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4846320" y="2880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2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31" name="Shape 28"/>
          <p:cNvSpPr/>
          <p:nvPr/>
        </p:nvSpPr>
        <p:spPr>
          <a:xfrm>
            <a:off x="5376672" y="2834640"/>
            <a:ext cx="347472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5440680" y="2834640"/>
            <a:ext cx="3337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E50"/>
                </a:solidFill>
                <a:latin typeface="思源宋体 CN" panose="02020400000000000000" pitchFamily="18" charset="-122"/>
              </a:rPr>
              <a:t>建档立案：编号录入台账，明确整改责任人</a:t>
            </a:r>
            <a:endParaRPr lang="en-US" sz="1150" dirty="0">
              <a:latin typeface="思源宋体 CN" panose="02020400000000000000" pitchFamily="18" charset="-122"/>
            </a:endParaRPr>
          </a:p>
        </p:txBody>
      </p:sp>
      <p:sp>
        <p:nvSpPr>
          <p:cNvPr id="33" name="Shape 30"/>
          <p:cNvSpPr/>
          <p:nvPr/>
        </p:nvSpPr>
        <p:spPr>
          <a:xfrm>
            <a:off x="5074920" y="3337560"/>
            <a:ext cx="0" cy="137160"/>
          </a:xfrm>
          <a:prstGeom prst="line">
            <a:avLst/>
          </a:prstGeom>
          <a:noFill/>
          <a:ln w="12700">
            <a:solidFill>
              <a:srgbClr val="5D6D7E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4846320" y="3474720"/>
            <a:ext cx="457200" cy="45720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4846320" y="3474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3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36" name="Shape 33"/>
          <p:cNvSpPr/>
          <p:nvPr/>
        </p:nvSpPr>
        <p:spPr>
          <a:xfrm>
            <a:off x="5376672" y="3429000"/>
            <a:ext cx="347472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5440680" y="3429000"/>
            <a:ext cx="3337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E50"/>
                </a:solidFill>
                <a:latin typeface="思源宋体 CN" panose="02020400000000000000" pitchFamily="18" charset="-122"/>
              </a:rPr>
              <a:t>限期整改：下达整改通知，规定整改期限</a:t>
            </a:r>
            <a:endParaRPr lang="en-US" sz="1150" dirty="0">
              <a:latin typeface="思源宋体 CN" panose="02020400000000000000" pitchFamily="18" charset="-122"/>
            </a:endParaRPr>
          </a:p>
        </p:txBody>
      </p:sp>
      <p:sp>
        <p:nvSpPr>
          <p:cNvPr id="38" name="Shape 35"/>
          <p:cNvSpPr/>
          <p:nvPr/>
        </p:nvSpPr>
        <p:spPr>
          <a:xfrm>
            <a:off x="5074920" y="3931920"/>
            <a:ext cx="0" cy="137160"/>
          </a:xfrm>
          <a:prstGeom prst="line">
            <a:avLst/>
          </a:prstGeom>
          <a:noFill/>
          <a:ln w="12700">
            <a:solidFill>
              <a:srgbClr val="5D6D7E"/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4846320" y="4069080"/>
            <a:ext cx="457200" cy="45720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4846320" y="4069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4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41" name="Shape 38"/>
          <p:cNvSpPr/>
          <p:nvPr/>
        </p:nvSpPr>
        <p:spPr>
          <a:xfrm>
            <a:off x="5376672" y="4023360"/>
            <a:ext cx="347472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5440680" y="4023360"/>
            <a:ext cx="3337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E50"/>
                </a:solidFill>
                <a:latin typeface="思源宋体 CN" panose="02020400000000000000" pitchFamily="18" charset="-122"/>
              </a:rPr>
              <a:t>整改验收：安全员复查验收，闭环销号</a:t>
            </a:r>
            <a:endParaRPr lang="en-US" sz="115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4572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应急演练开展情况</a:t>
            </a:r>
            <a:endParaRPr lang="en-US" sz="18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04 隐患排查 / 05 应急演练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12700">
            <a:solidFill>
              <a:srgbClr val="922B2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892040"/>
            <a:ext cx="77724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2026年安全生产月活动总结 | 人人讲安全，个个会应急——排查整治风险隐患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29600" y="4892040"/>
            <a:ext cx="73152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12 / 22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74320" y="640080"/>
            <a:ext cx="8595360" cy="77724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7200" y="640080"/>
            <a:ext cx="8321040" cy="7772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思源宋体 CN" panose="02020400000000000000" pitchFamily="18" charset="-122"/>
              </a:rPr>
              <a:t>本次安全月共开展各类应急演练 4 场，参与员工累计 380 人次，演练科目涵盖消防疏散、化学品泄漏、触电急救等核心场景，有效提升全员应急处置能力。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274320" y="1600199"/>
            <a:ext cx="4114800" cy="3246119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274320" y="1600200"/>
            <a:ext cx="91440" cy="324611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167335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思源宋体 CN" panose="02020400000000000000" pitchFamily="18" charset="-122"/>
              </a:rPr>
              <a:t>消防应急疏散演练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2020824"/>
            <a:ext cx="3749040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207568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6D7E"/>
                </a:solidFill>
                <a:latin typeface="思源宋体 CN" panose="02020400000000000000" pitchFamily="18" charset="-122"/>
              </a:rPr>
              <a:t>📅 演练时间：6月5日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57200" y="233172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6D7E"/>
                </a:solidFill>
                <a:latin typeface="思源宋体 CN" panose="02020400000000000000" pitchFamily="18" charset="-122"/>
              </a:rPr>
              <a:t>👥 参与人员：全体员工 320人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57200" y="2587752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✅ 演练效果：疏散用时3分28秒，达到预期目标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709160" y="1600200"/>
            <a:ext cx="4114800" cy="324611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09160" y="1600200"/>
            <a:ext cx="91440" cy="3246118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92040" y="167335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67E22"/>
                </a:solidFill>
                <a:latin typeface="思源宋体 CN" panose="02020400000000000000" pitchFamily="18" charset="-122"/>
              </a:rPr>
              <a:t>触电急救演练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892040" y="2020824"/>
            <a:ext cx="3749040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92040" y="207568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6D7E"/>
                </a:solidFill>
                <a:latin typeface="思源宋体 CN" panose="02020400000000000000" pitchFamily="18" charset="-122"/>
              </a:rPr>
              <a:t>📅 演练时间：6月12日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892040" y="233172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6D7E"/>
                </a:solidFill>
                <a:latin typeface="思源宋体 CN" panose="02020400000000000000" pitchFamily="18" charset="-122"/>
              </a:rPr>
              <a:t>👥 参与人员：班组长及骨干 50人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892040" y="2587752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✅ 演练效果：掌握AED使用和心肺复苏技能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C69421A0-C885-4A4F-AFD1-5B17592B8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057" y="3118103"/>
            <a:ext cx="2681798" cy="1440000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A863D324-FF25-4993-A3E6-FEFEF1F105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640" y="3118102"/>
            <a:ext cx="2251973" cy="143828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4572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应急演练开展情况</a:t>
            </a:r>
            <a:endParaRPr lang="en-US" sz="18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04 隐患排查 / 05 应急演练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12700">
            <a:solidFill>
              <a:srgbClr val="922B2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892040"/>
            <a:ext cx="77724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2026年安全生产月活动总结 | 人人讲安全，个个会应急——排查整治风险隐患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29600" y="4892040"/>
            <a:ext cx="73152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12 / 22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74320" y="640080"/>
            <a:ext cx="8595360" cy="77724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7200" y="640080"/>
            <a:ext cx="8321040" cy="7772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思源宋体 CN" panose="02020400000000000000" pitchFamily="18" charset="-122"/>
              </a:rPr>
              <a:t>本次安全月共开展各类应急演练 4 场，参与员工累计 380 人次，演练科目涵盖消防疏散、化学品泄漏、触电急救等核心场景，有效提升全员应急处置能力。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228600" y="1683656"/>
            <a:ext cx="4114800" cy="2956911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228600" y="1683656"/>
            <a:ext cx="91440" cy="2956911"/>
          </a:xfrm>
          <a:prstGeom prst="rect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11480" y="1756809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D3C98"/>
                </a:solidFill>
                <a:latin typeface="思源宋体 CN" panose="02020400000000000000" pitchFamily="18" charset="-122"/>
              </a:rPr>
              <a:t>危化品泄漏演练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411480" y="2104281"/>
            <a:ext cx="3749040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11480" y="2159145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6D7E"/>
                </a:solidFill>
                <a:latin typeface="思源宋体 CN" panose="02020400000000000000" pitchFamily="18" charset="-122"/>
              </a:rPr>
              <a:t>📅 演练时间：6月19日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411480" y="2415177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6D7E"/>
                </a:solidFill>
                <a:latin typeface="思源宋体 CN" panose="02020400000000000000" pitchFamily="18" charset="-122"/>
              </a:rPr>
              <a:t>👥 参与人员：仓储生产人员 80人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411480" y="2671209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✅ 演练效果：快速处置程序流畅，协调有序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4663440" y="1683656"/>
            <a:ext cx="4114800" cy="2956911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663440" y="1683656"/>
            <a:ext cx="91440" cy="2956911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846320" y="1756809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5276"/>
                </a:solidFill>
                <a:latin typeface="思源宋体 CN" panose="02020400000000000000" pitchFamily="18" charset="-122"/>
              </a:rPr>
              <a:t>高处坠落救援演练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4846320" y="2104281"/>
            <a:ext cx="3749040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846320" y="2159145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6D7E"/>
                </a:solidFill>
                <a:latin typeface="思源宋体 CN" panose="02020400000000000000" pitchFamily="18" charset="-122"/>
              </a:rPr>
              <a:t>📅 演练时间：6月25日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4846320" y="2415177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6D7E"/>
                </a:solidFill>
                <a:latin typeface="思源宋体 CN" panose="02020400000000000000" pitchFamily="18" charset="-122"/>
              </a:rPr>
              <a:t>👥 参与人员：施工作业人员 60人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4846320" y="2671209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✅ 演练效果：正确使用安全带，熟练呼救报警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5E725F87-D6DC-4973-96C1-F2FED7C45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697" y="3063420"/>
            <a:ext cx="2650602" cy="1440000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F118192C-3002-4807-8E4C-47DB9B34E3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5315" y="3063420"/>
            <a:ext cx="2571306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359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B795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200400"/>
            <a:ext cx="9144000" cy="1943100"/>
          </a:xfrm>
          <a:prstGeom prst="rect">
            <a:avLst/>
          </a:prstGeom>
          <a:solidFill>
            <a:srgbClr val="9A7D0A"/>
          </a:solidFill>
          <a:ln w="12700">
            <a:solidFill>
              <a:srgbClr val="9A7D0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0" y="457200"/>
            <a:ext cx="32004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FFFFFF">
                    <a:alpha val="75000"/>
                  </a:srgbClr>
                </a:solidFill>
                <a:latin typeface="思源宋体 CN" panose="02020400000000000000" pitchFamily="18" charset="-122"/>
              </a:rPr>
              <a:t>05</a:t>
            </a:r>
            <a:endParaRPr lang="en-US" sz="130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kern="0" spc="800" dirty="0">
                <a:solidFill>
                  <a:srgbClr val="FFFFFF"/>
                </a:solidFill>
                <a:latin typeface="思源宋体 CN" panose="02020400000000000000" pitchFamily="18" charset="-122"/>
              </a:rPr>
              <a:t>PART</a:t>
            </a:r>
            <a:endParaRPr lang="en-US" sz="1600" dirty="0">
              <a:latin typeface="思源宋体 CN" panose="02020400000000000000" pitchFamily="18" charset="-122"/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活动成果与亮点</a:t>
            </a:r>
            <a:endParaRPr lang="en-US" sz="3800" dirty="0">
              <a:latin typeface="思源宋体 CN" panose="02020400000000000000" pitchFamily="18" charset="-122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288036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F9E79F"/>
                </a:solidFill>
                <a:latin typeface="思源宋体 CN" panose="02020400000000000000" pitchFamily="18" charset="-122"/>
              </a:rPr>
              <a:t>Activity Achievements &amp; Highlights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4572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活动成果数据汇总</a:t>
            </a:r>
            <a:endParaRPr lang="en-US" sz="18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05 活动成果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12700">
            <a:solidFill>
              <a:srgbClr val="922B2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892040"/>
            <a:ext cx="77724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2026年安全生产月活动总结 | 人人讲安全，个个会应急——排查整治风险隐患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29600" y="4892040"/>
            <a:ext cx="73152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14 / 22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28600" y="640080"/>
            <a:ext cx="269748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28600" y="640080"/>
            <a:ext cx="2697480" cy="3200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1752" y="64008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活动持续时间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28600" y="960120"/>
            <a:ext cx="2697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C0392B"/>
                </a:solidFill>
                <a:latin typeface="思源宋体 CN" panose="02020400000000000000" pitchFamily="18" charset="-122"/>
              </a:rPr>
              <a:t>30天</a:t>
            </a:r>
            <a:endParaRPr lang="en-US" sz="4200" dirty="0">
              <a:latin typeface="思源宋体 CN" panose="02020400000000000000" pitchFamily="18" charset="-122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228600" y="1874520"/>
            <a:ext cx="2697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D6D7E"/>
                </a:solidFill>
                <a:latin typeface="思源宋体 CN" panose="02020400000000000000" pitchFamily="18" charset="-122"/>
              </a:rPr>
              <a:t>全月覆盖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154680" y="640080"/>
            <a:ext cx="269748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154680" y="640080"/>
            <a:ext cx="2697480" cy="32004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27832" y="64008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员工参与率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154680" y="960120"/>
            <a:ext cx="2697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67E22"/>
                </a:solidFill>
                <a:latin typeface="思源宋体 CN" panose="02020400000000000000" pitchFamily="18" charset="-122"/>
              </a:rPr>
              <a:t>100%</a:t>
            </a:r>
            <a:endParaRPr lang="en-US" sz="4200" dirty="0">
              <a:latin typeface="思源宋体 CN" panose="02020400000000000000" pitchFamily="18" charset="-122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154680" y="1874520"/>
            <a:ext cx="2697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D6D7E"/>
                </a:solidFill>
                <a:latin typeface="思源宋体 CN" panose="02020400000000000000" pitchFamily="18" charset="-122"/>
              </a:rPr>
              <a:t>无遗漏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080760" y="640080"/>
            <a:ext cx="269748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080760" y="640080"/>
            <a:ext cx="2697480" cy="320040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153912" y="64008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排查安全隐患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080760" y="960120"/>
            <a:ext cx="2697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1E8449"/>
                </a:solidFill>
                <a:latin typeface="思源宋体 CN" panose="02020400000000000000" pitchFamily="18" charset="-122"/>
              </a:rPr>
              <a:t>86条</a:t>
            </a:r>
            <a:endParaRPr lang="en-US" sz="4200" dirty="0">
              <a:latin typeface="思源宋体 CN" panose="02020400000000000000" pitchFamily="18" charset="-122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080760" y="1874520"/>
            <a:ext cx="2697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D6D7E"/>
                </a:solidFill>
                <a:latin typeface="思源宋体 CN" panose="02020400000000000000" pitchFamily="18" charset="-122"/>
              </a:rPr>
              <a:t>整改率95%+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228600" y="2834640"/>
            <a:ext cx="269748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228600" y="2834640"/>
            <a:ext cx="2697480" cy="32004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01752" y="283464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应急演练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228600" y="3154680"/>
            <a:ext cx="2697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1A5276"/>
                </a:solidFill>
                <a:latin typeface="思源宋体 CN" panose="02020400000000000000" pitchFamily="18" charset="-122"/>
              </a:rPr>
              <a:t>4场</a:t>
            </a:r>
            <a:endParaRPr lang="en-US" sz="4200" dirty="0">
              <a:latin typeface="思源宋体 CN" panose="02020400000000000000" pitchFamily="18" charset="-122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228600" y="4069080"/>
            <a:ext cx="2697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D6D7E"/>
                </a:solidFill>
                <a:latin typeface="思源宋体 CN" panose="02020400000000000000" pitchFamily="18" charset="-122"/>
              </a:rPr>
              <a:t>380人次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3154680" y="2834640"/>
            <a:ext cx="269748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3154680" y="2834640"/>
            <a:ext cx="2697480" cy="320040"/>
          </a:xfrm>
          <a:prstGeom prst="rect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227832" y="283464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培训场次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3154680" y="3154680"/>
            <a:ext cx="2697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7D3C98"/>
                </a:solidFill>
                <a:latin typeface="思源宋体 CN" panose="02020400000000000000" pitchFamily="18" charset="-122"/>
              </a:rPr>
              <a:t>20+</a:t>
            </a:r>
            <a:endParaRPr lang="en-US" sz="4200" dirty="0">
              <a:latin typeface="思源宋体 CN" panose="02020400000000000000" pitchFamily="18" charset="-122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3154680" y="4069080"/>
            <a:ext cx="2697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D6D7E"/>
                </a:solidFill>
                <a:latin typeface="思源宋体 CN" panose="02020400000000000000" pitchFamily="18" charset="-122"/>
              </a:rPr>
              <a:t>课时覆盖全员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6080760" y="2834640"/>
            <a:ext cx="269748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6080760" y="2834640"/>
            <a:ext cx="2697480" cy="320040"/>
          </a:xfrm>
          <a:prstGeom prst="rect">
            <a:avLst/>
          </a:prstGeom>
          <a:solidFill>
            <a:srgbClr val="B7950B"/>
          </a:solidFill>
          <a:ln w="12700">
            <a:solidFill>
              <a:srgbClr val="B7950B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153912" y="283464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安全事故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6080760" y="3154680"/>
            <a:ext cx="2697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B7950B"/>
                </a:solidFill>
                <a:latin typeface="思源宋体 CN" panose="02020400000000000000" pitchFamily="18" charset="-122"/>
              </a:rPr>
              <a:t>0件</a:t>
            </a:r>
            <a:endParaRPr lang="en-US" sz="4200" dirty="0">
              <a:latin typeface="思源宋体 CN" panose="02020400000000000000" pitchFamily="18" charset="-122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6080760" y="4069080"/>
            <a:ext cx="2697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D6D7E"/>
                </a:solidFill>
                <a:latin typeface="思源宋体 CN" panose="02020400000000000000" pitchFamily="18" charset="-122"/>
              </a:rPr>
              <a:t>安全生产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4572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活动亮点与典型经验</a:t>
            </a:r>
            <a:endParaRPr lang="en-US" sz="18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05 活动成果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12700">
            <a:solidFill>
              <a:srgbClr val="922B2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892040"/>
            <a:ext cx="77724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2026年安全生产月活动总结 | 人人讲安全，个个会应急——排查整治风险隐患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29600" y="4892040"/>
            <a:ext cx="73152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15 / 22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9" name="Text 7"/>
          <p:cNvSpPr/>
          <p:nvPr/>
        </p:nvSpPr>
        <p:spPr>
          <a:xfrm>
            <a:off x="274320" y="594360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D6D7E"/>
                </a:solidFill>
                <a:latin typeface="思源宋体 CN" panose="02020400000000000000" pitchFamily="18" charset="-122"/>
              </a:rPr>
              <a:t>本次安全月活动形成了以下可推广的典型经验做法：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228600" y="1005840"/>
            <a:ext cx="420624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28600" y="1005840"/>
            <a:ext cx="4206240" cy="4572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100584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✍️ 全员安全承诺制度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65760" y="1554480"/>
            <a:ext cx="155448" cy="15544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4360" y="1508760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覆盖全体员工的安全承诺书签订工作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65760" y="1929384"/>
            <a:ext cx="155448" cy="15544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94360" y="1883664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承诺内容细化到岗位具体安全职责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365760" y="2304288"/>
            <a:ext cx="155448" cy="15544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2258568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承诺书存档，作为年度绩效考核依据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690872" y="1005840"/>
            <a:ext cx="420624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90872" y="1005840"/>
            <a:ext cx="4206240" cy="45720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82312" y="100584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👨‍🏫 "师带徒"安全传帮带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828032" y="1554480"/>
            <a:ext cx="155448" cy="155448"/>
          </a:xfrm>
          <a:prstGeom prst="ellipse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56632" y="1508760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推行安全技能师带徒活动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828032" y="1929384"/>
            <a:ext cx="155448" cy="155448"/>
          </a:xfrm>
          <a:prstGeom prst="ellipse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56632" y="1883664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老员工带领新员工参加安全培训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4828032" y="2304288"/>
            <a:ext cx="155448" cy="155448"/>
          </a:xfrm>
          <a:prstGeom prst="ellipse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056632" y="2258568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组建安全知识"帮教小组"互学互促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228600" y="2971800"/>
            <a:ext cx="420624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228600" y="2971800"/>
            <a:ext cx="4206240" cy="457200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20040" y="297180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📸 隐患随手拍激励机制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365760" y="3520440"/>
            <a:ext cx="155448" cy="155448"/>
          </a:xfrm>
          <a:prstGeom prst="ellipse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94360" y="3474720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员工发现隐患拍照上报可获积分奖励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365760" y="3895344"/>
            <a:ext cx="155448" cy="155448"/>
          </a:xfrm>
          <a:prstGeom prst="ellipse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94360" y="3849624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设立月度"最佳隐患发现奖"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365760" y="4270248"/>
            <a:ext cx="155448" cy="155448"/>
          </a:xfrm>
          <a:prstGeom prst="ellipse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94360" y="4224528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形成全员查隐患的主动参与氛围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4690872" y="2971800"/>
            <a:ext cx="420624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4690872" y="2971800"/>
            <a:ext cx="4206240" cy="45720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782312" y="297180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☀️ 每日安全晨会制度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4828032" y="3520440"/>
            <a:ext cx="155448" cy="155448"/>
          </a:xfrm>
          <a:prstGeom prst="ellipse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056632" y="3474720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班前会增加5分钟安全分享环节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4828032" y="3895344"/>
            <a:ext cx="155448" cy="155448"/>
          </a:xfrm>
          <a:prstGeom prst="ellipse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056632" y="3849624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班组长播报当日安全注意事项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4828032" y="4270248"/>
            <a:ext cx="155448" cy="155448"/>
          </a:xfrm>
          <a:prstGeom prst="ellipse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056632" y="4224528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结合近期事故案例开展警示教育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2C3E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1A252F"/>
          </a:solidFill>
          <a:ln w="12700">
            <a:solidFill>
              <a:srgbClr val="1A252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0" y="457200"/>
            <a:ext cx="3657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FFFFFF">
                    <a:alpha val="80000"/>
                  </a:srgbClr>
                </a:solidFill>
                <a:latin typeface="思源宋体 CN" panose="02020400000000000000" pitchFamily="18" charset="-122"/>
              </a:rPr>
              <a:t>06</a:t>
            </a:r>
            <a:endParaRPr lang="en-US" sz="130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kern="0" spc="800" dirty="0">
                <a:solidFill>
                  <a:srgbClr val="F4D03F"/>
                </a:solidFill>
                <a:latin typeface="思源宋体 CN" panose="02020400000000000000" pitchFamily="18" charset="-122"/>
              </a:rPr>
              <a:t>PART</a:t>
            </a:r>
            <a:endParaRPr lang="en-US" sz="1600" dirty="0">
              <a:latin typeface="思源宋体 CN" panose="02020400000000000000" pitchFamily="18" charset="-122"/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问题与不足</a:t>
            </a:r>
            <a:endParaRPr lang="en-US" sz="4000" dirty="0">
              <a:latin typeface="思源宋体 CN" panose="02020400000000000000" pitchFamily="18" charset="-122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28803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AAB7B8"/>
                </a:solidFill>
                <a:latin typeface="思源宋体 CN" panose="02020400000000000000" pitchFamily="18" charset="-122"/>
              </a:rPr>
              <a:t>Problems &amp; Deficiencies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4572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存在问题与整改建议</a:t>
            </a:r>
            <a:endParaRPr lang="en-US" sz="18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06 问题与不足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12700">
            <a:solidFill>
              <a:srgbClr val="922B2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892040"/>
            <a:ext cx="77724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2026年安全生产月活动总结 | 人人讲安全，个个会应急——排查整治风险隐患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29600" y="4892040"/>
            <a:ext cx="73152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17 / 22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74320" y="640080"/>
            <a:ext cx="402336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4320" y="640080"/>
            <a:ext cx="4023360" cy="457200"/>
          </a:xfrm>
          <a:prstGeom prst="rect">
            <a:avLst/>
          </a:prstGeom>
          <a:solidFill>
            <a:srgbClr val="2C3E50"/>
          </a:solidFill>
          <a:ln w="12700">
            <a:solidFill>
              <a:srgbClr val="2C3E5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64008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⚠️ 存在的主要问题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84048" y="1188720"/>
            <a:ext cx="384048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84048" y="11887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01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41248" y="1188720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2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部分员工参与积极性不足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41248" y="141732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个别部门员工对安全月活动认识不到位，参与培训态度被动，缺乏主动性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84048" y="1892808"/>
            <a:ext cx="384048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84048" y="18928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02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41248" y="1892808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2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安全培训针对性待提升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41248" y="2121408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培训内容偏重通用知识，与岗位实际操作结合不够紧密，实操训练较少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384048" y="2596896"/>
            <a:ext cx="384048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84048" y="25968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03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841248" y="2596896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2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隐患整改时效性不强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41248" y="2825496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部分隐患整改存在拖延现象，责任落实有待强化，需加大督查力度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384048" y="3300984"/>
            <a:ext cx="384048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84048" y="330098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04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841248" y="3300984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2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应急演练记录不规范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841248" y="3529584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演练总结和评估记录不够详细，影像资料归档不够系统完整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384048" y="4005072"/>
            <a:ext cx="384048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84048" y="40050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05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841248" y="4005072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2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长效机制建设有待加强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841248" y="4233672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安全月结束后活动延续性不强，安全工作容易出现松懈现象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4526280" y="640080"/>
            <a:ext cx="429768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526280" y="640080"/>
            <a:ext cx="4297680" cy="457200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617720" y="64008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✅ 改进建议措施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4636008" y="1188720"/>
            <a:ext cx="384048" cy="384048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636008" y="11887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✓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5093208" y="1188720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2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建立积分激励机制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5093208" y="1417320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设立安全月活动积分制度，将参与度与绩效考核、评优评先挂钩，激发主动参与意愿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4636008" y="1892808"/>
            <a:ext cx="384048" cy="384048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636008" y="18928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✓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5093208" y="1892808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2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强化岗位专项培训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5093208" y="21214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按岗位类别制定培训清单，增加实操演示比例，确保培训内容精准对接岗位需求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4636008" y="2596896"/>
            <a:ext cx="384048" cy="384048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636008" y="25968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✓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5093208" y="2596896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2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落实整改责任追踪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5093208" y="2825496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建立隐患整改微信群实时跟进，设立整改超时预警机制，强化责任人履职督导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4636008" y="3300984"/>
            <a:ext cx="384048" cy="384048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636008" y="330098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✓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5093208" y="3300984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2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完善演练档案管理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50" name="Text 48"/>
          <p:cNvSpPr/>
          <p:nvPr/>
        </p:nvSpPr>
        <p:spPr>
          <a:xfrm>
            <a:off x="5093208" y="3529584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统一演练记录模板，配备专人负责影像归档，演练结束3日内完成总结报告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51" name="Shape 49"/>
          <p:cNvSpPr/>
          <p:nvPr/>
        </p:nvSpPr>
        <p:spPr>
          <a:xfrm>
            <a:off x="4636008" y="4005072"/>
            <a:ext cx="384048" cy="384048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636008" y="40050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✓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5093208" y="400507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2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构建全年安全长效机制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5093208" y="4233672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将安全月成效融入日常管理，建立月度安全例会制度，推动安全文化常态化建设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17A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572000"/>
            <a:ext cx="9144000" cy="571500"/>
          </a:xfrm>
          <a:prstGeom prst="rect">
            <a:avLst/>
          </a:prstGeom>
          <a:solidFill>
            <a:srgbClr val="0E6655"/>
          </a:solidFill>
          <a:ln w="12700">
            <a:solidFill>
              <a:srgbClr val="0E665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0" y="457200"/>
            <a:ext cx="34747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FFFFFF">
                    <a:alpha val="78000"/>
                  </a:srgbClr>
                </a:solidFill>
                <a:latin typeface="思源宋体 CN" panose="02020400000000000000" pitchFamily="18" charset="-122"/>
              </a:rPr>
              <a:t>07</a:t>
            </a:r>
            <a:endParaRPr lang="en-US" sz="130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kern="0" spc="800" dirty="0">
                <a:solidFill>
                  <a:srgbClr val="F4D03F"/>
                </a:solidFill>
                <a:latin typeface="思源宋体 CN" panose="02020400000000000000" pitchFamily="18" charset="-122"/>
              </a:rPr>
              <a:t>PART</a:t>
            </a:r>
            <a:endParaRPr lang="en-US" sz="1600" dirty="0">
              <a:latin typeface="思源宋体 CN" panose="02020400000000000000" pitchFamily="18" charset="-122"/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下步工作计划</a:t>
            </a:r>
            <a:endParaRPr lang="en-US" sz="4000" dirty="0">
              <a:latin typeface="思源宋体 CN" panose="02020400000000000000" pitchFamily="18" charset="-122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28803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A2D9CE"/>
                </a:solidFill>
                <a:latin typeface="思源宋体 CN" panose="02020400000000000000" pitchFamily="18" charset="-122"/>
              </a:rPr>
              <a:t>Next Work Plan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4572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目　　录</a:t>
            </a:r>
            <a:endParaRPr lang="en-US" sz="18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CONTENTS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552704"/>
            <a:ext cx="9144000" cy="0"/>
          </a:xfrm>
          <a:prstGeom prst="line">
            <a:avLst/>
          </a:prstGeom>
          <a:noFill/>
          <a:ln w="12700">
            <a:solidFill>
              <a:srgbClr val="922B2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Shape 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892040"/>
            <a:ext cx="77724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2026年安全生产月活动总结 | 人人讲安全，个个会应急——排查整治风险隐患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29600" y="4892040"/>
            <a:ext cx="73152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2 / 22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9" name="Text 7"/>
          <p:cNvSpPr/>
          <p:nvPr/>
        </p:nvSpPr>
        <p:spPr>
          <a:xfrm>
            <a:off x="6309360" y="2112941"/>
            <a:ext cx="25603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C0392B">
                    <a:alpha val="15000"/>
                  </a:srgbClr>
                </a:solidFill>
                <a:latin typeface="思源宋体 CN" panose="02020400000000000000" pitchFamily="18" charset="-122"/>
              </a:rPr>
              <a:t>CONTENTS</a:t>
            </a:r>
            <a:endParaRPr lang="en-US" sz="6000" dirty="0">
              <a:latin typeface="思源宋体 CN" panose="02020400000000000000" pitchFamily="18" charset="-122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731520" y="850731"/>
            <a:ext cx="475488" cy="47548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850731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01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280160" y="850731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4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活动背景与主题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280160" y="1097619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活动依据、主题解读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731520" y="1655403"/>
            <a:ext cx="475488" cy="47548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1655403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02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280160" y="1655403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4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活动组织部署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280160" y="1902291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领导重视、机构成立、方案制定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31520" y="2460075"/>
            <a:ext cx="475488" cy="47548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20" y="2460075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03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280160" y="2460075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4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主要活动内容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280160" y="2706963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六大专项活动开展情况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731520" y="3264747"/>
            <a:ext cx="475488" cy="47548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1520" y="3264747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04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1280160" y="3264747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4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安全宣传教育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280160" y="3511635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培训学习、宣贯活动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731520" y="4069419"/>
            <a:ext cx="475488" cy="47548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31520" y="4069419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05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1280160" y="4069419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4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隐患排查整治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280160" y="4316307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排查数量、整改情况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5212080" y="850731"/>
            <a:ext cx="475488" cy="47548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212080" y="850731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06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5760720" y="850731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4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应急演练情况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5760720" y="1097619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演练类型、参与人数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5212080" y="1655403"/>
            <a:ext cx="475488" cy="47548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212080" y="1655403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07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5760720" y="1655403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4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活动成果与亮点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5760720" y="1902291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数据成果、典型经验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5212080" y="2460075"/>
            <a:ext cx="475488" cy="47548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212080" y="2460075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08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5760720" y="2460075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4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问题与不足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5760720" y="2706963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存在问题、改进建议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5212080" y="3264747"/>
            <a:ext cx="475488" cy="47548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212080" y="3264747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09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5760720" y="3264747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400" b="1" dirty="0">
                <a:solidFill>
                  <a:srgbClr val="2C3E50"/>
                </a:solidFill>
                <a:latin typeface="思源宋体 CN" panose="02020400000000000000" pitchFamily="18" charset="-122"/>
              </a:rPr>
              <a:t>下步工作计划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5760720" y="3511635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思源宋体 CN" panose="02020400000000000000" pitchFamily="18" charset="-122"/>
              </a:rPr>
              <a:t>持续改进措施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4572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下步工作计划与措施安排</a:t>
            </a:r>
            <a:endParaRPr lang="en-US" sz="18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07 下步计划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12700">
            <a:solidFill>
              <a:srgbClr val="922B2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892040"/>
            <a:ext cx="77724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2026年安全生产月活动总结 | 人人讲安全，个个会应急——排查整治风险隐患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29600" y="4892040"/>
            <a:ext cx="73152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19 / 22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9" name="Text 7"/>
          <p:cNvSpPr/>
          <p:nvPr/>
        </p:nvSpPr>
        <p:spPr>
          <a:xfrm>
            <a:off x="274320" y="594360"/>
            <a:ext cx="8595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D6D7E"/>
                </a:solidFill>
                <a:latin typeface="思源宋体 CN" panose="02020400000000000000" pitchFamily="18" charset="-122"/>
              </a:rPr>
              <a:t>以安全生产月为新起点，持续深化安全管理，巩固活动成果，推动安全文化常态化建设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731520" y="1097280"/>
            <a:ext cx="0" cy="3566160"/>
          </a:xfrm>
          <a:prstGeom prst="line">
            <a:avLst/>
          </a:prstGeom>
          <a:noFill/>
          <a:ln w="38100">
            <a:solidFill>
              <a:srgbClr val="C0392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02920" y="1051560"/>
            <a:ext cx="457200" cy="45720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10515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7月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097280" y="1005840"/>
            <a:ext cx="758952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1097280" y="1005840"/>
            <a:ext cx="1371600" cy="822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97280" y="1005840"/>
            <a:ext cx="1371600" cy="8229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整改隐患全面清零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2560320" y="1005840"/>
            <a:ext cx="6035040" cy="82296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推进遗留4条隐患按期整改完毕  ●  对整改结果进行全面复查验收  ●  完善隐患排查长效管理台账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02920" y="1938528"/>
            <a:ext cx="457200" cy="45720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" y="19385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8月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1097280" y="1892808"/>
            <a:ext cx="758952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097280" y="1892808"/>
            <a:ext cx="1371600" cy="82296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97280" y="1892808"/>
            <a:ext cx="1371600" cy="8229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开展专项安全培训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2560320" y="1892808"/>
            <a:ext cx="6035040" cy="82296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针对薄弱环节开展专项技能培训  ●  完成年度特种作业人员资质复训  ●  建立在线学习考试平台机制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502920" y="2825496"/>
            <a:ext cx="457200" cy="45720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02920" y="28254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9-10月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1097280" y="2779776"/>
            <a:ext cx="758952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1097280" y="2779776"/>
            <a:ext cx="1371600" cy="822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97280" y="2779776"/>
            <a:ext cx="1371600" cy="8229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安全文化深化建设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2560320" y="2779776"/>
            <a:ext cx="6035040" cy="82296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启动安全文化月系列活动  ●  开展安全行为观察项目  ●  推进班组安全标准化建设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502920" y="3712464"/>
            <a:ext cx="457200" cy="45720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02920" y="37124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11-12月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1097280" y="3666744"/>
            <a:ext cx="758952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1097280" y="3666744"/>
            <a:ext cx="1371600" cy="82296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097280" y="3666744"/>
            <a:ext cx="1371600" cy="8229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年度总结与规划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2560320" y="3666744"/>
            <a:ext cx="6035040" cy="822960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组织年度安全工作总结大会  ●  表彰安全生产先进集体个人  ●  制定2027年度安全生产工作规划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274320" y="4663440"/>
            <a:ext cx="8595360" cy="292608"/>
          </a:xfrm>
          <a:prstGeom prst="rect">
            <a:avLst/>
          </a:prstGeom>
          <a:solidFill>
            <a:srgbClr val="EBF5FB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57200" y="4663440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5276"/>
                </a:solidFill>
                <a:latin typeface="思源宋体 CN" panose="02020400000000000000" pitchFamily="18" charset="-122"/>
              </a:rPr>
              <a:t>总体目标：持续推进安全生产标准化建设，确保全年安全生产零事故，稳步提升企业安全管理水平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4572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安全生产先进表彰</a:t>
            </a:r>
            <a:endParaRPr lang="en-US" sz="18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活动成果 / 总结表彰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12700">
            <a:solidFill>
              <a:srgbClr val="922B2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892040"/>
            <a:ext cx="77724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2026年安全生产月活动总结 | 人人讲安全，个个会应急——排查整治风险隐患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29600" y="4892040"/>
            <a:ext cx="73152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20 / 22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9" name="Text 7"/>
          <p:cNvSpPr/>
          <p:nvPr/>
        </p:nvSpPr>
        <p:spPr>
          <a:xfrm>
            <a:off x="274320" y="594360"/>
            <a:ext cx="8595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D6D7E"/>
                </a:solidFill>
                <a:latin typeface="思源宋体 CN" panose="02020400000000000000" pitchFamily="18" charset="-122"/>
              </a:rPr>
              <a:t>表彰在安全生产月活动中表现突出的先进集体和个人，发挥示范引领作用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274320" y="1051560"/>
            <a:ext cx="411480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74320" y="1051560"/>
            <a:ext cx="411480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" y="1051560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🥇  优秀安全管理奖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02920" y="1673352"/>
            <a:ext cx="201168" cy="20116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1627632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  <a:latin typeface="思源宋体 CN" panose="02020400000000000000" pitchFamily="18" charset="-122"/>
              </a:rPr>
              <a:t>生产部安全小组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02920" y="2048256"/>
            <a:ext cx="201168" cy="20116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77240" y="2002536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  <a:latin typeface="思源宋体 CN" panose="02020400000000000000" pitchFamily="18" charset="-122"/>
              </a:rPr>
              <a:t>设备管理部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02920" y="2423160"/>
            <a:ext cx="201168" cy="20116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7240" y="237744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  <a:latin typeface="思源宋体 CN" panose="02020400000000000000" pitchFamily="18" charset="-122"/>
              </a:rPr>
              <a:t>仓储部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709160" y="1051560"/>
            <a:ext cx="411480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09160" y="1051560"/>
            <a:ext cx="4114800" cy="50292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00600" y="1051560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🔍  安全隐患排查之星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937760" y="1673352"/>
            <a:ext cx="201168" cy="201168"/>
          </a:xfrm>
          <a:prstGeom prst="ellipse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212080" y="1627632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  <a:latin typeface="思源宋体 CN" panose="02020400000000000000" pitchFamily="18" charset="-122"/>
              </a:rPr>
              <a:t>张××（生产一线）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937760" y="2048256"/>
            <a:ext cx="201168" cy="201168"/>
          </a:xfrm>
          <a:prstGeom prst="ellipse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212080" y="2002536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  <a:latin typeface="思源宋体 CN" panose="02020400000000000000" pitchFamily="18" charset="-122"/>
              </a:rPr>
              <a:t>李××（设备维修）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4937760" y="2423160"/>
            <a:ext cx="201168" cy="201168"/>
          </a:xfrm>
          <a:prstGeom prst="ellipse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212080" y="237744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  <a:latin typeface="思源宋体 CN" panose="02020400000000000000" pitchFamily="18" charset="-122"/>
              </a:rPr>
              <a:t>王××（仓储岗）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274320" y="2971800"/>
            <a:ext cx="411480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274320" y="2971800"/>
            <a:ext cx="4114800" cy="50292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65760" y="2971800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🚒  应急演练优秀团队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502920" y="3593592"/>
            <a:ext cx="201168" cy="201168"/>
          </a:xfrm>
          <a:prstGeom prst="ellipse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77240" y="3547872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  <a:latin typeface="思源宋体 CN" panose="02020400000000000000" pitchFamily="18" charset="-122"/>
              </a:rPr>
              <a:t>消防应急小组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502920" y="3968496"/>
            <a:ext cx="201168" cy="201168"/>
          </a:xfrm>
          <a:prstGeom prst="ellipse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77240" y="3922776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  <a:latin typeface="思源宋体 CN" panose="02020400000000000000" pitchFamily="18" charset="-122"/>
              </a:rPr>
              <a:t>危化品处置组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502920" y="4343400"/>
            <a:ext cx="201168" cy="201168"/>
          </a:xfrm>
          <a:prstGeom prst="ellipse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77240" y="429768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  <a:latin typeface="思源宋体 CN" panose="02020400000000000000" pitchFamily="18" charset="-122"/>
              </a:rPr>
              <a:t>急救先锋队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4709160" y="2971800"/>
            <a:ext cx="411480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4709160" y="2971800"/>
            <a:ext cx="4114800" cy="502920"/>
          </a:xfrm>
          <a:prstGeom prst="rect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800600" y="2971800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🏆  安全知识竞赛前三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4937760" y="3593592"/>
            <a:ext cx="201168" cy="201168"/>
          </a:xfrm>
          <a:prstGeom prst="ellipse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212080" y="3547872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  <a:latin typeface="思源宋体 CN" panose="02020400000000000000" pitchFamily="18" charset="-122"/>
              </a:rPr>
              <a:t>第一名：陈××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4937760" y="3968496"/>
            <a:ext cx="201168" cy="201168"/>
          </a:xfrm>
          <a:prstGeom prst="ellipse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212080" y="3922776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  <a:latin typeface="思源宋体 CN" panose="02020400000000000000" pitchFamily="18" charset="-122"/>
              </a:rPr>
              <a:t>第二名：刘××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4937760" y="4343400"/>
            <a:ext cx="201168" cy="201168"/>
          </a:xfrm>
          <a:prstGeom prst="ellipse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212080" y="429768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3E50"/>
                </a:solidFill>
                <a:latin typeface="思源宋体 CN" panose="02020400000000000000" pitchFamily="18" charset="-122"/>
              </a:rPr>
              <a:t>第三名：周××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274320" y="4663440"/>
            <a:ext cx="8595360" cy="292608"/>
          </a:xfrm>
          <a:prstGeom prst="rect">
            <a:avLst/>
          </a:prstGeom>
          <a:solidFill>
            <a:srgbClr val="FEF9E7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57200" y="4663440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B7950B"/>
                </a:solidFill>
                <a:latin typeface="思源宋体 CN" panose="02020400000000000000" pitchFamily="18" charset="-122"/>
              </a:rPr>
              <a:t>🎉  向所有参与安全月活动的员工致敬！安全是最好的福利，责任是最高的担当！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4572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活动留存资料清单</a:t>
            </a:r>
            <a:endParaRPr lang="en-US" sz="18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资料归档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12700">
            <a:solidFill>
              <a:srgbClr val="922B2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892040"/>
            <a:ext cx="77724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2026年安全生产月活动总结 | 人人讲安全，个个会应急——排查整治风险隐患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29600" y="4892040"/>
            <a:ext cx="73152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21 / 22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9" name="Text 7"/>
          <p:cNvSpPr/>
          <p:nvPr/>
        </p:nvSpPr>
        <p:spPr>
          <a:xfrm>
            <a:off x="274320" y="594360"/>
            <a:ext cx="8595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D6D7E"/>
                </a:solidFill>
                <a:latin typeface="思源宋体 CN" panose="02020400000000000000" pitchFamily="18" charset="-122"/>
              </a:rPr>
              <a:t>做好资料留存是安全月活动总结的重要环节，确保活动可追溯、可评价、可复盘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228600" y="1005840"/>
            <a:ext cx="2715768" cy="1618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28600" y="1005840"/>
            <a:ext cx="2715768" cy="42062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01752" y="1005840"/>
            <a:ext cx="257860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📁 文件资料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65760" y="1517904"/>
            <a:ext cx="155448" cy="15544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4360" y="1481328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活动方案及通知文件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65760" y="1874520"/>
            <a:ext cx="155448" cy="15544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94360" y="1837944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领导讲话稿及动员令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365760" y="2231136"/>
            <a:ext cx="155448" cy="15544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2194560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安全承诺书（全员签订）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54680" y="1005840"/>
            <a:ext cx="2715768" cy="1618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154680" y="1005840"/>
            <a:ext cx="2715768" cy="420624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227832" y="1005840"/>
            <a:ext cx="257860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📁 培训记录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291840" y="1517904"/>
            <a:ext cx="155448" cy="155448"/>
          </a:xfrm>
          <a:prstGeom prst="ellipse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520440" y="1481328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培训签到表及培训记录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3291840" y="1874520"/>
            <a:ext cx="155448" cy="155448"/>
          </a:xfrm>
          <a:prstGeom prst="ellipse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520440" y="1837944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培训课件及教材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3291840" y="2231136"/>
            <a:ext cx="155448" cy="155448"/>
          </a:xfrm>
          <a:prstGeom prst="ellipse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520440" y="2194560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考试试卷及成绩汇总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6080760" y="1005840"/>
            <a:ext cx="2715768" cy="1618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080760" y="1005840"/>
            <a:ext cx="2715768" cy="420624"/>
          </a:xfrm>
          <a:prstGeom prst="rect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153912" y="1005840"/>
            <a:ext cx="257860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📁 检查记录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6217920" y="1517904"/>
            <a:ext cx="155448" cy="155448"/>
          </a:xfrm>
          <a:prstGeom prst="ellipse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446520" y="1481328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隐患排查记录表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6217920" y="1874520"/>
            <a:ext cx="155448" cy="155448"/>
          </a:xfrm>
          <a:prstGeom prst="ellipse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46520" y="1837944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整改通知单及回执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6217920" y="2231136"/>
            <a:ext cx="155448" cy="155448"/>
          </a:xfrm>
          <a:prstGeom prst="ellipse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446520" y="2194560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复查验收记录表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228600" y="2807208"/>
            <a:ext cx="2715768" cy="1618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228600" y="2807208"/>
            <a:ext cx="2715768" cy="420624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01752" y="2807208"/>
            <a:ext cx="257860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📁 演练资料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365760" y="3319272"/>
            <a:ext cx="155448" cy="155448"/>
          </a:xfrm>
          <a:prstGeom prst="ellipse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94360" y="3282696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演练方案及脚本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365760" y="3675888"/>
            <a:ext cx="155448" cy="155448"/>
          </a:xfrm>
          <a:prstGeom prst="ellipse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94360" y="3639312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演练签到及评估表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365760" y="4032504"/>
            <a:ext cx="155448" cy="155448"/>
          </a:xfrm>
          <a:prstGeom prst="ellipse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94360" y="3995928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演练影像及照片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3154680" y="2807208"/>
            <a:ext cx="2715768" cy="1618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3154680" y="2807208"/>
            <a:ext cx="2715768" cy="420624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227832" y="2807208"/>
            <a:ext cx="257860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📁 宣传材料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49" name="Shape 47"/>
          <p:cNvSpPr/>
          <p:nvPr/>
        </p:nvSpPr>
        <p:spPr>
          <a:xfrm>
            <a:off x="3291840" y="3319272"/>
            <a:ext cx="155448" cy="155448"/>
          </a:xfrm>
          <a:prstGeom prst="ellipse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520440" y="3282696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横幅海报图片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1" name="Shape 49"/>
          <p:cNvSpPr/>
          <p:nvPr/>
        </p:nvSpPr>
        <p:spPr>
          <a:xfrm>
            <a:off x="3291840" y="3675888"/>
            <a:ext cx="155448" cy="155448"/>
          </a:xfrm>
          <a:prstGeom prst="ellipse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520440" y="3639312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微信推文截图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3" name="Shape 51"/>
          <p:cNvSpPr/>
          <p:nvPr/>
        </p:nvSpPr>
        <p:spPr>
          <a:xfrm>
            <a:off x="3291840" y="4032504"/>
            <a:ext cx="155448" cy="155448"/>
          </a:xfrm>
          <a:prstGeom prst="ellipse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520440" y="3995928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活动视频资料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5" name="Shape 53"/>
          <p:cNvSpPr/>
          <p:nvPr/>
        </p:nvSpPr>
        <p:spPr>
          <a:xfrm>
            <a:off x="6080760" y="2807208"/>
            <a:ext cx="2715768" cy="1618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6" name="Shape 54"/>
          <p:cNvSpPr/>
          <p:nvPr/>
        </p:nvSpPr>
        <p:spPr>
          <a:xfrm>
            <a:off x="6080760" y="2807208"/>
            <a:ext cx="2715768" cy="420624"/>
          </a:xfrm>
          <a:prstGeom prst="rect">
            <a:avLst/>
          </a:prstGeom>
          <a:solidFill>
            <a:srgbClr val="B7950B"/>
          </a:solidFill>
          <a:ln w="12700">
            <a:solidFill>
              <a:srgbClr val="B7950B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153912" y="2807208"/>
            <a:ext cx="257860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📁 总结报告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6217920" y="3319272"/>
            <a:ext cx="155448" cy="155448"/>
          </a:xfrm>
          <a:prstGeom prst="ellipse">
            <a:avLst/>
          </a:prstGeom>
          <a:solidFill>
            <a:srgbClr val="B7950B"/>
          </a:solidFill>
          <a:ln w="12700">
            <a:solidFill>
              <a:srgbClr val="B7950B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6446520" y="3282696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各部门活动小结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60" name="Shape 58"/>
          <p:cNvSpPr/>
          <p:nvPr/>
        </p:nvSpPr>
        <p:spPr>
          <a:xfrm>
            <a:off x="6217920" y="3675888"/>
            <a:ext cx="155448" cy="155448"/>
          </a:xfrm>
          <a:prstGeom prst="ellipse">
            <a:avLst/>
          </a:prstGeom>
          <a:solidFill>
            <a:srgbClr val="B7950B"/>
          </a:solidFill>
          <a:ln w="12700">
            <a:solidFill>
              <a:srgbClr val="B7950B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6446520" y="3639312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综合总结报告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62" name="Shape 60"/>
          <p:cNvSpPr/>
          <p:nvPr/>
        </p:nvSpPr>
        <p:spPr>
          <a:xfrm>
            <a:off x="6217920" y="4032504"/>
            <a:ext cx="155448" cy="155448"/>
          </a:xfrm>
          <a:prstGeom prst="ellipse">
            <a:avLst/>
          </a:prstGeom>
          <a:solidFill>
            <a:srgbClr val="B7950B"/>
          </a:solidFill>
          <a:ln w="12700">
            <a:solidFill>
              <a:srgbClr val="B7950B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6446520" y="3995928"/>
            <a:ext cx="2240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表彰文件及名单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64" name="Shape 62"/>
          <p:cNvSpPr/>
          <p:nvPr/>
        </p:nvSpPr>
        <p:spPr>
          <a:xfrm>
            <a:off x="274320" y="4663440"/>
            <a:ext cx="8595360" cy="292608"/>
          </a:xfrm>
          <a:prstGeom prst="rect">
            <a:avLst/>
          </a:prstGeom>
          <a:solidFill>
            <a:srgbClr val="FDEDEC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457200" y="4663440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0392B"/>
                </a:solidFill>
                <a:latin typeface="思源宋体 CN" panose="02020400000000000000" pitchFamily="18" charset="-122"/>
              </a:rPr>
              <a:t>⚠️ 注意：各类纸质原件须妥善保管，电子档案统一上传至公司安全管理系统，保存期不少于3年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922B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7B241C"/>
          </a:solidFill>
          <a:ln w="12700">
            <a:solidFill>
              <a:srgbClr val="7B241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5486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kern="0" spc="1000" dirty="0">
                <a:solidFill>
                  <a:srgbClr val="F4D03F"/>
                </a:solidFill>
                <a:latin typeface="思源宋体 CN" panose="02020400000000000000" pitchFamily="18" charset="-122"/>
              </a:rPr>
              <a:t>THANK YOU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743200" y="1280160"/>
            <a:ext cx="3657600" cy="0"/>
          </a:xfrm>
          <a:prstGeom prst="line">
            <a:avLst/>
          </a:prstGeom>
          <a:noFill/>
          <a:ln w="12700">
            <a:solidFill>
              <a:srgbClr val="F4D03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37160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安全生产，人人有责</a:t>
            </a:r>
            <a:endParaRPr lang="en-US" sz="3800" dirty="0">
              <a:latin typeface="思源宋体 CN" panose="02020400000000000000" pitchFamily="18" charset="-122"/>
            </a:endParaRPr>
          </a:p>
        </p:txBody>
      </p:sp>
      <p:sp>
        <p:nvSpPr>
          <p:cNvPr id="7" name="Text 5"/>
          <p:cNvSpPr/>
          <p:nvPr/>
        </p:nvSpPr>
        <p:spPr>
          <a:xfrm>
            <a:off x="457200" y="2121408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Safety Production, Everyone's Responsibility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8" name="Shape 6"/>
          <p:cNvSpPr/>
          <p:nvPr/>
        </p:nvSpPr>
        <p:spPr>
          <a:xfrm>
            <a:off x="2743200" y="2578608"/>
            <a:ext cx="3657600" cy="0"/>
          </a:xfrm>
          <a:prstGeom prst="line">
            <a:avLst/>
          </a:prstGeom>
          <a:noFill/>
          <a:ln w="12700">
            <a:solidFill>
              <a:srgbClr val="F4D03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834640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EEE0"/>
                </a:solidFill>
                <a:latin typeface="思源宋体 CN" panose="02020400000000000000" pitchFamily="18" charset="-122"/>
              </a:rPr>
              <a:t>2026年安全生产月活动总结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57200" y="32004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4D03F"/>
                </a:solidFill>
                <a:latin typeface="思源宋体 CN" panose="02020400000000000000" pitchFamily="18" charset="-122"/>
              </a:rPr>
              <a:t>主题：人人讲安全，个个会应急——排查整治风险隐患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57200" y="3749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FFEEE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编制单位：</a:t>
            </a:r>
            <a:r>
              <a:rPr lang="en-US" altLang="zh-CN" sz="1100">
                <a:solidFill>
                  <a:srgbClr val="FFEEE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XXX</a:t>
            </a:r>
            <a:r>
              <a:rPr lang="zh-CN" altLang="en-US" sz="1100">
                <a:solidFill>
                  <a:srgbClr val="FFEEE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公司</a:t>
            </a:r>
            <a:r>
              <a:rPr lang="en-US" sz="1100">
                <a:solidFill>
                  <a:srgbClr val="FFEEE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安全生产管理部</a:t>
            </a:r>
            <a:endParaRPr lang="en-US" sz="1100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57200" y="40233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EEE0"/>
                </a:solidFill>
                <a:latin typeface="思源宋体 CN" panose="02020400000000000000" pitchFamily="18" charset="-122"/>
              </a:rPr>
              <a:t>报告日期：2026年6月30日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C039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43200" cy="5143500"/>
          </a:xfrm>
          <a:prstGeom prst="rect">
            <a:avLst/>
          </a:prstGeom>
          <a:solidFill>
            <a:srgbClr val="922B21"/>
          </a:solidFill>
          <a:ln w="12700">
            <a:solidFill>
              <a:srgbClr val="922B2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371600" y="1371600"/>
            <a:ext cx="5029200" cy="5029200"/>
          </a:xfrm>
          <a:prstGeom prst="ellipse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914400"/>
            <a:ext cx="27432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0" b="1" dirty="0">
                <a:solidFill>
                  <a:srgbClr val="FFFFFF">
                    <a:alpha val="70000"/>
                  </a:srgbClr>
                </a:solidFill>
                <a:latin typeface="思源宋体 CN" panose="02020400000000000000" pitchFamily="18" charset="-122"/>
              </a:rPr>
              <a:t>01</a:t>
            </a:r>
            <a:endParaRPr lang="en-US" sz="12000" dirty="0">
              <a:latin typeface="思源宋体 CN" panose="02020400000000000000" pitchFamily="18" charset="-122"/>
            </a:endParaRPr>
          </a:p>
        </p:txBody>
      </p:sp>
      <p:sp>
        <p:nvSpPr>
          <p:cNvPr id="5" name="Text 3"/>
          <p:cNvSpPr/>
          <p:nvPr/>
        </p:nvSpPr>
        <p:spPr>
          <a:xfrm>
            <a:off x="3017520" y="137160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kern="0" spc="800" dirty="0">
                <a:solidFill>
                  <a:srgbClr val="F4D03F"/>
                </a:solidFill>
                <a:latin typeface="思源宋体 CN" panose="02020400000000000000" pitchFamily="18" charset="-122"/>
              </a:rPr>
              <a:t>PART</a:t>
            </a:r>
            <a:endParaRPr lang="en-US" sz="1600" dirty="0">
              <a:latin typeface="思源宋体 CN" panose="02020400000000000000" pitchFamily="18" charset="-122"/>
            </a:endParaRPr>
          </a:p>
        </p:txBody>
      </p:sp>
      <p:sp>
        <p:nvSpPr>
          <p:cNvPr id="6" name="Text 4"/>
          <p:cNvSpPr/>
          <p:nvPr/>
        </p:nvSpPr>
        <p:spPr>
          <a:xfrm>
            <a:off x="3017520" y="1920240"/>
            <a:ext cx="5943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活动背景与主题</a:t>
            </a:r>
            <a:endParaRPr lang="en-US" sz="4000" dirty="0">
              <a:latin typeface="思源宋体 CN" panose="02020400000000000000" pitchFamily="18" charset="-122"/>
            </a:endParaRPr>
          </a:p>
        </p:txBody>
      </p:sp>
      <p:sp>
        <p:nvSpPr>
          <p:cNvPr id="7" name="Text 5"/>
          <p:cNvSpPr/>
          <p:nvPr/>
        </p:nvSpPr>
        <p:spPr>
          <a:xfrm>
            <a:off x="3017520" y="2880360"/>
            <a:ext cx="5943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Activity Background &amp; Theme</a:t>
            </a:r>
            <a:endParaRPr lang="en-US" sz="1600" dirty="0">
              <a:latin typeface="思源宋体 CN" panose="02020400000000000000" pitchFamily="18" charset="-122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017520" y="3383280"/>
            <a:ext cx="5029200" cy="0"/>
          </a:xfrm>
          <a:prstGeom prst="line">
            <a:avLst/>
          </a:prstGeom>
          <a:noFill/>
          <a:ln w="25400">
            <a:solidFill>
              <a:srgbClr val="F4D03F"/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4572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活动背景与主题解读</a:t>
            </a:r>
            <a:endParaRPr lang="en-US" sz="18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01 活动背景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12700">
            <a:solidFill>
              <a:srgbClr val="922B2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892040"/>
            <a:ext cx="77724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2026年安全生产月活动总结 | 人人讲安全，个个会应急——排查整治风险隐患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29600" y="4892040"/>
            <a:ext cx="73152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4 / 22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74320" y="640080"/>
            <a:ext cx="4114800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4320" y="640080"/>
            <a:ext cx="54864" cy="1965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713232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0392B"/>
                </a:solidFill>
                <a:latin typeface="思源宋体 CN" panose="02020400000000000000" pitchFamily="18" charset="-122"/>
              </a:rPr>
              <a:t>活动依据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02920" y="1115568"/>
            <a:ext cx="182880" cy="1828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49808" y="1078992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2C3E50"/>
                </a:solidFill>
                <a:latin typeface="思源宋体 CN" panose="02020400000000000000" pitchFamily="18" charset="-122"/>
              </a:rPr>
              <a:t>每年</a:t>
            </a: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6月为安全生产月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02920" y="1472184"/>
            <a:ext cx="182880" cy="1828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89567" y="1910370"/>
            <a:ext cx="182880" cy="1828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49808" y="1453895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zh-CN" altLang="en-US" sz="1100">
                <a:solidFill>
                  <a:srgbClr val="2C3E50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应急管理部、</a:t>
            </a:r>
            <a:r>
              <a:rPr lang="en-US" sz="1100">
                <a:solidFill>
                  <a:srgbClr val="2C3E50"/>
                </a:solidFill>
                <a:latin typeface="思源宋体 CN" panose="02020400000000000000" pitchFamily="18" charset="-122"/>
              </a:rPr>
              <a:t>国务院安委办关于开展安全生产月活动的通知</a:t>
            </a:r>
            <a:endParaRPr lang="en-US" sz="1100" dirty="0">
              <a:solidFill>
                <a:srgbClr val="2C3E50"/>
              </a:solidFill>
              <a:latin typeface="思源宋体 CN" panose="02020400000000000000" pitchFamily="18" charset="-122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77240" y="1874520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省/市应急管理局配套实施方案及部署要求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663440" y="640080"/>
            <a:ext cx="4206240" cy="1965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846320" y="713232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4D03F"/>
                </a:solidFill>
                <a:latin typeface="思源宋体 CN" panose="02020400000000000000" pitchFamily="18" charset="-122"/>
              </a:rPr>
              <a:t>2026年安全生产月主题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846320" y="1078992"/>
            <a:ext cx="3657600" cy="0"/>
          </a:xfrm>
          <a:prstGeom prst="line">
            <a:avLst/>
          </a:prstGeom>
          <a:noFill/>
          <a:ln w="12700">
            <a:solidFill>
              <a:srgbClr val="F4D03F">
                <a:alpha val="40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54880" y="1143000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人人讲安全，个个会应急</a:t>
            </a:r>
            <a:endParaRPr lang="en-US" sz="2000" dirty="0">
              <a:latin typeface="思源宋体 CN" panose="02020400000000000000" pitchFamily="18" charset="-122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754880" y="1627632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4D03F"/>
                </a:solidFill>
                <a:latin typeface="思源宋体 CN" panose="02020400000000000000" pitchFamily="18" charset="-122"/>
              </a:rPr>
              <a:t>——排查整治风险隐患</a:t>
            </a:r>
            <a:endParaRPr lang="en-US" sz="1500" dirty="0">
              <a:latin typeface="思源宋体 CN" panose="02020400000000000000" pitchFamily="18" charset="-122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846320" y="2084832"/>
            <a:ext cx="3657600" cy="0"/>
          </a:xfrm>
          <a:prstGeom prst="line">
            <a:avLst/>
          </a:prstGeom>
          <a:noFill/>
          <a:ln w="12700">
            <a:solidFill>
              <a:srgbClr val="F4D03F">
                <a:alpha val="4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54880" y="214884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Safety in Everyone's Heart,</a:t>
            </a:r>
            <a:endParaRPr lang="en-US" sz="1000" dirty="0">
              <a:latin typeface="思源宋体 CN" panose="02020400000000000000" pitchFamily="18" charset="-122"/>
            </a:endParaRPr>
          </a:p>
          <a:p>
            <a:pPr marL="0" indent="0" algn="ctr">
              <a:buNone/>
            </a:pPr>
            <a:r>
              <a:rPr lang="en-US" sz="10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Emergency in Every Hand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274320" y="2788920"/>
            <a:ext cx="269748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8E8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274320" y="2788920"/>
            <a:ext cx="2697480" cy="4572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65760" y="2816352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人人讲安全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384048" y="3310128"/>
            <a:ext cx="2487168" cy="13716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E50"/>
                </a:solidFill>
                <a:latin typeface="思源宋体 CN" panose="02020400000000000000" pitchFamily="18" charset="-122"/>
              </a:rPr>
              <a:t>全员参与安全宣传，树立人人都是安全员的理念，形成安全生产浓厚氛围</a:t>
            </a:r>
            <a:endParaRPr lang="en-US" sz="1150" dirty="0">
              <a:latin typeface="思源宋体 CN" panose="02020400000000000000" pitchFamily="18" charset="-122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3200400" y="2788920"/>
            <a:ext cx="269748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8E8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3200400" y="2788920"/>
            <a:ext cx="2697480" cy="45720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291840" y="2816352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个个会应急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3310128" y="3310128"/>
            <a:ext cx="2487168" cy="13716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E50"/>
                </a:solidFill>
                <a:latin typeface="思源宋体 CN" panose="02020400000000000000" pitchFamily="18" charset="-122"/>
              </a:rPr>
              <a:t>掌握基本应急技能，会报警、会疏散、会急救，提升全员应急处置能力</a:t>
            </a:r>
            <a:endParaRPr lang="en-US" sz="1150" dirty="0">
              <a:latin typeface="思源宋体 CN" panose="02020400000000000000" pitchFamily="18" charset="-122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6126480" y="2788920"/>
            <a:ext cx="269748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8E8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6126480" y="2788920"/>
            <a:ext cx="2697480" cy="45720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217920" y="2816352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排查整治</a:t>
            </a:r>
            <a:r>
              <a:rPr lang="zh-CN" altLang="en-US" sz="1400" b="1">
                <a:solidFill>
                  <a:srgbClr val="FFFFFF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风险</a:t>
            </a:r>
            <a:r>
              <a:rPr lang="en-US" sz="1400" b="1">
                <a:solidFill>
                  <a:srgbClr val="FFFFFF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隐患</a:t>
            </a:r>
            <a:endParaRPr lang="en-US" sz="1400" dirty="0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6236208" y="3310128"/>
            <a:ext cx="2487168" cy="13716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E50"/>
                </a:solidFill>
                <a:latin typeface="思源宋体 CN" panose="02020400000000000000" pitchFamily="18" charset="-122"/>
              </a:rPr>
              <a:t>系统开展风险辨识，彻底排查安全隐患，落实闭环整改管控措施</a:t>
            </a:r>
            <a:endParaRPr lang="en-US" sz="115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52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0"/>
            <a:ext cx="2743200" cy="5143500"/>
          </a:xfrm>
          <a:prstGeom prst="rect">
            <a:avLst/>
          </a:prstGeom>
          <a:solidFill>
            <a:srgbClr val="154360"/>
          </a:solidFill>
          <a:ln w="12700">
            <a:solidFill>
              <a:srgbClr val="15436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0" y="914400"/>
            <a:ext cx="32004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0" b="1" dirty="0">
                <a:solidFill>
                  <a:srgbClr val="FFFFFF">
                    <a:alpha val="70000"/>
                  </a:srgbClr>
                </a:solidFill>
                <a:latin typeface="思源宋体 CN" panose="02020400000000000000" pitchFamily="18" charset="-122"/>
              </a:rPr>
              <a:t>02</a:t>
            </a:r>
            <a:endParaRPr lang="en-US" sz="120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kern="0" spc="800" dirty="0">
                <a:solidFill>
                  <a:srgbClr val="F4D03F"/>
                </a:solidFill>
                <a:latin typeface="思源宋体 CN" panose="02020400000000000000" pitchFamily="18" charset="-122"/>
              </a:rPr>
              <a:t>PART</a:t>
            </a:r>
            <a:endParaRPr lang="en-US" sz="1600" dirty="0">
              <a:latin typeface="思源宋体 CN" panose="02020400000000000000" pitchFamily="18" charset="-122"/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活动组织部署</a:t>
            </a:r>
            <a:endParaRPr lang="en-US" sz="4000" dirty="0">
              <a:latin typeface="思源宋体 CN" panose="02020400000000000000" pitchFamily="18" charset="-122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288036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BBDEFB"/>
                </a:solidFill>
                <a:latin typeface="思源宋体 CN" panose="02020400000000000000" pitchFamily="18" charset="-122"/>
              </a:rPr>
              <a:t>Organization &amp; Deployment</a:t>
            </a:r>
            <a:endParaRPr lang="en-US" sz="160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4572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活动组织领导体系</a:t>
            </a:r>
            <a:endParaRPr lang="en-US" sz="18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02 组织部署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12700">
            <a:solidFill>
              <a:srgbClr val="922B2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892040"/>
            <a:ext cx="77724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2026年安全生产月活动总结 | 人人讲安全，个个会应急——排查整治风险隐患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29600" y="4892040"/>
            <a:ext cx="73152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6 / 22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9" name="Text 7"/>
          <p:cNvSpPr/>
          <p:nvPr/>
        </p:nvSpPr>
        <p:spPr>
          <a:xfrm>
            <a:off x="274320" y="594360"/>
            <a:ext cx="8595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D6D7E"/>
                </a:solidFill>
                <a:latin typeface="思源宋体 CN" panose="02020400000000000000" pitchFamily="18" charset="-122"/>
              </a:rPr>
              <a:t>建立健全安全生产月活动组织架构，形成</a:t>
            </a:r>
            <a:r>
              <a:rPr lang="en-US" sz="1200" i="1">
                <a:solidFill>
                  <a:srgbClr val="5D6D7E"/>
                </a:solidFill>
                <a:latin typeface="思源宋体 CN" panose="02020400000000000000" pitchFamily="18" charset="-122"/>
              </a:rPr>
              <a:t>'一把手负总责的工作格局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200400" y="960120"/>
            <a:ext cx="2743200" cy="5943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200400" y="960120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安全生产月</a:t>
            </a:r>
            <a:endParaRPr lang="en-US" sz="1200" dirty="0">
              <a:latin typeface="思源宋体 CN" panose="02020400000000000000" pitchFamily="18" charset="-122"/>
            </a:endParaRPr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活动领导小组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914400" y="1828800"/>
            <a:ext cx="2103120" cy="54864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14400" y="182880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综合协调组</a:t>
            </a:r>
            <a:endParaRPr lang="en-US" sz="1100" dirty="0">
              <a:latin typeface="思源宋体 CN" panose="02020400000000000000" pitchFamily="18" charset="-122"/>
            </a:endParaRPr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办公室牵头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383280" y="1828800"/>
            <a:ext cx="2103120" cy="54864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383280" y="182880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宣传教育组</a:t>
            </a:r>
            <a:endParaRPr lang="en-US" sz="1100" dirty="0">
              <a:latin typeface="思源宋体 CN" panose="02020400000000000000" pitchFamily="18" charset="-122"/>
            </a:endParaRPr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党政工团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852160" y="1828800"/>
            <a:ext cx="2103120" cy="54864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852160" y="182880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安全检查组</a:t>
            </a:r>
            <a:endParaRPr lang="en-US" sz="1100" dirty="0">
              <a:latin typeface="思源宋体 CN" panose="02020400000000000000" pitchFamily="18" charset="-122"/>
            </a:endParaRPr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安全部门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1965960" y="1828800"/>
            <a:ext cx="5212080" cy="0"/>
          </a:xfrm>
          <a:prstGeom prst="line">
            <a:avLst/>
          </a:prstGeom>
          <a:noFill/>
          <a:ln w="12700">
            <a:solidFill>
              <a:srgbClr val="5D6D7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434840" y="1554480"/>
            <a:ext cx="0" cy="274320"/>
          </a:xfrm>
          <a:prstGeom prst="line">
            <a:avLst/>
          </a:prstGeom>
          <a:noFill/>
          <a:ln w="12700">
            <a:solidFill>
              <a:srgbClr val="5D6D7E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57200" y="2377440"/>
            <a:ext cx="8229600" cy="0"/>
          </a:xfrm>
          <a:prstGeom prst="line">
            <a:avLst/>
          </a:prstGeom>
          <a:noFill/>
          <a:ln w="6350">
            <a:solidFill>
              <a:srgbClr val="5D6D7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4320" y="242316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思源宋体 CN" panose="02020400000000000000" pitchFamily="18" charset="-122"/>
              </a:rPr>
              <a:t>各部门/车间/班组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274320" y="2816352"/>
            <a:ext cx="1920240" cy="438912"/>
          </a:xfrm>
          <a:prstGeom prst="rect">
            <a:avLst/>
          </a:prstGeom>
          <a:solidFill>
            <a:srgbClr val="EBF5FB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74320" y="2816352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  <a:latin typeface="思源宋体 CN" panose="02020400000000000000" pitchFamily="18" charset="-122"/>
              </a:rPr>
              <a:t>生产部</a:t>
            </a:r>
            <a:endParaRPr lang="en-US" sz="1000" dirty="0">
              <a:latin typeface="思源宋体 CN" panose="02020400000000000000" pitchFamily="18" charset="-122"/>
            </a:endParaRPr>
          </a:p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  <a:latin typeface="思源宋体 CN" panose="02020400000000000000" pitchFamily="18" charset="-122"/>
              </a:rPr>
              <a:t>安全月活动小组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2423160" y="2816352"/>
            <a:ext cx="1920240" cy="438912"/>
          </a:xfrm>
          <a:prstGeom prst="rect">
            <a:avLst/>
          </a:prstGeom>
          <a:solidFill>
            <a:srgbClr val="FEF9E7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423160" y="2816352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  <a:latin typeface="思源宋体 CN" panose="02020400000000000000" pitchFamily="18" charset="-122"/>
              </a:rPr>
              <a:t>设备部</a:t>
            </a:r>
            <a:endParaRPr lang="en-US" sz="1000" dirty="0">
              <a:latin typeface="思源宋体 CN" panose="02020400000000000000" pitchFamily="18" charset="-122"/>
            </a:endParaRPr>
          </a:p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  <a:latin typeface="思源宋体 CN" panose="02020400000000000000" pitchFamily="18" charset="-122"/>
              </a:rPr>
              <a:t>安全月活动小组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4572000" y="2816352"/>
            <a:ext cx="1920240" cy="438912"/>
          </a:xfrm>
          <a:prstGeom prst="rect">
            <a:avLst/>
          </a:prstGeom>
          <a:solidFill>
            <a:srgbClr val="EBF5FB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72000" y="2816352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  <a:latin typeface="思源宋体 CN" panose="02020400000000000000" pitchFamily="18" charset="-122"/>
              </a:rPr>
              <a:t>仓储部</a:t>
            </a:r>
            <a:endParaRPr lang="en-US" sz="1000" dirty="0">
              <a:latin typeface="思源宋体 CN" panose="02020400000000000000" pitchFamily="18" charset="-122"/>
            </a:endParaRPr>
          </a:p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  <a:latin typeface="思源宋体 CN" panose="02020400000000000000" pitchFamily="18" charset="-122"/>
              </a:rPr>
              <a:t>安全月活动小组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6720840" y="2816352"/>
            <a:ext cx="1920240" cy="438912"/>
          </a:xfrm>
          <a:prstGeom prst="rect">
            <a:avLst/>
          </a:prstGeom>
          <a:solidFill>
            <a:srgbClr val="FEF9E7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720840" y="2816352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  <a:latin typeface="思源宋体 CN" panose="02020400000000000000" pitchFamily="18" charset="-122"/>
              </a:rPr>
              <a:t>行政部</a:t>
            </a:r>
            <a:endParaRPr lang="en-US" sz="1000" dirty="0">
              <a:latin typeface="思源宋体 CN" panose="02020400000000000000" pitchFamily="18" charset="-122"/>
            </a:endParaRPr>
          </a:p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  <a:latin typeface="思源宋体 CN" panose="02020400000000000000" pitchFamily="18" charset="-122"/>
              </a:rPr>
              <a:t>安全月活动小组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274320" y="3364992"/>
            <a:ext cx="1920240" cy="438912"/>
          </a:xfrm>
          <a:prstGeom prst="rect">
            <a:avLst/>
          </a:prstGeom>
          <a:solidFill>
            <a:srgbClr val="EBF5FB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74320" y="3364992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  <a:latin typeface="思源宋体 CN" panose="02020400000000000000" pitchFamily="18" charset="-122"/>
              </a:rPr>
              <a:t>品质部</a:t>
            </a:r>
            <a:endParaRPr lang="en-US" sz="1000" dirty="0">
              <a:latin typeface="思源宋体 CN" panose="02020400000000000000" pitchFamily="18" charset="-122"/>
            </a:endParaRPr>
          </a:p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  <a:latin typeface="思源宋体 CN" panose="02020400000000000000" pitchFamily="18" charset="-122"/>
              </a:rPr>
              <a:t>安全月活动小组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2423160" y="3364992"/>
            <a:ext cx="1920240" cy="438912"/>
          </a:xfrm>
          <a:prstGeom prst="rect">
            <a:avLst/>
          </a:prstGeom>
          <a:solidFill>
            <a:srgbClr val="FEF9E7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423160" y="3364992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  <a:latin typeface="思源宋体 CN" panose="02020400000000000000" pitchFamily="18" charset="-122"/>
              </a:rPr>
              <a:t>技术部</a:t>
            </a:r>
            <a:endParaRPr lang="en-US" sz="1000" dirty="0">
              <a:latin typeface="思源宋体 CN" panose="02020400000000000000" pitchFamily="18" charset="-122"/>
            </a:endParaRPr>
          </a:p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  <a:latin typeface="思源宋体 CN" panose="02020400000000000000" pitchFamily="18" charset="-122"/>
              </a:rPr>
              <a:t>安全月活动小组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4572000" y="3364992"/>
            <a:ext cx="1920240" cy="438912"/>
          </a:xfrm>
          <a:prstGeom prst="rect">
            <a:avLst/>
          </a:prstGeom>
          <a:solidFill>
            <a:srgbClr val="EBF5FB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572000" y="3364992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  <a:latin typeface="思源宋体 CN" panose="02020400000000000000" pitchFamily="18" charset="-122"/>
              </a:rPr>
              <a:t>采购部</a:t>
            </a:r>
            <a:endParaRPr lang="en-US" sz="1000" dirty="0">
              <a:latin typeface="思源宋体 CN" panose="02020400000000000000" pitchFamily="18" charset="-122"/>
            </a:endParaRPr>
          </a:p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  <a:latin typeface="思源宋体 CN" panose="02020400000000000000" pitchFamily="18" charset="-122"/>
              </a:rPr>
              <a:t>安全月活动小组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6720840" y="3364992"/>
            <a:ext cx="1920240" cy="438912"/>
          </a:xfrm>
          <a:prstGeom prst="rect">
            <a:avLst/>
          </a:prstGeom>
          <a:solidFill>
            <a:srgbClr val="FEF9E7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720840" y="3364992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  <a:latin typeface="思源宋体 CN" panose="02020400000000000000" pitchFamily="18" charset="-122"/>
              </a:rPr>
              <a:t>物流部</a:t>
            </a:r>
            <a:endParaRPr lang="en-US" sz="1000" dirty="0">
              <a:latin typeface="思源宋体 CN" panose="02020400000000000000" pitchFamily="18" charset="-122"/>
            </a:endParaRPr>
          </a:p>
          <a:p>
            <a:pPr marL="0" indent="0" algn="ctr">
              <a:buNone/>
            </a:pPr>
            <a:r>
              <a:rPr lang="en-US" sz="1000" dirty="0">
                <a:solidFill>
                  <a:srgbClr val="2C3E50"/>
                </a:solidFill>
                <a:latin typeface="思源宋体 CN" panose="02020400000000000000" pitchFamily="18" charset="-122"/>
              </a:rPr>
              <a:t>安全月活动小组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274320" y="3931920"/>
            <a:ext cx="8595360" cy="777240"/>
          </a:xfrm>
          <a:prstGeom prst="rect">
            <a:avLst/>
          </a:prstGeom>
          <a:solidFill>
            <a:srgbClr val="FDEDEC"/>
          </a:solidFill>
          <a:ln w="12700">
            <a:solidFill>
              <a:srgbClr val="C0392B">
                <a:alpha val="50000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57200" y="397764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0392B"/>
                </a:solidFill>
                <a:latin typeface="思源宋体 CN" panose="02020400000000000000" pitchFamily="18" charset="-122"/>
              </a:rPr>
              <a:t>关键举措：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1554480" y="3977640"/>
            <a:ext cx="7132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① 制定活动方案并逐级签订安全承诺书  ② 召开安全月活动动员大会  ③ 建立活动台账和统计报送机制  ④ 将活动开展纳入年度安全绩效考核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E84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114800"/>
            <a:ext cx="9144000" cy="1028700"/>
          </a:xfrm>
          <a:prstGeom prst="rect">
            <a:avLst/>
          </a:prstGeom>
          <a:solidFill>
            <a:srgbClr val="196F3D"/>
          </a:solidFill>
          <a:ln w="12700">
            <a:solidFill>
              <a:srgbClr val="196F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731520"/>
            <a:ext cx="36576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FFFFFF">
                    <a:alpha val="75000"/>
                  </a:srgbClr>
                </a:solidFill>
                <a:latin typeface="思源宋体 CN" panose="02020400000000000000" pitchFamily="18" charset="-122"/>
              </a:rPr>
              <a:t>03</a:t>
            </a:r>
            <a:endParaRPr lang="en-US" sz="130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4389120" y="137160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kern="0" spc="800" dirty="0">
                <a:solidFill>
                  <a:srgbClr val="F4D03F"/>
                </a:solidFill>
                <a:latin typeface="思源宋体 CN" panose="02020400000000000000" pitchFamily="18" charset="-122"/>
              </a:rPr>
              <a:t>PART</a:t>
            </a:r>
            <a:endParaRPr lang="en-US" sz="1600" dirty="0">
              <a:latin typeface="思源宋体 CN" panose="02020400000000000000" pitchFamily="18" charset="-122"/>
            </a:endParaRPr>
          </a:p>
        </p:txBody>
      </p:sp>
      <p:sp>
        <p:nvSpPr>
          <p:cNvPr id="5" name="Text 3"/>
          <p:cNvSpPr/>
          <p:nvPr/>
        </p:nvSpPr>
        <p:spPr>
          <a:xfrm>
            <a:off x="4389120" y="1920240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主要活动内容</a:t>
            </a:r>
            <a:endParaRPr lang="en-US" sz="4000" dirty="0">
              <a:latin typeface="思源宋体 CN" panose="02020400000000000000" pitchFamily="18" charset="-122"/>
            </a:endParaRPr>
          </a:p>
        </p:txBody>
      </p:sp>
      <p:sp>
        <p:nvSpPr>
          <p:cNvPr id="6" name="Text 4"/>
          <p:cNvSpPr/>
          <p:nvPr/>
        </p:nvSpPr>
        <p:spPr>
          <a:xfrm>
            <a:off x="4389120" y="288036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A9DFBF"/>
                </a:solidFill>
                <a:latin typeface="思源宋体 CN" panose="02020400000000000000" pitchFamily="18" charset="-122"/>
              </a:rPr>
              <a:t>Key Activity Contents</a:t>
            </a:r>
            <a:endParaRPr lang="en-US" sz="160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4572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六大主要活动概览</a:t>
            </a:r>
            <a:endParaRPr lang="en-US" sz="18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03 主要活动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12700">
            <a:solidFill>
              <a:srgbClr val="922B2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892040"/>
            <a:ext cx="77724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2026年安全生产月活动总结 | 人人讲安全，个个会应急——排查整治风险隐患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29600" y="4892040"/>
            <a:ext cx="73152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8 / 22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28600" y="658368"/>
            <a:ext cx="269748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28600" y="658368"/>
            <a:ext cx="269748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1752" y="694944"/>
            <a:ext cx="25603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① 启动仪式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20040" y="1225296"/>
            <a:ext cx="2523744" cy="12344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E50"/>
                </a:solidFill>
                <a:latin typeface="思源宋体 CN" panose="02020400000000000000" pitchFamily="18" charset="-122"/>
              </a:rPr>
              <a:t>召开安全月动员大会，企业主要负责人讲话部署，全体员工签订安全承诺书</a:t>
            </a:r>
            <a:endParaRPr lang="en-US" sz="1150" dirty="0">
              <a:latin typeface="思源宋体 CN" panose="02020400000000000000" pitchFamily="18" charset="-122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154680" y="658368"/>
            <a:ext cx="269748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154680" y="658368"/>
            <a:ext cx="2697480" cy="50292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27832" y="694944"/>
            <a:ext cx="25603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② 安全宣传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246120" y="1225296"/>
            <a:ext cx="2523744" cy="12344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E50"/>
                </a:solidFill>
                <a:latin typeface="思源宋体 CN" panose="02020400000000000000" pitchFamily="18" charset="-122"/>
              </a:rPr>
              <a:t>张贴海报横幅，设置宣传展板，开展安全知识宣传日活动</a:t>
            </a:r>
            <a:endParaRPr lang="en-US" sz="1150" dirty="0">
              <a:latin typeface="思源宋体 CN" panose="02020400000000000000" pitchFamily="18" charset="-122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080760" y="658368"/>
            <a:ext cx="269748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080760" y="658368"/>
            <a:ext cx="2697480" cy="50292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53912" y="694944"/>
            <a:ext cx="25603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③ 教育培训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172200" y="1225296"/>
            <a:ext cx="2523744" cy="12344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E50"/>
                </a:solidFill>
                <a:latin typeface="思源宋体 CN" panose="02020400000000000000" pitchFamily="18" charset="-122"/>
              </a:rPr>
              <a:t>开展全员安全培训，组织安全知识竞赛、考试测评活动</a:t>
            </a:r>
            <a:endParaRPr lang="en-US" sz="1150" dirty="0">
              <a:latin typeface="思源宋体 CN" panose="02020400000000000000" pitchFamily="18" charset="-122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228600" y="2761488"/>
            <a:ext cx="269748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28600" y="2761488"/>
            <a:ext cx="2697480" cy="502920"/>
          </a:xfrm>
          <a:prstGeom prst="rect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01752" y="2798064"/>
            <a:ext cx="25603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FFFFFF"/>
                </a:solidFill>
                <a:latin typeface="思源宋体 CN" panose="02020400000000000000" pitchFamily="18" charset="-122"/>
              </a:rPr>
              <a:t>④ 隐患排查</a:t>
            </a:r>
            <a:r>
              <a:rPr lang="zh-CN" altLang="en-US" sz="1400" b="1">
                <a:solidFill>
                  <a:srgbClr val="FFFFFF"/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rPr>
              <a:t>整治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320040" y="3328416"/>
            <a:ext cx="2523744" cy="12344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E50"/>
                </a:solidFill>
                <a:latin typeface="思源宋体 CN" panose="02020400000000000000" pitchFamily="18" charset="-122"/>
              </a:rPr>
              <a:t>开展专项安全检查，排查治理各类安全隐患，建立整改台账</a:t>
            </a:r>
            <a:endParaRPr lang="en-US" sz="1150" dirty="0">
              <a:latin typeface="思源宋体 CN" panose="02020400000000000000" pitchFamily="18" charset="-122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154680" y="2761488"/>
            <a:ext cx="269748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154680" y="2761488"/>
            <a:ext cx="2697480" cy="50292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227832" y="2798064"/>
            <a:ext cx="25603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⑤ 应急演练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3246120" y="3328416"/>
            <a:ext cx="2523744" cy="12344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E50"/>
                </a:solidFill>
                <a:latin typeface="思源宋体 CN" panose="02020400000000000000" pitchFamily="18" charset="-122"/>
              </a:rPr>
              <a:t>开展消防、地震、有限空间等应急疏散演练，提升实战能力</a:t>
            </a:r>
            <a:endParaRPr lang="en-US" sz="1150" dirty="0">
              <a:latin typeface="思源宋体 CN" panose="02020400000000000000" pitchFamily="18" charset="-122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6080760" y="2761488"/>
            <a:ext cx="269748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080760" y="2761488"/>
            <a:ext cx="2697480" cy="502920"/>
          </a:xfrm>
          <a:prstGeom prst="rect">
            <a:avLst/>
          </a:prstGeom>
          <a:solidFill>
            <a:srgbClr val="B7950B"/>
          </a:solidFill>
          <a:ln w="12700">
            <a:solidFill>
              <a:srgbClr val="B7950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153912" y="2798064"/>
            <a:ext cx="25603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⑥ 总结表彰</a:t>
            </a:r>
            <a:endParaRPr lang="en-US" sz="1400" dirty="0">
              <a:latin typeface="思源宋体 CN" panose="02020400000000000000" pitchFamily="18" charset="-122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6172200" y="3328416"/>
            <a:ext cx="2523744" cy="12344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C3E50"/>
                </a:solidFill>
                <a:latin typeface="思源宋体 CN" panose="02020400000000000000" pitchFamily="18" charset="-122"/>
              </a:rPr>
              <a:t>开展活动总结，对先进集体和个人进行表彰奖励</a:t>
            </a:r>
            <a:endParaRPr lang="en-US" sz="115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4572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安全宣传教育活动开展情况</a:t>
            </a:r>
            <a:endParaRPr lang="en-US" sz="1800" dirty="0">
              <a:latin typeface="思源宋体 CN" panose="02020400000000000000" pitchFamily="18" charset="-122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FFEEE0"/>
                </a:solidFill>
                <a:latin typeface="思源宋体 CN" panose="02020400000000000000" pitchFamily="18" charset="-122"/>
              </a:rPr>
              <a:t>03 主要活动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502920"/>
            <a:ext cx="9144000" cy="0"/>
          </a:xfrm>
          <a:prstGeom prst="line">
            <a:avLst/>
          </a:prstGeom>
          <a:noFill/>
          <a:ln w="12700">
            <a:solidFill>
              <a:srgbClr val="922B2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EEEEEE"/>
          </a:solidFill>
          <a:ln w="12700">
            <a:solidFill>
              <a:srgbClr val="EEEE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892040"/>
            <a:ext cx="77724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2026年安全生产月活动总结 | 人人讲安全，个个会应急——排查整治风险隐患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29600" y="4892040"/>
            <a:ext cx="73152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99999"/>
                </a:solidFill>
                <a:latin typeface="思源宋体 CN" panose="02020400000000000000" pitchFamily="18" charset="-122"/>
              </a:rPr>
              <a:t>9 / 22</a:t>
            </a:r>
            <a:endParaRPr lang="en-US" sz="900" dirty="0">
              <a:latin typeface="思源宋体 CN" panose="02020400000000000000" pitchFamily="18" charset="-122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74320" y="640080"/>
            <a:ext cx="411480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4320" y="640080"/>
            <a:ext cx="4114800" cy="438912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640080"/>
            <a:ext cx="3931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📢 宣传教育活动清单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84048" y="1170432"/>
            <a:ext cx="822960" cy="3017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84048" y="1170432"/>
            <a:ext cx="8229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横幅宣传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261872" y="1170432"/>
            <a:ext cx="29718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  <a:latin typeface="思源宋体 CN" panose="02020400000000000000" pitchFamily="18" charset="-122"/>
              </a:rPr>
              <a:t>主出入口、车间悬挂安全月主题横幅20余条</a:t>
            </a:r>
            <a:endParaRPr lang="en-US" sz="1050" dirty="0">
              <a:latin typeface="思源宋体 CN" panose="02020400000000000000" pitchFamily="18" charset="-122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84048" y="1600200"/>
            <a:ext cx="822960" cy="301752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4048" y="1600200"/>
            <a:ext cx="8229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展板宣传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261872" y="1600200"/>
            <a:ext cx="29718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  <a:latin typeface="思源宋体 CN" panose="02020400000000000000" pitchFamily="18" charset="-122"/>
              </a:rPr>
              <a:t>设置安全法规、典型案例宣传展板10块</a:t>
            </a:r>
            <a:endParaRPr lang="en-US" sz="1050" dirty="0">
              <a:latin typeface="思源宋体 CN" panose="02020400000000000000" pitchFamily="18" charset="-122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384048" y="2029968"/>
            <a:ext cx="822960" cy="3017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84048" y="2029968"/>
            <a:ext cx="8229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数字宣传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261872" y="2029968"/>
            <a:ext cx="29718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  <a:latin typeface="思源宋体 CN" panose="02020400000000000000" pitchFamily="18" charset="-122"/>
              </a:rPr>
              <a:t>电子大屏滚动播放安全知识和事故警示片</a:t>
            </a:r>
            <a:endParaRPr lang="en-US" sz="1050" dirty="0">
              <a:latin typeface="思源宋体 CN" panose="02020400000000000000" pitchFamily="18" charset="-122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384048" y="2459736"/>
            <a:ext cx="822960" cy="301752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84048" y="2459736"/>
            <a:ext cx="8229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微信宣传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261872" y="2459736"/>
            <a:ext cx="29718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  <a:latin typeface="思源宋体 CN" panose="02020400000000000000" pitchFamily="18" charset="-122"/>
              </a:rPr>
              <a:t>每日推送安全知识，累计发送30篇推文</a:t>
            </a:r>
            <a:endParaRPr lang="en-US" sz="1050" dirty="0">
              <a:latin typeface="思源宋体 CN" panose="02020400000000000000" pitchFamily="18" charset="-122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384048" y="2889504"/>
            <a:ext cx="822960" cy="3017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84048" y="2889504"/>
            <a:ext cx="8229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安全承诺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1261872" y="2889504"/>
            <a:ext cx="29718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  <a:latin typeface="思源宋体 CN" panose="02020400000000000000" pitchFamily="18" charset="-122"/>
              </a:rPr>
              <a:t>全员签订安全承诺书，覆盖率100%</a:t>
            </a:r>
            <a:endParaRPr lang="en-US" sz="1050" dirty="0">
              <a:latin typeface="思源宋体 CN" panose="02020400000000000000" pitchFamily="18" charset="-122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384048" y="3319272"/>
            <a:ext cx="822960" cy="301752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84048" y="3319272"/>
            <a:ext cx="8229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安全征文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261872" y="3319272"/>
            <a:ext cx="29718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  <a:latin typeface="思源宋体 CN" panose="02020400000000000000" pitchFamily="18" charset="-122"/>
              </a:rPr>
              <a:t>开展安全知识征文及安全生产演讲活动</a:t>
            </a:r>
            <a:endParaRPr lang="en-US" sz="1050" dirty="0">
              <a:latin typeface="思源宋体 CN" panose="02020400000000000000" pitchFamily="18" charset="-122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384048" y="3749040"/>
            <a:ext cx="822960" cy="3017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84048" y="3749040"/>
            <a:ext cx="8229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知识竞赛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1261872" y="3749040"/>
            <a:ext cx="29718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  <a:latin typeface="思源宋体 CN" panose="02020400000000000000" pitchFamily="18" charset="-122"/>
              </a:rPr>
              <a:t>举办安全知识竞赛，员工参与率85%以上</a:t>
            </a:r>
            <a:endParaRPr lang="en-US" sz="1050" dirty="0">
              <a:latin typeface="思源宋体 CN" panose="02020400000000000000" pitchFamily="18" charset="-122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384048" y="4178808"/>
            <a:ext cx="822960" cy="301752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84048" y="4178808"/>
            <a:ext cx="8229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安全日活动</a:t>
            </a:r>
            <a:endParaRPr lang="en-US" sz="1000" dirty="0">
              <a:latin typeface="思源宋体 CN" panose="02020400000000000000" pitchFamily="18" charset="-122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1261872" y="4178808"/>
            <a:ext cx="29718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C3E50"/>
                </a:solidFill>
                <a:latin typeface="思源宋体 CN" panose="02020400000000000000" pitchFamily="18" charset="-122"/>
              </a:rPr>
              <a:t>6月16日安全生产咨询日，开展对外宣传</a:t>
            </a:r>
            <a:endParaRPr lang="en-US" sz="1050" dirty="0">
              <a:latin typeface="思源宋体 CN" panose="02020400000000000000" pitchFamily="18" charset="-122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4617720" y="640080"/>
            <a:ext cx="4206240" cy="18745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7" name="Text 35"/>
          <p:cNvSpPr/>
          <p:nvPr/>
        </p:nvSpPr>
        <p:spPr>
          <a:xfrm>
            <a:off x="4754880" y="704088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宣传活动数据统计</a:t>
            </a:r>
            <a:endParaRPr lang="en-US" sz="1300" dirty="0">
              <a:latin typeface="思源宋体 CN" panose="02020400000000000000" pitchFamily="18" charset="-122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4663440" y="1115568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4D03F"/>
                </a:solidFill>
                <a:latin typeface="思源宋体 CN" panose="02020400000000000000" pitchFamily="18" charset="-122"/>
              </a:rPr>
              <a:t>320+</a:t>
            </a:r>
            <a:endParaRPr lang="en-US" sz="2600" dirty="0">
              <a:latin typeface="思源宋体 CN" panose="02020400000000000000" pitchFamily="18" charset="-122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4663440" y="1463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EEE0"/>
                </a:solidFill>
                <a:latin typeface="思源宋体 CN" panose="02020400000000000000" pitchFamily="18" charset="-122"/>
              </a:rPr>
              <a:t>参与人次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6720840" y="1115568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4D03F"/>
                </a:solidFill>
                <a:latin typeface="思源宋体 CN" panose="02020400000000000000" pitchFamily="18" charset="-122"/>
              </a:rPr>
              <a:t>30条</a:t>
            </a:r>
            <a:endParaRPr lang="en-US" sz="2600" dirty="0">
              <a:latin typeface="思源宋体 CN" panose="02020400000000000000" pitchFamily="18" charset="-122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6720840" y="1463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EEE0"/>
                </a:solidFill>
                <a:latin typeface="思源宋体 CN" panose="02020400000000000000" pitchFamily="18" charset="-122"/>
              </a:rPr>
              <a:t>宣传横幅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4663440" y="1755648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4D03F"/>
                </a:solidFill>
                <a:latin typeface="思源宋体 CN" panose="02020400000000000000" pitchFamily="18" charset="-122"/>
              </a:rPr>
              <a:t>20篇</a:t>
            </a:r>
            <a:endParaRPr lang="en-US" sz="2600" dirty="0">
              <a:latin typeface="思源宋体 CN" panose="02020400000000000000" pitchFamily="18" charset="-122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4663440" y="210312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EEE0"/>
                </a:solidFill>
                <a:latin typeface="思源宋体 CN" panose="02020400000000000000" pitchFamily="18" charset="-122"/>
              </a:rPr>
              <a:t>微信推文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6720840" y="1755648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4D03F"/>
                </a:solidFill>
                <a:latin typeface="思源宋体 CN" panose="02020400000000000000" pitchFamily="18" charset="-122"/>
              </a:rPr>
              <a:t>100%</a:t>
            </a:r>
            <a:endParaRPr lang="en-US" sz="2600" dirty="0">
              <a:latin typeface="思源宋体 CN" panose="02020400000000000000" pitchFamily="18" charset="-122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6720840" y="210312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EEE0"/>
                </a:solidFill>
                <a:latin typeface="思源宋体 CN" panose="02020400000000000000" pitchFamily="18" charset="-122"/>
              </a:rPr>
              <a:t>覆盖率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4617720" y="2651760"/>
            <a:ext cx="420624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4617720" y="2651760"/>
            <a:ext cx="4206240" cy="41148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709160" y="2651760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思源宋体 CN" panose="02020400000000000000" pitchFamily="18" charset="-122"/>
              </a:rPr>
              <a:t>📚 专题培训主要内容</a:t>
            </a:r>
            <a:endParaRPr lang="en-US" sz="1200" dirty="0">
              <a:latin typeface="思源宋体 CN" panose="02020400000000000000" pitchFamily="18" charset="-122"/>
            </a:endParaRPr>
          </a:p>
        </p:txBody>
      </p:sp>
      <p:sp>
        <p:nvSpPr>
          <p:cNvPr id="49" name="Shape 47"/>
          <p:cNvSpPr/>
          <p:nvPr/>
        </p:nvSpPr>
        <p:spPr>
          <a:xfrm>
            <a:off x="4709160" y="3127248"/>
            <a:ext cx="182880" cy="1828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965192" y="3090672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《安全生产法》及相关法规解读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1" name="Shape 49"/>
          <p:cNvSpPr/>
          <p:nvPr/>
        </p:nvSpPr>
        <p:spPr>
          <a:xfrm>
            <a:off x="4709160" y="3447288"/>
            <a:ext cx="182880" cy="1828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965192" y="3410712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GB 6441-2025 事故伤害分类新标准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3" name="Shape 51"/>
          <p:cNvSpPr/>
          <p:nvPr/>
        </p:nvSpPr>
        <p:spPr>
          <a:xfrm>
            <a:off x="4709160" y="3767328"/>
            <a:ext cx="182880" cy="1828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4965192" y="3730752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有限空间、高处作业安全技术规范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5" name="Shape 53"/>
          <p:cNvSpPr/>
          <p:nvPr/>
        </p:nvSpPr>
        <p:spPr>
          <a:xfrm>
            <a:off x="4709160" y="4087368"/>
            <a:ext cx="182880" cy="1828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4965192" y="4050792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消防安全与应急疏散知识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  <p:sp>
        <p:nvSpPr>
          <p:cNvPr id="57" name="Shape 55"/>
          <p:cNvSpPr/>
          <p:nvPr/>
        </p:nvSpPr>
        <p:spPr>
          <a:xfrm>
            <a:off x="4709160" y="4407408"/>
            <a:ext cx="182880" cy="1828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4965192" y="4370832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C3E50"/>
                </a:solidFill>
                <a:latin typeface="思源宋体 CN" panose="02020400000000000000" pitchFamily="18" charset="-122"/>
              </a:rPr>
              <a:t>事故警示案例教育（含5·4爆炸案例）</a:t>
            </a:r>
            <a:endParaRPr lang="en-US" sz="1100" dirty="0">
              <a:latin typeface="思源宋体 CN" panose="02020400000000000000" pitchFamily="18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1068</Words>
  <Application>Microsoft Office PowerPoint</Application>
  <PresentationFormat>全屏显示(16:9)</PresentationFormat>
  <Paragraphs>425</Paragraphs>
  <Slides>23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7" baseType="lpstr">
      <vt:lpstr>思源宋体 CN</vt:lpstr>
      <vt:lpstr>微软雅黑</vt:lpstr>
      <vt:lpstr>Arial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2026-06-10T06:19:55Z</dcterms:created>
  <dcterms:modified xsi:type="dcterms:W3CDTF">2026-06-20T12:20:02Z</dcterms:modified>
</cp:coreProperties>
</file>