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88825" cy="6858000"/>
  <p:notesSz cx="6858000" cy="1218882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3798" autoAdjust="0"/>
  </p:normalViewPr>
  <p:slideViewPr>
    <p:cSldViewPr snapToGrid="0" snapToObjects="1">
      <p:cViewPr varScale="1">
        <p:scale>
          <a:sx n="78" d="100"/>
          <a:sy n="78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4463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微 信 搜 一搜，安全小 课 桌，关注 公 众号，获取更多安 全资 料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9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A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/Users/Administrator/Desktop/制作坊/build/assets/hero_crop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F2A43">
              <a:alpha val="54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822960" y="1508760"/>
            <a:ext cx="146304" cy="1371600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5" name="Text 2"/>
          <p:cNvSpPr/>
          <p:nvPr/>
        </p:nvSpPr>
        <p:spPr>
          <a:xfrm>
            <a:off x="1161288" y="160020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1161288" y="251460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强化安全意识·筑牢生命防线</a:t>
            </a:r>
            <a:endParaRPr lang="en-US" sz="2100" dirty="0"/>
          </a:p>
        </p:txBody>
      </p:sp>
      <p:sp>
        <p:nvSpPr>
          <p:cNvPr id="7" name="Shape 4"/>
          <p:cNvSpPr/>
          <p:nvPr/>
        </p:nvSpPr>
        <p:spPr>
          <a:xfrm>
            <a:off x="1161288" y="3246120"/>
            <a:ext cx="3200400" cy="502920"/>
          </a:xfrm>
          <a:prstGeom prst="roundRect">
            <a:avLst>
              <a:gd name="adj" fmla="val 49091"/>
            </a:avLst>
          </a:prstGeom>
          <a:solidFill>
            <a:srgbClr val="FFFFFF">
              <a:alpha val="2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61288" y="324612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面向一线员工·专题培训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161288" y="397764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6E2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“高高兴兴上班来，平平安安回家去”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1078992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第二章·事故警示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人的不安全行为，是事故的主因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835640" y="246888"/>
            <a:ext cx="603504" cy="603504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7" name="Image 0" descr="C:/Users/Administrator/Desktop/制作坊/build/assets/icon_user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384048"/>
            <a:ext cx="329184" cy="329184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66928" y="1508760"/>
            <a:ext cx="4937760" cy="4297680"/>
          </a:xfrm>
          <a:prstGeom prst="rect">
            <a:avLst/>
          </a:prstGeom>
          <a:solidFill>
            <a:srgbClr val="0F2A43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868680" y="1828800"/>
            <a:ext cx="914400" cy="914400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10" name="Image 1" descr="C:/Users/Administrator/Desktop/制作坊/build/assets/icon_user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2075688"/>
            <a:ext cx="420624" cy="42062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822960" y="2743200"/>
            <a:ext cx="44805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800" b="1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80</a:t>
            </a:r>
            <a:r>
              <a:rPr lang="en-US" sz="4800" b="1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%+</a:t>
            </a:r>
            <a:endParaRPr lang="en-US" sz="13800" dirty="0"/>
          </a:p>
        </p:txBody>
      </p:sp>
      <p:sp>
        <p:nvSpPr>
          <p:cNvPr id="12" name="Text 8"/>
          <p:cNvSpPr/>
          <p:nvPr/>
        </p:nvSpPr>
        <p:spPr>
          <a:xfrm>
            <a:off x="822960" y="4206240"/>
            <a:ext cx="4480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000" dirty="0">
                <a:solidFill>
                  <a:srgbClr val="E6EE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的事故直接或间接</a:t>
            </a:r>
            <a:endParaRPr lang="en-US" sz="20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2000" dirty="0">
                <a:solidFill>
                  <a:srgbClr val="E6EE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源于人的不安全行为</a:t>
            </a:r>
            <a:endParaRPr lang="en-US" sz="2000" dirty="0"/>
          </a:p>
        </p:txBody>
      </p:sp>
      <p:sp>
        <p:nvSpPr>
          <p:cNvPr id="13" name="Shape 9"/>
          <p:cNvSpPr/>
          <p:nvPr/>
        </p:nvSpPr>
        <p:spPr>
          <a:xfrm>
            <a:off x="5806440" y="1508760"/>
            <a:ext cx="580644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080760" y="1810512"/>
            <a:ext cx="694944" cy="694944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15" name="Image 2" descr="C:/Users/Administrator/Desktop/制作坊/build/assets/icon_ban_#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8395" y="1998147"/>
            <a:ext cx="319674" cy="31967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995160" y="1673352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违章作业</a:t>
            </a:r>
            <a:endParaRPr lang="en-US" sz="2000" dirty="0"/>
          </a:p>
        </p:txBody>
      </p:sp>
      <p:sp>
        <p:nvSpPr>
          <p:cNvPr id="17" name="Text 12"/>
          <p:cNvSpPr/>
          <p:nvPr/>
        </p:nvSpPr>
        <p:spPr>
          <a:xfrm>
            <a:off x="6995160" y="2130552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图省事、抱侥幸，主动制造不安全行为</a:t>
            </a:r>
            <a:endParaRPr lang="en-US" sz="1600" dirty="0"/>
          </a:p>
        </p:txBody>
      </p:sp>
      <p:sp>
        <p:nvSpPr>
          <p:cNvPr id="18" name="Shape 13"/>
          <p:cNvSpPr/>
          <p:nvPr/>
        </p:nvSpPr>
        <p:spPr>
          <a:xfrm>
            <a:off x="5806440" y="2990088"/>
            <a:ext cx="580644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6080760" y="3291840"/>
            <a:ext cx="694944" cy="694944"/>
          </a:xfrm>
          <a:prstGeom prst="ellipse">
            <a:avLst/>
          </a:prstGeom>
          <a:solidFill>
            <a:srgbClr val="F4A91F"/>
          </a:solidFill>
          <a:ln/>
        </p:spPr>
      </p:sp>
      <p:pic>
        <p:nvPicPr>
          <p:cNvPr id="20" name="Image 3" descr="C:/Users/Administrator/Desktop/制作坊/build/assets/icon_eye_#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8395" y="3479475"/>
            <a:ext cx="319674" cy="319674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6995160" y="315468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疏忽大意</a:t>
            </a:r>
            <a:endParaRPr lang="en-US" sz="2000" dirty="0"/>
          </a:p>
        </p:txBody>
      </p:sp>
      <p:sp>
        <p:nvSpPr>
          <p:cNvPr id="22" name="Text 16"/>
          <p:cNvSpPr/>
          <p:nvPr/>
        </p:nvSpPr>
        <p:spPr>
          <a:xfrm>
            <a:off x="6995160" y="361188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无视风险、不排查隐患，让其持续累积</a:t>
            </a:r>
            <a:endParaRPr lang="en-US" sz="1600" dirty="0"/>
          </a:p>
        </p:txBody>
      </p:sp>
      <p:sp>
        <p:nvSpPr>
          <p:cNvPr id="23" name="Shape 17"/>
          <p:cNvSpPr/>
          <p:nvPr/>
        </p:nvSpPr>
        <p:spPr>
          <a:xfrm>
            <a:off x="5806440" y="4471416"/>
            <a:ext cx="580644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6080760" y="4773168"/>
            <a:ext cx="694944" cy="694944"/>
          </a:xfrm>
          <a:prstGeom prst="ellipse">
            <a:avLst/>
          </a:prstGeom>
          <a:solidFill>
            <a:srgbClr val="0F2A43"/>
          </a:solidFill>
          <a:ln/>
        </p:spPr>
      </p:sp>
      <p:pic>
        <p:nvPicPr>
          <p:cNvPr id="25" name="Image 4" descr="C:/Users/Administrator/Desktop/制作坊/build/assets/icon_industry_#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8395" y="4960803"/>
            <a:ext cx="319674" cy="319674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6995160" y="4636008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管理松懈</a:t>
            </a:r>
            <a:endParaRPr lang="en-US" sz="2000" dirty="0"/>
          </a:p>
        </p:txBody>
      </p:sp>
      <p:sp>
        <p:nvSpPr>
          <p:cNvPr id="27" name="Text 20"/>
          <p:cNvSpPr/>
          <p:nvPr/>
        </p:nvSpPr>
        <p:spPr>
          <a:xfrm>
            <a:off x="6995160" y="5093208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重生产轻安全、监督缺位，放大风险</a:t>
            </a:r>
            <a:endParaRPr lang="en-US" sz="1600" dirty="0"/>
          </a:p>
        </p:txBody>
      </p:sp>
      <p:sp>
        <p:nvSpPr>
          <p:cNvPr id="28" name="Text 21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29" name="Text 22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10/25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1078992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第二章·事故警示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典型事故案例警示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835640" y="246888"/>
            <a:ext cx="603504" cy="603504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7" name="Image 0" descr="C:/Users/Administrator/Desktop/制作坊/build/assets/icon_fire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384048"/>
            <a:ext cx="329184" cy="329184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66928" y="1417320"/>
            <a:ext cx="356616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566928" y="1417320"/>
            <a:ext cx="3566160" cy="1051560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10" name="Shape 7"/>
          <p:cNvSpPr/>
          <p:nvPr/>
        </p:nvSpPr>
        <p:spPr>
          <a:xfrm>
            <a:off x="795528" y="1572768"/>
            <a:ext cx="731520" cy="731520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11" name="Image 1" descr="C:/Users/Administrator/Desktop/制作坊/build/assets/icon_bomb_#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038" y="1770278"/>
            <a:ext cx="336499" cy="336499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618488" y="148132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包钢“1·18”事故</a:t>
            </a:r>
            <a:endParaRPr lang="en-US" dirty="0"/>
          </a:p>
        </p:txBody>
      </p:sp>
      <p:sp>
        <p:nvSpPr>
          <p:cNvPr id="13" name="Text 9"/>
          <p:cNvSpPr/>
          <p:nvPr/>
        </p:nvSpPr>
        <p:spPr>
          <a:xfrm>
            <a:off x="1618488" y="196596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BE3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爆炸事故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841248" y="2697480"/>
            <a:ext cx="30175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违规操作叠加管理疏漏，造成重大人员伤亡与财产损失。</a:t>
            </a:r>
            <a:endParaRPr lang="en-US" sz="1600" dirty="0"/>
          </a:p>
        </p:txBody>
      </p:sp>
      <p:sp>
        <p:nvSpPr>
          <p:cNvPr id="15" name="Shape 11"/>
          <p:cNvSpPr/>
          <p:nvPr/>
        </p:nvSpPr>
        <p:spPr>
          <a:xfrm>
            <a:off x="841248" y="4526280"/>
            <a:ext cx="3017520" cy="777240"/>
          </a:xfrm>
          <a:prstGeom prst="rect">
            <a:avLst/>
          </a:prstGeom>
          <a:solidFill>
            <a:srgbClr val="F5F7FA"/>
          </a:solidFill>
          <a:ln/>
        </p:spPr>
      </p:sp>
      <p:sp>
        <p:nvSpPr>
          <p:cNvPr id="16" name="Text 12"/>
          <p:cNvSpPr/>
          <p:nvPr/>
        </p:nvSpPr>
        <p:spPr>
          <a:xfrm>
            <a:off x="978408" y="4526280"/>
            <a:ext cx="2743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03A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根源</a:t>
            </a:r>
            <a:r>
              <a:rPr lang="en-US" sz="1600" b="1">
                <a:solidFill>
                  <a:srgbClr val="E03A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：</a:t>
            </a:r>
            <a:r>
              <a:rPr lang="en-US" sz="160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违规+管理缺位</a:t>
            </a:r>
            <a:endParaRPr lang="en-US" sz="1600" dirty="0"/>
          </a:p>
        </p:txBody>
      </p:sp>
      <p:sp>
        <p:nvSpPr>
          <p:cNvPr id="17" name="Shape 13"/>
          <p:cNvSpPr/>
          <p:nvPr/>
        </p:nvSpPr>
        <p:spPr>
          <a:xfrm>
            <a:off x="4389120" y="1417320"/>
            <a:ext cx="356616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4389120" y="1417320"/>
            <a:ext cx="3566160" cy="1051560"/>
          </a:xfrm>
          <a:prstGeom prst="rect">
            <a:avLst/>
          </a:prstGeom>
          <a:solidFill>
            <a:srgbClr val="C77F12"/>
          </a:solidFill>
          <a:ln/>
        </p:spPr>
      </p:sp>
      <p:sp>
        <p:nvSpPr>
          <p:cNvPr id="19" name="Shape 15"/>
          <p:cNvSpPr/>
          <p:nvPr/>
        </p:nvSpPr>
        <p:spPr>
          <a:xfrm>
            <a:off x="4617720" y="1572768"/>
            <a:ext cx="731520" cy="731520"/>
          </a:xfrm>
          <a:prstGeom prst="ellipse">
            <a:avLst/>
          </a:prstGeom>
          <a:solidFill>
            <a:srgbClr val="C77F12"/>
          </a:solidFill>
          <a:ln/>
        </p:spPr>
      </p:sp>
      <p:pic>
        <p:nvPicPr>
          <p:cNvPr id="20" name="Image 2" descr="C:/Users/Administrator/Desktop/制作坊/build/assets/icon_fire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230" y="1770278"/>
            <a:ext cx="336499" cy="336499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5440680" y="148132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香港“11·26”火灾</a:t>
            </a:r>
            <a:endParaRPr lang="en-US" dirty="0"/>
          </a:p>
        </p:txBody>
      </p:sp>
      <p:sp>
        <p:nvSpPr>
          <p:cNvPr id="22" name="Text 17"/>
          <p:cNvSpPr/>
          <p:nvPr/>
        </p:nvSpPr>
        <p:spPr>
          <a:xfrm>
            <a:off x="5440680" y="196596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BE3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火灾事故</a:t>
            </a:r>
            <a:endParaRPr lang="en-US" sz="1600" dirty="0"/>
          </a:p>
        </p:txBody>
      </p:sp>
      <p:sp>
        <p:nvSpPr>
          <p:cNvPr id="23" name="Text 18"/>
          <p:cNvSpPr/>
          <p:nvPr/>
        </p:nvSpPr>
        <p:spPr>
          <a:xfrm>
            <a:off x="4663440" y="2697480"/>
            <a:ext cx="30175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消防安全隐患未及时整改，火势迅速蔓延、后果严重。</a:t>
            </a:r>
            <a:endParaRPr lang="en-US" sz="1600" dirty="0"/>
          </a:p>
        </p:txBody>
      </p:sp>
      <p:sp>
        <p:nvSpPr>
          <p:cNvPr id="24" name="Shape 19"/>
          <p:cNvSpPr/>
          <p:nvPr/>
        </p:nvSpPr>
        <p:spPr>
          <a:xfrm>
            <a:off x="4663440" y="4526280"/>
            <a:ext cx="3017520" cy="777240"/>
          </a:xfrm>
          <a:prstGeom prst="rect">
            <a:avLst/>
          </a:prstGeom>
          <a:solidFill>
            <a:srgbClr val="F5F7FA"/>
          </a:solidFill>
          <a:ln/>
        </p:spPr>
      </p:sp>
      <p:sp>
        <p:nvSpPr>
          <p:cNvPr id="25" name="Text 20"/>
          <p:cNvSpPr/>
          <p:nvPr/>
        </p:nvSpPr>
        <p:spPr>
          <a:xfrm>
            <a:off x="4800600" y="4526280"/>
            <a:ext cx="2743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77F1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根源：</a:t>
            </a: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隐患整改流于形式</a:t>
            </a:r>
            <a:endParaRPr lang="en-US" sz="1600" dirty="0"/>
          </a:p>
        </p:txBody>
      </p:sp>
      <p:sp>
        <p:nvSpPr>
          <p:cNvPr id="26" name="Shape 21"/>
          <p:cNvSpPr/>
          <p:nvPr/>
        </p:nvSpPr>
        <p:spPr>
          <a:xfrm>
            <a:off x="8211312" y="1417320"/>
            <a:ext cx="356616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7" name="Shape 22"/>
          <p:cNvSpPr/>
          <p:nvPr/>
        </p:nvSpPr>
        <p:spPr>
          <a:xfrm>
            <a:off x="8211312" y="1417320"/>
            <a:ext cx="3566160" cy="1051560"/>
          </a:xfrm>
          <a:prstGeom prst="rect">
            <a:avLst/>
          </a:prstGeom>
          <a:solidFill>
            <a:srgbClr val="B71C0C"/>
          </a:solidFill>
          <a:ln/>
        </p:spPr>
      </p:sp>
      <p:sp>
        <p:nvSpPr>
          <p:cNvPr id="28" name="Shape 23"/>
          <p:cNvSpPr/>
          <p:nvPr/>
        </p:nvSpPr>
        <p:spPr>
          <a:xfrm>
            <a:off x="8439912" y="1572768"/>
            <a:ext cx="731520" cy="731520"/>
          </a:xfrm>
          <a:prstGeom prst="ellipse">
            <a:avLst/>
          </a:prstGeom>
          <a:solidFill>
            <a:srgbClr val="B71C0C"/>
          </a:solidFill>
          <a:ln/>
        </p:spPr>
      </p:sp>
      <p:pic>
        <p:nvPicPr>
          <p:cNvPr id="29" name="Image 3" descr="C:/Users/Administrator/Desktop/制作坊/build/assets/icon_bomb_#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7422" y="1770278"/>
            <a:ext cx="336499" cy="336499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9262872" y="148132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襄阳“2·18”爆炸</a:t>
            </a:r>
            <a:endParaRPr lang="en-US" dirty="0"/>
          </a:p>
        </p:txBody>
      </p:sp>
      <p:sp>
        <p:nvSpPr>
          <p:cNvPr id="31" name="Text 25"/>
          <p:cNvSpPr/>
          <p:nvPr/>
        </p:nvSpPr>
        <p:spPr>
          <a:xfrm>
            <a:off x="9262872" y="196596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BE3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爆炸事故</a:t>
            </a:r>
            <a:endParaRPr lang="en-US" sz="1600" dirty="0"/>
          </a:p>
        </p:txBody>
      </p:sp>
      <p:sp>
        <p:nvSpPr>
          <p:cNvPr id="32" name="Text 26"/>
          <p:cNvSpPr/>
          <p:nvPr/>
        </p:nvSpPr>
        <p:spPr>
          <a:xfrm>
            <a:off x="8485632" y="2697480"/>
            <a:ext cx="30175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烟花爆竹违规生产储存</a:t>
            </a:r>
            <a:r>
              <a:rPr lang="en-US" sz="160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，造成</a:t>
            </a:r>
            <a:r>
              <a:rPr lang="zh-CN" altLang="en-US" sz="160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多</a:t>
            </a:r>
            <a:r>
              <a:rPr lang="en-US" sz="160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人死亡</a:t>
            </a: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。</a:t>
            </a:r>
            <a:endParaRPr lang="en-US" sz="1600" dirty="0"/>
          </a:p>
        </p:txBody>
      </p:sp>
      <p:sp>
        <p:nvSpPr>
          <p:cNvPr id="33" name="Shape 27"/>
          <p:cNvSpPr/>
          <p:nvPr/>
        </p:nvSpPr>
        <p:spPr>
          <a:xfrm>
            <a:off x="8485632" y="4526280"/>
            <a:ext cx="3017520" cy="777240"/>
          </a:xfrm>
          <a:prstGeom prst="rect">
            <a:avLst/>
          </a:prstGeom>
          <a:solidFill>
            <a:srgbClr val="F5F7FA"/>
          </a:solidFill>
          <a:ln/>
        </p:spPr>
      </p:sp>
      <p:sp>
        <p:nvSpPr>
          <p:cNvPr id="34" name="Text 28"/>
          <p:cNvSpPr/>
          <p:nvPr/>
        </p:nvSpPr>
        <p:spPr>
          <a:xfrm>
            <a:off x="8622792" y="4526280"/>
            <a:ext cx="2743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71C0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根源：</a:t>
            </a: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安全意识淡薄</a:t>
            </a:r>
            <a:endParaRPr lang="en-US" sz="1600" dirty="0"/>
          </a:p>
        </p:txBody>
      </p:sp>
      <p:sp>
        <p:nvSpPr>
          <p:cNvPr id="35" name="Shape 29"/>
          <p:cNvSpPr/>
          <p:nvPr/>
        </p:nvSpPr>
        <p:spPr>
          <a:xfrm>
            <a:off x="566928" y="5742432"/>
            <a:ext cx="11064240" cy="566928"/>
          </a:xfrm>
          <a:prstGeom prst="rect">
            <a:avLst/>
          </a:prstGeom>
          <a:solidFill>
            <a:srgbClr val="E03A1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6" name="Text 30"/>
          <p:cNvSpPr/>
          <p:nvPr/>
        </p:nvSpPr>
        <p:spPr>
          <a:xfrm>
            <a:off x="822960" y="5742432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警钟长鸣：安全无小事，任何疏忽都可能酿成无法挽回的损失。</a:t>
            </a:r>
            <a:endParaRPr lang="en-US" sz="1600" dirty="0"/>
          </a:p>
        </p:txBody>
      </p:sp>
      <p:sp>
        <p:nvSpPr>
          <p:cNvPr id="37" name="Text 31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38" name="Text 32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11/25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2A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554480"/>
            <a:ext cx="45720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0" b="1" dirty="0">
                <a:solidFill>
                  <a:srgbClr val="E03A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15000" dirty="0"/>
          </a:p>
        </p:txBody>
      </p:sp>
      <p:sp>
        <p:nvSpPr>
          <p:cNvPr id="4" name="Shape 2"/>
          <p:cNvSpPr/>
          <p:nvPr/>
        </p:nvSpPr>
        <p:spPr>
          <a:xfrm>
            <a:off x="868680" y="4069080"/>
            <a:ext cx="822960" cy="109728"/>
          </a:xfrm>
          <a:prstGeom prst="rect">
            <a:avLst/>
          </a:prstGeom>
          <a:solidFill>
            <a:srgbClr val="F4A91F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429768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意识之敌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868680" y="5166360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触发违章作业的心理诱因</a:t>
            </a:r>
            <a:endParaRPr lang="en-US" sz="2000" dirty="0"/>
          </a:p>
        </p:txBody>
      </p:sp>
      <p:pic>
        <p:nvPicPr>
          <p:cNvPr id="7" name="Image 0" descr="C:/Users/Administrator/Desktop/制作坊/build/assets/icon_brain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2640" y="2194560"/>
            <a:ext cx="1828800" cy="18288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9326880" y="1828800"/>
            <a:ext cx="2560320" cy="2560320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9" name="Image 1" descr="C:/Users/Administrator/Desktop/制作坊/build/assets/icon_brain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800" y="2331720"/>
            <a:ext cx="1554480" cy="1554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6B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8FA6B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12/25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1078992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第三章·意识之敌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侥幸心理与麻痹思想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835640" y="246888"/>
            <a:ext cx="603504" cy="603504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7" name="Image 0" descr="C:/Users/Administrator/Desktop/制作坊/build/assets/icon_brain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384048"/>
            <a:ext cx="329184" cy="329184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66928" y="1508760"/>
            <a:ext cx="539496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566928" y="1508760"/>
            <a:ext cx="5394960" cy="868680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10" name="Shape 7"/>
          <p:cNvSpPr/>
          <p:nvPr/>
        </p:nvSpPr>
        <p:spPr>
          <a:xfrm>
            <a:off x="841248" y="1664208"/>
            <a:ext cx="566928" cy="566928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11" name="Image 1" descr="C:/Users/Administrator/Desktop/制作坊/build/assets/icon_dice_#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319" y="1817279"/>
            <a:ext cx="260787" cy="26078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572768" y="1508760"/>
            <a:ext cx="4206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侥幸心理</a:t>
            </a:r>
            <a:endParaRPr lang="en-US" sz="2800" dirty="0"/>
          </a:p>
        </p:txBody>
      </p:sp>
      <p:sp>
        <p:nvSpPr>
          <p:cNvPr id="13" name="Text 9"/>
          <p:cNvSpPr/>
          <p:nvPr/>
        </p:nvSpPr>
        <p:spPr>
          <a:xfrm>
            <a:off x="932688" y="2560320"/>
            <a:ext cx="4663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E03A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“就这一次，不会出事”</a:t>
            </a:r>
            <a:endParaRPr lang="en-US" dirty="0"/>
          </a:p>
        </p:txBody>
      </p:sp>
      <p:sp>
        <p:nvSpPr>
          <p:cNvPr id="14" name="Text 10"/>
          <p:cNvSpPr/>
          <p:nvPr/>
        </p:nvSpPr>
        <p:spPr>
          <a:xfrm>
            <a:off x="932688" y="3200400"/>
            <a:ext cx="46634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为图省事、抱侥幸而违规操作，主动制造不安全行为，是违章作业的核心诱因。</a:t>
            </a:r>
            <a:endParaRPr lang="en-US" dirty="0"/>
          </a:p>
        </p:txBody>
      </p:sp>
      <p:sp>
        <p:nvSpPr>
          <p:cNvPr id="15" name="Shape 11"/>
          <p:cNvSpPr/>
          <p:nvPr/>
        </p:nvSpPr>
        <p:spPr>
          <a:xfrm>
            <a:off x="6281928" y="1508760"/>
            <a:ext cx="539496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281928" y="1508760"/>
            <a:ext cx="5394960" cy="868680"/>
          </a:xfrm>
          <a:prstGeom prst="rect">
            <a:avLst/>
          </a:prstGeom>
          <a:solidFill>
            <a:srgbClr val="C77F12"/>
          </a:solidFill>
          <a:ln/>
        </p:spPr>
      </p:sp>
      <p:sp>
        <p:nvSpPr>
          <p:cNvPr id="17" name="Shape 13"/>
          <p:cNvSpPr/>
          <p:nvPr/>
        </p:nvSpPr>
        <p:spPr>
          <a:xfrm>
            <a:off x="6556248" y="1664208"/>
            <a:ext cx="566928" cy="566928"/>
          </a:xfrm>
          <a:prstGeom prst="ellipse">
            <a:avLst/>
          </a:prstGeom>
          <a:solidFill>
            <a:srgbClr val="C77F12"/>
          </a:solidFill>
          <a:ln/>
        </p:spPr>
      </p:sp>
      <p:pic>
        <p:nvPicPr>
          <p:cNvPr id="18" name="Image 2" descr="C:/Users/Administrator/Desktop/制作坊/build/assets/icon_bed_#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9319" y="1817279"/>
            <a:ext cx="260787" cy="260787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7287768" y="1508760"/>
            <a:ext cx="4206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麻痹思想</a:t>
            </a:r>
            <a:endParaRPr lang="en-US" sz="2800" dirty="0"/>
          </a:p>
        </p:txBody>
      </p:sp>
      <p:sp>
        <p:nvSpPr>
          <p:cNvPr id="20" name="Text 15"/>
          <p:cNvSpPr/>
          <p:nvPr/>
        </p:nvSpPr>
        <p:spPr>
          <a:xfrm>
            <a:off x="6647688" y="2560320"/>
            <a:ext cx="4663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C77F1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“一直都这样，没事”</a:t>
            </a:r>
            <a:endParaRPr lang="en-US" dirty="0"/>
          </a:p>
        </p:txBody>
      </p:sp>
      <p:sp>
        <p:nvSpPr>
          <p:cNvPr id="21" name="Text 16"/>
          <p:cNvSpPr/>
          <p:nvPr/>
        </p:nvSpPr>
        <p:spPr>
          <a:xfrm>
            <a:off x="6647688" y="3200400"/>
            <a:ext cx="46634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无视现场潜在风险、习以为常，隐患无法被识别和整改，风险持续累积。</a:t>
            </a:r>
            <a:endParaRPr lang="en-US" dirty="0"/>
          </a:p>
        </p:txBody>
      </p:sp>
      <p:sp>
        <p:nvSpPr>
          <p:cNvPr id="22" name="Text 17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13/25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1078992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第三章·意识之敌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松懈思想与监护缺位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835640" y="246888"/>
            <a:ext cx="603504" cy="603504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7" name="Image 0" descr="C:/Users/Administrator/Desktop/制作坊/build/assets/icon_userslash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384048"/>
            <a:ext cx="329184" cy="329184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66928" y="1508760"/>
            <a:ext cx="539496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566928" y="1508760"/>
            <a:ext cx="128016" cy="4160520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10" name="Shape 7"/>
          <p:cNvSpPr/>
          <p:nvPr/>
        </p:nvSpPr>
        <p:spPr>
          <a:xfrm>
            <a:off x="932688" y="1828800"/>
            <a:ext cx="868680" cy="868680"/>
          </a:xfrm>
          <a:prstGeom prst="ellipse">
            <a:avLst/>
          </a:prstGeom>
          <a:solidFill>
            <a:srgbClr val="0F2A43"/>
          </a:solidFill>
          <a:ln/>
        </p:spPr>
      </p:sp>
      <p:pic>
        <p:nvPicPr>
          <p:cNvPr id="11" name="Image 1" descr="C:/Users/Administrator/Desktop/制作坊/build/assets/icon_industry_#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232" y="2063344"/>
            <a:ext cx="399593" cy="39959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029968" y="182880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重生产、轻安全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2029968" y="233172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A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管理人员松懈思想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932688" y="3063240"/>
            <a:ext cx="46634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重进度、轻安全，安全投入与现场监督打折，为事故埋下伏笔。</a:t>
            </a:r>
            <a:endParaRPr lang="en-US" dirty="0"/>
          </a:p>
        </p:txBody>
      </p:sp>
      <p:sp>
        <p:nvSpPr>
          <p:cNvPr id="15" name="Shape 11"/>
          <p:cNvSpPr/>
          <p:nvPr/>
        </p:nvSpPr>
        <p:spPr>
          <a:xfrm>
            <a:off x="6281928" y="1508760"/>
            <a:ext cx="539496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281928" y="1508760"/>
            <a:ext cx="128016" cy="4160520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17" name="Shape 13"/>
          <p:cNvSpPr/>
          <p:nvPr/>
        </p:nvSpPr>
        <p:spPr>
          <a:xfrm>
            <a:off x="6647688" y="1828800"/>
            <a:ext cx="868680" cy="868680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18" name="Image 2" descr="C:/Users/Administrator/Desktop/制作坊/build/assets/icon_userslash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2232" y="2063344"/>
            <a:ext cx="399593" cy="399593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7744968" y="182880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漠视他人、监护缺位</a:t>
            </a:r>
            <a:endParaRPr lang="en-US" sz="2400" dirty="0"/>
          </a:p>
        </p:txBody>
      </p:sp>
      <p:sp>
        <p:nvSpPr>
          <p:cNvPr id="20" name="Text 15"/>
          <p:cNvSpPr/>
          <p:nvPr/>
        </p:nvSpPr>
        <p:spPr>
          <a:xfrm>
            <a:off x="7744968" y="233172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03A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作业人员缺位</a:t>
            </a:r>
            <a:endParaRPr lang="en-US" sz="1600" dirty="0"/>
          </a:p>
        </p:txBody>
      </p:sp>
      <p:sp>
        <p:nvSpPr>
          <p:cNvPr id="21" name="Text 16"/>
          <p:cNvSpPr/>
          <p:nvPr/>
        </p:nvSpPr>
        <p:spPr>
          <a:xfrm>
            <a:off x="6647688" y="3063240"/>
            <a:ext cx="46634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漠视他人安全、该监护时不到位，使风险叠加、伤害扩大。</a:t>
            </a:r>
            <a:endParaRPr lang="en-US" dirty="0"/>
          </a:p>
        </p:txBody>
      </p:sp>
      <p:sp>
        <p:nvSpPr>
          <p:cNvPr id="22" name="Text 17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14/25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1078992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第三章·意识之敌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事故是怎么发生的？——一条完整的链条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835640" y="246888"/>
            <a:ext cx="603504" cy="603504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7" name="Image 0" descr="C:/Users/Administrator/Desktop/制作坊/build/assets/icon_link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384048"/>
            <a:ext cx="329184" cy="329184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40080" y="1783080"/>
            <a:ext cx="2468880" cy="24688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640080" y="1783080"/>
            <a:ext cx="2468880" cy="685800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1828800"/>
            <a:ext cx="822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2800" dirty="0"/>
          </a:p>
        </p:txBody>
      </p:sp>
      <p:sp>
        <p:nvSpPr>
          <p:cNvPr id="11" name="Text 8"/>
          <p:cNvSpPr/>
          <p:nvPr/>
        </p:nvSpPr>
        <p:spPr>
          <a:xfrm>
            <a:off x="1463040" y="1783080"/>
            <a:ext cx="1554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风险隐患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868680" y="2651760"/>
            <a:ext cx="20116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设备老化、环境变动、违规苗头未被发现</a:t>
            </a:r>
            <a:endParaRPr lang="en-US" sz="1600" dirty="0"/>
          </a:p>
        </p:txBody>
      </p:sp>
      <p:pic>
        <p:nvPicPr>
          <p:cNvPr id="13" name="Image 1" descr="C:/Users/Administrator/Desktop/制作坊/build/assets/icon_arrow_#E03A1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684" y="2843784"/>
            <a:ext cx="347472" cy="347472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3611880" y="1783080"/>
            <a:ext cx="2468880" cy="24688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3611880" y="1783080"/>
            <a:ext cx="2468880" cy="685800"/>
          </a:xfrm>
          <a:prstGeom prst="rect">
            <a:avLst/>
          </a:prstGeom>
          <a:solidFill>
            <a:srgbClr val="F4A91F"/>
          </a:solidFill>
          <a:ln/>
        </p:spPr>
      </p:sp>
      <p:sp>
        <p:nvSpPr>
          <p:cNvPr id="16" name="Text 12"/>
          <p:cNvSpPr/>
          <p:nvPr/>
        </p:nvSpPr>
        <p:spPr>
          <a:xfrm>
            <a:off x="3794760" y="1828800"/>
            <a:ext cx="822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2800" dirty="0"/>
          </a:p>
        </p:txBody>
      </p:sp>
      <p:sp>
        <p:nvSpPr>
          <p:cNvPr id="17" name="Text 13"/>
          <p:cNvSpPr/>
          <p:nvPr/>
        </p:nvSpPr>
        <p:spPr>
          <a:xfrm>
            <a:off x="4434840" y="1783080"/>
            <a:ext cx="1554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违章作业</a:t>
            </a:r>
            <a:endParaRPr lang="en-US" sz="2000" dirty="0"/>
          </a:p>
        </p:txBody>
      </p:sp>
      <p:sp>
        <p:nvSpPr>
          <p:cNvPr id="18" name="Text 14"/>
          <p:cNvSpPr/>
          <p:nvPr/>
        </p:nvSpPr>
        <p:spPr>
          <a:xfrm>
            <a:off x="3840480" y="2651760"/>
            <a:ext cx="20116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侥幸、麻痹驱动下的违规操作</a:t>
            </a:r>
            <a:endParaRPr lang="en-US" sz="1600" dirty="0"/>
          </a:p>
        </p:txBody>
      </p:sp>
      <p:pic>
        <p:nvPicPr>
          <p:cNvPr id="19" name="Image 2" descr="C:/Users/Administrator/Desktop/制作坊/build/assets/icon_arrow_#E03A1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8484" y="2843784"/>
            <a:ext cx="347472" cy="347472"/>
          </a:xfrm>
          <a:prstGeom prst="rect">
            <a:avLst/>
          </a:prstGeom>
        </p:spPr>
      </p:pic>
      <p:sp>
        <p:nvSpPr>
          <p:cNvPr id="20" name="Shape 15"/>
          <p:cNvSpPr/>
          <p:nvPr/>
        </p:nvSpPr>
        <p:spPr>
          <a:xfrm>
            <a:off x="6583680" y="1783080"/>
            <a:ext cx="2468880" cy="24688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6583680" y="1783080"/>
            <a:ext cx="2468880" cy="685800"/>
          </a:xfrm>
          <a:prstGeom prst="rect">
            <a:avLst/>
          </a:prstGeom>
          <a:solidFill>
            <a:srgbClr val="E08A1F"/>
          </a:solidFill>
          <a:ln/>
        </p:spPr>
      </p:sp>
      <p:sp>
        <p:nvSpPr>
          <p:cNvPr id="22" name="Text 17"/>
          <p:cNvSpPr/>
          <p:nvPr/>
        </p:nvSpPr>
        <p:spPr>
          <a:xfrm>
            <a:off x="6766560" y="1828800"/>
            <a:ext cx="822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2800" dirty="0"/>
          </a:p>
        </p:txBody>
      </p:sp>
      <p:sp>
        <p:nvSpPr>
          <p:cNvPr id="23" name="Text 18"/>
          <p:cNvSpPr/>
          <p:nvPr/>
        </p:nvSpPr>
        <p:spPr>
          <a:xfrm>
            <a:off x="7406640" y="1783080"/>
            <a:ext cx="1554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事故发生</a:t>
            </a:r>
            <a:endParaRPr lang="en-US" sz="2000" dirty="0"/>
          </a:p>
        </p:txBody>
      </p:sp>
      <p:sp>
        <p:nvSpPr>
          <p:cNvPr id="24" name="Text 19"/>
          <p:cNvSpPr/>
          <p:nvPr/>
        </p:nvSpPr>
        <p:spPr>
          <a:xfrm>
            <a:off x="6812280" y="2651760"/>
            <a:ext cx="20116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风险失控，导致伤害与损失</a:t>
            </a:r>
            <a:endParaRPr lang="en-US" sz="1600" dirty="0"/>
          </a:p>
        </p:txBody>
      </p:sp>
      <p:pic>
        <p:nvPicPr>
          <p:cNvPr id="25" name="Image 3" descr="C:/Users/Administrator/Desktop/制作坊/build/assets/icon_arrow_#E03A1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0284" y="2843784"/>
            <a:ext cx="347472" cy="347472"/>
          </a:xfrm>
          <a:prstGeom prst="rect">
            <a:avLst/>
          </a:prstGeom>
        </p:spPr>
      </p:pic>
      <p:sp>
        <p:nvSpPr>
          <p:cNvPr id="26" name="Shape 20"/>
          <p:cNvSpPr/>
          <p:nvPr/>
        </p:nvSpPr>
        <p:spPr>
          <a:xfrm>
            <a:off x="9555480" y="1783080"/>
            <a:ext cx="2468880" cy="24688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7" name="Shape 21"/>
          <p:cNvSpPr/>
          <p:nvPr/>
        </p:nvSpPr>
        <p:spPr>
          <a:xfrm>
            <a:off x="9555480" y="1783080"/>
            <a:ext cx="2468880" cy="685800"/>
          </a:xfrm>
          <a:prstGeom prst="rect">
            <a:avLst/>
          </a:prstGeom>
          <a:solidFill>
            <a:srgbClr val="B71C0C"/>
          </a:solidFill>
          <a:ln/>
        </p:spPr>
      </p:sp>
      <p:sp>
        <p:nvSpPr>
          <p:cNvPr id="28" name="Text 22"/>
          <p:cNvSpPr/>
          <p:nvPr/>
        </p:nvSpPr>
        <p:spPr>
          <a:xfrm>
            <a:off x="9738360" y="1828800"/>
            <a:ext cx="822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2800" dirty="0"/>
          </a:p>
        </p:txBody>
      </p:sp>
      <p:sp>
        <p:nvSpPr>
          <p:cNvPr id="29" name="Text 23"/>
          <p:cNvSpPr/>
          <p:nvPr/>
        </p:nvSpPr>
        <p:spPr>
          <a:xfrm>
            <a:off x="10378440" y="1783080"/>
            <a:ext cx="1554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扩大伤害</a:t>
            </a:r>
            <a:endParaRPr lang="en-US" sz="2000" dirty="0"/>
          </a:p>
        </p:txBody>
      </p:sp>
      <p:sp>
        <p:nvSpPr>
          <p:cNvPr id="30" name="Text 24"/>
          <p:cNvSpPr/>
          <p:nvPr/>
        </p:nvSpPr>
        <p:spPr>
          <a:xfrm>
            <a:off x="9784080" y="2651760"/>
            <a:ext cx="20116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慌乱处置、盲目施救，引发次生灾害</a:t>
            </a:r>
            <a:endParaRPr lang="en-US" sz="1600" dirty="0"/>
          </a:p>
        </p:txBody>
      </p:sp>
      <p:sp>
        <p:nvSpPr>
          <p:cNvPr id="31" name="Shape 25"/>
          <p:cNvSpPr/>
          <p:nvPr/>
        </p:nvSpPr>
        <p:spPr>
          <a:xfrm>
            <a:off x="640080" y="4617720"/>
            <a:ext cx="10908792" cy="1234440"/>
          </a:xfrm>
          <a:prstGeom prst="rect">
            <a:avLst/>
          </a:prstGeom>
          <a:solidFill>
            <a:srgbClr val="2E7D52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2" name="Shape 26"/>
          <p:cNvSpPr/>
          <p:nvPr/>
        </p:nvSpPr>
        <p:spPr>
          <a:xfrm>
            <a:off x="914400" y="4892040"/>
            <a:ext cx="685800" cy="68580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33" name="Image 4" descr="C:/Users/Administrator/Desktop/制作坊/build/assets/icon_check_#2E7D5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" y="5074920"/>
            <a:ext cx="320040" cy="320040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1828800" y="4617720"/>
            <a:ext cx="95097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强化安全意识，能在每一个环节“阻断链条”。</a:t>
            </a:r>
            <a:endParaRPr lang="en-US" sz="2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EAF6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识别隐患、杜绝违章、科学应急——意识到位，事故止步。</a:t>
            </a:r>
            <a:endParaRPr lang="en-US" sz="2000" dirty="0"/>
          </a:p>
        </p:txBody>
      </p:sp>
      <p:sp>
        <p:nvSpPr>
          <p:cNvPr id="35" name="Text 28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36" name="Text 29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15/25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F2A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554480"/>
            <a:ext cx="45720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0" b="1" dirty="0">
                <a:solidFill>
                  <a:srgbClr val="E03A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15000" dirty="0"/>
          </a:p>
        </p:txBody>
      </p:sp>
      <p:sp>
        <p:nvSpPr>
          <p:cNvPr id="4" name="Shape 2"/>
          <p:cNvSpPr/>
          <p:nvPr/>
        </p:nvSpPr>
        <p:spPr>
          <a:xfrm>
            <a:off x="868680" y="4069080"/>
            <a:ext cx="822960" cy="109728"/>
          </a:xfrm>
          <a:prstGeom prst="rect">
            <a:avLst/>
          </a:prstGeom>
          <a:solidFill>
            <a:srgbClr val="F4A91F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429768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强化之道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868680" y="5166360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一线员工如何提升安全意识</a:t>
            </a:r>
            <a:endParaRPr lang="en-US" sz="2000" dirty="0"/>
          </a:p>
        </p:txBody>
      </p:sp>
      <p:pic>
        <p:nvPicPr>
          <p:cNvPr id="7" name="Image 0" descr="C:/Users/Administrator/Desktop/制作坊/build/assets/icon_check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2640" y="2194560"/>
            <a:ext cx="1828800" cy="18288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9326880" y="1828800"/>
            <a:ext cx="2560320" cy="2560320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9" name="Image 1" descr="C:/Users/Administrator/Desktop/制作坊/build/assets/icon_check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800" y="2331720"/>
            <a:ext cx="1554480" cy="1554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6B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8FA6B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16/25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1078992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第四章·强化之道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四不伤害原则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835640" y="246888"/>
            <a:ext cx="603504" cy="603504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7" name="Image 0" descr="C:/Users/Administrator/Desktop/制作坊/build/assets/icon_heart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384048"/>
            <a:ext cx="329184" cy="329184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66928" y="1463040"/>
            <a:ext cx="539496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886968" y="1920240"/>
            <a:ext cx="1143000" cy="1143000"/>
          </a:xfrm>
          <a:prstGeom prst="ellipse">
            <a:avLst/>
          </a:prstGeom>
          <a:solidFill>
            <a:srgbClr val="0F2A43"/>
          </a:solidFill>
          <a:ln/>
        </p:spPr>
      </p:sp>
      <p:pic>
        <p:nvPicPr>
          <p:cNvPr id="10" name="Image 1" descr="C:/Users/Administrator/Desktop/制作坊/build/assets/icon_shield_#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5578" y="2228850"/>
            <a:ext cx="525780" cy="52578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258568" y="178308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不伤害自己</a:t>
            </a:r>
            <a:endParaRPr lang="en-US" sz="2000" dirty="0"/>
          </a:p>
        </p:txBody>
      </p:sp>
      <p:sp>
        <p:nvSpPr>
          <p:cNvPr id="12" name="Text 8"/>
          <p:cNvSpPr/>
          <p:nvPr/>
        </p:nvSpPr>
        <p:spPr>
          <a:xfrm>
            <a:off x="2258568" y="2377440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提高自我保护意识，学安全、守规范，避免因失误受伤。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6236208" y="1463040"/>
            <a:ext cx="539496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556248" y="1920240"/>
            <a:ext cx="1143000" cy="1143000"/>
          </a:xfrm>
          <a:prstGeom prst="ellipse">
            <a:avLst/>
          </a:prstGeom>
          <a:solidFill>
            <a:srgbClr val="F4A91F"/>
          </a:solidFill>
          <a:ln/>
        </p:spPr>
      </p:sp>
      <p:pic>
        <p:nvPicPr>
          <p:cNvPr id="15" name="Image 2" descr="C:/Users/Administrator/Desktop/制作坊/build/assets/icon_users_#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4858" y="2228850"/>
            <a:ext cx="525780" cy="52578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927848" y="178308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不伤害他人</a:t>
            </a:r>
            <a:endParaRPr lang="en-US" sz="2000" dirty="0"/>
          </a:p>
        </p:txBody>
      </p:sp>
      <p:sp>
        <p:nvSpPr>
          <p:cNvPr id="17" name="Text 12"/>
          <p:cNvSpPr/>
          <p:nvPr/>
        </p:nvSpPr>
        <p:spPr>
          <a:xfrm>
            <a:off x="7927848" y="2377440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考虑行为对他人的影响，不把危险带给工友。</a:t>
            </a:r>
            <a:endParaRPr lang="en-US" sz="1400" dirty="0"/>
          </a:p>
        </p:txBody>
      </p:sp>
      <p:sp>
        <p:nvSpPr>
          <p:cNvPr id="18" name="Shape 13"/>
          <p:cNvSpPr/>
          <p:nvPr/>
        </p:nvSpPr>
        <p:spPr>
          <a:xfrm>
            <a:off x="566928" y="3794760"/>
            <a:ext cx="539496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886968" y="4251960"/>
            <a:ext cx="1143000" cy="1143000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20" name="Image 3" descr="C:/Users/Administrator/Desktop/制作坊/build/assets/icon_eye_#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5578" y="4560570"/>
            <a:ext cx="525780" cy="52578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2258568" y="411480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不被他人伤害</a:t>
            </a:r>
            <a:endParaRPr lang="en-US" sz="2000" dirty="0"/>
          </a:p>
        </p:txBody>
      </p:sp>
      <p:sp>
        <p:nvSpPr>
          <p:cNvPr id="22" name="Text 16"/>
          <p:cNvSpPr/>
          <p:nvPr/>
        </p:nvSpPr>
        <p:spPr>
          <a:xfrm>
            <a:off x="2258568" y="4709160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识别他人不安全行为，及时提醒、远离危险。</a:t>
            </a:r>
            <a:endParaRPr lang="en-US" sz="1400" dirty="0"/>
          </a:p>
        </p:txBody>
      </p:sp>
      <p:sp>
        <p:nvSpPr>
          <p:cNvPr id="23" name="Shape 17"/>
          <p:cNvSpPr/>
          <p:nvPr/>
        </p:nvSpPr>
        <p:spPr>
          <a:xfrm>
            <a:off x="6236208" y="3794760"/>
            <a:ext cx="539496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6556248" y="4251960"/>
            <a:ext cx="1143000" cy="1143000"/>
          </a:xfrm>
          <a:prstGeom prst="ellipse">
            <a:avLst/>
          </a:prstGeom>
          <a:solidFill>
            <a:srgbClr val="2E7D52"/>
          </a:solidFill>
          <a:ln/>
        </p:spPr>
      </p:sp>
      <p:pic>
        <p:nvPicPr>
          <p:cNvPr id="25" name="Image 4" descr="C:/Users/Administrator/Desktop/制作坊/build/assets/icon_handshake_#FFFFF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64858" y="4560570"/>
            <a:ext cx="525780" cy="525780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7927848" y="411480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保护他人不受伤害</a:t>
            </a:r>
            <a:endParaRPr lang="en-US" sz="2000" dirty="0"/>
          </a:p>
        </p:txBody>
      </p:sp>
      <p:sp>
        <p:nvSpPr>
          <p:cNvPr id="27" name="Text 20"/>
          <p:cNvSpPr/>
          <p:nvPr/>
        </p:nvSpPr>
        <p:spPr>
          <a:xfrm>
            <a:off x="7927848" y="4709160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主动关心工友，相互监督、相互守护。</a:t>
            </a:r>
            <a:endParaRPr lang="en-US" sz="1400" dirty="0"/>
          </a:p>
        </p:txBody>
      </p:sp>
      <p:sp>
        <p:nvSpPr>
          <p:cNvPr id="28" name="Text 21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29" name="Text 22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17/25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1078992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第四章·强化之道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三不违——杜绝事故的关键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835640" y="246888"/>
            <a:ext cx="603504" cy="603504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7" name="Image 0" descr="C:/Users/Administrator/Desktop/制作坊/build/assets/icon_ban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384048"/>
            <a:ext cx="329184" cy="329184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66928" y="1554480"/>
            <a:ext cx="356616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1801368" y="1920240"/>
            <a:ext cx="1051560" cy="1051560"/>
          </a:xfrm>
          <a:prstGeom prst="ellipse">
            <a:avLst/>
          </a:prstGeom>
          <a:solidFill>
            <a:srgbClr val="0F2A43"/>
          </a:solidFill>
          <a:ln/>
        </p:spPr>
      </p:sp>
      <p:pic>
        <p:nvPicPr>
          <p:cNvPr id="10" name="Image 1" descr="C:/Users/Administrator/Desktop/制作坊/build/assets/icon_ban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5289" y="2204161"/>
            <a:ext cx="483718" cy="48371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66928" y="3154680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F2A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不违章指挥</a:t>
            </a:r>
            <a:endParaRPr lang="en-US" sz="2400" dirty="0"/>
          </a:p>
        </p:txBody>
      </p:sp>
      <p:sp>
        <p:nvSpPr>
          <p:cNvPr id="12" name="Text 8"/>
          <p:cNvSpPr/>
          <p:nvPr/>
        </p:nvSpPr>
        <p:spPr>
          <a:xfrm>
            <a:off x="841248" y="3794760"/>
            <a:ext cx="30175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管理人员不得强令冒险作业，指挥必须合规。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4389120" y="1554480"/>
            <a:ext cx="356616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5623560" y="1920240"/>
            <a:ext cx="1051560" cy="1051560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15" name="Image 2" descr="C:/Users/Administrator/Desktop/制作坊/build/assets/icon_ban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481" y="2204161"/>
            <a:ext cx="483718" cy="48371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389120" y="3154680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03A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不违章作业</a:t>
            </a:r>
            <a:endParaRPr lang="en-US" sz="2400" dirty="0"/>
          </a:p>
        </p:txBody>
      </p:sp>
      <p:sp>
        <p:nvSpPr>
          <p:cNvPr id="17" name="Text 12"/>
          <p:cNvSpPr/>
          <p:nvPr/>
        </p:nvSpPr>
        <p:spPr>
          <a:xfrm>
            <a:off x="4663440" y="3794760"/>
            <a:ext cx="30175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严格按规程操作，不擅自更改流程与方法。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8211312" y="1554480"/>
            <a:ext cx="356616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9445752" y="1920240"/>
            <a:ext cx="1051560" cy="1051560"/>
          </a:xfrm>
          <a:prstGeom prst="ellipse">
            <a:avLst/>
          </a:prstGeom>
          <a:solidFill>
            <a:srgbClr val="F4A91F"/>
          </a:solidFill>
          <a:ln/>
        </p:spPr>
      </p:sp>
      <p:pic>
        <p:nvPicPr>
          <p:cNvPr id="20" name="Image 3" descr="C:/Users/Administrator/Desktop/制作坊/build/assets/icon_ban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673" y="2204161"/>
            <a:ext cx="483718" cy="483718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8211312" y="3154680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不违反劳动纪律</a:t>
            </a:r>
            <a:endParaRPr lang="en-US" sz="2400" dirty="0"/>
          </a:p>
        </p:txBody>
      </p:sp>
      <p:sp>
        <p:nvSpPr>
          <p:cNvPr id="22" name="Text 16"/>
          <p:cNvSpPr/>
          <p:nvPr/>
        </p:nvSpPr>
        <p:spPr>
          <a:xfrm>
            <a:off x="8485632" y="3794760"/>
            <a:ext cx="30175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不脱岗、不串岗，工作专注、令行禁止。</a:t>
            </a:r>
            <a:endParaRPr lang="en-US" dirty="0"/>
          </a:p>
        </p:txBody>
      </p:sp>
      <p:sp>
        <p:nvSpPr>
          <p:cNvPr id="23" name="Text 17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18/25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1078992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第四章·强化之道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上岗前“五想五不干”——把风险想在前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835640" y="246888"/>
            <a:ext cx="603504" cy="603504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7" name="Image 0" descr="C:/Users/Administrator/Desktop/制作坊/build/assets/icon_search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384048"/>
            <a:ext cx="329184" cy="329184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66928" y="1463040"/>
            <a:ext cx="640080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566928" y="1463040"/>
            <a:ext cx="109728" cy="658368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10" name="Text 7"/>
          <p:cNvSpPr/>
          <p:nvPr/>
        </p:nvSpPr>
        <p:spPr>
          <a:xfrm>
            <a:off x="841248" y="1463040"/>
            <a:ext cx="640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A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3200" dirty="0"/>
          </a:p>
        </p:txBody>
      </p:sp>
      <p:sp>
        <p:nvSpPr>
          <p:cNvPr id="11" name="Text 8"/>
          <p:cNvSpPr/>
          <p:nvPr/>
        </p:nvSpPr>
        <p:spPr>
          <a:xfrm>
            <a:off x="1527048" y="1463040"/>
            <a:ext cx="2926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想安全禁令</a:t>
            </a:r>
            <a:endParaRPr lang="en-US" sz="2400" dirty="0"/>
          </a:p>
        </p:txBody>
      </p:sp>
      <p:sp>
        <p:nvSpPr>
          <p:cNvPr id="12" name="Shape 9"/>
          <p:cNvSpPr/>
          <p:nvPr/>
        </p:nvSpPr>
        <p:spPr>
          <a:xfrm>
            <a:off x="5138928" y="1609344"/>
            <a:ext cx="1645920" cy="365760"/>
          </a:xfrm>
          <a:prstGeom prst="roundRect">
            <a:avLst>
              <a:gd name="adj" fmla="val 45000"/>
            </a:avLst>
          </a:prstGeom>
          <a:solidFill>
            <a:srgbClr val="0F2A43"/>
          </a:solidFill>
          <a:ln/>
        </p:spPr>
      </p:sp>
      <p:sp>
        <p:nvSpPr>
          <p:cNvPr id="13" name="Text 10"/>
          <p:cNvSpPr/>
          <p:nvPr/>
        </p:nvSpPr>
        <p:spPr>
          <a:xfrm>
            <a:off x="5138928" y="1609344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不清楚不干</a:t>
            </a:r>
            <a:endParaRPr lang="en-US" dirty="0"/>
          </a:p>
        </p:txBody>
      </p:sp>
      <p:sp>
        <p:nvSpPr>
          <p:cNvPr id="14" name="Shape 11"/>
          <p:cNvSpPr/>
          <p:nvPr/>
        </p:nvSpPr>
        <p:spPr>
          <a:xfrm>
            <a:off x="566928" y="2231136"/>
            <a:ext cx="640080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566928" y="2231136"/>
            <a:ext cx="109728" cy="658368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16" name="Text 13"/>
          <p:cNvSpPr/>
          <p:nvPr/>
        </p:nvSpPr>
        <p:spPr>
          <a:xfrm>
            <a:off x="841248" y="2231136"/>
            <a:ext cx="640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03A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3200" dirty="0"/>
          </a:p>
        </p:txBody>
      </p:sp>
      <p:sp>
        <p:nvSpPr>
          <p:cNvPr id="17" name="Text 14"/>
          <p:cNvSpPr/>
          <p:nvPr/>
        </p:nvSpPr>
        <p:spPr>
          <a:xfrm>
            <a:off x="1527048" y="2231136"/>
            <a:ext cx="2926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想安全风险</a:t>
            </a:r>
            <a:endParaRPr lang="en-US" sz="2400" dirty="0"/>
          </a:p>
        </p:txBody>
      </p:sp>
      <p:sp>
        <p:nvSpPr>
          <p:cNvPr id="18" name="Shape 15"/>
          <p:cNvSpPr/>
          <p:nvPr/>
        </p:nvSpPr>
        <p:spPr>
          <a:xfrm>
            <a:off x="5138928" y="2377440"/>
            <a:ext cx="1645920" cy="365760"/>
          </a:xfrm>
          <a:prstGeom prst="roundRect">
            <a:avLst>
              <a:gd name="adj" fmla="val 45000"/>
            </a:avLst>
          </a:prstGeom>
          <a:solidFill>
            <a:srgbClr val="E03A1F"/>
          </a:solidFill>
          <a:ln/>
        </p:spPr>
      </p:sp>
      <p:sp>
        <p:nvSpPr>
          <p:cNvPr id="19" name="Text 16"/>
          <p:cNvSpPr/>
          <p:nvPr/>
        </p:nvSpPr>
        <p:spPr>
          <a:xfrm>
            <a:off x="5138928" y="2377440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不清楚不干</a:t>
            </a:r>
            <a:endParaRPr lang="en-US" dirty="0"/>
          </a:p>
        </p:txBody>
      </p:sp>
      <p:sp>
        <p:nvSpPr>
          <p:cNvPr id="20" name="Shape 17"/>
          <p:cNvSpPr/>
          <p:nvPr/>
        </p:nvSpPr>
        <p:spPr>
          <a:xfrm>
            <a:off x="566928" y="2999232"/>
            <a:ext cx="640080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Shape 18"/>
          <p:cNvSpPr/>
          <p:nvPr/>
        </p:nvSpPr>
        <p:spPr>
          <a:xfrm>
            <a:off x="566928" y="2999232"/>
            <a:ext cx="109728" cy="658368"/>
          </a:xfrm>
          <a:prstGeom prst="rect">
            <a:avLst/>
          </a:prstGeom>
          <a:solidFill>
            <a:srgbClr val="F4A91F"/>
          </a:solidFill>
          <a:ln/>
        </p:spPr>
      </p:sp>
      <p:sp>
        <p:nvSpPr>
          <p:cNvPr id="22" name="Text 19"/>
          <p:cNvSpPr/>
          <p:nvPr/>
        </p:nvSpPr>
        <p:spPr>
          <a:xfrm>
            <a:off x="841248" y="2999232"/>
            <a:ext cx="640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3200" dirty="0"/>
          </a:p>
        </p:txBody>
      </p:sp>
      <p:sp>
        <p:nvSpPr>
          <p:cNvPr id="23" name="Text 20"/>
          <p:cNvSpPr/>
          <p:nvPr/>
        </p:nvSpPr>
        <p:spPr>
          <a:xfrm>
            <a:off x="1527048" y="2999232"/>
            <a:ext cx="2926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想安全措施</a:t>
            </a:r>
            <a:endParaRPr lang="en-US" sz="2400" dirty="0"/>
          </a:p>
        </p:txBody>
      </p:sp>
      <p:sp>
        <p:nvSpPr>
          <p:cNvPr id="24" name="Shape 21"/>
          <p:cNvSpPr/>
          <p:nvPr/>
        </p:nvSpPr>
        <p:spPr>
          <a:xfrm>
            <a:off x="5138928" y="3145536"/>
            <a:ext cx="1645920" cy="365760"/>
          </a:xfrm>
          <a:prstGeom prst="roundRect">
            <a:avLst>
              <a:gd name="adj" fmla="val 45000"/>
            </a:avLst>
          </a:prstGeom>
          <a:solidFill>
            <a:srgbClr val="F4A91F"/>
          </a:solidFill>
          <a:ln/>
        </p:spPr>
      </p:sp>
      <p:sp>
        <p:nvSpPr>
          <p:cNvPr id="25" name="Text 22"/>
          <p:cNvSpPr/>
          <p:nvPr/>
        </p:nvSpPr>
        <p:spPr>
          <a:xfrm>
            <a:off x="5138928" y="3145536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不完善不干</a:t>
            </a:r>
            <a:endParaRPr lang="en-US" dirty="0"/>
          </a:p>
        </p:txBody>
      </p:sp>
      <p:sp>
        <p:nvSpPr>
          <p:cNvPr id="26" name="Shape 23"/>
          <p:cNvSpPr/>
          <p:nvPr/>
        </p:nvSpPr>
        <p:spPr>
          <a:xfrm>
            <a:off x="566928" y="3767328"/>
            <a:ext cx="640080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7" name="Shape 24"/>
          <p:cNvSpPr/>
          <p:nvPr/>
        </p:nvSpPr>
        <p:spPr>
          <a:xfrm>
            <a:off x="566928" y="3767328"/>
            <a:ext cx="109728" cy="658368"/>
          </a:xfrm>
          <a:prstGeom prst="rect">
            <a:avLst/>
          </a:prstGeom>
          <a:solidFill>
            <a:srgbClr val="2E7D52"/>
          </a:solidFill>
          <a:ln/>
        </p:spPr>
      </p:sp>
      <p:sp>
        <p:nvSpPr>
          <p:cNvPr id="28" name="Text 25"/>
          <p:cNvSpPr/>
          <p:nvPr/>
        </p:nvSpPr>
        <p:spPr>
          <a:xfrm>
            <a:off x="841248" y="3767328"/>
            <a:ext cx="640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E7D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3200" dirty="0"/>
          </a:p>
        </p:txBody>
      </p:sp>
      <p:sp>
        <p:nvSpPr>
          <p:cNvPr id="29" name="Text 26"/>
          <p:cNvSpPr/>
          <p:nvPr/>
        </p:nvSpPr>
        <p:spPr>
          <a:xfrm>
            <a:off x="1527048" y="3767328"/>
            <a:ext cx="2926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想安全技能</a:t>
            </a:r>
            <a:endParaRPr lang="en-US" sz="2400" dirty="0"/>
          </a:p>
        </p:txBody>
      </p:sp>
      <p:sp>
        <p:nvSpPr>
          <p:cNvPr id="30" name="Shape 27"/>
          <p:cNvSpPr/>
          <p:nvPr/>
        </p:nvSpPr>
        <p:spPr>
          <a:xfrm>
            <a:off x="5138928" y="3913632"/>
            <a:ext cx="1645920" cy="365760"/>
          </a:xfrm>
          <a:prstGeom prst="roundRect">
            <a:avLst>
              <a:gd name="adj" fmla="val 45000"/>
            </a:avLst>
          </a:prstGeom>
          <a:solidFill>
            <a:srgbClr val="2E7D52"/>
          </a:solidFill>
          <a:ln/>
        </p:spPr>
      </p:sp>
      <p:sp>
        <p:nvSpPr>
          <p:cNvPr id="31" name="Text 28"/>
          <p:cNvSpPr/>
          <p:nvPr/>
        </p:nvSpPr>
        <p:spPr>
          <a:xfrm>
            <a:off x="5138928" y="3913632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不具备不干</a:t>
            </a:r>
            <a:endParaRPr lang="en-US" dirty="0"/>
          </a:p>
        </p:txBody>
      </p:sp>
      <p:sp>
        <p:nvSpPr>
          <p:cNvPr id="32" name="Shape 29"/>
          <p:cNvSpPr/>
          <p:nvPr/>
        </p:nvSpPr>
        <p:spPr>
          <a:xfrm>
            <a:off x="566928" y="4535424"/>
            <a:ext cx="640080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3" name="Shape 30"/>
          <p:cNvSpPr/>
          <p:nvPr/>
        </p:nvSpPr>
        <p:spPr>
          <a:xfrm>
            <a:off x="566928" y="4535424"/>
            <a:ext cx="109728" cy="658368"/>
          </a:xfrm>
          <a:prstGeom prst="rect">
            <a:avLst/>
          </a:prstGeom>
          <a:solidFill>
            <a:srgbClr val="E08A1F"/>
          </a:solidFill>
          <a:ln/>
        </p:spPr>
      </p:sp>
      <p:sp>
        <p:nvSpPr>
          <p:cNvPr id="34" name="Text 31"/>
          <p:cNvSpPr/>
          <p:nvPr/>
        </p:nvSpPr>
        <p:spPr>
          <a:xfrm>
            <a:off x="841248" y="4535424"/>
            <a:ext cx="640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08A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05</a:t>
            </a:r>
            <a:endParaRPr lang="en-US" sz="3200" dirty="0"/>
          </a:p>
        </p:txBody>
      </p:sp>
      <p:sp>
        <p:nvSpPr>
          <p:cNvPr id="35" name="Text 32"/>
          <p:cNvSpPr/>
          <p:nvPr/>
        </p:nvSpPr>
        <p:spPr>
          <a:xfrm>
            <a:off x="1527048" y="4535424"/>
            <a:ext cx="2926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想安全环境</a:t>
            </a:r>
            <a:endParaRPr lang="en-US" sz="2400" dirty="0"/>
          </a:p>
        </p:txBody>
      </p:sp>
      <p:sp>
        <p:nvSpPr>
          <p:cNvPr id="36" name="Shape 33"/>
          <p:cNvSpPr/>
          <p:nvPr/>
        </p:nvSpPr>
        <p:spPr>
          <a:xfrm>
            <a:off x="5138928" y="4681728"/>
            <a:ext cx="1645920" cy="365760"/>
          </a:xfrm>
          <a:prstGeom prst="roundRect">
            <a:avLst>
              <a:gd name="adj" fmla="val 45000"/>
            </a:avLst>
          </a:prstGeom>
          <a:solidFill>
            <a:srgbClr val="E08A1F"/>
          </a:solidFill>
          <a:ln/>
        </p:spPr>
      </p:sp>
      <p:sp>
        <p:nvSpPr>
          <p:cNvPr id="37" name="Text 34"/>
          <p:cNvSpPr/>
          <p:nvPr/>
        </p:nvSpPr>
        <p:spPr>
          <a:xfrm>
            <a:off x="5138928" y="4681728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不合格不干</a:t>
            </a:r>
            <a:endParaRPr lang="en-US" dirty="0"/>
          </a:p>
        </p:txBody>
      </p:sp>
      <p:sp>
        <p:nvSpPr>
          <p:cNvPr id="38" name="Shape 35"/>
          <p:cNvSpPr/>
          <p:nvPr/>
        </p:nvSpPr>
        <p:spPr>
          <a:xfrm>
            <a:off x="7269480" y="1463040"/>
            <a:ext cx="4343400" cy="4526280"/>
          </a:xfrm>
          <a:prstGeom prst="rect">
            <a:avLst/>
          </a:prstGeom>
          <a:solidFill>
            <a:srgbClr val="0F2A43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9" name="Shape 36"/>
          <p:cNvSpPr/>
          <p:nvPr/>
        </p:nvSpPr>
        <p:spPr>
          <a:xfrm>
            <a:off x="7543800" y="1783080"/>
            <a:ext cx="868680" cy="868680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40" name="Image 1" descr="C:/Users/Administrator/Desktop/制作坊/build/assets/icon_search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344" y="2017624"/>
            <a:ext cx="399593" cy="399593"/>
          </a:xfrm>
          <a:prstGeom prst="rect">
            <a:avLst/>
          </a:prstGeom>
        </p:spPr>
      </p:pic>
      <p:sp>
        <p:nvSpPr>
          <p:cNvPr id="41" name="Text 37"/>
          <p:cNvSpPr/>
          <p:nvPr/>
        </p:nvSpPr>
        <p:spPr>
          <a:xfrm>
            <a:off x="8549640" y="1783080"/>
            <a:ext cx="2834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隐患排查“三主动”</a:t>
            </a:r>
            <a:endParaRPr lang="en-US" sz="2400" dirty="0"/>
          </a:p>
        </p:txBody>
      </p:sp>
      <p:sp>
        <p:nvSpPr>
          <p:cNvPr id="42" name="Text 38"/>
          <p:cNvSpPr/>
          <p:nvPr/>
        </p:nvSpPr>
        <p:spPr>
          <a:xfrm>
            <a:off x="7543800" y="2880360"/>
            <a:ext cx="38404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b="1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主动识别</a:t>
            </a:r>
            <a:endParaRPr lang="en-US" dirty="0"/>
          </a:p>
          <a:p>
            <a:pPr marL="0" indent="0">
              <a:lnSpc>
                <a:spcPct val="130000"/>
              </a:lnSpc>
              <a:buNone/>
            </a:pPr>
            <a:r>
              <a:rPr lang="en-US" dirty="0">
                <a:solidFill>
                  <a:srgbClr val="D6E2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对岗位风险心中有数。</a:t>
            </a:r>
            <a:endParaRPr lang="en-US" dirty="0"/>
          </a:p>
          <a:p>
            <a:pPr marL="0" indent="0">
              <a:lnSpc>
                <a:spcPct val="130000"/>
              </a:lnSpc>
              <a:buNone/>
            </a:pPr>
            <a:endParaRPr lang="en-US" dirty="0"/>
          </a:p>
          <a:p>
            <a:pPr marL="0" indent="0">
              <a:lnSpc>
                <a:spcPct val="130000"/>
              </a:lnSpc>
              <a:buNone/>
            </a:pPr>
            <a:r>
              <a:rPr lang="en-US" b="1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主动整改</a:t>
            </a:r>
            <a:endParaRPr lang="en-US" dirty="0"/>
          </a:p>
          <a:p>
            <a:pPr marL="0" indent="0">
              <a:lnSpc>
                <a:spcPct val="130000"/>
              </a:lnSpc>
              <a:buNone/>
            </a:pPr>
            <a:r>
              <a:rPr lang="en-US" dirty="0">
                <a:solidFill>
                  <a:srgbClr val="D6E2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能改的立即改，不能改的马上报。</a:t>
            </a:r>
            <a:endParaRPr lang="en-US" dirty="0"/>
          </a:p>
          <a:p>
            <a:pPr marL="0" indent="0">
              <a:lnSpc>
                <a:spcPct val="130000"/>
              </a:lnSpc>
              <a:buNone/>
            </a:pPr>
            <a:endParaRPr lang="en-US" dirty="0"/>
          </a:p>
          <a:p>
            <a:pPr marL="0" indent="0">
              <a:lnSpc>
                <a:spcPct val="130000"/>
              </a:lnSpc>
              <a:buNone/>
            </a:pPr>
            <a:r>
              <a:rPr lang="en-US" b="1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主动报告</a:t>
            </a:r>
            <a:endParaRPr lang="en-US" dirty="0"/>
          </a:p>
          <a:p>
            <a:pPr marL="0" indent="0">
              <a:lnSpc>
                <a:spcPct val="130000"/>
              </a:lnSpc>
              <a:buNone/>
            </a:pPr>
            <a:r>
              <a:rPr lang="en-US" dirty="0">
                <a:solidFill>
                  <a:srgbClr val="D6E2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发现隐患，人人都是安全员。</a:t>
            </a:r>
            <a:endParaRPr lang="en-US" dirty="0"/>
          </a:p>
        </p:txBody>
      </p:sp>
      <p:sp>
        <p:nvSpPr>
          <p:cNvPr id="43" name="Text 39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44" name="Text 40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19/25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1078992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CONTENTS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培训目录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835640" y="246888"/>
            <a:ext cx="603504" cy="603504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7" name="Image 0" descr="C:/Users/Administrator/Desktop/制作坊/build/assets/icon_list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384048"/>
            <a:ext cx="329184" cy="329184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66928" y="1417320"/>
            <a:ext cx="534924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566928" y="1417320"/>
            <a:ext cx="109728" cy="1417320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1618488"/>
            <a:ext cx="1097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0F2A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4400" dirty="0"/>
          </a:p>
        </p:txBody>
      </p:sp>
      <p:sp>
        <p:nvSpPr>
          <p:cNvPr id="11" name="Shape 8"/>
          <p:cNvSpPr/>
          <p:nvPr/>
        </p:nvSpPr>
        <p:spPr>
          <a:xfrm>
            <a:off x="4864608" y="1801368"/>
            <a:ext cx="658368" cy="658368"/>
          </a:xfrm>
          <a:prstGeom prst="ellipse">
            <a:avLst/>
          </a:prstGeom>
          <a:solidFill>
            <a:srgbClr val="0F2A43"/>
          </a:solidFill>
          <a:ln/>
        </p:spPr>
      </p:sp>
      <p:pic>
        <p:nvPicPr>
          <p:cNvPr id="12" name="Image 1" descr="C:/Users/Administrator/Desktop/制作坊/build/assets/icon_shield_#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2367" y="1979127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984248" y="170992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安全为天</a:t>
            </a:r>
            <a:endParaRPr lang="en-US" sz="2000" dirty="0"/>
          </a:p>
        </p:txBody>
      </p:sp>
      <p:sp>
        <p:nvSpPr>
          <p:cNvPr id="14" name="Text 10"/>
          <p:cNvSpPr/>
          <p:nvPr/>
        </p:nvSpPr>
        <p:spPr>
          <a:xfrm>
            <a:off x="1984248" y="2203704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为什么要强化安全意识</a:t>
            </a:r>
            <a:endParaRPr lang="en-US" sz="1400" dirty="0"/>
          </a:p>
        </p:txBody>
      </p:sp>
      <p:sp>
        <p:nvSpPr>
          <p:cNvPr id="15" name="Shape 11"/>
          <p:cNvSpPr/>
          <p:nvPr/>
        </p:nvSpPr>
        <p:spPr>
          <a:xfrm>
            <a:off x="6419088" y="1417320"/>
            <a:ext cx="534924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419088" y="1417320"/>
            <a:ext cx="109728" cy="1417320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17" name="Text 13"/>
          <p:cNvSpPr/>
          <p:nvPr/>
        </p:nvSpPr>
        <p:spPr>
          <a:xfrm>
            <a:off x="6675120" y="1618488"/>
            <a:ext cx="1097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E03A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4400" dirty="0"/>
          </a:p>
        </p:txBody>
      </p:sp>
      <p:sp>
        <p:nvSpPr>
          <p:cNvPr id="18" name="Shape 14"/>
          <p:cNvSpPr/>
          <p:nvPr/>
        </p:nvSpPr>
        <p:spPr>
          <a:xfrm>
            <a:off x="10716768" y="1801368"/>
            <a:ext cx="658368" cy="658368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19" name="Image 2" descr="C:/Users/Administrator/Desktop/制作坊/build/assets/icon_triangle_#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4527" y="1979127"/>
            <a:ext cx="302849" cy="302849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7836408" y="170992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事故警示</a:t>
            </a:r>
            <a:endParaRPr lang="en-US" sz="2000" dirty="0"/>
          </a:p>
        </p:txBody>
      </p:sp>
      <p:sp>
        <p:nvSpPr>
          <p:cNvPr id="21" name="Text 16"/>
          <p:cNvSpPr/>
          <p:nvPr/>
        </p:nvSpPr>
        <p:spPr>
          <a:xfrm>
            <a:off x="7836408" y="2203704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绝大多数事故源于意识缺失</a:t>
            </a:r>
            <a:endParaRPr lang="en-US" sz="1400" dirty="0"/>
          </a:p>
        </p:txBody>
      </p:sp>
      <p:sp>
        <p:nvSpPr>
          <p:cNvPr id="22" name="Shape 17"/>
          <p:cNvSpPr/>
          <p:nvPr/>
        </p:nvSpPr>
        <p:spPr>
          <a:xfrm>
            <a:off x="566928" y="3154680"/>
            <a:ext cx="534924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566928" y="3154680"/>
            <a:ext cx="109728" cy="1417320"/>
          </a:xfrm>
          <a:prstGeom prst="rect">
            <a:avLst/>
          </a:prstGeom>
          <a:solidFill>
            <a:srgbClr val="F4A91F"/>
          </a:solidFill>
          <a:ln/>
        </p:spPr>
      </p:sp>
      <p:sp>
        <p:nvSpPr>
          <p:cNvPr id="24" name="Text 19"/>
          <p:cNvSpPr/>
          <p:nvPr/>
        </p:nvSpPr>
        <p:spPr>
          <a:xfrm>
            <a:off x="822960" y="3355848"/>
            <a:ext cx="1097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4400" dirty="0"/>
          </a:p>
        </p:txBody>
      </p:sp>
      <p:sp>
        <p:nvSpPr>
          <p:cNvPr id="25" name="Shape 20"/>
          <p:cNvSpPr/>
          <p:nvPr/>
        </p:nvSpPr>
        <p:spPr>
          <a:xfrm>
            <a:off x="4864608" y="3538728"/>
            <a:ext cx="658368" cy="658368"/>
          </a:xfrm>
          <a:prstGeom prst="ellipse">
            <a:avLst/>
          </a:prstGeom>
          <a:solidFill>
            <a:srgbClr val="F4A91F"/>
          </a:solidFill>
          <a:ln/>
        </p:spPr>
      </p:sp>
      <p:pic>
        <p:nvPicPr>
          <p:cNvPr id="26" name="Image 3" descr="C:/Users/Administrator/Desktop/制作坊/build/assets/icon_brain_#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2367" y="3716487"/>
            <a:ext cx="302849" cy="302849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1984248" y="344728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意识之敌</a:t>
            </a:r>
            <a:endParaRPr lang="en-US" sz="2000" dirty="0"/>
          </a:p>
        </p:txBody>
      </p:sp>
      <p:sp>
        <p:nvSpPr>
          <p:cNvPr id="28" name="Text 22"/>
          <p:cNvSpPr/>
          <p:nvPr/>
        </p:nvSpPr>
        <p:spPr>
          <a:xfrm>
            <a:off x="1984248" y="3941064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触发违章作业的心理诱因</a:t>
            </a:r>
            <a:endParaRPr lang="en-US" sz="1400" dirty="0"/>
          </a:p>
        </p:txBody>
      </p:sp>
      <p:sp>
        <p:nvSpPr>
          <p:cNvPr id="29" name="Shape 23"/>
          <p:cNvSpPr/>
          <p:nvPr/>
        </p:nvSpPr>
        <p:spPr>
          <a:xfrm>
            <a:off x="6419088" y="3154680"/>
            <a:ext cx="534924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0" name="Shape 24"/>
          <p:cNvSpPr/>
          <p:nvPr/>
        </p:nvSpPr>
        <p:spPr>
          <a:xfrm>
            <a:off x="6419088" y="3154680"/>
            <a:ext cx="109728" cy="1417320"/>
          </a:xfrm>
          <a:prstGeom prst="rect">
            <a:avLst/>
          </a:prstGeom>
          <a:solidFill>
            <a:srgbClr val="2E7D52"/>
          </a:solidFill>
          <a:ln/>
        </p:spPr>
      </p:sp>
      <p:sp>
        <p:nvSpPr>
          <p:cNvPr id="31" name="Text 25"/>
          <p:cNvSpPr/>
          <p:nvPr/>
        </p:nvSpPr>
        <p:spPr>
          <a:xfrm>
            <a:off x="6675120" y="3355848"/>
            <a:ext cx="1097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2E7D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4400" dirty="0"/>
          </a:p>
        </p:txBody>
      </p:sp>
      <p:sp>
        <p:nvSpPr>
          <p:cNvPr id="32" name="Shape 26"/>
          <p:cNvSpPr/>
          <p:nvPr/>
        </p:nvSpPr>
        <p:spPr>
          <a:xfrm>
            <a:off x="10716768" y="3538728"/>
            <a:ext cx="658368" cy="658368"/>
          </a:xfrm>
          <a:prstGeom prst="ellipse">
            <a:avLst/>
          </a:prstGeom>
          <a:solidFill>
            <a:srgbClr val="2E7D52"/>
          </a:solidFill>
          <a:ln/>
        </p:spPr>
      </p:sp>
      <p:pic>
        <p:nvPicPr>
          <p:cNvPr id="33" name="Image 4" descr="C:/Users/Administrator/Desktop/制作坊/build/assets/icon_check_#FFFFF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4527" y="3716487"/>
            <a:ext cx="302849" cy="302849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7836408" y="344728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强化之道</a:t>
            </a:r>
            <a:endParaRPr lang="en-US" sz="2000" dirty="0"/>
          </a:p>
        </p:txBody>
      </p:sp>
      <p:sp>
        <p:nvSpPr>
          <p:cNvPr id="35" name="Text 28"/>
          <p:cNvSpPr/>
          <p:nvPr/>
        </p:nvSpPr>
        <p:spPr>
          <a:xfrm>
            <a:off x="7836408" y="3941064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一线员工如何提升安全意识</a:t>
            </a:r>
            <a:endParaRPr lang="en-US" sz="1400" dirty="0"/>
          </a:p>
        </p:txBody>
      </p:sp>
      <p:sp>
        <p:nvSpPr>
          <p:cNvPr id="36" name="Shape 29"/>
          <p:cNvSpPr/>
          <p:nvPr/>
        </p:nvSpPr>
        <p:spPr>
          <a:xfrm>
            <a:off x="566928" y="4892040"/>
            <a:ext cx="534924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7" name="Shape 30"/>
          <p:cNvSpPr/>
          <p:nvPr/>
        </p:nvSpPr>
        <p:spPr>
          <a:xfrm>
            <a:off x="566928" y="4892040"/>
            <a:ext cx="109728" cy="1417320"/>
          </a:xfrm>
          <a:prstGeom prst="rect">
            <a:avLst/>
          </a:prstGeom>
          <a:solidFill>
            <a:srgbClr val="163A57"/>
          </a:solidFill>
          <a:ln/>
        </p:spPr>
      </p:sp>
      <p:sp>
        <p:nvSpPr>
          <p:cNvPr id="38" name="Text 31"/>
          <p:cNvSpPr/>
          <p:nvPr/>
        </p:nvSpPr>
        <p:spPr>
          <a:xfrm>
            <a:off x="822960" y="5093208"/>
            <a:ext cx="1097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163A5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05</a:t>
            </a:r>
            <a:endParaRPr lang="en-US" sz="4400" dirty="0"/>
          </a:p>
        </p:txBody>
      </p:sp>
      <p:sp>
        <p:nvSpPr>
          <p:cNvPr id="39" name="Shape 32"/>
          <p:cNvSpPr/>
          <p:nvPr/>
        </p:nvSpPr>
        <p:spPr>
          <a:xfrm>
            <a:off x="4864608" y="5276088"/>
            <a:ext cx="658368" cy="658368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40" name="Image 5" descr="C:/Users/Administrator/Desktop/制作坊/build/assets/icon_medkit_#FFFFFF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42367" y="5453847"/>
            <a:ext cx="302849" cy="302849"/>
          </a:xfrm>
          <a:prstGeom prst="rect">
            <a:avLst/>
          </a:prstGeom>
        </p:spPr>
      </p:pic>
      <p:sp>
        <p:nvSpPr>
          <p:cNvPr id="41" name="Text 33"/>
          <p:cNvSpPr/>
          <p:nvPr/>
        </p:nvSpPr>
        <p:spPr>
          <a:xfrm>
            <a:off x="1984248" y="518464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应急有备</a:t>
            </a:r>
            <a:endParaRPr lang="en-US" sz="2000" dirty="0"/>
          </a:p>
        </p:txBody>
      </p:sp>
      <p:sp>
        <p:nvSpPr>
          <p:cNvPr id="42" name="Text 34"/>
          <p:cNvSpPr/>
          <p:nvPr/>
        </p:nvSpPr>
        <p:spPr>
          <a:xfrm>
            <a:off x="1984248" y="5678424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突发险情中的正确处置</a:t>
            </a:r>
            <a:endParaRPr lang="en-US" sz="1400" dirty="0"/>
          </a:p>
        </p:txBody>
      </p:sp>
      <p:sp>
        <p:nvSpPr>
          <p:cNvPr id="43" name="Shape 35"/>
          <p:cNvSpPr/>
          <p:nvPr/>
        </p:nvSpPr>
        <p:spPr>
          <a:xfrm>
            <a:off x="6419088" y="4892040"/>
            <a:ext cx="534924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44" name="Shape 36"/>
          <p:cNvSpPr/>
          <p:nvPr/>
        </p:nvSpPr>
        <p:spPr>
          <a:xfrm>
            <a:off x="6419088" y="4892040"/>
            <a:ext cx="109728" cy="1417320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45" name="Text 37"/>
          <p:cNvSpPr/>
          <p:nvPr/>
        </p:nvSpPr>
        <p:spPr>
          <a:xfrm>
            <a:off x="6675120" y="5093208"/>
            <a:ext cx="1097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E03A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06</a:t>
            </a:r>
            <a:endParaRPr lang="en-US" sz="4400" dirty="0"/>
          </a:p>
        </p:txBody>
      </p:sp>
      <p:sp>
        <p:nvSpPr>
          <p:cNvPr id="46" name="Shape 38"/>
          <p:cNvSpPr/>
          <p:nvPr/>
        </p:nvSpPr>
        <p:spPr>
          <a:xfrm>
            <a:off x="10716768" y="5276088"/>
            <a:ext cx="658368" cy="658368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47" name="Image 6" descr="C:/Users/Administrator/Desktop/制作坊/build/assets/icon_home_#FFFFFF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94527" y="5453847"/>
            <a:ext cx="302849" cy="302849"/>
          </a:xfrm>
          <a:prstGeom prst="rect">
            <a:avLst/>
          </a:prstGeom>
        </p:spPr>
      </p:pic>
      <p:sp>
        <p:nvSpPr>
          <p:cNvPr id="48" name="Text 39"/>
          <p:cNvSpPr/>
          <p:nvPr/>
        </p:nvSpPr>
        <p:spPr>
          <a:xfrm>
            <a:off x="7836408" y="518464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总结升华</a:t>
            </a:r>
            <a:endParaRPr lang="en-US" sz="2000" dirty="0"/>
          </a:p>
        </p:txBody>
      </p:sp>
      <p:sp>
        <p:nvSpPr>
          <p:cNvPr id="49" name="Text 40"/>
          <p:cNvSpPr/>
          <p:nvPr/>
        </p:nvSpPr>
        <p:spPr>
          <a:xfrm>
            <a:off x="7836408" y="5678424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安全是回家最近的路</a:t>
            </a:r>
            <a:endParaRPr lang="en-US" sz="1400" dirty="0"/>
          </a:p>
        </p:txBody>
      </p:sp>
      <p:sp>
        <p:nvSpPr>
          <p:cNvPr id="50" name="Text 41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51" name="Text 42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02/25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1078992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第四章·强化之道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葛麦斯安全法则：你的平安是对家人最好的爱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835640" y="246888"/>
            <a:ext cx="603504" cy="603504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7" name="Image 0" descr="C:/Users/Administrator/Desktop/制作坊/build/assets/icon_heart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384048"/>
            <a:ext cx="329184" cy="329184"/>
          </a:xfrm>
          <a:prstGeom prst="rect">
            <a:avLst/>
          </a:prstGeom>
        </p:spPr>
      </p:pic>
      <p:pic>
        <p:nvPicPr>
          <p:cNvPr id="8" name="Image 1" descr="C:/Users/Administrator/Desktop/制作坊/build/assets/family_bright_crop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66928" y="1417320"/>
            <a:ext cx="4572000" cy="466344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566928" y="1417320"/>
            <a:ext cx="4572000" cy="4663440"/>
          </a:xfrm>
          <a:prstGeom prst="rect">
            <a:avLst/>
          </a:prstGeom>
          <a:solidFill>
            <a:srgbClr val="0F2A43">
              <a:alpha val="28000"/>
            </a:srgbClr>
          </a:solidFill>
          <a:ln/>
        </p:spPr>
      </p:sp>
      <p:sp>
        <p:nvSpPr>
          <p:cNvPr id="10" name="Shape 6"/>
          <p:cNvSpPr/>
          <p:nvPr/>
        </p:nvSpPr>
        <p:spPr>
          <a:xfrm>
            <a:off x="5440680" y="1417320"/>
            <a:ext cx="6172200" cy="4663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5715000" y="1737360"/>
            <a:ext cx="777240" cy="777240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12" name="Image 2" descr="C:/Users/Administrator/Desktop/制作坊/build/assets/icon_heart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4855" y="1947215"/>
            <a:ext cx="357530" cy="35753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629400" y="1737360"/>
            <a:ext cx="4663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把对家人的爱放在心中</a:t>
            </a:r>
            <a:endParaRPr lang="en-US" sz="2000" dirty="0"/>
          </a:p>
        </p:txBody>
      </p:sp>
      <p:sp>
        <p:nvSpPr>
          <p:cNvPr id="14" name="Text 9"/>
          <p:cNvSpPr/>
          <p:nvPr/>
        </p:nvSpPr>
        <p:spPr>
          <a:xfrm>
            <a:off x="5715000" y="2697480"/>
            <a:ext cx="56235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隐去管理者的身影，让亲人取而代之，去唤醒操作者的安全意识——这就是著名的“葛麦斯安全法则”。</a:t>
            </a:r>
            <a:endParaRPr lang="en-US" sz="1600" dirty="0"/>
          </a:p>
        </p:txBody>
      </p:sp>
      <p:sp>
        <p:nvSpPr>
          <p:cNvPr id="15" name="Shape 10"/>
          <p:cNvSpPr/>
          <p:nvPr/>
        </p:nvSpPr>
        <p:spPr>
          <a:xfrm>
            <a:off x="5715000" y="3977640"/>
            <a:ext cx="5623560" cy="1737360"/>
          </a:xfrm>
          <a:prstGeom prst="rect">
            <a:avLst/>
          </a:prstGeom>
          <a:solidFill>
            <a:srgbClr val="F5F7FA"/>
          </a:solidFill>
          <a:ln/>
        </p:spPr>
      </p:sp>
      <p:pic>
        <p:nvPicPr>
          <p:cNvPr id="16" name="Image 3" descr="C:/Users/Administrator/Desktop/制作坊/build/assets/icon_quote_#E03A1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7880" y="4114800"/>
            <a:ext cx="411480" cy="41148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715000" y="4572000"/>
            <a:ext cx="5623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600" i="1" dirty="0">
                <a:solidFill>
                  <a:srgbClr val="0F2A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“想想妻子正等你吃晚餐，孩子等你上学，父母正需要你照顾——你就会自然而然地小心。”</a:t>
            </a:r>
            <a:endParaRPr lang="en-US" sz="1600" dirty="0"/>
          </a:p>
        </p:txBody>
      </p:sp>
      <p:sp>
        <p:nvSpPr>
          <p:cNvPr id="18" name="Text 12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19" name="Text 13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20/25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F2A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554480"/>
            <a:ext cx="45720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0" b="1" dirty="0">
                <a:solidFill>
                  <a:srgbClr val="E03A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05</a:t>
            </a:r>
            <a:endParaRPr lang="en-US" sz="15000" dirty="0"/>
          </a:p>
        </p:txBody>
      </p:sp>
      <p:sp>
        <p:nvSpPr>
          <p:cNvPr id="4" name="Shape 2"/>
          <p:cNvSpPr/>
          <p:nvPr/>
        </p:nvSpPr>
        <p:spPr>
          <a:xfrm>
            <a:off x="868680" y="4069080"/>
            <a:ext cx="822960" cy="109728"/>
          </a:xfrm>
          <a:prstGeom prst="rect">
            <a:avLst/>
          </a:prstGeom>
          <a:solidFill>
            <a:srgbClr val="F4A91F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429768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应急有备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868680" y="5166360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突发险情中的正确处置</a:t>
            </a:r>
            <a:endParaRPr lang="en-US" sz="2000" dirty="0"/>
          </a:p>
        </p:txBody>
      </p:sp>
      <p:pic>
        <p:nvPicPr>
          <p:cNvPr id="7" name="Image 0" descr="C:/Users/Administrator/Desktop/制作坊/build/assets/icon_medkit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2640" y="2194560"/>
            <a:ext cx="1828800" cy="18288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9326880" y="1828800"/>
            <a:ext cx="2560320" cy="2560320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9" name="Image 1" descr="C:/Users/Administrator/Desktop/制作坊/build/assets/icon_medkit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800" y="2331720"/>
            <a:ext cx="1554480" cy="1554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6B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8FA6B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21/25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1078992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第五章·应急有备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意识不足，最怕慌乱与盲目施救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835640" y="246888"/>
            <a:ext cx="603504" cy="603504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7" name="Image 0" descr="C:/Users/Administrator/Desktop/制作坊/build/assets/icon_warning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384048"/>
            <a:ext cx="329184" cy="329184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66928" y="1463040"/>
            <a:ext cx="5349240" cy="4526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566928" y="1463040"/>
            <a:ext cx="5349240" cy="777240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10" name="Shape 7"/>
          <p:cNvSpPr/>
          <p:nvPr/>
        </p:nvSpPr>
        <p:spPr>
          <a:xfrm>
            <a:off x="822960" y="1600200"/>
            <a:ext cx="548640" cy="548640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11" name="Image 1" descr="C:/Users/Administrator/Desktop/制作坊/build/assets/icon_warning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093" y="1748333"/>
            <a:ext cx="252374" cy="25237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554480" y="1463040"/>
            <a:ext cx="4206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意识不足的危害</a:t>
            </a:r>
            <a:endParaRPr lang="en-US" sz="2400" dirty="0"/>
          </a:p>
        </p:txBody>
      </p:sp>
      <p:sp>
        <p:nvSpPr>
          <p:cNvPr id="13" name="Shape 9"/>
          <p:cNvSpPr/>
          <p:nvPr/>
        </p:nvSpPr>
        <p:spPr>
          <a:xfrm>
            <a:off x="822960" y="2468880"/>
            <a:ext cx="640080" cy="640080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14" name="Image 2" descr="C:/Users/Administrator/Desktop/制作坊/build/assets/icon_triangle_#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782" y="2641702"/>
            <a:ext cx="294437" cy="294437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645920" y="233172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慌乱失措</a:t>
            </a:r>
            <a:endParaRPr lang="en-US" sz="2000" dirty="0"/>
          </a:p>
        </p:txBody>
      </p:sp>
      <p:sp>
        <p:nvSpPr>
          <p:cNvPr id="16" name="Text 11"/>
          <p:cNvSpPr/>
          <p:nvPr/>
        </p:nvSpPr>
        <p:spPr>
          <a:xfrm>
            <a:off x="1645920" y="2807208"/>
            <a:ext cx="4114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突发险情中不知所措，处置不当。</a:t>
            </a:r>
            <a:endParaRPr lang="en-US" dirty="0"/>
          </a:p>
        </p:txBody>
      </p:sp>
      <p:sp>
        <p:nvSpPr>
          <p:cNvPr id="17" name="Shape 12"/>
          <p:cNvSpPr/>
          <p:nvPr/>
        </p:nvSpPr>
        <p:spPr>
          <a:xfrm>
            <a:off x="822960" y="3639312"/>
            <a:ext cx="640080" cy="640080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18" name="Image 3" descr="C:/Users/Administrator/Desktop/制作坊/build/assets/icon_ban_#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782" y="3812134"/>
            <a:ext cx="294437" cy="294437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645920" y="3502152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盲目施救</a:t>
            </a:r>
            <a:endParaRPr lang="en-US" sz="2000" dirty="0"/>
          </a:p>
        </p:txBody>
      </p:sp>
      <p:sp>
        <p:nvSpPr>
          <p:cNvPr id="20" name="Text 14"/>
          <p:cNvSpPr/>
          <p:nvPr/>
        </p:nvSpPr>
        <p:spPr>
          <a:xfrm>
            <a:off x="1645920" y="3977640"/>
            <a:ext cx="4114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未经判断贸然行动，极易扩大事故。</a:t>
            </a:r>
            <a:endParaRPr lang="en-US" dirty="0"/>
          </a:p>
        </p:txBody>
      </p:sp>
      <p:sp>
        <p:nvSpPr>
          <p:cNvPr id="21" name="Shape 15"/>
          <p:cNvSpPr/>
          <p:nvPr/>
        </p:nvSpPr>
        <p:spPr>
          <a:xfrm>
            <a:off x="822960" y="4809744"/>
            <a:ext cx="640080" cy="640080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22" name="Image 4" descr="C:/Users/Administrator/Desktop/制作坊/build/assets/icon_fire_#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782" y="4982566"/>
            <a:ext cx="294437" cy="294437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645920" y="4672584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次生伤害</a:t>
            </a:r>
            <a:endParaRPr lang="en-US" sz="2000" dirty="0"/>
          </a:p>
        </p:txBody>
      </p:sp>
      <p:sp>
        <p:nvSpPr>
          <p:cNvPr id="24" name="Text 17"/>
          <p:cNvSpPr/>
          <p:nvPr/>
        </p:nvSpPr>
        <p:spPr>
          <a:xfrm>
            <a:off x="1645920" y="5148072"/>
            <a:ext cx="4114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施救不当，造成伤亡叠加。</a:t>
            </a:r>
            <a:endParaRPr lang="en-US" dirty="0"/>
          </a:p>
        </p:txBody>
      </p:sp>
      <p:sp>
        <p:nvSpPr>
          <p:cNvPr id="25" name="Shape 18"/>
          <p:cNvSpPr/>
          <p:nvPr/>
        </p:nvSpPr>
        <p:spPr>
          <a:xfrm>
            <a:off x="6172200" y="1463040"/>
            <a:ext cx="544068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6" name="Shape 19"/>
          <p:cNvSpPr/>
          <p:nvPr/>
        </p:nvSpPr>
        <p:spPr>
          <a:xfrm>
            <a:off x="6446520" y="1783080"/>
            <a:ext cx="731520" cy="731520"/>
          </a:xfrm>
          <a:prstGeom prst="ellipse">
            <a:avLst/>
          </a:prstGeom>
          <a:solidFill>
            <a:srgbClr val="0F2A43"/>
          </a:solidFill>
          <a:ln/>
        </p:spPr>
      </p:sp>
      <p:pic>
        <p:nvPicPr>
          <p:cNvPr id="27" name="Image 5" descr="C:/Users/Administrator/Desktop/制作坊/build/assets/icon_bell_#FFFFF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4030" y="1980590"/>
            <a:ext cx="336499" cy="336499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7360920" y="164592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保持冷静</a:t>
            </a:r>
            <a:endParaRPr lang="en-US" sz="2400" dirty="0"/>
          </a:p>
        </p:txBody>
      </p:sp>
      <p:sp>
        <p:nvSpPr>
          <p:cNvPr id="29" name="Text 21"/>
          <p:cNvSpPr/>
          <p:nvPr/>
        </p:nvSpPr>
        <p:spPr>
          <a:xfrm>
            <a:off x="7360920" y="2121408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先稳定情绪，再判断处置</a:t>
            </a:r>
            <a:endParaRPr lang="en-US" dirty="0"/>
          </a:p>
        </p:txBody>
      </p:sp>
      <p:sp>
        <p:nvSpPr>
          <p:cNvPr id="30" name="Shape 22"/>
          <p:cNvSpPr/>
          <p:nvPr/>
        </p:nvSpPr>
        <p:spPr>
          <a:xfrm>
            <a:off x="6172200" y="2999232"/>
            <a:ext cx="544068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1" name="Shape 23"/>
          <p:cNvSpPr/>
          <p:nvPr/>
        </p:nvSpPr>
        <p:spPr>
          <a:xfrm>
            <a:off x="6446520" y="3319272"/>
            <a:ext cx="731520" cy="731520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32" name="Image 6" descr="C:/Users/Administrator/Desktop/制作坊/build/assets/icon_shield_#FFFFFF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44030" y="3516782"/>
            <a:ext cx="336499" cy="336499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7360920" y="3182112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先避险后救人</a:t>
            </a:r>
            <a:endParaRPr lang="en-US" sz="2400" dirty="0"/>
          </a:p>
        </p:txBody>
      </p:sp>
      <p:sp>
        <p:nvSpPr>
          <p:cNvPr id="34" name="Text 25"/>
          <p:cNvSpPr/>
          <p:nvPr/>
        </p:nvSpPr>
        <p:spPr>
          <a:xfrm>
            <a:off x="7360920" y="365760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确保自身安全，不盲目冲入险区</a:t>
            </a:r>
            <a:endParaRPr lang="en-US" dirty="0"/>
          </a:p>
        </p:txBody>
      </p:sp>
      <p:sp>
        <p:nvSpPr>
          <p:cNvPr id="35" name="Shape 26"/>
          <p:cNvSpPr/>
          <p:nvPr/>
        </p:nvSpPr>
        <p:spPr>
          <a:xfrm>
            <a:off x="6172200" y="4535424"/>
            <a:ext cx="544068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6" name="Shape 27"/>
          <p:cNvSpPr/>
          <p:nvPr/>
        </p:nvSpPr>
        <p:spPr>
          <a:xfrm>
            <a:off x="6446520" y="4855464"/>
            <a:ext cx="731520" cy="731520"/>
          </a:xfrm>
          <a:prstGeom prst="ellipse">
            <a:avLst/>
          </a:prstGeom>
          <a:solidFill>
            <a:srgbClr val="2E7D52"/>
          </a:solidFill>
          <a:ln/>
        </p:spPr>
      </p:sp>
      <p:pic>
        <p:nvPicPr>
          <p:cNvPr id="37" name="Image 7" descr="C:/Users/Administrator/Desktop/制作坊/build/assets/icon_medkit_#FFFFFF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44030" y="5052974"/>
            <a:ext cx="336499" cy="336499"/>
          </a:xfrm>
          <a:prstGeom prst="rect">
            <a:avLst/>
          </a:prstGeom>
        </p:spPr>
      </p:pic>
      <p:sp>
        <p:nvSpPr>
          <p:cNvPr id="38" name="Text 28"/>
          <p:cNvSpPr/>
          <p:nvPr/>
        </p:nvSpPr>
        <p:spPr>
          <a:xfrm>
            <a:off x="7360920" y="4718304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科学处置不蛮干</a:t>
            </a:r>
            <a:endParaRPr lang="en-US" sz="2400" dirty="0"/>
          </a:p>
        </p:txBody>
      </p:sp>
      <p:sp>
        <p:nvSpPr>
          <p:cNvPr id="39" name="Text 29"/>
          <p:cNvSpPr/>
          <p:nvPr/>
        </p:nvSpPr>
        <p:spPr>
          <a:xfrm>
            <a:off x="7360920" y="5193792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按预案与规程，必要时等专业救援</a:t>
            </a:r>
            <a:endParaRPr lang="en-US" dirty="0"/>
          </a:p>
        </p:txBody>
      </p:sp>
      <p:sp>
        <p:nvSpPr>
          <p:cNvPr id="40" name="Text 30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41" name="Text 31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22/25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1078992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第五章·应急有备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应急处置“四步法”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835640" y="246888"/>
            <a:ext cx="603504" cy="603504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7" name="Image 0" descr="C:/Users/Administrator/Desktop/制作坊/build/assets/icon_running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384048"/>
            <a:ext cx="329184" cy="329184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66928" y="1554480"/>
            <a:ext cx="256032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1435608" y="1828800"/>
            <a:ext cx="822960" cy="822960"/>
          </a:xfrm>
          <a:prstGeom prst="ellipse">
            <a:avLst/>
          </a:prstGeom>
          <a:solidFill>
            <a:srgbClr val="0F2A43"/>
          </a:solidFill>
          <a:ln/>
        </p:spPr>
      </p:sp>
      <p:pic>
        <p:nvPicPr>
          <p:cNvPr id="10" name="Image 1" descr="C:/Users/Administrator/Desktop/制作坊/build/assets/icon_phone_#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7632" y="2020824"/>
            <a:ext cx="438912" cy="43891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49808" y="169164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2400" dirty="0"/>
          </a:p>
        </p:txBody>
      </p:sp>
      <p:sp>
        <p:nvSpPr>
          <p:cNvPr id="12" name="Text 8"/>
          <p:cNvSpPr/>
          <p:nvPr/>
        </p:nvSpPr>
        <p:spPr>
          <a:xfrm>
            <a:off x="566928" y="283464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报警</a:t>
            </a:r>
            <a:endParaRPr lang="en-US" sz="3200" dirty="0"/>
          </a:p>
        </p:txBody>
      </p:sp>
      <p:sp>
        <p:nvSpPr>
          <p:cNvPr id="13" name="Text 9"/>
          <p:cNvSpPr/>
          <p:nvPr/>
        </p:nvSpPr>
        <p:spPr>
          <a:xfrm>
            <a:off x="795528" y="3429000"/>
            <a:ext cx="21031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60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第一时间拨打119/120/12350</a:t>
            </a:r>
            <a:r>
              <a:rPr lang="en-US" sz="16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，说清地点、险情与人数。</a:t>
            </a:r>
            <a:endParaRPr lang="en-US" sz="1600" dirty="0"/>
          </a:p>
        </p:txBody>
      </p:sp>
      <p:sp>
        <p:nvSpPr>
          <p:cNvPr id="14" name="Shape 10"/>
          <p:cNvSpPr/>
          <p:nvPr/>
        </p:nvSpPr>
        <p:spPr>
          <a:xfrm>
            <a:off x="3355848" y="1554480"/>
            <a:ext cx="256032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4224528" y="1828800"/>
            <a:ext cx="822960" cy="822960"/>
          </a:xfrm>
          <a:prstGeom prst="ellipse">
            <a:avLst/>
          </a:prstGeom>
          <a:solidFill>
            <a:srgbClr val="F4A91F"/>
          </a:solidFill>
          <a:ln/>
        </p:spPr>
      </p:sp>
      <p:pic>
        <p:nvPicPr>
          <p:cNvPr id="16" name="Image 2" descr="C:/Users/Administrator/Desktop/制作坊/build/assets/icon_running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6552" y="2020824"/>
            <a:ext cx="438912" cy="43891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3538728" y="169164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2400" dirty="0"/>
          </a:p>
        </p:txBody>
      </p:sp>
      <p:sp>
        <p:nvSpPr>
          <p:cNvPr id="18" name="Text 13"/>
          <p:cNvSpPr/>
          <p:nvPr/>
        </p:nvSpPr>
        <p:spPr>
          <a:xfrm>
            <a:off x="3355848" y="283464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疏散</a:t>
            </a:r>
            <a:endParaRPr lang="en-US" sz="3200" dirty="0"/>
          </a:p>
        </p:txBody>
      </p:sp>
      <p:sp>
        <p:nvSpPr>
          <p:cNvPr id="19" name="Text 14"/>
          <p:cNvSpPr/>
          <p:nvPr/>
        </p:nvSpPr>
        <p:spPr>
          <a:xfrm>
            <a:off x="3584448" y="3429000"/>
            <a:ext cx="21031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6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沿疏散标识有序撤离，不乘电梯、不贪恋财物。</a:t>
            </a:r>
            <a:endParaRPr lang="en-US" sz="1600" dirty="0"/>
          </a:p>
        </p:txBody>
      </p:sp>
      <p:sp>
        <p:nvSpPr>
          <p:cNvPr id="20" name="Shape 15"/>
          <p:cNvSpPr/>
          <p:nvPr/>
        </p:nvSpPr>
        <p:spPr>
          <a:xfrm>
            <a:off x="6144768" y="1554480"/>
            <a:ext cx="256032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7013448" y="1828800"/>
            <a:ext cx="822960" cy="822960"/>
          </a:xfrm>
          <a:prstGeom prst="ellipse">
            <a:avLst/>
          </a:prstGeom>
          <a:solidFill>
            <a:srgbClr val="2E7D52"/>
          </a:solidFill>
          <a:ln/>
        </p:spPr>
      </p:sp>
      <p:pic>
        <p:nvPicPr>
          <p:cNvPr id="22" name="Image 3" descr="C:/Users/Administrator/Desktop/制作坊/build/assets/icon_medkit_#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5472" y="2020824"/>
            <a:ext cx="438912" cy="4389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327648" y="169164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7D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2400" dirty="0"/>
          </a:p>
        </p:txBody>
      </p:sp>
      <p:sp>
        <p:nvSpPr>
          <p:cNvPr id="24" name="Text 18"/>
          <p:cNvSpPr/>
          <p:nvPr/>
        </p:nvSpPr>
        <p:spPr>
          <a:xfrm>
            <a:off x="6144768" y="283464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急救</a:t>
            </a:r>
            <a:endParaRPr lang="en-US" sz="3200" dirty="0"/>
          </a:p>
        </p:txBody>
      </p:sp>
      <p:sp>
        <p:nvSpPr>
          <p:cNvPr id="25" name="Text 19"/>
          <p:cNvSpPr/>
          <p:nvPr/>
        </p:nvSpPr>
        <p:spPr>
          <a:xfrm>
            <a:off x="6373368" y="3429000"/>
            <a:ext cx="21031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6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在确保安全的条件下，对伤者实施初步救护。</a:t>
            </a:r>
            <a:endParaRPr lang="en-US" sz="1600" dirty="0"/>
          </a:p>
        </p:txBody>
      </p:sp>
      <p:sp>
        <p:nvSpPr>
          <p:cNvPr id="26" name="Shape 20"/>
          <p:cNvSpPr/>
          <p:nvPr/>
        </p:nvSpPr>
        <p:spPr>
          <a:xfrm>
            <a:off x="8933688" y="1554480"/>
            <a:ext cx="256032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7" name="Shape 21"/>
          <p:cNvSpPr/>
          <p:nvPr/>
        </p:nvSpPr>
        <p:spPr>
          <a:xfrm>
            <a:off x="9802368" y="1828800"/>
            <a:ext cx="822960" cy="822960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28" name="Image 4" descr="C:/Users/Administrator/Desktop/制作坊/build/assets/icon_clipboard_#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4392" y="2020824"/>
            <a:ext cx="438912" cy="438912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9116568" y="169164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E03A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2400" dirty="0"/>
          </a:p>
        </p:txBody>
      </p:sp>
      <p:sp>
        <p:nvSpPr>
          <p:cNvPr id="30" name="Text 23"/>
          <p:cNvSpPr/>
          <p:nvPr/>
        </p:nvSpPr>
        <p:spPr>
          <a:xfrm>
            <a:off x="8933688" y="283464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上报</a:t>
            </a:r>
            <a:endParaRPr lang="en-US" sz="3200" dirty="0"/>
          </a:p>
        </p:txBody>
      </p:sp>
      <p:sp>
        <p:nvSpPr>
          <p:cNvPr id="31" name="Text 24"/>
          <p:cNvSpPr/>
          <p:nvPr/>
        </p:nvSpPr>
        <p:spPr>
          <a:xfrm>
            <a:off x="9162288" y="3429000"/>
            <a:ext cx="21031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6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保护好现场，逐级上报，配合调查处置。</a:t>
            </a:r>
            <a:endParaRPr lang="en-US" sz="1600" dirty="0"/>
          </a:p>
        </p:txBody>
      </p:sp>
      <p:sp>
        <p:nvSpPr>
          <p:cNvPr id="32" name="Text 25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33" name="Text 26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23/25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1078992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总结升华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安全是回家最近的路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835640" y="246888"/>
            <a:ext cx="603504" cy="603504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7" name="Image 0" descr="C:/Users/Administrator/Desktop/制作坊/build/assets/icon_home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384048"/>
            <a:ext cx="329184" cy="329184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66928" y="1463040"/>
            <a:ext cx="694944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713232" y="1572768"/>
            <a:ext cx="512064" cy="512064"/>
          </a:xfrm>
          <a:prstGeom prst="ellipse">
            <a:avLst/>
          </a:prstGeom>
          <a:solidFill>
            <a:srgbClr val="0F2A43"/>
          </a:solidFill>
          <a:ln/>
        </p:spPr>
      </p:sp>
      <p:pic>
        <p:nvPicPr>
          <p:cNvPr id="10" name="Image 1" descr="C:/Users/Administrator/Desktop/制作坊/build/assets/icon_shield_#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489" y="1711025"/>
            <a:ext cx="235549" cy="23554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371600" y="1463040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2A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意识是根基</a:t>
            </a:r>
            <a:endParaRPr lang="en-US" sz="2000" dirty="0"/>
          </a:p>
        </p:txBody>
      </p:sp>
      <p:sp>
        <p:nvSpPr>
          <p:cNvPr id="12" name="Text 8"/>
          <p:cNvSpPr/>
          <p:nvPr/>
        </p:nvSpPr>
        <p:spPr>
          <a:xfrm>
            <a:off x="3566160" y="1463040"/>
            <a:ext cx="3749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决定管理成效的第一道防线</a:t>
            </a:r>
            <a:endParaRPr lang="en-US" sz="1600" dirty="0"/>
          </a:p>
        </p:txBody>
      </p:sp>
      <p:sp>
        <p:nvSpPr>
          <p:cNvPr id="13" name="Shape 9"/>
          <p:cNvSpPr/>
          <p:nvPr/>
        </p:nvSpPr>
        <p:spPr>
          <a:xfrm>
            <a:off x="566928" y="2304288"/>
            <a:ext cx="694944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713232" y="2414016"/>
            <a:ext cx="512064" cy="512064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15" name="Image 2" descr="C:/Users/Administrator/Desktop/制作坊/build/assets/icon_triangle_#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489" y="2552273"/>
            <a:ext cx="235549" cy="235549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371600" y="2304288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03A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案例是警示</a:t>
            </a:r>
            <a:endParaRPr lang="en-US" sz="2000" dirty="0"/>
          </a:p>
        </p:txBody>
      </p:sp>
      <p:sp>
        <p:nvSpPr>
          <p:cNvPr id="17" name="Text 12"/>
          <p:cNvSpPr/>
          <p:nvPr/>
        </p:nvSpPr>
        <p:spPr>
          <a:xfrm>
            <a:off x="3566160" y="2304288"/>
            <a:ext cx="3749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绝大多数事故源于意识缺失</a:t>
            </a:r>
            <a:endParaRPr lang="en-US" sz="1600" dirty="0"/>
          </a:p>
        </p:txBody>
      </p:sp>
      <p:sp>
        <p:nvSpPr>
          <p:cNvPr id="18" name="Shape 13"/>
          <p:cNvSpPr/>
          <p:nvPr/>
        </p:nvSpPr>
        <p:spPr>
          <a:xfrm>
            <a:off x="566928" y="3145536"/>
            <a:ext cx="694944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713232" y="3255264"/>
            <a:ext cx="512064" cy="512064"/>
          </a:xfrm>
          <a:prstGeom prst="ellipse">
            <a:avLst/>
          </a:prstGeom>
          <a:solidFill>
            <a:srgbClr val="F4A91F"/>
          </a:solidFill>
          <a:ln/>
        </p:spPr>
      </p:sp>
      <p:pic>
        <p:nvPicPr>
          <p:cNvPr id="20" name="Image 3" descr="C:/Users/Administrator/Desktop/制作坊/build/assets/icon_brain_#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489" y="3393521"/>
            <a:ext cx="235549" cy="235549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371600" y="3145536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心理是诱因</a:t>
            </a:r>
            <a:endParaRPr lang="en-US" sz="2000" dirty="0"/>
          </a:p>
        </p:txBody>
      </p:sp>
      <p:sp>
        <p:nvSpPr>
          <p:cNvPr id="22" name="Text 16"/>
          <p:cNvSpPr/>
          <p:nvPr/>
        </p:nvSpPr>
        <p:spPr>
          <a:xfrm>
            <a:off x="3566160" y="3145536"/>
            <a:ext cx="3749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侥幸、麻痹、松懈催生违章</a:t>
            </a:r>
            <a:endParaRPr lang="en-US" sz="1600" dirty="0"/>
          </a:p>
        </p:txBody>
      </p:sp>
      <p:sp>
        <p:nvSpPr>
          <p:cNvPr id="23" name="Shape 17"/>
          <p:cNvSpPr/>
          <p:nvPr/>
        </p:nvSpPr>
        <p:spPr>
          <a:xfrm>
            <a:off x="566928" y="3986784"/>
            <a:ext cx="694944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713232" y="4096512"/>
            <a:ext cx="512064" cy="512064"/>
          </a:xfrm>
          <a:prstGeom prst="ellipse">
            <a:avLst/>
          </a:prstGeom>
          <a:solidFill>
            <a:srgbClr val="2E7D52"/>
          </a:solidFill>
          <a:ln/>
        </p:spPr>
      </p:sp>
      <p:pic>
        <p:nvPicPr>
          <p:cNvPr id="25" name="Image 4" descr="C:/Users/Administrator/Desktop/制作坊/build/assets/icon_check_#FFFFF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489" y="4234769"/>
            <a:ext cx="235549" cy="235549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1371600" y="3986784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E7D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规范是抓手</a:t>
            </a:r>
            <a:endParaRPr lang="en-US" sz="2000" dirty="0"/>
          </a:p>
        </p:txBody>
      </p:sp>
      <p:sp>
        <p:nvSpPr>
          <p:cNvPr id="27" name="Text 20"/>
          <p:cNvSpPr/>
          <p:nvPr/>
        </p:nvSpPr>
        <p:spPr>
          <a:xfrm>
            <a:off x="3566160" y="3986784"/>
            <a:ext cx="3749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四不伤害、三不违、五想五不干</a:t>
            </a:r>
            <a:endParaRPr lang="en-US" sz="1600" dirty="0"/>
          </a:p>
        </p:txBody>
      </p:sp>
      <p:sp>
        <p:nvSpPr>
          <p:cNvPr id="28" name="Shape 21"/>
          <p:cNvSpPr/>
          <p:nvPr/>
        </p:nvSpPr>
        <p:spPr>
          <a:xfrm>
            <a:off x="566928" y="4828032"/>
            <a:ext cx="694944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9" name="Shape 22"/>
          <p:cNvSpPr/>
          <p:nvPr/>
        </p:nvSpPr>
        <p:spPr>
          <a:xfrm>
            <a:off x="713232" y="4937760"/>
            <a:ext cx="512064" cy="512064"/>
          </a:xfrm>
          <a:prstGeom prst="ellipse">
            <a:avLst/>
          </a:prstGeom>
          <a:solidFill>
            <a:srgbClr val="E08A1F"/>
          </a:solidFill>
          <a:ln/>
        </p:spPr>
      </p:sp>
      <p:pic>
        <p:nvPicPr>
          <p:cNvPr id="30" name="Image 5" descr="C:/Users/Administrator/Desktop/制作坊/build/assets/icon_medkit_#FFFFFF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1489" y="5076017"/>
            <a:ext cx="235549" cy="235549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1371600" y="4828032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08A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应急是底线</a:t>
            </a:r>
            <a:endParaRPr lang="en-US" sz="2000" dirty="0"/>
          </a:p>
        </p:txBody>
      </p:sp>
      <p:sp>
        <p:nvSpPr>
          <p:cNvPr id="32" name="Text 24"/>
          <p:cNvSpPr/>
          <p:nvPr/>
        </p:nvSpPr>
        <p:spPr>
          <a:xfrm>
            <a:off x="3566160" y="4828032"/>
            <a:ext cx="3749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冷静科学，杜绝盲目施救</a:t>
            </a:r>
            <a:endParaRPr lang="en-US" sz="1600" dirty="0"/>
          </a:p>
        </p:txBody>
      </p:sp>
      <p:sp>
        <p:nvSpPr>
          <p:cNvPr id="33" name="Shape 25"/>
          <p:cNvSpPr/>
          <p:nvPr/>
        </p:nvSpPr>
        <p:spPr>
          <a:xfrm>
            <a:off x="7772400" y="1463040"/>
            <a:ext cx="3840480" cy="4114800"/>
          </a:xfrm>
          <a:prstGeom prst="rect">
            <a:avLst/>
          </a:prstGeom>
          <a:solidFill>
            <a:srgbClr val="0F2A43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4" name="Shape 26"/>
          <p:cNvSpPr/>
          <p:nvPr/>
        </p:nvSpPr>
        <p:spPr>
          <a:xfrm>
            <a:off x="8046720" y="1737360"/>
            <a:ext cx="822960" cy="822960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35" name="Image 6" descr="C:/Users/Administrator/Desktop/制作坊/build/assets/icon_home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919" y="1959559"/>
            <a:ext cx="378562" cy="378562"/>
          </a:xfrm>
          <a:prstGeom prst="rect">
            <a:avLst/>
          </a:prstGeom>
        </p:spPr>
      </p:pic>
      <p:sp>
        <p:nvSpPr>
          <p:cNvPr id="36" name="Text 27"/>
          <p:cNvSpPr/>
          <p:nvPr/>
        </p:nvSpPr>
        <p:spPr>
          <a:xfrm>
            <a:off x="9006840" y="1737360"/>
            <a:ext cx="2377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安全倡议</a:t>
            </a:r>
            <a:endParaRPr lang="en-US" sz="2400" dirty="0"/>
          </a:p>
        </p:txBody>
      </p:sp>
      <p:sp>
        <p:nvSpPr>
          <p:cNvPr id="37" name="Text 28"/>
          <p:cNvSpPr/>
          <p:nvPr/>
        </p:nvSpPr>
        <p:spPr>
          <a:xfrm>
            <a:off x="8046720" y="2834640"/>
            <a:ext cx="32918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2800" b="1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高高兴兴上班来</a:t>
            </a:r>
            <a:endParaRPr lang="en-US" sz="28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2800" b="1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平平安安回家去</a:t>
            </a:r>
            <a:endParaRPr lang="en-US" sz="2800" dirty="0"/>
          </a:p>
        </p:txBody>
      </p:sp>
      <p:sp>
        <p:nvSpPr>
          <p:cNvPr id="38" name="Text 29"/>
          <p:cNvSpPr/>
          <p:nvPr/>
        </p:nvSpPr>
        <p:spPr>
          <a:xfrm>
            <a:off x="8046720" y="4114800"/>
            <a:ext cx="32918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D6E2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对自己负责，对工友负责，对家人负责——让安全成为习惯。</a:t>
            </a:r>
            <a:endParaRPr lang="en-US" sz="1600" dirty="0"/>
          </a:p>
        </p:txBody>
      </p:sp>
      <p:sp>
        <p:nvSpPr>
          <p:cNvPr id="39" name="Text 30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40" name="Text 31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24/25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F2A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3063240"/>
            <a:ext cx="12188952" cy="91440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4" name="Shape 2"/>
          <p:cNvSpPr/>
          <p:nvPr/>
        </p:nvSpPr>
        <p:spPr>
          <a:xfrm>
            <a:off x="5440680" y="1554480"/>
            <a:ext cx="1280160" cy="1280160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5" name="Image 0" descr="C:/Users/Administrator/Desktop/制作坊/build/assets/icon_home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323" y="1900123"/>
            <a:ext cx="588874" cy="58887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4400" y="3291840"/>
            <a:ext cx="1036015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高高兴兴上班来   平平安安回家去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914400" y="4251960"/>
            <a:ext cx="103601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感谢聆听·让我们把安全意识刻进每一次操作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914400" y="4754880"/>
            <a:ext cx="103601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>
                <a:solidFill>
                  <a:srgbClr val="C7D6E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安全热线12350急救电话120火警119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6B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8FA6B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25/25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2A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554480"/>
            <a:ext cx="45720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0" b="1" dirty="0">
                <a:solidFill>
                  <a:srgbClr val="E03A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15000" dirty="0"/>
          </a:p>
        </p:txBody>
      </p:sp>
      <p:sp>
        <p:nvSpPr>
          <p:cNvPr id="4" name="Shape 2"/>
          <p:cNvSpPr/>
          <p:nvPr/>
        </p:nvSpPr>
        <p:spPr>
          <a:xfrm>
            <a:off x="868680" y="4069080"/>
            <a:ext cx="822960" cy="109728"/>
          </a:xfrm>
          <a:prstGeom prst="rect">
            <a:avLst/>
          </a:prstGeom>
          <a:solidFill>
            <a:srgbClr val="F4A91F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429768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安全为天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868680" y="5166360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为什么要强化安全意识</a:t>
            </a:r>
            <a:endParaRPr lang="en-US" sz="2000" dirty="0"/>
          </a:p>
        </p:txBody>
      </p:sp>
      <p:pic>
        <p:nvPicPr>
          <p:cNvPr id="7" name="Image 0" descr="C:/Users/Administrator/Desktop/制作坊/build/assets/icon_shield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2640" y="2194560"/>
            <a:ext cx="1828800" cy="18288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9326880" y="1828800"/>
            <a:ext cx="2560320" cy="2560320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9" name="Image 1" descr="C:/Users/Administrator/Desktop/制作坊/build/assets/icon_shield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800" y="2331720"/>
            <a:ext cx="1554480" cy="1554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6B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8FA6B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03/25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1078992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第一章·安全为天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安全意识：防范事故的第一道防线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835640" y="246888"/>
            <a:ext cx="603504" cy="603504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7" name="Image 0" descr="C:/Users/Administrator/Desktop/制作坊/build/assets/icon_eye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384048"/>
            <a:ext cx="329184" cy="329184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66928" y="1417320"/>
            <a:ext cx="5669280" cy="4572000"/>
          </a:xfrm>
          <a:prstGeom prst="rect">
            <a:avLst/>
          </a:prstGeom>
          <a:solidFill>
            <a:srgbClr val="0F2A43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868680" y="1737360"/>
            <a:ext cx="868680" cy="868680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10" name="Image 1" descr="C:/Users/Administrator/Desktop/制作坊/build/assets/icon_eye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224" y="1971904"/>
            <a:ext cx="399593" cy="399593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920240" y="1783080"/>
            <a:ext cx="4114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什么是安全意识？</a:t>
            </a:r>
            <a:endParaRPr lang="en-US" sz="2400" dirty="0"/>
          </a:p>
        </p:txBody>
      </p:sp>
      <p:sp>
        <p:nvSpPr>
          <p:cNvPr id="12" name="Text 8"/>
          <p:cNvSpPr/>
          <p:nvPr/>
        </p:nvSpPr>
        <p:spPr>
          <a:xfrm>
            <a:off x="868680" y="2788920"/>
            <a:ext cx="5074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dirty="0">
                <a:solidFill>
                  <a:srgbClr val="E6EE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安全意识，是指对安全生产的重视程度和对潜在危险的感知能力——它是预防事故的第一道主观防线。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868680" y="4343400"/>
            <a:ext cx="5074920" cy="1325880"/>
          </a:xfrm>
          <a:prstGeom prst="rect">
            <a:avLst/>
          </a:prstGeom>
          <a:solidFill>
            <a:srgbClr val="163A57"/>
          </a:solidFill>
          <a:ln/>
        </p:spPr>
      </p:sp>
      <p:sp>
        <p:nvSpPr>
          <p:cNvPr id="14" name="Text 10"/>
          <p:cNvSpPr/>
          <p:nvPr/>
        </p:nvSpPr>
        <p:spPr>
          <a:xfrm>
            <a:off x="1051560" y="448056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b="1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硬件防护只能降低事故概率，</a:t>
            </a:r>
            <a:endParaRPr lang="en-US" dirty="0"/>
          </a:p>
          <a:p>
            <a:pPr marL="0" indent="0">
              <a:lnSpc>
                <a:spcPct val="130000"/>
              </a:lnSpc>
              <a:buNone/>
            </a:pPr>
            <a:r>
              <a:rPr lang="en-US" b="1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却无法杜绝风险。</a:t>
            </a:r>
            <a:endParaRPr lang="en-US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D6E2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真正决定安全成效的，是人的意识。</a:t>
            </a:r>
            <a:endParaRPr lang="en-US" dirty="0"/>
          </a:p>
        </p:txBody>
      </p:sp>
      <p:sp>
        <p:nvSpPr>
          <p:cNvPr id="15" name="Shape 11"/>
          <p:cNvSpPr/>
          <p:nvPr/>
        </p:nvSpPr>
        <p:spPr>
          <a:xfrm>
            <a:off x="6492240" y="1417320"/>
            <a:ext cx="51206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766560" y="1764792"/>
            <a:ext cx="676656" cy="676656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17" name="Image 2" descr="C:/Users/Administrator/Desktop/制作坊/build/assets/icon_bell_#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9257" y="1947489"/>
            <a:ext cx="311262" cy="31126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635240" y="1618488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时刻警惕</a:t>
            </a:r>
            <a:endParaRPr lang="en-US" sz="2000" dirty="0"/>
          </a:p>
        </p:txBody>
      </p:sp>
      <p:sp>
        <p:nvSpPr>
          <p:cNvPr id="19" name="Text 14"/>
          <p:cNvSpPr/>
          <p:nvPr/>
        </p:nvSpPr>
        <p:spPr>
          <a:xfrm>
            <a:off x="7635240" y="2075688"/>
            <a:ext cx="3749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工作中保持警觉，不麻痹、不侥幸</a:t>
            </a:r>
            <a:endParaRPr lang="en-US" sz="1600" dirty="0"/>
          </a:p>
        </p:txBody>
      </p:sp>
      <p:sp>
        <p:nvSpPr>
          <p:cNvPr id="20" name="Shape 15"/>
          <p:cNvSpPr/>
          <p:nvPr/>
        </p:nvSpPr>
        <p:spPr>
          <a:xfrm>
            <a:off x="6492240" y="2990088"/>
            <a:ext cx="51206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6766560" y="3337560"/>
            <a:ext cx="676656" cy="676656"/>
          </a:xfrm>
          <a:prstGeom prst="ellipse">
            <a:avLst/>
          </a:prstGeom>
          <a:solidFill>
            <a:srgbClr val="F4A91F"/>
          </a:solidFill>
          <a:ln/>
        </p:spPr>
      </p:sp>
      <p:pic>
        <p:nvPicPr>
          <p:cNvPr id="22" name="Image 3" descr="C:/Users/Administrator/Desktop/制作坊/build/assets/icon_search_#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9257" y="3520257"/>
            <a:ext cx="311262" cy="31126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635240" y="3191256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识别风险</a:t>
            </a:r>
            <a:endParaRPr lang="en-US" sz="2000" dirty="0"/>
          </a:p>
        </p:txBody>
      </p:sp>
      <p:sp>
        <p:nvSpPr>
          <p:cNvPr id="24" name="Text 18"/>
          <p:cNvSpPr/>
          <p:nvPr/>
        </p:nvSpPr>
        <p:spPr>
          <a:xfrm>
            <a:off x="7635240" y="3648456"/>
            <a:ext cx="3749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敏锐感知现场潜在风险与异常</a:t>
            </a:r>
            <a:endParaRPr lang="en-US" sz="1600" dirty="0"/>
          </a:p>
        </p:txBody>
      </p:sp>
      <p:sp>
        <p:nvSpPr>
          <p:cNvPr id="25" name="Shape 19"/>
          <p:cNvSpPr/>
          <p:nvPr/>
        </p:nvSpPr>
        <p:spPr>
          <a:xfrm>
            <a:off x="6492240" y="4562856"/>
            <a:ext cx="51206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6766560" y="4910328"/>
            <a:ext cx="676656" cy="676656"/>
          </a:xfrm>
          <a:prstGeom prst="ellipse">
            <a:avLst/>
          </a:prstGeom>
          <a:solidFill>
            <a:srgbClr val="2E7D52"/>
          </a:solidFill>
          <a:ln/>
        </p:spPr>
      </p:sp>
      <p:pic>
        <p:nvPicPr>
          <p:cNvPr id="27" name="Image 4" descr="C:/Users/Administrator/Desktop/制作坊/build/assets/icon_shield_#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9257" y="5093025"/>
            <a:ext cx="311262" cy="311262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7635240" y="4764024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主动防范</a:t>
            </a:r>
            <a:endParaRPr lang="en-US" sz="2000" dirty="0"/>
          </a:p>
        </p:txBody>
      </p:sp>
      <p:sp>
        <p:nvSpPr>
          <p:cNvPr id="29" name="Text 22"/>
          <p:cNvSpPr/>
          <p:nvPr/>
        </p:nvSpPr>
        <p:spPr>
          <a:xfrm>
            <a:off x="7635240" y="5221224"/>
            <a:ext cx="3749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把规范作业、隐患排查变自觉</a:t>
            </a:r>
            <a:endParaRPr lang="en-US" sz="1600" dirty="0"/>
          </a:p>
        </p:txBody>
      </p:sp>
      <p:sp>
        <p:nvSpPr>
          <p:cNvPr id="30" name="Text 23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31" name="Text 24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04/25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1078992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第一章·安全为天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制度与设施，无法替代人的意识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835640" y="246888"/>
            <a:ext cx="603504" cy="603504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7" name="Image 0" descr="C:/Users/Administrator/Desktop/制作坊/build/assets/icon_cogs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384048"/>
            <a:ext cx="329184" cy="32918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66928" y="1371600"/>
            <a:ext cx="11064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完善的安全制度、硬件防护设施无法完全规避安全风险。只有全员具备良好的安全意识，才能让制度落地、规范执行，弥补设备老化、环境变动等客观短板。</a:t>
            </a: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566928" y="2468880"/>
            <a:ext cx="356616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566928" y="2468880"/>
            <a:ext cx="3566160" cy="640080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11" name="Text 8"/>
          <p:cNvSpPr/>
          <p:nvPr/>
        </p:nvSpPr>
        <p:spPr>
          <a:xfrm>
            <a:off x="749808" y="2468880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制度落地靠人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1801368" y="3291840"/>
            <a:ext cx="1005840" cy="1005840"/>
          </a:xfrm>
          <a:prstGeom prst="ellipse">
            <a:avLst/>
          </a:prstGeom>
          <a:solidFill>
            <a:srgbClr val="0F2A43"/>
          </a:solidFill>
          <a:ln/>
        </p:spPr>
      </p:sp>
      <p:pic>
        <p:nvPicPr>
          <p:cNvPr id="13" name="Image 1" descr="C:/Users/Administrator/Desktop/制作坊/build/assets/icon_clipboard_#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2945" y="3563417"/>
            <a:ext cx="462686" cy="46268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841248" y="4480560"/>
            <a:ext cx="3017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再好的制度，也要靠人去执行、去监督</a:t>
            </a:r>
            <a:endParaRPr lang="en-US" sz="1600" dirty="0"/>
          </a:p>
        </p:txBody>
      </p:sp>
      <p:sp>
        <p:nvSpPr>
          <p:cNvPr id="15" name="Shape 11"/>
          <p:cNvSpPr/>
          <p:nvPr/>
        </p:nvSpPr>
        <p:spPr>
          <a:xfrm>
            <a:off x="4389120" y="2468880"/>
            <a:ext cx="356616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4389120" y="2468880"/>
            <a:ext cx="3566160" cy="640080"/>
          </a:xfrm>
          <a:prstGeom prst="rect">
            <a:avLst/>
          </a:prstGeom>
          <a:solidFill>
            <a:srgbClr val="C77F12"/>
          </a:solidFill>
          <a:ln/>
        </p:spPr>
      </p:sp>
      <p:sp>
        <p:nvSpPr>
          <p:cNvPr id="17" name="Text 13"/>
          <p:cNvSpPr/>
          <p:nvPr/>
        </p:nvSpPr>
        <p:spPr>
          <a:xfrm>
            <a:off x="4572000" y="2468880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隐患靠人发现</a:t>
            </a:r>
            <a:endParaRPr lang="en-US" sz="2000" dirty="0"/>
          </a:p>
        </p:txBody>
      </p:sp>
      <p:sp>
        <p:nvSpPr>
          <p:cNvPr id="18" name="Shape 14"/>
          <p:cNvSpPr/>
          <p:nvPr/>
        </p:nvSpPr>
        <p:spPr>
          <a:xfrm>
            <a:off x="5623560" y="3291840"/>
            <a:ext cx="1005840" cy="1005840"/>
          </a:xfrm>
          <a:prstGeom prst="ellipse">
            <a:avLst/>
          </a:prstGeom>
          <a:solidFill>
            <a:srgbClr val="C77F12"/>
          </a:solidFill>
          <a:ln/>
        </p:spPr>
      </p:sp>
      <p:pic>
        <p:nvPicPr>
          <p:cNvPr id="19" name="Image 2" descr="C:/Users/Administrator/Desktop/制作坊/build/assets/icon_search_#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5137" y="3563417"/>
            <a:ext cx="462686" cy="462686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4663440" y="4480560"/>
            <a:ext cx="3017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设备不会报警，风险要靠人去识别整改</a:t>
            </a:r>
            <a:endParaRPr lang="en-US" sz="1600" dirty="0"/>
          </a:p>
        </p:txBody>
      </p:sp>
      <p:sp>
        <p:nvSpPr>
          <p:cNvPr id="21" name="Shape 16"/>
          <p:cNvSpPr/>
          <p:nvPr/>
        </p:nvSpPr>
        <p:spPr>
          <a:xfrm>
            <a:off x="8211312" y="2468880"/>
            <a:ext cx="356616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2" name="Shape 17"/>
          <p:cNvSpPr/>
          <p:nvPr/>
        </p:nvSpPr>
        <p:spPr>
          <a:xfrm>
            <a:off x="8211312" y="2468880"/>
            <a:ext cx="3566160" cy="640080"/>
          </a:xfrm>
          <a:prstGeom prst="rect">
            <a:avLst/>
          </a:prstGeom>
          <a:solidFill>
            <a:srgbClr val="2E7D52"/>
          </a:solidFill>
          <a:ln/>
        </p:spPr>
      </p:sp>
      <p:sp>
        <p:nvSpPr>
          <p:cNvPr id="23" name="Text 18"/>
          <p:cNvSpPr/>
          <p:nvPr/>
        </p:nvSpPr>
        <p:spPr>
          <a:xfrm>
            <a:off x="8394192" y="2468880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规范靠人遵守</a:t>
            </a:r>
            <a:endParaRPr lang="en-US" sz="2000" dirty="0"/>
          </a:p>
        </p:txBody>
      </p:sp>
      <p:sp>
        <p:nvSpPr>
          <p:cNvPr id="24" name="Shape 19"/>
          <p:cNvSpPr/>
          <p:nvPr/>
        </p:nvSpPr>
        <p:spPr>
          <a:xfrm>
            <a:off x="9445752" y="3291840"/>
            <a:ext cx="1005840" cy="1005840"/>
          </a:xfrm>
          <a:prstGeom prst="ellipse">
            <a:avLst/>
          </a:prstGeom>
          <a:solidFill>
            <a:srgbClr val="2E7D52"/>
          </a:solidFill>
          <a:ln/>
        </p:spPr>
      </p:sp>
      <p:pic>
        <p:nvPicPr>
          <p:cNvPr id="25" name="Image 3" descr="C:/Users/Administrator/Desktop/制作坊/build/assets/icon_check_#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7329" y="3563417"/>
            <a:ext cx="462686" cy="462686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8485632" y="4480560"/>
            <a:ext cx="3017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规范作业、按章操作，取决于人的自觉</a:t>
            </a:r>
            <a:endParaRPr lang="en-US" sz="1600" dirty="0"/>
          </a:p>
        </p:txBody>
      </p:sp>
      <p:sp>
        <p:nvSpPr>
          <p:cNvPr id="27" name="Shape 21"/>
          <p:cNvSpPr/>
          <p:nvPr/>
        </p:nvSpPr>
        <p:spPr>
          <a:xfrm>
            <a:off x="566928" y="5760720"/>
            <a:ext cx="11064240" cy="502920"/>
          </a:xfrm>
          <a:prstGeom prst="rect">
            <a:avLst/>
          </a:prstGeom>
          <a:solidFill>
            <a:srgbClr val="0F2A43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8" name="Text 22"/>
          <p:cNvSpPr/>
          <p:nvPr/>
        </p:nvSpPr>
        <p:spPr>
          <a:xfrm>
            <a:off x="822960" y="5760720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硬件防护</a:t>
            </a:r>
            <a:r>
              <a:rPr lang="en-US" sz="1600" b="1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：</a:t>
            </a:r>
            <a:r>
              <a:rPr lang="en-US" sz="1600">
                <a:solidFill>
                  <a:srgbClr val="E6EE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降低事故概率</a:t>
            </a:r>
            <a:r>
              <a:rPr lang="en-US" sz="1600" b="1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安全意识</a:t>
            </a:r>
            <a:r>
              <a:rPr lang="en-US" sz="1600" b="1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：</a:t>
            </a:r>
            <a:r>
              <a:rPr lang="en-US" sz="1600" dirty="0">
                <a:solidFill>
                  <a:srgbClr val="E6EE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阻断事故根源——二者互补，意识为本。</a:t>
            </a:r>
            <a:endParaRPr lang="en-US" sz="1600" dirty="0"/>
          </a:p>
        </p:txBody>
      </p:sp>
      <p:sp>
        <p:nvSpPr>
          <p:cNvPr id="29" name="Text 23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30" name="Text 24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05/25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1078992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第一章·安全为天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安全三大法则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835640" y="246888"/>
            <a:ext cx="603504" cy="603504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7" name="Image 0" descr="C:/Users/Administrator/Desktop/制作坊/build/assets/icon_lightbulb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384048"/>
            <a:ext cx="329184" cy="329184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66928" y="1417320"/>
            <a:ext cx="3566160" cy="4572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566928" y="1417320"/>
            <a:ext cx="3566160" cy="914400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10" name="Text 7"/>
          <p:cNvSpPr/>
          <p:nvPr/>
        </p:nvSpPr>
        <p:spPr>
          <a:xfrm>
            <a:off x="795528" y="1481328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法则一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795528" y="1810512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安全知识胜于安全设施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1801368" y="2606040"/>
            <a:ext cx="1005840" cy="1005840"/>
          </a:xfrm>
          <a:prstGeom prst="ellipse">
            <a:avLst/>
          </a:prstGeom>
          <a:solidFill>
            <a:srgbClr val="0F2A43"/>
          </a:solidFill>
          <a:ln/>
        </p:spPr>
      </p:sp>
      <p:pic>
        <p:nvPicPr>
          <p:cNvPr id="13" name="Image 1" descr="C:/Users/Administrator/Desktop/制作坊/build/assets/icon_book_#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2945" y="2877617"/>
            <a:ext cx="462686" cy="46268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841248" y="3794760"/>
            <a:ext cx="30175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面对风险“知道怎么做”——安全规程、制度与常识，比单纯依靠设施更可靠。</a:t>
            </a:r>
            <a:endParaRPr lang="en-US" dirty="0"/>
          </a:p>
        </p:txBody>
      </p:sp>
      <p:sp>
        <p:nvSpPr>
          <p:cNvPr id="15" name="Shape 11"/>
          <p:cNvSpPr/>
          <p:nvPr/>
        </p:nvSpPr>
        <p:spPr>
          <a:xfrm>
            <a:off x="4389120" y="1417320"/>
            <a:ext cx="3566160" cy="4572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4389120" y="1417320"/>
            <a:ext cx="3566160" cy="914400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17" name="Text 13"/>
          <p:cNvSpPr/>
          <p:nvPr/>
        </p:nvSpPr>
        <p:spPr>
          <a:xfrm>
            <a:off x="4617720" y="1481328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法则二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4617720" y="1810512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安全意识强于安全知识</a:t>
            </a:r>
            <a:endParaRPr lang="en-US" dirty="0"/>
          </a:p>
        </p:txBody>
      </p:sp>
      <p:sp>
        <p:nvSpPr>
          <p:cNvPr id="19" name="Shape 15"/>
          <p:cNvSpPr/>
          <p:nvPr/>
        </p:nvSpPr>
        <p:spPr>
          <a:xfrm>
            <a:off x="5623560" y="2606040"/>
            <a:ext cx="1005840" cy="1005840"/>
          </a:xfrm>
          <a:prstGeom prst="ellipse">
            <a:avLst/>
          </a:prstGeom>
          <a:solidFill>
            <a:srgbClr val="E03A1F"/>
          </a:solidFill>
          <a:ln/>
        </p:spPr>
      </p:sp>
      <p:pic>
        <p:nvPicPr>
          <p:cNvPr id="20" name="Image 2" descr="C:/Users/Administrator/Desktop/制作坊/build/assets/icon_eye_#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5137" y="2877617"/>
            <a:ext cx="462686" cy="462686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4663440" y="3794760"/>
            <a:ext cx="30175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多数“三违”并非不懂规章，而是有意无意地违章，这正是安全意识淡薄。</a:t>
            </a:r>
            <a:endParaRPr lang="en-US" dirty="0"/>
          </a:p>
        </p:txBody>
      </p:sp>
      <p:sp>
        <p:nvSpPr>
          <p:cNvPr id="22" name="Shape 17"/>
          <p:cNvSpPr/>
          <p:nvPr/>
        </p:nvSpPr>
        <p:spPr>
          <a:xfrm>
            <a:off x="8211312" y="1417320"/>
            <a:ext cx="3566160" cy="4572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8211312" y="1417320"/>
            <a:ext cx="3566160" cy="914400"/>
          </a:xfrm>
          <a:prstGeom prst="rect">
            <a:avLst/>
          </a:prstGeom>
          <a:solidFill>
            <a:srgbClr val="C77F12"/>
          </a:solidFill>
          <a:ln/>
        </p:spPr>
      </p:sp>
      <p:sp>
        <p:nvSpPr>
          <p:cNvPr id="24" name="Text 19"/>
          <p:cNvSpPr/>
          <p:nvPr/>
        </p:nvSpPr>
        <p:spPr>
          <a:xfrm>
            <a:off x="8439912" y="1481328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法则三</a:t>
            </a:r>
            <a:endParaRPr lang="en-US" sz="1600" dirty="0"/>
          </a:p>
        </p:txBody>
      </p:sp>
      <p:sp>
        <p:nvSpPr>
          <p:cNvPr id="25" name="Text 20"/>
          <p:cNvSpPr/>
          <p:nvPr/>
        </p:nvSpPr>
        <p:spPr>
          <a:xfrm>
            <a:off x="8439912" y="1810512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安全意愿优于安全意识</a:t>
            </a:r>
            <a:endParaRPr lang="en-US" dirty="0"/>
          </a:p>
        </p:txBody>
      </p:sp>
      <p:sp>
        <p:nvSpPr>
          <p:cNvPr id="26" name="Shape 21"/>
          <p:cNvSpPr/>
          <p:nvPr/>
        </p:nvSpPr>
        <p:spPr>
          <a:xfrm>
            <a:off x="9445752" y="2606040"/>
            <a:ext cx="1005840" cy="1005840"/>
          </a:xfrm>
          <a:prstGeom prst="ellipse">
            <a:avLst/>
          </a:prstGeom>
          <a:solidFill>
            <a:srgbClr val="C77F12"/>
          </a:solidFill>
          <a:ln/>
        </p:spPr>
      </p:sp>
      <p:pic>
        <p:nvPicPr>
          <p:cNvPr id="27" name="Image 3" descr="C:/Users/Administrator/Desktop/制作坊/build/assets/icon_heart_#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7329" y="2877617"/>
            <a:ext cx="462686" cy="462686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8485632" y="3794760"/>
            <a:ext cx="30175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主动追求安全、自觉履行安全职责，比被动被要求更安全、更持久。</a:t>
            </a:r>
            <a:endParaRPr lang="en-US" dirty="0"/>
          </a:p>
        </p:txBody>
      </p:sp>
      <p:sp>
        <p:nvSpPr>
          <p:cNvPr id="29" name="Text 23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30" name="Text 24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06/25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1078992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第一章·安全为天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安全意识的三个层次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835640" y="246888"/>
            <a:ext cx="603504" cy="603504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7" name="Image 0" descr="C:/Users/Administrator/Desktop/制作坊/build/assets/icon_arrow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384048"/>
            <a:ext cx="329184" cy="329184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40080" y="1737360"/>
            <a:ext cx="338328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640080" y="1737360"/>
            <a:ext cx="3383280" cy="777240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10" name="Text 7"/>
          <p:cNvSpPr/>
          <p:nvPr/>
        </p:nvSpPr>
        <p:spPr>
          <a:xfrm>
            <a:off x="640080" y="1737360"/>
            <a:ext cx="3383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要我安全</a:t>
            </a:r>
            <a:endParaRPr lang="en-US" sz="2800" dirty="0"/>
          </a:p>
        </p:txBody>
      </p:sp>
      <p:sp>
        <p:nvSpPr>
          <p:cNvPr id="11" name="Text 8"/>
          <p:cNvSpPr/>
          <p:nvPr/>
        </p:nvSpPr>
        <p:spPr>
          <a:xfrm>
            <a:off x="640080" y="265176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F2A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被动遵守</a:t>
            </a: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914400" y="3154680"/>
            <a:ext cx="28346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依赖外部监督，缺乏主动与自觉，是安全意识的初级阶段。</a:t>
            </a:r>
            <a:endParaRPr lang="en-US" sz="1600" dirty="0"/>
          </a:p>
        </p:txBody>
      </p:sp>
      <p:pic>
        <p:nvPicPr>
          <p:cNvPr id="13" name="Image 1" descr="C:/Users/Administrator/Desktop/制作坊/build/assets/icon_arrow_#E03A1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1940" y="3200400"/>
            <a:ext cx="365760" cy="365760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4526280" y="1737360"/>
            <a:ext cx="338328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4526280" y="1737360"/>
            <a:ext cx="3383280" cy="777240"/>
          </a:xfrm>
          <a:prstGeom prst="rect">
            <a:avLst/>
          </a:prstGeom>
          <a:solidFill>
            <a:srgbClr val="C77F12"/>
          </a:solidFill>
          <a:ln/>
        </p:spPr>
      </p:sp>
      <p:sp>
        <p:nvSpPr>
          <p:cNvPr id="16" name="Text 12"/>
          <p:cNvSpPr/>
          <p:nvPr/>
        </p:nvSpPr>
        <p:spPr>
          <a:xfrm>
            <a:off x="4526280" y="1737360"/>
            <a:ext cx="3383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我要安全</a:t>
            </a:r>
            <a:endParaRPr lang="en-US" sz="2800" dirty="0"/>
          </a:p>
        </p:txBody>
      </p:sp>
      <p:sp>
        <p:nvSpPr>
          <p:cNvPr id="17" name="Text 13"/>
          <p:cNvSpPr/>
          <p:nvPr/>
        </p:nvSpPr>
        <p:spPr>
          <a:xfrm>
            <a:off x="4526280" y="265176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C77F1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主动关注</a:t>
            </a:r>
            <a:endParaRPr lang="en-US" dirty="0"/>
          </a:p>
        </p:txBody>
      </p:sp>
      <p:sp>
        <p:nvSpPr>
          <p:cNvPr id="18" name="Text 14"/>
          <p:cNvSpPr/>
          <p:nvPr/>
        </p:nvSpPr>
        <p:spPr>
          <a:xfrm>
            <a:off x="4800600" y="3154680"/>
            <a:ext cx="28346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开始主动关注自身安全，从“要我做”转变为“我要做”。</a:t>
            </a:r>
            <a:endParaRPr lang="en-US" sz="1600" dirty="0"/>
          </a:p>
        </p:txBody>
      </p:sp>
      <p:pic>
        <p:nvPicPr>
          <p:cNvPr id="19" name="Image 2" descr="C:/Users/Administrator/Desktop/制作坊/build/assets/icon_arrow_#E03A1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140" y="3200400"/>
            <a:ext cx="365760" cy="365760"/>
          </a:xfrm>
          <a:prstGeom prst="rect">
            <a:avLst/>
          </a:prstGeom>
        </p:spPr>
      </p:pic>
      <p:sp>
        <p:nvSpPr>
          <p:cNvPr id="20" name="Shape 15"/>
          <p:cNvSpPr/>
          <p:nvPr/>
        </p:nvSpPr>
        <p:spPr>
          <a:xfrm>
            <a:off x="8412480" y="1737360"/>
            <a:ext cx="338328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8412480" y="1737360"/>
            <a:ext cx="3383280" cy="777240"/>
          </a:xfrm>
          <a:prstGeom prst="rect">
            <a:avLst/>
          </a:prstGeom>
          <a:solidFill>
            <a:srgbClr val="2E7D52"/>
          </a:solidFill>
          <a:ln/>
        </p:spPr>
      </p:sp>
      <p:sp>
        <p:nvSpPr>
          <p:cNvPr id="22" name="Text 17"/>
          <p:cNvSpPr/>
          <p:nvPr/>
        </p:nvSpPr>
        <p:spPr>
          <a:xfrm>
            <a:off x="8412480" y="1737360"/>
            <a:ext cx="3383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我会安全</a:t>
            </a:r>
            <a:endParaRPr lang="en-US" sz="2800" dirty="0"/>
          </a:p>
        </p:txBody>
      </p:sp>
      <p:sp>
        <p:nvSpPr>
          <p:cNvPr id="23" name="Text 18"/>
          <p:cNvSpPr/>
          <p:nvPr/>
        </p:nvSpPr>
        <p:spPr>
          <a:xfrm>
            <a:off x="8412480" y="265176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E7D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具备能力</a:t>
            </a:r>
            <a:endParaRPr lang="en-US" dirty="0"/>
          </a:p>
        </p:txBody>
      </p:sp>
      <p:sp>
        <p:nvSpPr>
          <p:cNvPr id="24" name="Text 19"/>
          <p:cNvSpPr/>
          <p:nvPr/>
        </p:nvSpPr>
        <p:spPr>
          <a:xfrm>
            <a:off x="8686800" y="3154680"/>
            <a:ext cx="28346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600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掌握识别、规避风险与应急的技能，真正“安全我做主”。</a:t>
            </a:r>
            <a:endParaRPr lang="en-US" sz="1600" dirty="0"/>
          </a:p>
        </p:txBody>
      </p:sp>
      <p:sp>
        <p:nvSpPr>
          <p:cNvPr id="25" name="Shape 20"/>
          <p:cNvSpPr/>
          <p:nvPr/>
        </p:nvSpPr>
        <p:spPr>
          <a:xfrm>
            <a:off x="640080" y="5257800"/>
            <a:ext cx="10908792" cy="777240"/>
          </a:xfrm>
          <a:prstGeom prst="rect">
            <a:avLst/>
          </a:prstGeom>
          <a:solidFill>
            <a:srgbClr val="0F2A43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6" name="Text 21"/>
          <p:cNvSpPr/>
          <p:nvPr/>
        </p:nvSpPr>
        <p:spPr>
          <a:xfrm>
            <a:off x="914400" y="5257800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本次培训目标：</a:t>
            </a:r>
            <a:r>
              <a:rPr lang="en-US" dirty="0">
                <a:solidFill>
                  <a:srgbClr val="E6EE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推动大家从“要我安全”迈向“我要安全”，并最终达到“我会安全”。</a:t>
            </a:r>
            <a:endParaRPr lang="en-US" dirty="0"/>
          </a:p>
        </p:txBody>
      </p:sp>
      <p:sp>
        <p:nvSpPr>
          <p:cNvPr id="27" name="Text 22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28" name="Text 23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07/25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2A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554480"/>
            <a:ext cx="45720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0" b="1" dirty="0">
                <a:solidFill>
                  <a:srgbClr val="E03A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15000" dirty="0"/>
          </a:p>
        </p:txBody>
      </p:sp>
      <p:sp>
        <p:nvSpPr>
          <p:cNvPr id="4" name="Shape 2"/>
          <p:cNvSpPr/>
          <p:nvPr/>
        </p:nvSpPr>
        <p:spPr>
          <a:xfrm>
            <a:off x="868680" y="4069080"/>
            <a:ext cx="822960" cy="109728"/>
          </a:xfrm>
          <a:prstGeom prst="rect">
            <a:avLst/>
          </a:prstGeom>
          <a:solidFill>
            <a:srgbClr val="F4A91F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429768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事故警示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868680" y="5166360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绝大多数事故源于意识缺失</a:t>
            </a:r>
            <a:endParaRPr lang="en-US" sz="2000" dirty="0"/>
          </a:p>
        </p:txBody>
      </p:sp>
      <p:pic>
        <p:nvPicPr>
          <p:cNvPr id="7" name="Image 0" descr="C:/Users/Administrator/Desktop/制作坊/build/assets/icon_triangle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2640" y="2194560"/>
            <a:ext cx="1828800" cy="18288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9326880" y="1828800"/>
            <a:ext cx="2560320" cy="2560320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9" name="Image 1" descr="C:/Users/Administrator/Desktop/制作坊/build/assets/icon_triangle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800" y="2331720"/>
            <a:ext cx="1554480" cy="1554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6B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8FA6B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08/25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F2A4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1078992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>
                <a:solidFill>
                  <a:srgbClr val="F4A9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第二章·事故警示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海因里希法则：事故是隐患长期积累的结果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835640" y="246888"/>
            <a:ext cx="603504" cy="603504"/>
          </a:xfrm>
          <a:prstGeom prst="ellipse">
            <a:avLst/>
          </a:prstGeom>
          <a:solidFill>
            <a:srgbClr val="163A57"/>
          </a:solidFill>
          <a:ln/>
        </p:spPr>
      </p:sp>
      <p:pic>
        <p:nvPicPr>
          <p:cNvPr id="7" name="Image 0" descr="C:/Users/Administrator/Desktop/制作坊/build/assets/icon_chart_#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384048"/>
            <a:ext cx="329184" cy="32918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66928" y="13258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每起严重事故的背后</a:t>
            </a:r>
            <a:r>
              <a:rPr lang="en-US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，必然存在29次轻微事故、300起未遂先兆、1000起事故隐患</a:t>
            </a:r>
            <a:r>
              <a:rPr lang="en-US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。事故绝非偶然，而是隐患长期积累、未被重视的必然结果。</a:t>
            </a: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731520" y="5239512"/>
            <a:ext cx="6949440" cy="566928"/>
          </a:xfrm>
          <a:prstGeom prst="rect">
            <a:avLst/>
          </a:prstGeom>
          <a:solidFill>
            <a:srgbClr val="C77F12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731520" y="5239512"/>
            <a:ext cx="6949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1000</a:t>
            </a:r>
            <a:r>
              <a:rPr lang="en-US" sz="160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起事故隐患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1508760" y="4562856"/>
            <a:ext cx="5394960" cy="566928"/>
          </a:xfrm>
          <a:prstGeom prst="rect">
            <a:avLst/>
          </a:prstGeom>
          <a:solidFill>
            <a:srgbClr val="B86B0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1508760" y="4562856"/>
            <a:ext cx="5394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300</a:t>
            </a:r>
            <a:r>
              <a:rPr lang="en-US" sz="160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起未遂先兆</a:t>
            </a:r>
            <a:endParaRPr lang="en-US" sz="2400" dirty="0"/>
          </a:p>
        </p:txBody>
      </p:sp>
      <p:sp>
        <p:nvSpPr>
          <p:cNvPr id="13" name="Shape 10"/>
          <p:cNvSpPr/>
          <p:nvPr/>
        </p:nvSpPr>
        <p:spPr>
          <a:xfrm>
            <a:off x="2286000" y="3886200"/>
            <a:ext cx="3840480" cy="566928"/>
          </a:xfrm>
          <a:prstGeom prst="rect">
            <a:avLst/>
          </a:prstGeom>
          <a:solidFill>
            <a:srgbClr val="E03A1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2286000" y="3886200"/>
            <a:ext cx="3840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29</a:t>
            </a:r>
            <a:r>
              <a:rPr lang="en-US" sz="160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次轻微事故</a:t>
            </a:r>
            <a:endParaRPr lang="en-US" sz="2400" dirty="0"/>
          </a:p>
        </p:txBody>
      </p:sp>
      <p:sp>
        <p:nvSpPr>
          <p:cNvPr id="15" name="Shape 12"/>
          <p:cNvSpPr/>
          <p:nvPr/>
        </p:nvSpPr>
        <p:spPr>
          <a:xfrm>
            <a:off x="3017520" y="3209544"/>
            <a:ext cx="2377440" cy="566928"/>
          </a:xfrm>
          <a:prstGeom prst="rect">
            <a:avLst/>
          </a:prstGeom>
          <a:solidFill>
            <a:srgbClr val="B71C0C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3017520" y="3209544"/>
            <a:ext cx="2377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r>
              <a:rPr lang="en-US" sz="160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起严重事故</a:t>
            </a:r>
            <a:endParaRPr lang="en-US" sz="2400" dirty="0"/>
          </a:p>
        </p:txBody>
      </p:sp>
      <p:sp>
        <p:nvSpPr>
          <p:cNvPr id="17" name="Shape 14"/>
          <p:cNvSpPr/>
          <p:nvPr/>
        </p:nvSpPr>
        <p:spPr>
          <a:xfrm>
            <a:off x="7955280" y="2240280"/>
            <a:ext cx="3657600" cy="3749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" name="Text 15"/>
          <p:cNvSpPr/>
          <p:nvPr/>
        </p:nvSpPr>
        <p:spPr>
          <a:xfrm>
            <a:off x="8183880" y="242316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03A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关键启示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8183880" y="2926080"/>
            <a:ext cx="320040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隐患不会自己消失</a:t>
            </a:r>
            <a:endParaRPr lang="en-US" sz="16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只有及时识别、整改，</a:t>
            </a:r>
            <a:r>
              <a:rPr lang="en-US" sz="160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才能阻断积累。</a:t>
            </a:r>
            <a:endParaRPr lang="en-US" sz="16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6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人的因素占大头</a:t>
            </a:r>
            <a:endParaRPr lang="en-US" sz="16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60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绝大多数隐患与人的不安全行为相关。</a:t>
            </a:r>
            <a:endParaRPr lang="en-US" sz="16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600" b="1" dirty="0">
                <a:solidFill>
                  <a:srgbClr val="1F2D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防微杜渐</a:t>
            </a:r>
            <a:endParaRPr lang="en-US" sz="16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抓早抓小，把事故消灭在萌芽。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8138160" y="5303520"/>
            <a:ext cx="3291840" cy="411480"/>
          </a:xfrm>
          <a:prstGeom prst="rect">
            <a:avLst/>
          </a:prstGeom>
          <a:solidFill>
            <a:srgbClr val="E03A1F"/>
          </a:solidFill>
          <a:ln/>
        </p:spPr>
      </p:sp>
      <p:sp>
        <p:nvSpPr>
          <p:cNvPr id="21" name="Text 18"/>
          <p:cNvSpPr/>
          <p:nvPr/>
        </p:nvSpPr>
        <p:spPr>
          <a:xfrm>
            <a:off x="8138160" y="5303520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抓早抓小·防微杜渐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457200" y="643737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企业员工安全意识强化专题培训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10332720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B7B8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09/25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791</Words>
  <Application>Microsoft Office PowerPoint</Application>
  <PresentationFormat>自定义</PresentationFormat>
  <Paragraphs>329</Paragraphs>
  <Slides>25</Slides>
  <Notes>25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9" baseType="lpstr">
      <vt:lpstr>思源宋体 CN</vt:lpstr>
      <vt:lpstr>Microsoft YaHei</vt:lpstr>
      <vt:lpstr>Arial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2026-08-15T02:33:30Z</dcterms:created>
  <dcterms:modified xsi:type="dcterms:W3CDTF">2026-08-28T12:30:02Z</dcterms:modified>
</cp:coreProperties>
</file>