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Lst>
  <p:notesMasterIdLst>
    <p:notesMasterId r:id="rId57"/>
  </p:notesMasterIdLst>
  <p:handoutMasterIdLst>
    <p:handoutMasterId r:id="rId58"/>
  </p:handoutMasterIdLst>
  <p:sldIdLst>
    <p:sldId id="660" r:id="rId3"/>
    <p:sldId id="655" r:id="rId4"/>
    <p:sldId id="287" r:id="rId5"/>
    <p:sldId id="302" r:id="rId6"/>
    <p:sldId id="257" r:id="rId7"/>
    <p:sldId id="280" r:id="rId8"/>
    <p:sldId id="288" r:id="rId9"/>
    <p:sldId id="308" r:id="rId10"/>
    <p:sldId id="657" r:id="rId11"/>
    <p:sldId id="286" r:id="rId12"/>
    <p:sldId id="290" r:id="rId13"/>
    <p:sldId id="289" r:id="rId14"/>
    <p:sldId id="296" r:id="rId15"/>
    <p:sldId id="271" r:id="rId16"/>
    <p:sldId id="272" r:id="rId17"/>
    <p:sldId id="273" r:id="rId18"/>
    <p:sldId id="274" r:id="rId19"/>
    <p:sldId id="275" r:id="rId20"/>
    <p:sldId id="276" r:id="rId21"/>
    <p:sldId id="277" r:id="rId22"/>
    <p:sldId id="278" r:id="rId23"/>
    <p:sldId id="279" r:id="rId24"/>
    <p:sldId id="281" r:id="rId25"/>
    <p:sldId id="282" r:id="rId26"/>
    <p:sldId id="283" r:id="rId27"/>
    <p:sldId id="309" r:id="rId28"/>
    <p:sldId id="284" r:id="rId29"/>
    <p:sldId id="285" r:id="rId30"/>
    <p:sldId id="291" r:id="rId31"/>
    <p:sldId id="294" r:id="rId32"/>
    <p:sldId id="316" r:id="rId33"/>
    <p:sldId id="297" r:id="rId34"/>
    <p:sldId id="298" r:id="rId35"/>
    <p:sldId id="299" r:id="rId36"/>
    <p:sldId id="304" r:id="rId37"/>
    <p:sldId id="305" r:id="rId38"/>
    <p:sldId id="306" r:id="rId39"/>
    <p:sldId id="307" r:id="rId40"/>
    <p:sldId id="310" r:id="rId41"/>
    <p:sldId id="311" r:id="rId42"/>
    <p:sldId id="312" r:id="rId43"/>
    <p:sldId id="313" r:id="rId44"/>
    <p:sldId id="314" r:id="rId45"/>
    <p:sldId id="315" r:id="rId46"/>
    <p:sldId id="256" r:id="rId47"/>
    <p:sldId id="258" r:id="rId48"/>
    <p:sldId id="259" r:id="rId49"/>
    <p:sldId id="260" r:id="rId50"/>
    <p:sldId id="262" r:id="rId51"/>
    <p:sldId id="263" r:id="rId52"/>
    <p:sldId id="264" r:id="rId53"/>
    <p:sldId id="265" r:id="rId54"/>
    <p:sldId id="266" r:id="rId55"/>
    <p:sldId id="267" r:id="rId5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40" userDrawn="1">
          <p15:clr>
            <a:srgbClr val="A4A3A4"/>
          </p15:clr>
        </p15:guide>
        <p15:guide id="2" orient="horz" pos="4123" userDrawn="1">
          <p15:clr>
            <a:srgbClr val="A4A3A4"/>
          </p15:clr>
        </p15:guide>
        <p15:guide id="3" orient="horz" pos="784" userDrawn="1">
          <p15:clr>
            <a:srgbClr val="A4A3A4"/>
          </p15:clr>
        </p15:guide>
        <p15:guide id="4" pos="3849" userDrawn="1">
          <p15:clr>
            <a:srgbClr val="A4A3A4"/>
          </p15:clr>
        </p15:guide>
        <p15:guide id="5" pos="359" userDrawn="1">
          <p15:clr>
            <a:srgbClr val="A4A3A4"/>
          </p15:clr>
        </p15:guide>
        <p15:guide id="6" pos="3672" userDrawn="1">
          <p15:clr>
            <a:srgbClr val="A4A3A4"/>
          </p15:clr>
        </p15:guide>
        <p15:guide id="7" pos="270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chard Cao" initials="RC" lastIdx="1" clrIdx="0"/>
  <p:cmAuthor id="2" name="作者" initials="A" lastIdx="0" clrIdx="1"/>
  <p:cmAuthor id="3" name="微软用户" initials="微软用户" lastIdx="0" clrIdx="2"/>
  <p:cmAuthor id="4" name="王保镇" initials="王保镇" lastIdx="0" clrIdx="3"/>
  <p:cmAuthor id="5" name="Lenovo User" initials="L" lastIdx="0" clrIdx="4"/>
  <p:cmAuthor id="6" name="gsl" initials="g" lastIdx="0" clrIdx="5"/>
  <p:cmAuthor id="7" name="幸全" initials="幸全" lastIdx="0" clrIdx="6"/>
  <p:cmAuthor id="8" name="航 袁" initials="航" lastIdx="0" clrIdx="7"/>
  <p:cmAuthor id="9" name="Windows 用户" initials="W" lastIdx="0" clrIdx="8"/>
  <p:cmAuthor id="10" name="evelyn wang" initials="e" lastIdx="0" clrIdx="9"/>
  <p:cmAuthor id="11" name="军 赵" initials="军" lastIdx="0" clrIdx="10"/>
  <p:cmAuthor id="12" name="xtzj" initials="x" lastIdx="0" clrIdx="11"/>
  <p:cmAuthor id="13" name="朱承祥" initials="朱" lastIdx="0" clrIdx="12"/>
  <p:cmAuthor id="14" name="赵军23" initials="赵" lastIdx="0" clrIdx="13"/>
  <p:cmAuthor id="15" name="光 夏磊" initials="光" lastIdx="0" clrIdx="1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7B59"/>
    <a:srgbClr val="5597D3"/>
    <a:srgbClr val="ACCD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7" autoAdjust="0"/>
    <p:restoredTop sz="94659" autoAdjust="0"/>
  </p:normalViewPr>
  <p:slideViewPr>
    <p:cSldViewPr snapToGrid="0" showGuides="1">
      <p:cViewPr varScale="1">
        <p:scale>
          <a:sx n="79" d="100"/>
          <a:sy n="79" d="100"/>
        </p:scale>
        <p:origin x="629" y="67"/>
      </p:cViewPr>
      <p:guideLst>
        <p:guide orient="horz" pos="2140"/>
        <p:guide orient="horz" pos="4123"/>
        <p:guide orient="horz" pos="784"/>
        <p:guide pos="3849"/>
        <p:guide pos="359"/>
        <p:guide pos="3672"/>
        <p:guide pos="2706"/>
      </p:guideLst>
    </p:cSldViewPr>
  </p:slideViewPr>
  <p:outlineViewPr>
    <p:cViewPr>
      <p:scale>
        <a:sx n="33" d="100"/>
        <a:sy n="33" d="100"/>
      </p:scale>
      <p:origin x="0" y="682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handoutMaster" Target="handoutMasters/handoutMaster1.xml"/><Relationship Id="rId5" Type="http://schemas.openxmlformats.org/officeDocument/2006/relationships/slide" Target="slides/slide3.xml"/><Relationship Id="rId61"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commentAuthors" Target="commentAuthor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2026/8/21</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2026/8/21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幻灯片图像占位符 1"/>
          <p:cNvSpPr>
            <a:spLocks noGrp="1" noRot="1" noChangeAspect="1"/>
          </p:cNvSpPr>
          <p:nvPr>
            <p:ph type="sldImg"/>
          </p:nvPr>
        </p:nvSpPr>
        <p:spPr>
          <a:ln>
            <a:solidFill>
              <a:srgbClr val="000000"/>
            </a:solidFill>
          </a:ln>
        </p:spPr>
      </p:sp>
      <p:sp>
        <p:nvSpPr>
          <p:cNvPr id="32770" name="备注占位符 2"/>
          <p:cNvSpPr>
            <a:spLocks noGrp="1"/>
          </p:cNvSpPr>
          <p:nvPr>
            <p:ph type="body"/>
          </p:nvPr>
        </p:nvSpPr>
        <p:spPr>
          <a:noFill/>
          <a:ln>
            <a:noFill/>
          </a:ln>
        </p:spPr>
        <p:txBody>
          <a:bodyPr wrap="square" lIns="91440" tIns="45720" rIns="91440" bIns="45720" anchor="ctr" anchorCtr="0"/>
          <a:lstStyle/>
          <a:p>
            <a:pPr lvl="0"/>
            <a:endParaRPr lang="zh-CN" altLang="en-US">
              <a:sym typeface="宋体" panose="02010600030101010101" pitchFamily="2" charset="-122"/>
            </a:endParaRPr>
          </a:p>
        </p:txBody>
      </p:sp>
      <p:sp>
        <p:nvSpPr>
          <p:cNvPr id="32771" name="灯片编号占位符 3"/>
          <p:cNvSpPr>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lstStyle/>
          <a:p>
            <a:pPr lvl="0" algn="r"/>
            <a:fld id="{9A0DB2DC-4C9A-4742-B13C-FB6460FD3503}" type="slidenum">
              <a:rPr lang="zh-CN" altLang="en-US" sz="1200">
                <a:latin typeface="Arial" panose="020B0704020202090204" pitchFamily="34" charset="0"/>
                <a:ea typeface="宋体" panose="02010600030101010101" pitchFamily="2" charset="-122"/>
              </a:rPr>
              <a:t>1</a:t>
            </a:fld>
            <a:endParaRPr lang="zh-CN" altLang="en-US" sz="1200">
              <a:latin typeface="Arial" panose="020B0704020202090204" pitchFamily="34" charset="0"/>
              <a:ea typeface="宋体" panose="02010600030101010101" pitchFamily="2"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t>47</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CAEAB970-DAD8-4186-9719-7FB057EF2487}" type="datetimeFigureOut">
              <a:rPr lang="zh-CN" altLang="en-US" smtClean="0"/>
              <a:t>2026/8/21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0B0045E-45F8-4F58-B150-FEA5CCB3B5E7}"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CAEAB970-DAD8-4186-9719-7FB057EF2487}" type="datetimeFigureOut">
              <a:rPr lang="zh-CN" altLang="en-US" smtClean="0"/>
              <a:t>2026/8/21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0B0045E-45F8-4F58-B150-FEA5CCB3B5E7}"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CAEAB970-DAD8-4186-9719-7FB057EF2487}" type="datetimeFigureOut">
              <a:rPr lang="zh-CN" altLang="en-US" smtClean="0"/>
              <a:t>2026/8/21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0B0045E-45F8-4F58-B150-FEA5CCB3B5E7}"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空白">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dur="0" advTm="4000"/>
    </mc:Choice>
    <mc:Fallback xmlns="">
      <p:transition advTm="4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ORTFOLIO 1">
    <p:spTree>
      <p:nvGrpSpPr>
        <p:cNvPr id="1" name=""/>
        <p:cNvGrpSpPr/>
        <p:nvPr/>
      </p:nvGrpSpPr>
      <p:grpSpPr>
        <a:xfrm>
          <a:off x="0" y="0"/>
          <a:ext cx="0" cy="0"/>
          <a:chOff x="0" y="0"/>
          <a:chExt cx="0" cy="0"/>
        </a:xfrm>
      </p:grpSpPr>
      <p:sp>
        <p:nvSpPr>
          <p:cNvPr id="3" name="Picture Placeholder 2"/>
          <p:cNvSpPr>
            <a:spLocks noGrp="1"/>
          </p:cNvSpPr>
          <p:nvPr>
            <p:ph type="pic" sz="quarter" idx="12"/>
          </p:nvPr>
        </p:nvSpPr>
        <p:spPr>
          <a:xfrm>
            <a:off x="1788336" y="1584604"/>
            <a:ext cx="4307664" cy="4307664"/>
          </a:xfrm>
          <a:prstGeom prst="diamond">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5" name="Picture Placeholder 2"/>
          <p:cNvSpPr>
            <a:spLocks noGrp="1"/>
          </p:cNvSpPr>
          <p:nvPr>
            <p:ph type="pic" sz="quarter" idx="13"/>
          </p:nvPr>
        </p:nvSpPr>
        <p:spPr>
          <a:xfrm>
            <a:off x="5012267" y="3732108"/>
            <a:ext cx="2157984" cy="2157984"/>
          </a:xfrm>
          <a:prstGeom prst="diamond">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6" name="Picture Placeholder 2"/>
          <p:cNvSpPr>
            <a:spLocks noGrp="1"/>
          </p:cNvSpPr>
          <p:nvPr>
            <p:ph type="pic" sz="quarter" idx="14"/>
          </p:nvPr>
        </p:nvSpPr>
        <p:spPr>
          <a:xfrm>
            <a:off x="7170252" y="3732108"/>
            <a:ext cx="2157984" cy="2157984"/>
          </a:xfrm>
          <a:prstGeom prst="diamond">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0" name="Title 3"/>
          <p:cNvSpPr>
            <a:spLocks noGrp="1"/>
          </p:cNvSpPr>
          <p:nvPr>
            <p:ph type="title"/>
          </p:nvPr>
        </p:nvSpPr>
        <p:spPr>
          <a:xfrm>
            <a:off x="838200" y="229852"/>
            <a:ext cx="10515600" cy="530528"/>
          </a:xfrm>
          <a:prstGeom prst="rect">
            <a:avLst/>
          </a:prstGeom>
        </p:spPr>
        <p:txBody>
          <a:bodyPr lIns="45720" tIns="22860" rIns="45720" bIns="22860"/>
          <a:lstStyle>
            <a:lvl1pPr algn="l">
              <a:defRPr sz="3835" b="1">
                <a:latin typeface="微软雅黑" panose="020B0703020204020201" pitchFamily="34" charset="-122"/>
                <a:ea typeface="微软雅黑" panose="020B0703020204020201" pitchFamily="34" charset="-122"/>
              </a:defRPr>
            </a:lvl1pPr>
          </a:lstStyle>
          <a:p>
            <a:pPr fontAlgn="auto"/>
            <a:r>
              <a:rPr lang="en-US" altLang="zh-CN" sz="4260" strike="noStrike" noProof="1"/>
              <a:t>Click to edit Master title style</a:t>
            </a:r>
            <a:endParaRPr lang="uk-UA" strike="noStrike" noProof="1"/>
          </a:p>
        </p:txBody>
      </p:sp>
    </p:spTree>
  </p:cSld>
  <p:clrMapOvr>
    <a:masterClrMapping/>
  </p:clrMapOvr>
  <mc:AlternateContent xmlns:mc="http://schemas.openxmlformats.org/markup-compatibility/2006" xmlns:p14="http://schemas.microsoft.com/office/powerpoint/2010/main">
    <mc:Choice Requires="p14">
      <p:transition p14:dur="0" advTm="4000"/>
    </mc:Choice>
    <mc:Fallback xmlns="">
      <p:transition advTm="4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ORTFOLIO 3">
    <p:spTree>
      <p:nvGrpSpPr>
        <p:cNvPr id="1" name=""/>
        <p:cNvGrpSpPr/>
        <p:nvPr/>
      </p:nvGrpSpPr>
      <p:grpSpPr>
        <a:xfrm>
          <a:off x="0" y="0"/>
          <a:ext cx="0" cy="0"/>
          <a:chOff x="0" y="0"/>
          <a:chExt cx="0" cy="0"/>
        </a:xfrm>
      </p:grpSpPr>
      <p:sp>
        <p:nvSpPr>
          <p:cNvPr id="5" name="Picture Placeholder 3"/>
          <p:cNvSpPr>
            <a:spLocks noGrp="1"/>
          </p:cNvSpPr>
          <p:nvPr>
            <p:ph type="pic" sz="quarter" idx="12"/>
          </p:nvPr>
        </p:nvSpPr>
        <p:spPr>
          <a:xfrm>
            <a:off x="1524000" y="1341120"/>
            <a:ext cx="2286000" cy="22860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3" name="Picture Placeholder 3"/>
          <p:cNvSpPr>
            <a:spLocks noGrp="1"/>
          </p:cNvSpPr>
          <p:nvPr>
            <p:ph type="pic" sz="quarter" idx="14"/>
          </p:nvPr>
        </p:nvSpPr>
        <p:spPr>
          <a:xfrm>
            <a:off x="6096000" y="1341120"/>
            <a:ext cx="2286000" cy="22860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6" name="Picture Placeholder 3"/>
          <p:cNvSpPr>
            <a:spLocks noGrp="1"/>
          </p:cNvSpPr>
          <p:nvPr>
            <p:ph type="pic" sz="quarter" idx="17"/>
          </p:nvPr>
        </p:nvSpPr>
        <p:spPr>
          <a:xfrm>
            <a:off x="3810000" y="3627120"/>
            <a:ext cx="2286000" cy="22860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8" name="Picture Placeholder 3"/>
          <p:cNvSpPr>
            <a:spLocks noGrp="1"/>
          </p:cNvSpPr>
          <p:nvPr>
            <p:ph type="pic" sz="quarter" idx="19"/>
          </p:nvPr>
        </p:nvSpPr>
        <p:spPr>
          <a:xfrm>
            <a:off x="8382000" y="3627120"/>
            <a:ext cx="2286000" cy="22860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0" name="Title 3"/>
          <p:cNvSpPr>
            <a:spLocks noGrp="1"/>
          </p:cNvSpPr>
          <p:nvPr>
            <p:ph type="title"/>
          </p:nvPr>
        </p:nvSpPr>
        <p:spPr>
          <a:xfrm>
            <a:off x="838200" y="229852"/>
            <a:ext cx="10515600" cy="530528"/>
          </a:xfrm>
          <a:prstGeom prst="rect">
            <a:avLst/>
          </a:prstGeom>
        </p:spPr>
        <p:txBody>
          <a:bodyPr lIns="45720" tIns="22860" rIns="45720" bIns="22860"/>
          <a:lstStyle>
            <a:lvl1pPr algn="l">
              <a:defRPr sz="3835" b="1">
                <a:latin typeface="微软雅黑" panose="020B0703020204020201" pitchFamily="34" charset="-122"/>
                <a:ea typeface="微软雅黑" panose="020B0703020204020201" pitchFamily="34" charset="-122"/>
              </a:defRPr>
            </a:lvl1pPr>
          </a:lstStyle>
          <a:p>
            <a:pPr fontAlgn="auto"/>
            <a:r>
              <a:rPr lang="en-US" altLang="zh-CN" sz="4260" strike="noStrike" noProof="1"/>
              <a:t>Click to edit Master title style</a:t>
            </a:r>
            <a:endParaRPr lang="uk-UA" strike="noStrike" noProof="1"/>
          </a:p>
        </p:txBody>
      </p:sp>
    </p:spTree>
  </p:cSld>
  <p:clrMapOvr>
    <a:masterClrMapping/>
  </p:clrMapOvr>
  <mc:AlternateContent xmlns:mc="http://schemas.openxmlformats.org/markup-compatibility/2006" xmlns:p14="http://schemas.microsoft.com/office/powerpoint/2010/main">
    <mc:Choice Requires="p14">
      <p:transition p14:dur="0" advTm="4000"/>
    </mc:Choice>
    <mc:Fallback xmlns="">
      <p:transition advTm="4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HOWXASE 1">
    <p:spTree>
      <p:nvGrpSpPr>
        <p:cNvPr id="1" name=""/>
        <p:cNvGrpSpPr/>
        <p:nvPr/>
      </p:nvGrpSpPr>
      <p:grpSpPr>
        <a:xfrm>
          <a:off x="0" y="0"/>
          <a:ext cx="0" cy="0"/>
          <a:chOff x="0" y="0"/>
          <a:chExt cx="0" cy="0"/>
        </a:xfrm>
      </p:grpSpPr>
      <p:sp>
        <p:nvSpPr>
          <p:cNvPr id="5" name="Picture Placeholder 3"/>
          <p:cNvSpPr>
            <a:spLocks noGrp="1"/>
          </p:cNvSpPr>
          <p:nvPr>
            <p:ph type="pic" sz="quarter" idx="12"/>
          </p:nvPr>
        </p:nvSpPr>
        <p:spPr>
          <a:xfrm>
            <a:off x="2438400" y="1341120"/>
            <a:ext cx="24384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8" name="Picture Placeholder 3"/>
          <p:cNvSpPr>
            <a:spLocks noGrp="1"/>
          </p:cNvSpPr>
          <p:nvPr>
            <p:ph type="pic" sz="quarter" idx="14"/>
          </p:nvPr>
        </p:nvSpPr>
        <p:spPr>
          <a:xfrm>
            <a:off x="7315200" y="1341120"/>
            <a:ext cx="24384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9" name="Picture Placeholder 3"/>
          <p:cNvSpPr>
            <a:spLocks noGrp="1"/>
          </p:cNvSpPr>
          <p:nvPr>
            <p:ph type="pic" sz="quarter" idx="16"/>
          </p:nvPr>
        </p:nvSpPr>
        <p:spPr>
          <a:xfrm>
            <a:off x="0" y="3169920"/>
            <a:ext cx="24384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0" name="Picture Placeholder 3"/>
          <p:cNvSpPr>
            <a:spLocks noGrp="1"/>
          </p:cNvSpPr>
          <p:nvPr>
            <p:ph type="pic" sz="quarter" idx="18"/>
          </p:nvPr>
        </p:nvSpPr>
        <p:spPr>
          <a:xfrm>
            <a:off x="4876800" y="3169920"/>
            <a:ext cx="24384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1" name="Picture Placeholder 3"/>
          <p:cNvSpPr>
            <a:spLocks noGrp="1"/>
          </p:cNvSpPr>
          <p:nvPr>
            <p:ph type="pic" sz="quarter" idx="20"/>
          </p:nvPr>
        </p:nvSpPr>
        <p:spPr>
          <a:xfrm>
            <a:off x="9753600" y="3169920"/>
            <a:ext cx="24384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4" name="Title 3"/>
          <p:cNvSpPr>
            <a:spLocks noGrp="1"/>
          </p:cNvSpPr>
          <p:nvPr>
            <p:ph type="title"/>
          </p:nvPr>
        </p:nvSpPr>
        <p:spPr>
          <a:xfrm>
            <a:off x="838200" y="229852"/>
            <a:ext cx="10515600" cy="530528"/>
          </a:xfrm>
          <a:prstGeom prst="rect">
            <a:avLst/>
          </a:prstGeom>
        </p:spPr>
        <p:txBody>
          <a:bodyPr lIns="45720" tIns="22860" rIns="45720" bIns="22860"/>
          <a:lstStyle>
            <a:lvl1pPr algn="l">
              <a:defRPr sz="3835" b="1">
                <a:latin typeface="微软雅黑" panose="020B0703020204020201" pitchFamily="34" charset="-122"/>
                <a:ea typeface="微软雅黑" panose="020B0703020204020201" pitchFamily="34" charset="-122"/>
              </a:defRPr>
            </a:lvl1pPr>
          </a:lstStyle>
          <a:p>
            <a:pPr fontAlgn="auto"/>
            <a:r>
              <a:rPr lang="en-US" altLang="zh-CN" sz="4260" strike="noStrike" noProof="1"/>
              <a:t>Click to edit Master title style</a:t>
            </a:r>
            <a:endParaRPr lang="uk-UA" strike="noStrike" noProof="1"/>
          </a:p>
        </p:txBody>
      </p:sp>
    </p:spTree>
  </p:cSld>
  <p:clrMapOvr>
    <a:masterClrMapping/>
  </p:clrMapOvr>
  <mc:AlternateContent xmlns:mc="http://schemas.openxmlformats.org/markup-compatibility/2006" xmlns:p14="http://schemas.microsoft.com/office/powerpoint/2010/main">
    <mc:Choice Requires="p14">
      <p:transition p14:dur="0" advTm="4000"/>
    </mc:Choice>
    <mc:Fallback xmlns="">
      <p:transition advTm="4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HOWXASE 2">
    <p:bg>
      <p:bgPr>
        <a:noFill/>
        <a:effectLst/>
      </p:bgPr>
    </p:bg>
    <p:spTree>
      <p:nvGrpSpPr>
        <p:cNvPr id="1" name=""/>
        <p:cNvGrpSpPr/>
        <p:nvPr/>
      </p:nvGrpSpPr>
      <p:grpSpPr>
        <a:xfrm>
          <a:off x="0" y="0"/>
          <a:ext cx="0" cy="0"/>
          <a:chOff x="0" y="0"/>
          <a:chExt cx="0" cy="0"/>
        </a:xfrm>
      </p:grpSpPr>
      <p:sp>
        <p:nvSpPr>
          <p:cNvPr id="17" name="矩形 7"/>
          <p:cNvSpPr/>
          <p:nvPr userDrawn="1"/>
        </p:nvSpPr>
        <p:spPr>
          <a:xfrm>
            <a:off x="0" y="763376"/>
            <a:ext cx="12183744" cy="44439"/>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109536" tIns="54765" rIns="109536" bIns="54765" anchor="ctr"/>
          <a:lstStyle/>
          <a:p>
            <a:pPr algn="ctr" defTabSz="914400" eaLnBrk="0" fontAlgn="auto" hangingPunct="0">
              <a:spcBef>
                <a:spcPts val="0"/>
              </a:spcBef>
              <a:spcAft>
                <a:spcPts val="0"/>
              </a:spcAft>
              <a:defRPr/>
            </a:pPr>
            <a:endParaRPr lang="zh-CN" altLang="en-US" sz="2160" strike="noStrike" noProof="1"/>
          </a:p>
        </p:txBody>
      </p:sp>
      <p:sp>
        <p:nvSpPr>
          <p:cNvPr id="5" name="Picture Placeholder 3"/>
          <p:cNvSpPr>
            <a:spLocks noGrp="1"/>
          </p:cNvSpPr>
          <p:nvPr>
            <p:ph type="pic" sz="quarter" idx="12"/>
          </p:nvPr>
        </p:nvSpPr>
        <p:spPr>
          <a:xfrm>
            <a:off x="0" y="1341120"/>
            <a:ext cx="2438400" cy="1828800"/>
          </a:xfrm>
          <a:prstGeom prst="rect">
            <a:avLst/>
          </a:prstGeom>
          <a:ln w="38100">
            <a:solidFill>
              <a:schemeClr val="bg1"/>
            </a:solidFill>
          </a:ln>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8" name="Picture Placeholder 3"/>
          <p:cNvSpPr>
            <a:spLocks noGrp="1"/>
          </p:cNvSpPr>
          <p:nvPr>
            <p:ph type="pic" sz="quarter" idx="13"/>
          </p:nvPr>
        </p:nvSpPr>
        <p:spPr>
          <a:xfrm>
            <a:off x="2438400" y="1341120"/>
            <a:ext cx="2438400" cy="1828800"/>
          </a:xfrm>
          <a:prstGeom prst="rect">
            <a:avLst/>
          </a:prstGeom>
          <a:ln w="38100">
            <a:solidFill>
              <a:schemeClr val="bg1"/>
            </a:solidFill>
          </a:ln>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9" name="Picture Placeholder 3"/>
          <p:cNvSpPr>
            <a:spLocks noGrp="1"/>
          </p:cNvSpPr>
          <p:nvPr>
            <p:ph type="pic" sz="quarter" idx="14"/>
          </p:nvPr>
        </p:nvSpPr>
        <p:spPr>
          <a:xfrm>
            <a:off x="4876800" y="1341120"/>
            <a:ext cx="2438400" cy="1828800"/>
          </a:xfrm>
          <a:prstGeom prst="rect">
            <a:avLst/>
          </a:prstGeom>
          <a:ln w="38100">
            <a:solidFill>
              <a:schemeClr val="bg1"/>
            </a:solidFill>
          </a:ln>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0" name="Picture Placeholder 3"/>
          <p:cNvSpPr>
            <a:spLocks noGrp="1"/>
          </p:cNvSpPr>
          <p:nvPr>
            <p:ph type="pic" sz="quarter" idx="15"/>
          </p:nvPr>
        </p:nvSpPr>
        <p:spPr>
          <a:xfrm>
            <a:off x="7315200" y="1341120"/>
            <a:ext cx="2438400" cy="1828800"/>
          </a:xfrm>
          <a:prstGeom prst="rect">
            <a:avLst/>
          </a:prstGeom>
          <a:ln w="38100">
            <a:solidFill>
              <a:schemeClr val="bg1"/>
            </a:solidFill>
          </a:ln>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1" name="Picture Placeholder 3"/>
          <p:cNvSpPr>
            <a:spLocks noGrp="1"/>
          </p:cNvSpPr>
          <p:nvPr>
            <p:ph type="pic" sz="quarter" idx="16"/>
          </p:nvPr>
        </p:nvSpPr>
        <p:spPr>
          <a:xfrm>
            <a:off x="9753600" y="1341120"/>
            <a:ext cx="2438400" cy="1828800"/>
          </a:xfrm>
          <a:prstGeom prst="rect">
            <a:avLst/>
          </a:prstGeom>
          <a:ln w="38100">
            <a:solidFill>
              <a:schemeClr val="bg1"/>
            </a:solidFill>
          </a:ln>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2" name="Picture Placeholder 3"/>
          <p:cNvSpPr>
            <a:spLocks noGrp="1"/>
          </p:cNvSpPr>
          <p:nvPr>
            <p:ph type="pic" sz="quarter" idx="17"/>
          </p:nvPr>
        </p:nvSpPr>
        <p:spPr>
          <a:xfrm>
            <a:off x="0" y="3169920"/>
            <a:ext cx="2438400" cy="1828800"/>
          </a:xfrm>
          <a:prstGeom prst="rect">
            <a:avLst/>
          </a:prstGeom>
          <a:ln w="38100">
            <a:solidFill>
              <a:schemeClr val="bg1"/>
            </a:solidFill>
          </a:ln>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3" name="Picture Placeholder 3"/>
          <p:cNvSpPr>
            <a:spLocks noGrp="1"/>
          </p:cNvSpPr>
          <p:nvPr>
            <p:ph type="pic" sz="quarter" idx="18"/>
          </p:nvPr>
        </p:nvSpPr>
        <p:spPr>
          <a:xfrm>
            <a:off x="2438400" y="3169920"/>
            <a:ext cx="2438400" cy="1828800"/>
          </a:xfrm>
          <a:prstGeom prst="rect">
            <a:avLst/>
          </a:prstGeom>
          <a:ln w="38100">
            <a:solidFill>
              <a:schemeClr val="bg1"/>
            </a:solidFill>
          </a:ln>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4" name="Picture Placeholder 3"/>
          <p:cNvSpPr>
            <a:spLocks noGrp="1"/>
          </p:cNvSpPr>
          <p:nvPr>
            <p:ph type="pic" sz="quarter" idx="19"/>
          </p:nvPr>
        </p:nvSpPr>
        <p:spPr>
          <a:xfrm>
            <a:off x="4876800" y="3169920"/>
            <a:ext cx="2438400" cy="1828800"/>
          </a:xfrm>
          <a:prstGeom prst="rect">
            <a:avLst/>
          </a:prstGeom>
          <a:ln w="38100">
            <a:solidFill>
              <a:schemeClr val="bg1"/>
            </a:solidFill>
          </a:ln>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5" name="Picture Placeholder 3"/>
          <p:cNvSpPr>
            <a:spLocks noGrp="1"/>
          </p:cNvSpPr>
          <p:nvPr>
            <p:ph type="pic" sz="quarter" idx="20"/>
          </p:nvPr>
        </p:nvSpPr>
        <p:spPr>
          <a:xfrm>
            <a:off x="7315200" y="3169920"/>
            <a:ext cx="2438400" cy="1828800"/>
          </a:xfrm>
          <a:prstGeom prst="rect">
            <a:avLst/>
          </a:prstGeom>
          <a:ln w="38100">
            <a:solidFill>
              <a:schemeClr val="bg1"/>
            </a:solidFill>
          </a:ln>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6" name="Picture Placeholder 3"/>
          <p:cNvSpPr>
            <a:spLocks noGrp="1"/>
          </p:cNvSpPr>
          <p:nvPr>
            <p:ph type="pic" sz="quarter" idx="21"/>
          </p:nvPr>
        </p:nvSpPr>
        <p:spPr>
          <a:xfrm>
            <a:off x="9753600" y="3169920"/>
            <a:ext cx="2438400" cy="1828800"/>
          </a:xfrm>
          <a:prstGeom prst="rect">
            <a:avLst/>
          </a:prstGeom>
          <a:ln w="38100">
            <a:solidFill>
              <a:schemeClr val="bg1"/>
            </a:solidFill>
          </a:ln>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9" name="Title 3"/>
          <p:cNvSpPr>
            <a:spLocks noGrp="1"/>
          </p:cNvSpPr>
          <p:nvPr>
            <p:ph type="title"/>
          </p:nvPr>
        </p:nvSpPr>
        <p:spPr>
          <a:xfrm>
            <a:off x="838200" y="229852"/>
            <a:ext cx="10515600" cy="530528"/>
          </a:xfrm>
          <a:prstGeom prst="rect">
            <a:avLst/>
          </a:prstGeom>
        </p:spPr>
        <p:txBody>
          <a:bodyPr lIns="45720" tIns="22860" rIns="45720" bIns="22860"/>
          <a:lstStyle>
            <a:lvl1pPr algn="l">
              <a:defRPr sz="3835" b="1">
                <a:latin typeface="微软雅黑" panose="020B0703020204020201" pitchFamily="34" charset="-122"/>
                <a:ea typeface="微软雅黑" panose="020B0703020204020201" pitchFamily="34" charset="-122"/>
              </a:defRPr>
            </a:lvl1pPr>
          </a:lstStyle>
          <a:p>
            <a:pPr fontAlgn="auto"/>
            <a:r>
              <a:rPr lang="en-US" altLang="zh-CN" sz="4260" strike="noStrike" noProof="1"/>
              <a:t>Click to edit Master title style</a:t>
            </a:r>
            <a:endParaRPr lang="uk-UA" strike="noStrike" noProof="1"/>
          </a:p>
        </p:txBody>
      </p:sp>
    </p:spTree>
  </p:cSld>
  <p:clrMapOvr>
    <a:masterClrMapping/>
  </p:clrMapOvr>
  <mc:AlternateContent xmlns:mc="http://schemas.openxmlformats.org/markup-compatibility/2006" xmlns:p14="http://schemas.microsoft.com/office/powerpoint/2010/main">
    <mc:Choice Requires="p14">
      <p:transition p14:dur="0" advTm="4000"/>
    </mc:Choice>
    <mc:Fallback xmlns="">
      <p:transition advTm="4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HOWXASE 3">
    <p:spTree>
      <p:nvGrpSpPr>
        <p:cNvPr id="1" name=""/>
        <p:cNvGrpSpPr/>
        <p:nvPr/>
      </p:nvGrpSpPr>
      <p:grpSpPr>
        <a:xfrm>
          <a:off x="0" y="0"/>
          <a:ext cx="0" cy="0"/>
          <a:chOff x="0" y="0"/>
          <a:chExt cx="0" cy="0"/>
        </a:xfrm>
      </p:grpSpPr>
      <p:sp>
        <p:nvSpPr>
          <p:cNvPr id="6" name="Picture Placeholder 3"/>
          <p:cNvSpPr>
            <a:spLocks noGrp="1"/>
          </p:cNvSpPr>
          <p:nvPr>
            <p:ph type="pic" sz="quarter" idx="12"/>
          </p:nvPr>
        </p:nvSpPr>
        <p:spPr>
          <a:xfrm>
            <a:off x="2438400" y="2006600"/>
            <a:ext cx="24384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8" name="Picture Placeholder 3"/>
          <p:cNvSpPr>
            <a:spLocks noGrp="1"/>
          </p:cNvSpPr>
          <p:nvPr>
            <p:ph type="pic" sz="quarter" idx="14"/>
          </p:nvPr>
        </p:nvSpPr>
        <p:spPr>
          <a:xfrm>
            <a:off x="7315200" y="2006600"/>
            <a:ext cx="24384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0" name="Picture Placeholder 3"/>
          <p:cNvSpPr>
            <a:spLocks noGrp="1"/>
          </p:cNvSpPr>
          <p:nvPr>
            <p:ph type="pic" sz="quarter" idx="16"/>
          </p:nvPr>
        </p:nvSpPr>
        <p:spPr>
          <a:xfrm>
            <a:off x="0" y="3835400"/>
            <a:ext cx="24384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2" name="Picture Placeholder 3"/>
          <p:cNvSpPr>
            <a:spLocks noGrp="1"/>
          </p:cNvSpPr>
          <p:nvPr>
            <p:ph type="pic" sz="quarter" idx="18"/>
          </p:nvPr>
        </p:nvSpPr>
        <p:spPr>
          <a:xfrm>
            <a:off x="4876800" y="3835400"/>
            <a:ext cx="24384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4" name="Picture Placeholder 3"/>
          <p:cNvSpPr>
            <a:spLocks noGrp="1"/>
          </p:cNvSpPr>
          <p:nvPr>
            <p:ph type="pic" sz="quarter" idx="20"/>
          </p:nvPr>
        </p:nvSpPr>
        <p:spPr>
          <a:xfrm>
            <a:off x="9753600" y="3835400"/>
            <a:ext cx="24384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6" name="Title 3"/>
          <p:cNvSpPr>
            <a:spLocks noGrp="1"/>
          </p:cNvSpPr>
          <p:nvPr>
            <p:ph type="title"/>
          </p:nvPr>
        </p:nvSpPr>
        <p:spPr>
          <a:xfrm>
            <a:off x="838200" y="229852"/>
            <a:ext cx="10515600" cy="530528"/>
          </a:xfrm>
          <a:prstGeom prst="rect">
            <a:avLst/>
          </a:prstGeom>
        </p:spPr>
        <p:txBody>
          <a:bodyPr lIns="45720" tIns="22860" rIns="45720" bIns="22860"/>
          <a:lstStyle>
            <a:lvl1pPr algn="l">
              <a:defRPr sz="3835" b="1">
                <a:latin typeface="微软雅黑" panose="020B0703020204020201" pitchFamily="34" charset="-122"/>
                <a:ea typeface="微软雅黑" panose="020B0703020204020201" pitchFamily="34" charset="-122"/>
              </a:defRPr>
            </a:lvl1pPr>
          </a:lstStyle>
          <a:p>
            <a:pPr fontAlgn="auto"/>
            <a:r>
              <a:rPr lang="en-US" altLang="zh-CN" sz="4260" strike="noStrike" noProof="1"/>
              <a:t>Click to edit Master title style</a:t>
            </a:r>
            <a:endParaRPr lang="uk-UA" strike="noStrike" noProof="1"/>
          </a:p>
        </p:txBody>
      </p:sp>
    </p:spTree>
  </p:cSld>
  <p:clrMapOvr>
    <a:masterClrMapping/>
  </p:clrMapOvr>
  <mc:AlternateContent xmlns:mc="http://schemas.openxmlformats.org/markup-compatibility/2006" xmlns:p14="http://schemas.microsoft.com/office/powerpoint/2010/main">
    <mc:Choice Requires="p14">
      <p:transition p14:dur="0" advTm="4000"/>
    </mc:Choice>
    <mc:Fallback xmlns="">
      <p:transition advTm="400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HOWXASE 4">
    <p:spTree>
      <p:nvGrpSpPr>
        <p:cNvPr id="1" name=""/>
        <p:cNvGrpSpPr/>
        <p:nvPr/>
      </p:nvGrpSpPr>
      <p:grpSpPr>
        <a:xfrm>
          <a:off x="0" y="0"/>
          <a:ext cx="0" cy="0"/>
          <a:chOff x="0" y="0"/>
          <a:chExt cx="0" cy="0"/>
        </a:xfrm>
      </p:grpSpPr>
      <p:sp>
        <p:nvSpPr>
          <p:cNvPr id="4" name="Picture Placeholder 3"/>
          <p:cNvSpPr>
            <a:spLocks noGrp="1"/>
          </p:cNvSpPr>
          <p:nvPr>
            <p:ph type="pic" sz="quarter" idx="11"/>
          </p:nvPr>
        </p:nvSpPr>
        <p:spPr>
          <a:xfrm>
            <a:off x="0" y="1905000"/>
            <a:ext cx="24384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6" name="Picture Placeholder 3"/>
          <p:cNvSpPr>
            <a:spLocks noGrp="1"/>
          </p:cNvSpPr>
          <p:nvPr>
            <p:ph type="pic" sz="quarter" idx="12"/>
          </p:nvPr>
        </p:nvSpPr>
        <p:spPr>
          <a:xfrm>
            <a:off x="2438400" y="1905000"/>
            <a:ext cx="24384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7" name="Picture Placeholder 3"/>
          <p:cNvSpPr>
            <a:spLocks noGrp="1"/>
          </p:cNvSpPr>
          <p:nvPr>
            <p:ph type="pic" sz="quarter" idx="13"/>
          </p:nvPr>
        </p:nvSpPr>
        <p:spPr>
          <a:xfrm>
            <a:off x="4876800" y="1905000"/>
            <a:ext cx="24384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8" name="Picture Placeholder 3"/>
          <p:cNvSpPr>
            <a:spLocks noGrp="1"/>
          </p:cNvSpPr>
          <p:nvPr>
            <p:ph type="pic" sz="quarter" idx="14"/>
          </p:nvPr>
        </p:nvSpPr>
        <p:spPr>
          <a:xfrm>
            <a:off x="7315200" y="1905000"/>
            <a:ext cx="24384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9" name="Picture Placeholder 3"/>
          <p:cNvSpPr>
            <a:spLocks noGrp="1"/>
          </p:cNvSpPr>
          <p:nvPr>
            <p:ph type="pic" sz="quarter" idx="15"/>
          </p:nvPr>
        </p:nvSpPr>
        <p:spPr>
          <a:xfrm>
            <a:off x="9753600" y="1905000"/>
            <a:ext cx="24384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0" name="Picture Placeholder 3"/>
          <p:cNvSpPr>
            <a:spLocks noGrp="1"/>
          </p:cNvSpPr>
          <p:nvPr>
            <p:ph type="pic" sz="quarter" idx="16"/>
          </p:nvPr>
        </p:nvSpPr>
        <p:spPr>
          <a:xfrm>
            <a:off x="0" y="3733800"/>
            <a:ext cx="24384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1" name="Picture Placeholder 3"/>
          <p:cNvSpPr>
            <a:spLocks noGrp="1"/>
          </p:cNvSpPr>
          <p:nvPr>
            <p:ph type="pic" sz="quarter" idx="17"/>
          </p:nvPr>
        </p:nvSpPr>
        <p:spPr>
          <a:xfrm>
            <a:off x="2438400" y="3733800"/>
            <a:ext cx="24384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2" name="Picture Placeholder 3"/>
          <p:cNvSpPr>
            <a:spLocks noGrp="1"/>
          </p:cNvSpPr>
          <p:nvPr>
            <p:ph type="pic" sz="quarter" idx="18"/>
          </p:nvPr>
        </p:nvSpPr>
        <p:spPr>
          <a:xfrm>
            <a:off x="4876800" y="3733800"/>
            <a:ext cx="24384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3" name="Picture Placeholder 3"/>
          <p:cNvSpPr>
            <a:spLocks noGrp="1"/>
          </p:cNvSpPr>
          <p:nvPr>
            <p:ph type="pic" sz="quarter" idx="19"/>
          </p:nvPr>
        </p:nvSpPr>
        <p:spPr>
          <a:xfrm>
            <a:off x="7315200" y="3733800"/>
            <a:ext cx="24384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4" name="Picture Placeholder 3"/>
          <p:cNvSpPr>
            <a:spLocks noGrp="1"/>
          </p:cNvSpPr>
          <p:nvPr>
            <p:ph type="pic" sz="quarter" idx="20"/>
          </p:nvPr>
        </p:nvSpPr>
        <p:spPr>
          <a:xfrm>
            <a:off x="9753600" y="3733800"/>
            <a:ext cx="24384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7" name="Title 3"/>
          <p:cNvSpPr>
            <a:spLocks noGrp="1"/>
          </p:cNvSpPr>
          <p:nvPr>
            <p:ph type="title"/>
          </p:nvPr>
        </p:nvSpPr>
        <p:spPr>
          <a:xfrm>
            <a:off x="838200" y="229852"/>
            <a:ext cx="10515600" cy="530528"/>
          </a:xfrm>
          <a:prstGeom prst="rect">
            <a:avLst/>
          </a:prstGeom>
        </p:spPr>
        <p:txBody>
          <a:bodyPr lIns="45720" tIns="22860" rIns="45720" bIns="22860"/>
          <a:lstStyle>
            <a:lvl1pPr algn="l">
              <a:defRPr sz="3835" b="1">
                <a:latin typeface="微软雅黑" panose="020B0703020204020201" pitchFamily="34" charset="-122"/>
                <a:ea typeface="微软雅黑" panose="020B0703020204020201" pitchFamily="34" charset="-122"/>
              </a:defRPr>
            </a:lvl1pPr>
          </a:lstStyle>
          <a:p>
            <a:pPr fontAlgn="auto"/>
            <a:r>
              <a:rPr lang="en-US" altLang="zh-CN" sz="4260" strike="noStrike" noProof="1"/>
              <a:t>Click to edit Master title style</a:t>
            </a:r>
            <a:endParaRPr lang="uk-UA" strike="noStrike" noProof="1"/>
          </a:p>
        </p:txBody>
      </p:sp>
    </p:spTree>
  </p:cSld>
  <p:clrMapOvr>
    <a:masterClrMapping/>
  </p:clrMapOvr>
  <mc:AlternateContent xmlns:mc="http://schemas.openxmlformats.org/markup-compatibility/2006" xmlns:p14="http://schemas.microsoft.com/office/powerpoint/2010/main">
    <mc:Choice Requires="p14">
      <p:transition p14:dur="0" advTm="4000"/>
    </mc:Choice>
    <mc:Fallback xmlns="">
      <p:transition advTm="400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HOWXASE 5">
    <p:spTree>
      <p:nvGrpSpPr>
        <p:cNvPr id="1" name=""/>
        <p:cNvGrpSpPr/>
        <p:nvPr/>
      </p:nvGrpSpPr>
      <p:grpSpPr>
        <a:xfrm>
          <a:off x="0" y="0"/>
          <a:ext cx="0" cy="0"/>
          <a:chOff x="0" y="0"/>
          <a:chExt cx="0" cy="0"/>
        </a:xfrm>
      </p:grpSpPr>
      <p:sp>
        <p:nvSpPr>
          <p:cNvPr id="5" name="Picture Placeholder 3"/>
          <p:cNvSpPr>
            <a:spLocks noGrp="1"/>
          </p:cNvSpPr>
          <p:nvPr>
            <p:ph type="pic" sz="quarter" idx="12"/>
          </p:nvPr>
        </p:nvSpPr>
        <p:spPr>
          <a:xfrm>
            <a:off x="1524000" y="1341120"/>
            <a:ext cx="2286000" cy="22860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2" name="Picture Placeholder 3"/>
          <p:cNvSpPr>
            <a:spLocks noGrp="1"/>
          </p:cNvSpPr>
          <p:nvPr>
            <p:ph type="pic" sz="quarter" idx="13"/>
          </p:nvPr>
        </p:nvSpPr>
        <p:spPr>
          <a:xfrm>
            <a:off x="3810000" y="1341120"/>
            <a:ext cx="2286000" cy="22860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3" name="Picture Placeholder 3"/>
          <p:cNvSpPr>
            <a:spLocks noGrp="1"/>
          </p:cNvSpPr>
          <p:nvPr>
            <p:ph type="pic" sz="quarter" idx="14"/>
          </p:nvPr>
        </p:nvSpPr>
        <p:spPr>
          <a:xfrm>
            <a:off x="6096000" y="1341120"/>
            <a:ext cx="2286000" cy="22860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4" name="Picture Placeholder 3"/>
          <p:cNvSpPr>
            <a:spLocks noGrp="1"/>
          </p:cNvSpPr>
          <p:nvPr>
            <p:ph type="pic" sz="quarter" idx="15"/>
          </p:nvPr>
        </p:nvSpPr>
        <p:spPr>
          <a:xfrm>
            <a:off x="8382000" y="1341120"/>
            <a:ext cx="2286000" cy="22860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5" name="Picture Placeholder 3"/>
          <p:cNvSpPr>
            <a:spLocks noGrp="1"/>
          </p:cNvSpPr>
          <p:nvPr>
            <p:ph type="pic" sz="quarter" idx="16"/>
          </p:nvPr>
        </p:nvSpPr>
        <p:spPr>
          <a:xfrm>
            <a:off x="1524000" y="3627120"/>
            <a:ext cx="2286000" cy="22860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6" name="Picture Placeholder 3"/>
          <p:cNvSpPr>
            <a:spLocks noGrp="1"/>
          </p:cNvSpPr>
          <p:nvPr>
            <p:ph type="pic" sz="quarter" idx="17"/>
          </p:nvPr>
        </p:nvSpPr>
        <p:spPr>
          <a:xfrm>
            <a:off x="3810000" y="3627120"/>
            <a:ext cx="2286000" cy="22860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7" name="Picture Placeholder 3"/>
          <p:cNvSpPr>
            <a:spLocks noGrp="1"/>
          </p:cNvSpPr>
          <p:nvPr>
            <p:ph type="pic" sz="quarter" idx="18"/>
          </p:nvPr>
        </p:nvSpPr>
        <p:spPr>
          <a:xfrm>
            <a:off x="6096000" y="3627120"/>
            <a:ext cx="2286000" cy="22860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8" name="Picture Placeholder 3"/>
          <p:cNvSpPr>
            <a:spLocks noGrp="1"/>
          </p:cNvSpPr>
          <p:nvPr>
            <p:ph type="pic" sz="quarter" idx="19"/>
          </p:nvPr>
        </p:nvSpPr>
        <p:spPr>
          <a:xfrm>
            <a:off x="8382000" y="3627120"/>
            <a:ext cx="2286000" cy="22860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21" name="Title 3"/>
          <p:cNvSpPr>
            <a:spLocks noGrp="1"/>
          </p:cNvSpPr>
          <p:nvPr>
            <p:ph type="title"/>
          </p:nvPr>
        </p:nvSpPr>
        <p:spPr>
          <a:xfrm>
            <a:off x="838200" y="229852"/>
            <a:ext cx="10515600" cy="530528"/>
          </a:xfrm>
          <a:prstGeom prst="rect">
            <a:avLst/>
          </a:prstGeom>
        </p:spPr>
        <p:txBody>
          <a:bodyPr lIns="45720" tIns="22860" rIns="45720" bIns="22860"/>
          <a:lstStyle>
            <a:lvl1pPr algn="l">
              <a:defRPr sz="3835" b="1">
                <a:latin typeface="微软雅黑" panose="020B0703020204020201" pitchFamily="34" charset="-122"/>
                <a:ea typeface="微软雅黑" panose="020B0703020204020201" pitchFamily="34" charset="-122"/>
              </a:defRPr>
            </a:lvl1pPr>
          </a:lstStyle>
          <a:p>
            <a:pPr fontAlgn="auto"/>
            <a:r>
              <a:rPr lang="en-US" altLang="zh-CN" sz="4260" strike="noStrike" noProof="1"/>
              <a:t>Click to edit Master title style</a:t>
            </a:r>
            <a:endParaRPr lang="uk-UA" strike="noStrike" noProof="1"/>
          </a:p>
        </p:txBody>
      </p:sp>
    </p:spTree>
  </p:cSld>
  <p:clrMapOvr>
    <a:masterClrMapping/>
  </p:clrMapOvr>
  <mc:AlternateContent xmlns:mc="http://schemas.openxmlformats.org/markup-compatibility/2006" xmlns:p14="http://schemas.microsoft.com/office/powerpoint/2010/main">
    <mc:Choice Requires="p14">
      <p:transition p14:dur="0" advTm="4000"/>
    </mc:Choice>
    <mc:Fallback xmlns="">
      <p:transition advTm="4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CAEAB970-DAD8-4186-9719-7FB057EF2487}" type="datetimeFigureOut">
              <a:rPr lang="zh-CN" altLang="en-US" smtClean="0"/>
              <a:t>2026/8/21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0B0045E-45F8-4F58-B150-FEA5CCB3B5E7}"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HOWECASE 6">
    <p:bg>
      <p:bgPr>
        <a:noFill/>
        <a:effectLst/>
      </p:bgPr>
    </p:bg>
    <p:spTree>
      <p:nvGrpSpPr>
        <p:cNvPr id="1" name=""/>
        <p:cNvGrpSpPr/>
        <p:nvPr/>
      </p:nvGrpSpPr>
      <p:grpSpPr>
        <a:xfrm>
          <a:off x="0" y="0"/>
          <a:ext cx="0" cy="0"/>
          <a:chOff x="0" y="0"/>
          <a:chExt cx="0" cy="0"/>
        </a:xfrm>
      </p:grpSpPr>
      <p:sp>
        <p:nvSpPr>
          <p:cNvPr id="5" name="Picture Placeholder 3"/>
          <p:cNvSpPr>
            <a:spLocks noGrp="1"/>
          </p:cNvSpPr>
          <p:nvPr>
            <p:ph type="pic" sz="quarter" idx="12"/>
          </p:nvPr>
        </p:nvSpPr>
        <p:spPr>
          <a:xfrm>
            <a:off x="1524000" y="1341120"/>
            <a:ext cx="2286000" cy="4572000"/>
          </a:xfrm>
          <a:prstGeom prst="rect">
            <a:avLst/>
          </a:prstGeom>
          <a:ln w="38100">
            <a:solidFill>
              <a:schemeClr val="bg1"/>
            </a:solidFill>
          </a:ln>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2" name="Picture Placeholder 3"/>
          <p:cNvSpPr>
            <a:spLocks noGrp="1"/>
          </p:cNvSpPr>
          <p:nvPr>
            <p:ph type="pic" sz="quarter" idx="13"/>
          </p:nvPr>
        </p:nvSpPr>
        <p:spPr>
          <a:xfrm>
            <a:off x="3810000" y="1341120"/>
            <a:ext cx="4572000" cy="2286000"/>
          </a:xfrm>
          <a:prstGeom prst="rect">
            <a:avLst/>
          </a:prstGeom>
          <a:ln w="38100">
            <a:solidFill>
              <a:schemeClr val="bg1"/>
            </a:solidFill>
          </a:ln>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4" name="Picture Placeholder 3"/>
          <p:cNvSpPr>
            <a:spLocks noGrp="1"/>
          </p:cNvSpPr>
          <p:nvPr>
            <p:ph type="pic" sz="quarter" idx="15"/>
          </p:nvPr>
        </p:nvSpPr>
        <p:spPr>
          <a:xfrm>
            <a:off x="8382000" y="1341120"/>
            <a:ext cx="2286000" cy="2286000"/>
          </a:xfrm>
          <a:prstGeom prst="rect">
            <a:avLst/>
          </a:prstGeom>
          <a:ln w="38100">
            <a:solidFill>
              <a:schemeClr val="bg1"/>
            </a:solidFill>
          </a:ln>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6" name="Picture Placeholder 3"/>
          <p:cNvSpPr>
            <a:spLocks noGrp="1"/>
          </p:cNvSpPr>
          <p:nvPr>
            <p:ph type="pic" sz="quarter" idx="17"/>
          </p:nvPr>
        </p:nvSpPr>
        <p:spPr>
          <a:xfrm>
            <a:off x="3810000" y="3627120"/>
            <a:ext cx="2286000" cy="2286000"/>
          </a:xfrm>
          <a:prstGeom prst="rect">
            <a:avLst/>
          </a:prstGeom>
          <a:ln w="38100">
            <a:solidFill>
              <a:schemeClr val="bg1"/>
            </a:solidFill>
          </a:ln>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7" name="Picture Placeholder 3"/>
          <p:cNvSpPr>
            <a:spLocks noGrp="1"/>
          </p:cNvSpPr>
          <p:nvPr>
            <p:ph type="pic" sz="quarter" idx="18"/>
          </p:nvPr>
        </p:nvSpPr>
        <p:spPr>
          <a:xfrm>
            <a:off x="6096000" y="3627120"/>
            <a:ext cx="4572000" cy="2286000"/>
          </a:xfrm>
          <a:prstGeom prst="rect">
            <a:avLst/>
          </a:prstGeom>
          <a:ln w="38100">
            <a:solidFill>
              <a:schemeClr val="bg1"/>
            </a:solidFill>
          </a:ln>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3" name="Title 3"/>
          <p:cNvSpPr>
            <a:spLocks noGrp="1"/>
          </p:cNvSpPr>
          <p:nvPr>
            <p:ph type="title"/>
          </p:nvPr>
        </p:nvSpPr>
        <p:spPr>
          <a:xfrm>
            <a:off x="838200" y="229852"/>
            <a:ext cx="10515600" cy="530528"/>
          </a:xfrm>
          <a:prstGeom prst="rect">
            <a:avLst/>
          </a:prstGeom>
        </p:spPr>
        <p:txBody>
          <a:bodyPr lIns="45720" tIns="22860" rIns="45720" bIns="22860"/>
          <a:lstStyle>
            <a:lvl1pPr algn="l">
              <a:defRPr sz="3835" b="1">
                <a:latin typeface="微软雅黑" panose="020B0703020204020201" pitchFamily="34" charset="-122"/>
                <a:ea typeface="微软雅黑" panose="020B0703020204020201" pitchFamily="34" charset="-122"/>
              </a:defRPr>
            </a:lvl1pPr>
          </a:lstStyle>
          <a:p>
            <a:pPr fontAlgn="auto"/>
            <a:r>
              <a:rPr lang="en-US" altLang="zh-CN" sz="4260" strike="noStrike" noProof="1"/>
              <a:t>Click to edit Master title style</a:t>
            </a:r>
            <a:endParaRPr lang="uk-UA" strike="noStrike" noProof="1"/>
          </a:p>
        </p:txBody>
      </p:sp>
      <p:sp>
        <p:nvSpPr>
          <p:cNvPr id="11" name="Slide Number Placeholder 4"/>
          <p:cNvSpPr>
            <a:spLocks noGrp="1"/>
          </p:cNvSpPr>
          <p:nvPr>
            <p:ph type="sldNum" sz="quarter" idx="4"/>
          </p:nvPr>
        </p:nvSpPr>
        <p:spPr>
          <a:xfrm>
            <a:off x="11331168" y="315825"/>
            <a:ext cx="555683" cy="471357"/>
          </a:xfrm>
          <a:prstGeom prst="rect">
            <a:avLst/>
          </a:prstGeom>
        </p:spPr>
        <p:txBody>
          <a:bodyPr/>
          <a:lstStyle>
            <a:lvl1pPr algn="ctr">
              <a:defRPr sz="1620">
                <a:solidFill>
                  <a:schemeClr val="bg1"/>
                </a:solidFill>
              </a:defRPr>
            </a:lvl1pPr>
          </a:lstStyle>
          <a:p>
            <a:pPr fontAlgn="base"/>
            <a:fld id="{5DE872C3-2ED1-43FB-B3C4-BA6F078D7CD3}" type="slidenum">
              <a:rPr lang="en-US" sz="1620" strike="noStrike" noProof="1" smtClean="0">
                <a:latin typeface="Arial" panose="020B0704020202090204" pitchFamily="34" charset="0"/>
                <a:ea typeface="宋体" panose="02010600030101010101" pitchFamily="2" charset="-122"/>
                <a:cs typeface="+mn-cs"/>
              </a:rPr>
              <a:t>‹#›</a:t>
            </a:fld>
            <a:endParaRPr lang="en-US" strike="noStrike" noProof="1"/>
          </a:p>
        </p:txBody>
      </p:sp>
    </p:spTree>
  </p:cSld>
  <p:clrMapOvr>
    <a:masterClrMapping/>
  </p:clrMapOvr>
  <mc:AlternateContent xmlns:mc="http://schemas.openxmlformats.org/markup-compatibility/2006" xmlns:p14="http://schemas.microsoft.com/office/powerpoint/2010/main">
    <mc:Choice Requires="p14">
      <p:transition p14:dur="0" advTm="4000"/>
    </mc:Choice>
    <mc:Fallback xmlns="">
      <p:transition advTm="400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ORTFOLIO 2">
    <p:bg>
      <p:bgPr>
        <a:no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2"/>
          </p:nvPr>
        </p:nvSpPr>
        <p:spPr>
          <a:xfrm>
            <a:off x="7225156" y="1594192"/>
            <a:ext cx="4307664" cy="4307664"/>
          </a:xfrm>
          <a:prstGeom prst="diamond">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5" name="Picture Placeholder 2"/>
          <p:cNvSpPr>
            <a:spLocks noGrp="1"/>
          </p:cNvSpPr>
          <p:nvPr>
            <p:ph type="pic" sz="quarter" idx="13"/>
          </p:nvPr>
        </p:nvSpPr>
        <p:spPr>
          <a:xfrm>
            <a:off x="2898016" y="2669032"/>
            <a:ext cx="2157984" cy="2157984"/>
          </a:xfrm>
          <a:prstGeom prst="diamond">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6" name="Picture Placeholder 2"/>
          <p:cNvSpPr>
            <a:spLocks noGrp="1"/>
          </p:cNvSpPr>
          <p:nvPr>
            <p:ph type="pic" sz="quarter" idx="14"/>
          </p:nvPr>
        </p:nvSpPr>
        <p:spPr>
          <a:xfrm>
            <a:off x="5061588" y="2669032"/>
            <a:ext cx="2157984" cy="2157984"/>
          </a:xfrm>
          <a:prstGeom prst="diamond">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8" name="Picture Placeholder 2"/>
          <p:cNvSpPr>
            <a:spLocks noGrp="1"/>
          </p:cNvSpPr>
          <p:nvPr>
            <p:ph type="pic" sz="quarter" idx="15"/>
          </p:nvPr>
        </p:nvSpPr>
        <p:spPr>
          <a:xfrm>
            <a:off x="742188" y="2669032"/>
            <a:ext cx="2157984" cy="2157984"/>
          </a:xfrm>
          <a:prstGeom prst="diamond">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9" name="Picture Placeholder 2"/>
          <p:cNvSpPr>
            <a:spLocks noGrp="1"/>
          </p:cNvSpPr>
          <p:nvPr>
            <p:ph type="pic" sz="quarter" idx="16"/>
          </p:nvPr>
        </p:nvSpPr>
        <p:spPr>
          <a:xfrm>
            <a:off x="3979164" y="3748024"/>
            <a:ext cx="2157984" cy="2157984"/>
          </a:xfrm>
          <a:prstGeom prst="diamond">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2" name="Title 3"/>
          <p:cNvSpPr>
            <a:spLocks noGrp="1"/>
          </p:cNvSpPr>
          <p:nvPr>
            <p:ph type="title"/>
          </p:nvPr>
        </p:nvSpPr>
        <p:spPr>
          <a:xfrm>
            <a:off x="838200" y="229852"/>
            <a:ext cx="10515600" cy="530528"/>
          </a:xfrm>
          <a:prstGeom prst="rect">
            <a:avLst/>
          </a:prstGeom>
        </p:spPr>
        <p:txBody>
          <a:bodyPr lIns="45720" tIns="22860" rIns="45720" bIns="22860"/>
          <a:lstStyle>
            <a:lvl1pPr algn="l">
              <a:defRPr sz="3835" b="1">
                <a:latin typeface="微软雅黑" panose="020B0703020204020201" pitchFamily="34" charset="-122"/>
                <a:ea typeface="微软雅黑" panose="020B0703020204020201" pitchFamily="34" charset="-122"/>
              </a:defRPr>
            </a:lvl1pPr>
          </a:lstStyle>
          <a:p>
            <a:pPr fontAlgn="auto"/>
            <a:r>
              <a:rPr lang="en-US" altLang="zh-CN" sz="4260" strike="noStrike" noProof="1"/>
              <a:t>Click to edit Master title style</a:t>
            </a:r>
            <a:endParaRPr lang="uk-UA" strike="noStrike" noProof="1"/>
          </a:p>
        </p:txBody>
      </p:sp>
      <p:sp>
        <p:nvSpPr>
          <p:cNvPr id="11" name="Slide Number Placeholder 4"/>
          <p:cNvSpPr>
            <a:spLocks noGrp="1"/>
          </p:cNvSpPr>
          <p:nvPr>
            <p:ph type="sldNum" sz="quarter" idx="4"/>
          </p:nvPr>
        </p:nvSpPr>
        <p:spPr>
          <a:xfrm>
            <a:off x="11331168" y="315825"/>
            <a:ext cx="555683" cy="471357"/>
          </a:xfrm>
          <a:prstGeom prst="rect">
            <a:avLst/>
          </a:prstGeom>
        </p:spPr>
        <p:txBody>
          <a:bodyPr/>
          <a:lstStyle>
            <a:lvl1pPr algn="ctr">
              <a:defRPr sz="1620">
                <a:solidFill>
                  <a:schemeClr val="bg1"/>
                </a:solidFill>
              </a:defRPr>
            </a:lvl1pPr>
          </a:lstStyle>
          <a:p>
            <a:pPr fontAlgn="base"/>
            <a:fld id="{5DE872C3-2ED1-43FB-B3C4-BA6F078D7CD3}" type="slidenum">
              <a:rPr lang="en-US" sz="1620" strike="noStrike" noProof="1" smtClean="0">
                <a:latin typeface="Arial" panose="020B0704020202090204" pitchFamily="34" charset="0"/>
                <a:ea typeface="宋体" panose="02010600030101010101" pitchFamily="2" charset="-122"/>
                <a:cs typeface="+mn-cs"/>
              </a:rPr>
              <a:t>‹#›</a:t>
            </a:fld>
            <a:endParaRPr lang="en-US" strike="noStrike" noProof="1"/>
          </a:p>
        </p:txBody>
      </p:sp>
    </p:spTree>
  </p:cSld>
  <p:clrMapOvr>
    <a:masterClrMapping/>
  </p:clrMapOvr>
  <mc:AlternateContent xmlns:mc="http://schemas.openxmlformats.org/markup-compatibility/2006" xmlns:p14="http://schemas.microsoft.com/office/powerpoint/2010/main">
    <mc:Choice Requires="p14">
      <p:transition p14:dur="0" advTm="4000"/>
    </mc:Choice>
    <mc:Fallback xmlns="">
      <p:transition advTm="400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ORTFOLIO 4">
    <p:bg>
      <p:bgPr>
        <a:noFill/>
        <a:effectLst/>
      </p:bgPr>
    </p:bg>
    <p:spTree>
      <p:nvGrpSpPr>
        <p:cNvPr id="1" name=""/>
        <p:cNvGrpSpPr/>
        <p:nvPr/>
      </p:nvGrpSpPr>
      <p:grpSpPr>
        <a:xfrm>
          <a:off x="0" y="0"/>
          <a:ext cx="0" cy="0"/>
          <a:chOff x="0" y="0"/>
          <a:chExt cx="0" cy="0"/>
        </a:xfrm>
      </p:grpSpPr>
      <p:sp>
        <p:nvSpPr>
          <p:cNvPr id="5" name="Picture Placeholder 3"/>
          <p:cNvSpPr>
            <a:spLocks noGrp="1"/>
          </p:cNvSpPr>
          <p:nvPr>
            <p:ph type="pic" sz="quarter" idx="12"/>
          </p:nvPr>
        </p:nvSpPr>
        <p:spPr>
          <a:xfrm>
            <a:off x="1524000" y="1341120"/>
            <a:ext cx="2286000" cy="22860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3" name="Picture Placeholder 3"/>
          <p:cNvSpPr>
            <a:spLocks noGrp="1"/>
          </p:cNvSpPr>
          <p:nvPr>
            <p:ph type="pic" sz="quarter" idx="14"/>
          </p:nvPr>
        </p:nvSpPr>
        <p:spPr>
          <a:xfrm>
            <a:off x="6096000" y="1341120"/>
            <a:ext cx="2286000" cy="22860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5" name="Picture Placeholder 3"/>
          <p:cNvSpPr>
            <a:spLocks noGrp="1"/>
          </p:cNvSpPr>
          <p:nvPr>
            <p:ph type="pic" sz="quarter" idx="16"/>
          </p:nvPr>
        </p:nvSpPr>
        <p:spPr>
          <a:xfrm>
            <a:off x="1524000" y="3627120"/>
            <a:ext cx="2286000" cy="22860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7" name="Picture Placeholder 3"/>
          <p:cNvSpPr>
            <a:spLocks noGrp="1"/>
          </p:cNvSpPr>
          <p:nvPr>
            <p:ph type="pic" sz="quarter" idx="18"/>
          </p:nvPr>
        </p:nvSpPr>
        <p:spPr>
          <a:xfrm>
            <a:off x="6096000" y="3627120"/>
            <a:ext cx="2286000" cy="22860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9" name="Title 3"/>
          <p:cNvSpPr>
            <a:spLocks noGrp="1"/>
          </p:cNvSpPr>
          <p:nvPr>
            <p:ph type="title"/>
          </p:nvPr>
        </p:nvSpPr>
        <p:spPr>
          <a:xfrm>
            <a:off x="838200" y="229852"/>
            <a:ext cx="10515600" cy="530528"/>
          </a:xfrm>
          <a:prstGeom prst="rect">
            <a:avLst/>
          </a:prstGeom>
        </p:spPr>
        <p:txBody>
          <a:bodyPr lIns="45720" tIns="22860" rIns="45720" bIns="22860"/>
          <a:lstStyle>
            <a:lvl1pPr algn="l">
              <a:defRPr sz="3835" b="1">
                <a:latin typeface="微软雅黑" panose="020B0703020204020201" pitchFamily="34" charset="-122"/>
                <a:ea typeface="微软雅黑" panose="020B0703020204020201" pitchFamily="34" charset="-122"/>
              </a:defRPr>
            </a:lvl1pPr>
          </a:lstStyle>
          <a:p>
            <a:pPr fontAlgn="auto"/>
            <a:r>
              <a:rPr lang="en-US" altLang="zh-CN" sz="4260" strike="noStrike" noProof="1"/>
              <a:t>Click to edit Master title style</a:t>
            </a:r>
            <a:endParaRPr lang="uk-UA" strike="noStrike" noProof="1"/>
          </a:p>
        </p:txBody>
      </p:sp>
      <p:sp>
        <p:nvSpPr>
          <p:cNvPr id="10" name="Slide Number Placeholder 4"/>
          <p:cNvSpPr>
            <a:spLocks noGrp="1"/>
          </p:cNvSpPr>
          <p:nvPr>
            <p:ph type="sldNum" sz="quarter" idx="4"/>
          </p:nvPr>
        </p:nvSpPr>
        <p:spPr>
          <a:xfrm>
            <a:off x="11331168" y="315825"/>
            <a:ext cx="555683" cy="471357"/>
          </a:xfrm>
          <a:prstGeom prst="rect">
            <a:avLst/>
          </a:prstGeom>
        </p:spPr>
        <p:txBody>
          <a:bodyPr/>
          <a:lstStyle>
            <a:lvl1pPr algn="ctr">
              <a:defRPr sz="1620">
                <a:solidFill>
                  <a:schemeClr val="bg1"/>
                </a:solidFill>
              </a:defRPr>
            </a:lvl1pPr>
          </a:lstStyle>
          <a:p>
            <a:pPr fontAlgn="base"/>
            <a:fld id="{5DE872C3-2ED1-43FB-B3C4-BA6F078D7CD3}" type="slidenum">
              <a:rPr lang="en-US" sz="1620" strike="noStrike" noProof="1" smtClean="0">
                <a:latin typeface="Arial" panose="020B0704020202090204" pitchFamily="34" charset="0"/>
                <a:ea typeface="宋体" panose="02010600030101010101" pitchFamily="2" charset="-122"/>
                <a:cs typeface="+mn-cs"/>
              </a:rPr>
              <a:t>‹#›</a:t>
            </a:fld>
            <a:endParaRPr lang="en-US" strike="noStrike" noProof="1"/>
          </a:p>
        </p:txBody>
      </p:sp>
    </p:spTree>
  </p:cSld>
  <p:clrMapOvr>
    <a:masterClrMapping/>
  </p:clrMapOvr>
  <mc:AlternateContent xmlns:mc="http://schemas.openxmlformats.org/markup-compatibility/2006" xmlns:p14="http://schemas.microsoft.com/office/powerpoint/2010/main">
    <mc:Choice Requires="p14">
      <p:transition p14:dur="0" advTm="4000"/>
    </mc:Choice>
    <mc:Fallback xmlns="">
      <p:transition advTm="400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ORTFOLIO 5">
    <p:bg>
      <p:bgPr>
        <a:noFill/>
        <a:effectLst/>
      </p:bgPr>
    </p:bg>
    <p:spTree>
      <p:nvGrpSpPr>
        <p:cNvPr id="1" name=""/>
        <p:cNvGrpSpPr/>
        <p:nvPr/>
      </p:nvGrpSpPr>
      <p:grpSpPr>
        <a:xfrm>
          <a:off x="0" y="0"/>
          <a:ext cx="0" cy="0"/>
          <a:chOff x="0" y="0"/>
          <a:chExt cx="0" cy="0"/>
        </a:xfrm>
      </p:grpSpPr>
      <p:sp>
        <p:nvSpPr>
          <p:cNvPr id="12" name="Picture Placeholder 3"/>
          <p:cNvSpPr>
            <a:spLocks noGrp="1"/>
          </p:cNvSpPr>
          <p:nvPr>
            <p:ph type="pic" sz="quarter" idx="13"/>
          </p:nvPr>
        </p:nvSpPr>
        <p:spPr>
          <a:xfrm>
            <a:off x="3810000" y="1341120"/>
            <a:ext cx="2286000" cy="22860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3" name="Picture Placeholder 3"/>
          <p:cNvSpPr>
            <a:spLocks noGrp="1"/>
          </p:cNvSpPr>
          <p:nvPr>
            <p:ph type="pic" sz="quarter" idx="14"/>
          </p:nvPr>
        </p:nvSpPr>
        <p:spPr>
          <a:xfrm>
            <a:off x="6096000" y="1341120"/>
            <a:ext cx="4572000" cy="45720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5" name="Picture Placeholder 3"/>
          <p:cNvSpPr>
            <a:spLocks noGrp="1"/>
          </p:cNvSpPr>
          <p:nvPr>
            <p:ph type="pic" sz="quarter" idx="16"/>
          </p:nvPr>
        </p:nvSpPr>
        <p:spPr>
          <a:xfrm>
            <a:off x="1524000" y="3627120"/>
            <a:ext cx="2286000" cy="22860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0" name="Title 3"/>
          <p:cNvSpPr>
            <a:spLocks noGrp="1"/>
          </p:cNvSpPr>
          <p:nvPr>
            <p:ph type="title"/>
          </p:nvPr>
        </p:nvSpPr>
        <p:spPr>
          <a:xfrm>
            <a:off x="838200" y="229852"/>
            <a:ext cx="10515600" cy="530528"/>
          </a:xfrm>
          <a:prstGeom prst="rect">
            <a:avLst/>
          </a:prstGeom>
        </p:spPr>
        <p:txBody>
          <a:bodyPr lIns="45720" tIns="22860" rIns="45720" bIns="22860"/>
          <a:lstStyle>
            <a:lvl1pPr algn="l">
              <a:defRPr sz="3835" b="1">
                <a:latin typeface="微软雅黑" panose="020B0703020204020201" pitchFamily="34" charset="-122"/>
                <a:ea typeface="微软雅黑" panose="020B0703020204020201" pitchFamily="34" charset="-122"/>
              </a:defRPr>
            </a:lvl1pPr>
          </a:lstStyle>
          <a:p>
            <a:pPr fontAlgn="auto"/>
            <a:r>
              <a:rPr lang="en-US" altLang="zh-CN" sz="4260" strike="noStrike" noProof="1"/>
              <a:t>Click to edit Master title style</a:t>
            </a:r>
            <a:endParaRPr lang="uk-UA" strike="noStrike" noProof="1"/>
          </a:p>
        </p:txBody>
      </p:sp>
      <p:sp>
        <p:nvSpPr>
          <p:cNvPr id="9" name="Slide Number Placeholder 4"/>
          <p:cNvSpPr>
            <a:spLocks noGrp="1"/>
          </p:cNvSpPr>
          <p:nvPr>
            <p:ph type="sldNum" sz="quarter" idx="4"/>
          </p:nvPr>
        </p:nvSpPr>
        <p:spPr>
          <a:xfrm>
            <a:off x="11331168" y="315825"/>
            <a:ext cx="555683" cy="471357"/>
          </a:xfrm>
          <a:prstGeom prst="rect">
            <a:avLst/>
          </a:prstGeom>
        </p:spPr>
        <p:txBody>
          <a:bodyPr/>
          <a:lstStyle>
            <a:lvl1pPr algn="ctr">
              <a:defRPr sz="1620">
                <a:solidFill>
                  <a:schemeClr val="bg1"/>
                </a:solidFill>
              </a:defRPr>
            </a:lvl1pPr>
          </a:lstStyle>
          <a:p>
            <a:pPr fontAlgn="base"/>
            <a:fld id="{5DE872C3-2ED1-43FB-B3C4-BA6F078D7CD3}" type="slidenum">
              <a:rPr lang="en-US" sz="1620" strike="noStrike" noProof="1" smtClean="0">
                <a:latin typeface="Arial" panose="020B0704020202090204" pitchFamily="34" charset="0"/>
                <a:ea typeface="宋体" panose="02010600030101010101" pitchFamily="2" charset="-122"/>
                <a:cs typeface="+mn-cs"/>
              </a:rPr>
              <a:t>‹#›</a:t>
            </a:fld>
            <a:endParaRPr lang="en-US" strike="noStrike" noProof="1"/>
          </a:p>
        </p:txBody>
      </p:sp>
    </p:spTree>
  </p:cSld>
  <p:clrMapOvr>
    <a:masterClrMapping/>
  </p:clrMapOvr>
  <mc:AlternateContent xmlns:mc="http://schemas.openxmlformats.org/markup-compatibility/2006" xmlns:p14="http://schemas.microsoft.com/office/powerpoint/2010/main">
    <mc:Choice Requires="p14">
      <p:transition p14:dur="0" advTm="4000"/>
    </mc:Choice>
    <mc:Fallback xmlns="">
      <p:transition advTm="400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ORTFOLIO 6">
    <p:spTree>
      <p:nvGrpSpPr>
        <p:cNvPr id="1" name=""/>
        <p:cNvGrpSpPr/>
        <p:nvPr/>
      </p:nvGrpSpPr>
      <p:grpSpPr>
        <a:xfrm>
          <a:off x="0" y="0"/>
          <a:ext cx="0" cy="0"/>
          <a:chOff x="0" y="0"/>
          <a:chExt cx="0" cy="0"/>
        </a:xfrm>
      </p:grpSpPr>
      <p:sp>
        <p:nvSpPr>
          <p:cNvPr id="5" name="Picture Placeholder 3"/>
          <p:cNvSpPr>
            <a:spLocks noGrp="1"/>
          </p:cNvSpPr>
          <p:nvPr>
            <p:ph type="pic" sz="quarter" idx="13"/>
          </p:nvPr>
        </p:nvSpPr>
        <p:spPr>
          <a:xfrm>
            <a:off x="853440" y="1341120"/>
            <a:ext cx="1524000" cy="15240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0" name="Picture Placeholder 3"/>
          <p:cNvSpPr>
            <a:spLocks noGrp="1"/>
          </p:cNvSpPr>
          <p:nvPr>
            <p:ph type="pic" sz="quarter" idx="14"/>
          </p:nvPr>
        </p:nvSpPr>
        <p:spPr>
          <a:xfrm>
            <a:off x="2377440" y="1341120"/>
            <a:ext cx="1524000" cy="15240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1" name="Picture Placeholder 3"/>
          <p:cNvSpPr>
            <a:spLocks noGrp="1"/>
          </p:cNvSpPr>
          <p:nvPr>
            <p:ph type="pic" sz="quarter" idx="15"/>
          </p:nvPr>
        </p:nvSpPr>
        <p:spPr>
          <a:xfrm>
            <a:off x="3901440" y="1341120"/>
            <a:ext cx="1524000" cy="15240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2" name="Picture Placeholder 3"/>
          <p:cNvSpPr>
            <a:spLocks noGrp="1"/>
          </p:cNvSpPr>
          <p:nvPr>
            <p:ph type="pic" sz="quarter" idx="16"/>
          </p:nvPr>
        </p:nvSpPr>
        <p:spPr>
          <a:xfrm>
            <a:off x="853440" y="2865120"/>
            <a:ext cx="1524000" cy="15240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3" name="Picture Placeholder 3"/>
          <p:cNvSpPr>
            <a:spLocks noGrp="1"/>
          </p:cNvSpPr>
          <p:nvPr>
            <p:ph type="pic" sz="quarter" idx="17"/>
          </p:nvPr>
        </p:nvSpPr>
        <p:spPr>
          <a:xfrm>
            <a:off x="2377440" y="2865120"/>
            <a:ext cx="1524000" cy="15240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4" name="Picture Placeholder 3"/>
          <p:cNvSpPr>
            <a:spLocks noGrp="1"/>
          </p:cNvSpPr>
          <p:nvPr>
            <p:ph type="pic" sz="quarter" idx="18"/>
          </p:nvPr>
        </p:nvSpPr>
        <p:spPr>
          <a:xfrm>
            <a:off x="3901440" y="2865120"/>
            <a:ext cx="1524000" cy="15240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5" name="Picture Placeholder 3"/>
          <p:cNvSpPr>
            <a:spLocks noGrp="1"/>
          </p:cNvSpPr>
          <p:nvPr>
            <p:ph type="pic" sz="quarter" idx="19"/>
          </p:nvPr>
        </p:nvSpPr>
        <p:spPr>
          <a:xfrm>
            <a:off x="853440" y="4389120"/>
            <a:ext cx="1524000" cy="15240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6" name="Picture Placeholder 3"/>
          <p:cNvSpPr>
            <a:spLocks noGrp="1"/>
          </p:cNvSpPr>
          <p:nvPr>
            <p:ph type="pic" sz="quarter" idx="20"/>
          </p:nvPr>
        </p:nvSpPr>
        <p:spPr>
          <a:xfrm>
            <a:off x="2377440" y="4389120"/>
            <a:ext cx="1524000" cy="15240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7" name="Picture Placeholder 3"/>
          <p:cNvSpPr>
            <a:spLocks noGrp="1"/>
          </p:cNvSpPr>
          <p:nvPr>
            <p:ph type="pic" sz="quarter" idx="21"/>
          </p:nvPr>
        </p:nvSpPr>
        <p:spPr>
          <a:xfrm>
            <a:off x="3901440" y="4389120"/>
            <a:ext cx="1524000" cy="15240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20" name="Title 3"/>
          <p:cNvSpPr>
            <a:spLocks noGrp="1"/>
          </p:cNvSpPr>
          <p:nvPr>
            <p:ph type="title"/>
          </p:nvPr>
        </p:nvSpPr>
        <p:spPr>
          <a:xfrm>
            <a:off x="838200" y="229852"/>
            <a:ext cx="10515600" cy="530528"/>
          </a:xfrm>
          <a:prstGeom prst="rect">
            <a:avLst/>
          </a:prstGeom>
        </p:spPr>
        <p:txBody>
          <a:bodyPr lIns="45720" tIns="22860" rIns="45720" bIns="22860"/>
          <a:lstStyle>
            <a:lvl1pPr algn="l">
              <a:defRPr sz="3835" b="1">
                <a:latin typeface="微软雅黑" panose="020B0703020204020201" pitchFamily="34" charset="-122"/>
                <a:ea typeface="微软雅黑" panose="020B0703020204020201" pitchFamily="34" charset="-122"/>
              </a:defRPr>
            </a:lvl1pPr>
          </a:lstStyle>
          <a:p>
            <a:pPr fontAlgn="auto"/>
            <a:r>
              <a:rPr lang="en-US" altLang="zh-CN" sz="4260" strike="noStrike" noProof="1"/>
              <a:t>Click to edit Master title style</a:t>
            </a:r>
            <a:endParaRPr lang="uk-UA" strike="noStrike" noProof="1"/>
          </a:p>
        </p:txBody>
      </p:sp>
    </p:spTree>
  </p:cSld>
  <p:clrMapOvr>
    <a:masterClrMapping/>
  </p:clrMapOvr>
  <mc:AlternateContent xmlns:mc="http://schemas.openxmlformats.org/markup-compatibility/2006" xmlns:p14="http://schemas.microsoft.com/office/powerpoint/2010/main">
    <mc:Choice Requires="p14">
      <p:transition p14:dur="0" advTm="4000"/>
    </mc:Choice>
    <mc:Fallback xmlns="">
      <p:transition advTm="400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ORTFOLIO 7">
    <p:spTree>
      <p:nvGrpSpPr>
        <p:cNvPr id="1" name=""/>
        <p:cNvGrpSpPr/>
        <p:nvPr/>
      </p:nvGrpSpPr>
      <p:grpSpPr>
        <a:xfrm>
          <a:off x="0" y="0"/>
          <a:ext cx="0" cy="0"/>
          <a:chOff x="0" y="0"/>
          <a:chExt cx="0" cy="0"/>
        </a:xfrm>
      </p:grpSpPr>
      <p:sp>
        <p:nvSpPr>
          <p:cNvPr id="5" name="Picture Placeholder 3"/>
          <p:cNvSpPr>
            <a:spLocks noGrp="1"/>
          </p:cNvSpPr>
          <p:nvPr>
            <p:ph type="pic" sz="quarter" idx="13"/>
          </p:nvPr>
        </p:nvSpPr>
        <p:spPr>
          <a:xfrm>
            <a:off x="1524000" y="3169920"/>
            <a:ext cx="1828801"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8" name="Picture Placeholder 3"/>
          <p:cNvSpPr>
            <a:spLocks noGrp="1"/>
          </p:cNvSpPr>
          <p:nvPr>
            <p:ph type="pic" sz="quarter" idx="14"/>
          </p:nvPr>
        </p:nvSpPr>
        <p:spPr>
          <a:xfrm>
            <a:off x="7010400" y="1341120"/>
            <a:ext cx="3657600" cy="36576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9" name="Picture Placeholder 3"/>
          <p:cNvSpPr>
            <a:spLocks noGrp="1"/>
          </p:cNvSpPr>
          <p:nvPr>
            <p:ph type="pic" sz="quarter" idx="15"/>
          </p:nvPr>
        </p:nvSpPr>
        <p:spPr>
          <a:xfrm>
            <a:off x="3352800" y="3169920"/>
            <a:ext cx="1828801"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0" name="Picture Placeholder 3"/>
          <p:cNvSpPr>
            <a:spLocks noGrp="1"/>
          </p:cNvSpPr>
          <p:nvPr>
            <p:ph type="pic" sz="quarter" idx="16"/>
          </p:nvPr>
        </p:nvSpPr>
        <p:spPr>
          <a:xfrm>
            <a:off x="5181600" y="3169920"/>
            <a:ext cx="1828801"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3" name="Title 3"/>
          <p:cNvSpPr>
            <a:spLocks noGrp="1"/>
          </p:cNvSpPr>
          <p:nvPr>
            <p:ph type="title"/>
          </p:nvPr>
        </p:nvSpPr>
        <p:spPr>
          <a:xfrm>
            <a:off x="838200" y="229852"/>
            <a:ext cx="10515600" cy="530528"/>
          </a:xfrm>
          <a:prstGeom prst="rect">
            <a:avLst/>
          </a:prstGeom>
        </p:spPr>
        <p:txBody>
          <a:bodyPr lIns="45720" tIns="22860" rIns="45720" bIns="22860"/>
          <a:lstStyle>
            <a:lvl1pPr algn="l">
              <a:defRPr sz="3835" b="1">
                <a:latin typeface="微软雅黑" panose="020B0703020204020201" pitchFamily="34" charset="-122"/>
                <a:ea typeface="微软雅黑" panose="020B0703020204020201" pitchFamily="34" charset="-122"/>
              </a:defRPr>
            </a:lvl1pPr>
          </a:lstStyle>
          <a:p>
            <a:pPr fontAlgn="auto"/>
            <a:r>
              <a:rPr lang="en-US" altLang="zh-CN" sz="4260" strike="noStrike" noProof="1"/>
              <a:t>Click to edit Master title style</a:t>
            </a:r>
            <a:endParaRPr lang="uk-UA" strike="noStrike" noProof="1"/>
          </a:p>
        </p:txBody>
      </p:sp>
    </p:spTree>
  </p:cSld>
  <p:clrMapOvr>
    <a:masterClrMapping/>
  </p:clrMapOvr>
  <mc:AlternateContent xmlns:mc="http://schemas.openxmlformats.org/markup-compatibility/2006" xmlns:p14="http://schemas.microsoft.com/office/powerpoint/2010/main">
    <mc:Choice Requires="p14">
      <p:transition p14:dur="0" advTm="4000"/>
    </mc:Choice>
    <mc:Fallback xmlns="">
      <p:transition advTm="400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ORTFOLIO 8">
    <p:spTree>
      <p:nvGrpSpPr>
        <p:cNvPr id="1" name=""/>
        <p:cNvGrpSpPr/>
        <p:nvPr/>
      </p:nvGrpSpPr>
      <p:grpSpPr>
        <a:xfrm>
          <a:off x="0" y="0"/>
          <a:ext cx="0" cy="0"/>
          <a:chOff x="0" y="0"/>
          <a:chExt cx="0" cy="0"/>
        </a:xfrm>
      </p:grpSpPr>
      <p:sp>
        <p:nvSpPr>
          <p:cNvPr id="3" name="Picture Placeholder 2"/>
          <p:cNvSpPr>
            <a:spLocks noGrp="1"/>
          </p:cNvSpPr>
          <p:nvPr>
            <p:ph type="pic" sz="quarter" idx="12"/>
          </p:nvPr>
        </p:nvSpPr>
        <p:spPr>
          <a:xfrm>
            <a:off x="5254349" y="1651000"/>
            <a:ext cx="6032500" cy="4000500"/>
          </a:xfrm>
          <a:prstGeom prst="rect">
            <a:avLst/>
          </a:prstGeom>
          <a:effectLst>
            <a:outerShdw blurRad="292100" dist="38100" dir="5400000" algn="t" rotWithShape="0">
              <a:prstClr val="black">
                <a:alpha val="67000"/>
              </a:prstClr>
            </a:outerShdw>
          </a:effectLst>
        </p:spPr>
        <p:txBody>
          <a:bodyPr lIns="45720" tIns="22860" rIns="45720" bIns="22860"/>
          <a:lstStyle/>
          <a:p>
            <a:pPr fontAlgn="auto"/>
            <a:r>
              <a:rPr lang="en-US" sz="2520" strike="noStrike" noProof="1"/>
              <a:t>Click icon to add picture</a:t>
            </a:r>
            <a:endParaRPr lang="uk-UA" strike="noStrike" noProof="1"/>
          </a:p>
        </p:txBody>
      </p:sp>
      <p:sp>
        <p:nvSpPr>
          <p:cNvPr id="10" name="Title 3"/>
          <p:cNvSpPr>
            <a:spLocks noGrp="1"/>
          </p:cNvSpPr>
          <p:nvPr>
            <p:ph type="title"/>
          </p:nvPr>
        </p:nvSpPr>
        <p:spPr>
          <a:xfrm>
            <a:off x="838200" y="229852"/>
            <a:ext cx="10515600" cy="530528"/>
          </a:xfrm>
          <a:prstGeom prst="rect">
            <a:avLst/>
          </a:prstGeom>
        </p:spPr>
        <p:txBody>
          <a:bodyPr lIns="45720" tIns="22860" rIns="45720" bIns="22860"/>
          <a:lstStyle>
            <a:lvl1pPr algn="l">
              <a:defRPr sz="3835" b="1">
                <a:latin typeface="微软雅黑" panose="020B0703020204020201" pitchFamily="34" charset="-122"/>
                <a:ea typeface="微软雅黑" panose="020B0703020204020201" pitchFamily="34" charset="-122"/>
              </a:defRPr>
            </a:lvl1pPr>
          </a:lstStyle>
          <a:p>
            <a:pPr fontAlgn="auto"/>
            <a:r>
              <a:rPr lang="en-US" altLang="zh-CN" sz="4260" strike="noStrike" noProof="1"/>
              <a:t>Click to edit Master title style</a:t>
            </a:r>
            <a:endParaRPr lang="uk-UA" strike="noStrike" noProof="1"/>
          </a:p>
        </p:txBody>
      </p:sp>
    </p:spTree>
  </p:cSld>
  <p:clrMapOvr>
    <a:masterClrMapping/>
  </p:clrMapOvr>
  <mc:AlternateContent xmlns:mc="http://schemas.openxmlformats.org/markup-compatibility/2006" xmlns:p14="http://schemas.microsoft.com/office/powerpoint/2010/main">
    <mc:Choice Requires="p14">
      <p:transition p14:dur="0" advTm="4000"/>
    </mc:Choice>
    <mc:Fallback xmlns="">
      <p:transition advTm="400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ORTFOLIO 9">
    <p:spTree>
      <p:nvGrpSpPr>
        <p:cNvPr id="1" name=""/>
        <p:cNvGrpSpPr/>
        <p:nvPr/>
      </p:nvGrpSpPr>
      <p:grpSpPr>
        <a:xfrm>
          <a:off x="0" y="0"/>
          <a:ext cx="0" cy="0"/>
          <a:chOff x="0" y="0"/>
          <a:chExt cx="0" cy="0"/>
        </a:xfrm>
      </p:grpSpPr>
      <p:sp>
        <p:nvSpPr>
          <p:cNvPr id="3" name="Picture Placeholder 2"/>
          <p:cNvSpPr>
            <a:spLocks noGrp="1"/>
          </p:cNvSpPr>
          <p:nvPr>
            <p:ph type="pic" sz="quarter" idx="12"/>
          </p:nvPr>
        </p:nvSpPr>
        <p:spPr>
          <a:xfrm>
            <a:off x="660407" y="1651000"/>
            <a:ext cx="6032500" cy="4000500"/>
          </a:xfrm>
          <a:prstGeom prst="rect">
            <a:avLst/>
          </a:prstGeom>
          <a:effectLst>
            <a:outerShdw blurRad="292100" dist="38100" dir="5400000" algn="t" rotWithShape="0">
              <a:prstClr val="black">
                <a:alpha val="67000"/>
              </a:prstClr>
            </a:outerShdw>
          </a:effectLst>
        </p:spPr>
        <p:txBody>
          <a:bodyPr lIns="45720" tIns="22860" rIns="45720" bIns="22860"/>
          <a:lstStyle/>
          <a:p>
            <a:pPr fontAlgn="auto"/>
            <a:r>
              <a:rPr lang="en-US" sz="2520" strike="noStrike" noProof="1"/>
              <a:t>Click icon to add picture</a:t>
            </a:r>
            <a:endParaRPr lang="uk-UA" strike="noStrike" noProof="1"/>
          </a:p>
        </p:txBody>
      </p:sp>
      <p:sp>
        <p:nvSpPr>
          <p:cNvPr id="10" name="Title 3"/>
          <p:cNvSpPr>
            <a:spLocks noGrp="1"/>
          </p:cNvSpPr>
          <p:nvPr>
            <p:ph type="title"/>
          </p:nvPr>
        </p:nvSpPr>
        <p:spPr>
          <a:xfrm>
            <a:off x="838200" y="229852"/>
            <a:ext cx="10515600" cy="530528"/>
          </a:xfrm>
          <a:prstGeom prst="rect">
            <a:avLst/>
          </a:prstGeom>
        </p:spPr>
        <p:txBody>
          <a:bodyPr lIns="45720" tIns="22860" rIns="45720" bIns="22860"/>
          <a:lstStyle>
            <a:lvl1pPr algn="l">
              <a:defRPr sz="3835" b="1">
                <a:latin typeface="微软雅黑" panose="020B0703020204020201" pitchFamily="34" charset="-122"/>
                <a:ea typeface="微软雅黑" panose="020B0703020204020201" pitchFamily="34" charset="-122"/>
              </a:defRPr>
            </a:lvl1pPr>
          </a:lstStyle>
          <a:p>
            <a:pPr fontAlgn="auto"/>
            <a:r>
              <a:rPr lang="en-US" altLang="zh-CN" sz="4260" strike="noStrike" noProof="1"/>
              <a:t>Click to edit Master title style</a:t>
            </a:r>
            <a:endParaRPr lang="uk-UA" strike="noStrike" noProof="1"/>
          </a:p>
        </p:txBody>
      </p:sp>
    </p:spTree>
  </p:cSld>
  <p:clrMapOvr>
    <a:masterClrMapping/>
  </p:clrMapOvr>
  <mc:AlternateContent xmlns:mc="http://schemas.openxmlformats.org/markup-compatibility/2006" xmlns:p14="http://schemas.microsoft.com/office/powerpoint/2010/main">
    <mc:Choice Requires="p14">
      <p:transition p14:dur="0" advTm="4000"/>
    </mc:Choice>
    <mc:Fallback xmlns="">
      <p:transition advTm="400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ORTFOLIO 10">
    <p:bg>
      <p:bgPr>
        <a:no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2"/>
          </p:nvPr>
        </p:nvSpPr>
        <p:spPr>
          <a:xfrm>
            <a:off x="914400" y="1341120"/>
            <a:ext cx="4876800" cy="3657600"/>
          </a:xfrm>
          <a:prstGeom prst="rect">
            <a:avLst/>
          </a:prstGeom>
          <a:effectLst>
            <a:outerShdw blurRad="292100" dist="38100" dir="5400000" algn="t" rotWithShape="0">
              <a:prstClr val="black">
                <a:alpha val="67000"/>
              </a:prstClr>
            </a:outerShdw>
          </a:effectLst>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8" name="Picture Placeholder 2"/>
          <p:cNvSpPr>
            <a:spLocks noGrp="1"/>
          </p:cNvSpPr>
          <p:nvPr>
            <p:ph type="pic" sz="quarter" idx="13"/>
          </p:nvPr>
        </p:nvSpPr>
        <p:spPr>
          <a:xfrm>
            <a:off x="6400800" y="1341120"/>
            <a:ext cx="4876800" cy="3657600"/>
          </a:xfrm>
          <a:prstGeom prst="rect">
            <a:avLst/>
          </a:prstGeom>
          <a:effectLst>
            <a:outerShdw blurRad="292100" dist="38100" dir="5400000" algn="t" rotWithShape="0">
              <a:prstClr val="black">
                <a:alpha val="67000"/>
              </a:prstClr>
            </a:outerShdw>
          </a:effectLst>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1" name="Title 3"/>
          <p:cNvSpPr>
            <a:spLocks noGrp="1"/>
          </p:cNvSpPr>
          <p:nvPr>
            <p:ph type="title"/>
          </p:nvPr>
        </p:nvSpPr>
        <p:spPr>
          <a:xfrm>
            <a:off x="838200" y="229852"/>
            <a:ext cx="10515600" cy="530528"/>
          </a:xfrm>
          <a:prstGeom prst="rect">
            <a:avLst/>
          </a:prstGeom>
        </p:spPr>
        <p:txBody>
          <a:bodyPr lIns="45720" tIns="22860" rIns="45720" bIns="22860"/>
          <a:lstStyle>
            <a:lvl1pPr algn="l">
              <a:defRPr sz="3835" b="1">
                <a:latin typeface="微软雅黑" panose="020B0703020204020201" pitchFamily="34" charset="-122"/>
                <a:ea typeface="微软雅黑" panose="020B0703020204020201" pitchFamily="34" charset="-122"/>
              </a:defRPr>
            </a:lvl1pPr>
          </a:lstStyle>
          <a:p>
            <a:pPr fontAlgn="auto"/>
            <a:r>
              <a:rPr lang="en-US" altLang="zh-CN" sz="4260" strike="noStrike" noProof="1"/>
              <a:t>Click to edit Master title style</a:t>
            </a:r>
            <a:endParaRPr lang="uk-UA" strike="noStrike" noProof="1"/>
          </a:p>
        </p:txBody>
      </p:sp>
      <p:sp>
        <p:nvSpPr>
          <p:cNvPr id="10" name="Slide Number Placeholder 4"/>
          <p:cNvSpPr>
            <a:spLocks noGrp="1"/>
          </p:cNvSpPr>
          <p:nvPr>
            <p:ph type="sldNum" sz="quarter" idx="4"/>
          </p:nvPr>
        </p:nvSpPr>
        <p:spPr>
          <a:xfrm>
            <a:off x="11331168" y="315825"/>
            <a:ext cx="555683" cy="471357"/>
          </a:xfrm>
          <a:prstGeom prst="rect">
            <a:avLst/>
          </a:prstGeom>
        </p:spPr>
        <p:txBody>
          <a:bodyPr/>
          <a:lstStyle>
            <a:lvl1pPr algn="ctr">
              <a:defRPr sz="1620">
                <a:solidFill>
                  <a:schemeClr val="bg1"/>
                </a:solidFill>
              </a:defRPr>
            </a:lvl1pPr>
          </a:lstStyle>
          <a:p>
            <a:pPr fontAlgn="base"/>
            <a:fld id="{5DE872C3-2ED1-43FB-B3C4-BA6F078D7CD3}" type="slidenum">
              <a:rPr lang="en-US" sz="1620" strike="noStrike" noProof="1" smtClean="0">
                <a:latin typeface="Arial" panose="020B0704020202090204" pitchFamily="34" charset="0"/>
                <a:ea typeface="宋体" panose="02010600030101010101" pitchFamily="2" charset="-122"/>
                <a:cs typeface="+mn-cs"/>
              </a:rPr>
              <a:t>‹#›</a:t>
            </a:fld>
            <a:endParaRPr lang="en-US" strike="noStrike" noProof="1"/>
          </a:p>
        </p:txBody>
      </p:sp>
    </p:spTree>
  </p:cSld>
  <p:clrMapOvr>
    <a:masterClrMapping/>
  </p:clrMapOvr>
  <mc:AlternateContent xmlns:mc="http://schemas.openxmlformats.org/markup-compatibility/2006" xmlns:p14="http://schemas.microsoft.com/office/powerpoint/2010/main">
    <mc:Choice Requires="p14">
      <p:transition p14:dur="0" advTm="4000"/>
    </mc:Choice>
    <mc:Fallback xmlns="">
      <p:transition advTm="400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ORTFOLIO 11">
    <p:bg>
      <p:bgPr>
        <a:no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2"/>
          </p:nvPr>
        </p:nvSpPr>
        <p:spPr>
          <a:xfrm>
            <a:off x="838200" y="1341120"/>
            <a:ext cx="3352800" cy="1828800"/>
          </a:xfrm>
          <a:prstGeom prst="rect">
            <a:avLst/>
          </a:prstGeom>
          <a:effectLst>
            <a:outerShdw blurRad="190500" dist="38100" dir="5400000" algn="t" rotWithShape="0">
              <a:prstClr val="black">
                <a:alpha val="67000"/>
              </a:prstClr>
            </a:outerShdw>
          </a:effectLst>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8" name="Picture Placeholder 2"/>
          <p:cNvSpPr>
            <a:spLocks noGrp="1"/>
          </p:cNvSpPr>
          <p:nvPr>
            <p:ph type="pic" sz="quarter" idx="13"/>
          </p:nvPr>
        </p:nvSpPr>
        <p:spPr>
          <a:xfrm>
            <a:off x="8001000" y="1341120"/>
            <a:ext cx="3352800" cy="1828800"/>
          </a:xfrm>
          <a:prstGeom prst="rect">
            <a:avLst/>
          </a:prstGeom>
          <a:effectLst>
            <a:outerShdw blurRad="190500" dist="38100" dir="5400000" algn="t" rotWithShape="0">
              <a:prstClr val="black">
                <a:alpha val="67000"/>
              </a:prstClr>
            </a:outerShdw>
          </a:effectLst>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9" name="Picture Placeholder 2"/>
          <p:cNvSpPr>
            <a:spLocks noGrp="1"/>
          </p:cNvSpPr>
          <p:nvPr>
            <p:ph type="pic" sz="quarter" idx="14"/>
          </p:nvPr>
        </p:nvSpPr>
        <p:spPr>
          <a:xfrm>
            <a:off x="4419600" y="1341120"/>
            <a:ext cx="3352800" cy="1828800"/>
          </a:xfrm>
          <a:prstGeom prst="rect">
            <a:avLst/>
          </a:prstGeom>
          <a:effectLst>
            <a:outerShdw blurRad="190500" dist="38100" dir="5400000" algn="t" rotWithShape="0">
              <a:prstClr val="black">
                <a:alpha val="67000"/>
              </a:prstClr>
            </a:outerShdw>
          </a:effectLst>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2" name="Title 3"/>
          <p:cNvSpPr>
            <a:spLocks noGrp="1"/>
          </p:cNvSpPr>
          <p:nvPr>
            <p:ph type="title"/>
          </p:nvPr>
        </p:nvSpPr>
        <p:spPr>
          <a:xfrm>
            <a:off x="838200" y="229852"/>
            <a:ext cx="10515600" cy="530528"/>
          </a:xfrm>
          <a:prstGeom prst="rect">
            <a:avLst/>
          </a:prstGeom>
        </p:spPr>
        <p:txBody>
          <a:bodyPr lIns="45720" tIns="22860" rIns="45720" bIns="22860"/>
          <a:lstStyle>
            <a:lvl1pPr algn="l">
              <a:defRPr sz="3835" b="1">
                <a:latin typeface="微软雅黑" panose="020B0703020204020201" pitchFamily="34" charset="-122"/>
                <a:ea typeface="微软雅黑" panose="020B0703020204020201" pitchFamily="34" charset="-122"/>
              </a:defRPr>
            </a:lvl1pPr>
          </a:lstStyle>
          <a:p>
            <a:pPr fontAlgn="auto"/>
            <a:r>
              <a:rPr lang="en-US" altLang="zh-CN" sz="4260" strike="noStrike" noProof="1"/>
              <a:t>Click to edit Master title style</a:t>
            </a:r>
            <a:endParaRPr lang="uk-UA" strike="noStrike" noProof="1"/>
          </a:p>
        </p:txBody>
      </p:sp>
      <p:sp>
        <p:nvSpPr>
          <p:cNvPr id="11" name="Slide Number Placeholder 4"/>
          <p:cNvSpPr>
            <a:spLocks noGrp="1"/>
          </p:cNvSpPr>
          <p:nvPr>
            <p:ph type="sldNum" sz="quarter" idx="4"/>
          </p:nvPr>
        </p:nvSpPr>
        <p:spPr>
          <a:xfrm>
            <a:off x="11331168" y="315825"/>
            <a:ext cx="555683" cy="471357"/>
          </a:xfrm>
          <a:prstGeom prst="rect">
            <a:avLst/>
          </a:prstGeom>
        </p:spPr>
        <p:txBody>
          <a:bodyPr/>
          <a:lstStyle>
            <a:lvl1pPr algn="ctr">
              <a:defRPr sz="1620">
                <a:solidFill>
                  <a:schemeClr val="bg1"/>
                </a:solidFill>
              </a:defRPr>
            </a:lvl1pPr>
          </a:lstStyle>
          <a:p>
            <a:pPr fontAlgn="base"/>
            <a:fld id="{5DE872C3-2ED1-43FB-B3C4-BA6F078D7CD3}" type="slidenum">
              <a:rPr lang="en-US" sz="1620" strike="noStrike" noProof="1" smtClean="0">
                <a:latin typeface="Arial" panose="020B0704020202090204" pitchFamily="34" charset="0"/>
                <a:ea typeface="宋体" panose="02010600030101010101" pitchFamily="2" charset="-122"/>
                <a:cs typeface="+mn-cs"/>
              </a:rPr>
              <a:t>‹#›</a:t>
            </a:fld>
            <a:endParaRPr lang="en-US" strike="noStrike" noProof="1"/>
          </a:p>
        </p:txBody>
      </p:sp>
    </p:spTree>
  </p:cSld>
  <p:clrMapOvr>
    <a:masterClrMapping/>
  </p:clrMapOvr>
  <mc:AlternateContent xmlns:mc="http://schemas.openxmlformats.org/markup-compatibility/2006" xmlns:p14="http://schemas.microsoft.com/office/powerpoint/2010/main">
    <mc:Choice Requires="p14">
      <p:transition p14:dur="0" advTm="4000"/>
    </mc:Choice>
    <mc:Fallback xmlns="">
      <p:transition advTm="4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CAEAB970-DAD8-4186-9719-7FB057EF2487}" type="datetimeFigureOut">
              <a:rPr lang="zh-CN" altLang="en-US" smtClean="0"/>
              <a:t>2026/8/21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0B0045E-45F8-4F58-B150-FEA5CCB3B5E7}" type="slidenum">
              <a:rPr lang="zh-CN" altLang="en-US" smtClean="0"/>
              <a:t>‹#›</a:t>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ORTFOLIO 12">
    <p:bg>
      <p:bgPr>
        <a:no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2"/>
          </p:nvPr>
        </p:nvSpPr>
        <p:spPr>
          <a:xfrm>
            <a:off x="838200" y="1341120"/>
            <a:ext cx="3352800" cy="3352800"/>
          </a:xfrm>
          <a:prstGeom prst="rect">
            <a:avLst/>
          </a:prstGeom>
          <a:effectLst>
            <a:outerShdw blurRad="292100" dist="38100" dir="5400000" algn="t" rotWithShape="0">
              <a:prstClr val="black">
                <a:alpha val="67000"/>
              </a:prstClr>
            </a:outerShdw>
          </a:effectLst>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8" name="Picture Placeholder 2"/>
          <p:cNvSpPr>
            <a:spLocks noGrp="1"/>
          </p:cNvSpPr>
          <p:nvPr>
            <p:ph type="pic" sz="quarter" idx="13"/>
          </p:nvPr>
        </p:nvSpPr>
        <p:spPr>
          <a:xfrm>
            <a:off x="8001000" y="1341120"/>
            <a:ext cx="3352800" cy="3352800"/>
          </a:xfrm>
          <a:prstGeom prst="rect">
            <a:avLst/>
          </a:prstGeom>
          <a:effectLst>
            <a:outerShdw blurRad="292100" dist="38100" dir="5400000" algn="t" rotWithShape="0">
              <a:prstClr val="black">
                <a:alpha val="67000"/>
              </a:prstClr>
            </a:outerShdw>
          </a:effectLst>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9" name="Picture Placeholder 2"/>
          <p:cNvSpPr>
            <a:spLocks noGrp="1"/>
          </p:cNvSpPr>
          <p:nvPr>
            <p:ph type="pic" sz="quarter" idx="14"/>
          </p:nvPr>
        </p:nvSpPr>
        <p:spPr>
          <a:xfrm>
            <a:off x="4419600" y="1341120"/>
            <a:ext cx="3352800" cy="3352800"/>
          </a:xfrm>
          <a:prstGeom prst="rect">
            <a:avLst/>
          </a:prstGeom>
          <a:effectLst>
            <a:outerShdw blurRad="292100" dist="38100" dir="5400000" algn="t" rotWithShape="0">
              <a:prstClr val="black">
                <a:alpha val="67000"/>
              </a:prstClr>
            </a:outerShdw>
          </a:effectLst>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2" name="Title 3"/>
          <p:cNvSpPr>
            <a:spLocks noGrp="1"/>
          </p:cNvSpPr>
          <p:nvPr>
            <p:ph type="title"/>
          </p:nvPr>
        </p:nvSpPr>
        <p:spPr>
          <a:xfrm>
            <a:off x="838200" y="229852"/>
            <a:ext cx="10515600" cy="530528"/>
          </a:xfrm>
          <a:prstGeom prst="rect">
            <a:avLst/>
          </a:prstGeom>
        </p:spPr>
        <p:txBody>
          <a:bodyPr lIns="45720" tIns="22860" rIns="45720" bIns="22860"/>
          <a:lstStyle>
            <a:lvl1pPr algn="l">
              <a:defRPr sz="3835" b="1">
                <a:latin typeface="微软雅黑" panose="020B0703020204020201" pitchFamily="34" charset="-122"/>
                <a:ea typeface="微软雅黑" panose="020B0703020204020201" pitchFamily="34" charset="-122"/>
              </a:defRPr>
            </a:lvl1pPr>
          </a:lstStyle>
          <a:p>
            <a:pPr fontAlgn="auto"/>
            <a:r>
              <a:rPr lang="en-US" altLang="zh-CN" sz="4260" strike="noStrike" noProof="1"/>
              <a:t>Click to edit Master title style</a:t>
            </a:r>
            <a:endParaRPr lang="uk-UA" strike="noStrike" noProof="1"/>
          </a:p>
        </p:txBody>
      </p:sp>
      <p:sp>
        <p:nvSpPr>
          <p:cNvPr id="11" name="Slide Number Placeholder 4"/>
          <p:cNvSpPr>
            <a:spLocks noGrp="1"/>
          </p:cNvSpPr>
          <p:nvPr>
            <p:ph type="sldNum" sz="quarter" idx="4"/>
          </p:nvPr>
        </p:nvSpPr>
        <p:spPr>
          <a:xfrm>
            <a:off x="11331168" y="315825"/>
            <a:ext cx="555683" cy="471357"/>
          </a:xfrm>
          <a:prstGeom prst="rect">
            <a:avLst/>
          </a:prstGeom>
        </p:spPr>
        <p:txBody>
          <a:bodyPr/>
          <a:lstStyle>
            <a:lvl1pPr algn="ctr">
              <a:defRPr sz="1620">
                <a:solidFill>
                  <a:schemeClr val="bg1"/>
                </a:solidFill>
              </a:defRPr>
            </a:lvl1pPr>
          </a:lstStyle>
          <a:p>
            <a:pPr fontAlgn="base"/>
            <a:fld id="{5DE872C3-2ED1-43FB-B3C4-BA6F078D7CD3}" type="slidenum">
              <a:rPr lang="en-US" sz="1620" strike="noStrike" noProof="1" smtClean="0">
                <a:latin typeface="Arial" panose="020B0704020202090204" pitchFamily="34" charset="0"/>
                <a:ea typeface="宋体" panose="02010600030101010101" pitchFamily="2" charset="-122"/>
                <a:cs typeface="+mn-cs"/>
              </a:rPr>
              <a:t>‹#›</a:t>
            </a:fld>
            <a:endParaRPr lang="en-US" strike="noStrike" noProof="1"/>
          </a:p>
        </p:txBody>
      </p:sp>
    </p:spTree>
  </p:cSld>
  <p:clrMapOvr>
    <a:masterClrMapping/>
  </p:clrMapOvr>
  <mc:AlternateContent xmlns:mc="http://schemas.openxmlformats.org/markup-compatibility/2006" xmlns:p14="http://schemas.microsoft.com/office/powerpoint/2010/main">
    <mc:Choice Requires="p14">
      <p:transition p14:dur="0" advTm="4000"/>
    </mc:Choice>
    <mc:Fallback xmlns="">
      <p:transition advTm="400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ORTFOLIO 13">
    <p:bg>
      <p:bgPr>
        <a:no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2"/>
          </p:nvPr>
        </p:nvSpPr>
        <p:spPr>
          <a:xfrm>
            <a:off x="838200" y="1828800"/>
            <a:ext cx="3352800" cy="4267200"/>
          </a:xfrm>
          <a:prstGeom prst="rect">
            <a:avLst/>
          </a:prstGeom>
          <a:effectLst>
            <a:outerShdw blurRad="292100" dist="38100" dir="5400000" algn="t" rotWithShape="0">
              <a:prstClr val="black">
                <a:alpha val="67000"/>
              </a:prstClr>
            </a:outerShdw>
          </a:effectLst>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8" name="Picture Placeholder 2"/>
          <p:cNvSpPr>
            <a:spLocks noGrp="1"/>
          </p:cNvSpPr>
          <p:nvPr>
            <p:ph type="pic" sz="quarter" idx="13"/>
          </p:nvPr>
        </p:nvSpPr>
        <p:spPr>
          <a:xfrm>
            <a:off x="8001000" y="1828800"/>
            <a:ext cx="3352800" cy="4267200"/>
          </a:xfrm>
          <a:prstGeom prst="rect">
            <a:avLst/>
          </a:prstGeom>
          <a:effectLst>
            <a:outerShdw blurRad="292100" dist="38100" dir="5400000" algn="t" rotWithShape="0">
              <a:prstClr val="black">
                <a:alpha val="67000"/>
              </a:prstClr>
            </a:outerShdw>
          </a:effectLst>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9" name="Picture Placeholder 2"/>
          <p:cNvSpPr>
            <a:spLocks noGrp="1"/>
          </p:cNvSpPr>
          <p:nvPr>
            <p:ph type="pic" sz="quarter" idx="14"/>
          </p:nvPr>
        </p:nvSpPr>
        <p:spPr>
          <a:xfrm>
            <a:off x="4419600" y="1828800"/>
            <a:ext cx="3352800" cy="4267200"/>
          </a:xfrm>
          <a:prstGeom prst="rect">
            <a:avLst/>
          </a:prstGeom>
          <a:effectLst>
            <a:outerShdw blurRad="292100" dist="38100" dir="5400000" algn="t" rotWithShape="0">
              <a:prstClr val="black">
                <a:alpha val="67000"/>
              </a:prstClr>
            </a:outerShdw>
          </a:effectLst>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3" name="Title 3"/>
          <p:cNvSpPr>
            <a:spLocks noGrp="1"/>
          </p:cNvSpPr>
          <p:nvPr>
            <p:ph type="title"/>
          </p:nvPr>
        </p:nvSpPr>
        <p:spPr>
          <a:xfrm>
            <a:off x="838200" y="229852"/>
            <a:ext cx="10515600" cy="530528"/>
          </a:xfrm>
          <a:prstGeom prst="rect">
            <a:avLst/>
          </a:prstGeom>
        </p:spPr>
        <p:txBody>
          <a:bodyPr lIns="45720" tIns="22860" rIns="45720" bIns="22860"/>
          <a:lstStyle>
            <a:lvl1pPr algn="l">
              <a:defRPr sz="3835" b="1">
                <a:latin typeface="微软雅黑" panose="020B0703020204020201" pitchFamily="34" charset="-122"/>
                <a:ea typeface="微软雅黑" panose="020B0703020204020201" pitchFamily="34" charset="-122"/>
              </a:defRPr>
            </a:lvl1pPr>
          </a:lstStyle>
          <a:p>
            <a:pPr fontAlgn="auto"/>
            <a:r>
              <a:rPr lang="en-US" altLang="zh-CN" sz="4260" strike="noStrike" noProof="1"/>
              <a:t>Click to edit Master title style</a:t>
            </a:r>
            <a:endParaRPr lang="uk-UA" strike="noStrike" noProof="1"/>
          </a:p>
        </p:txBody>
      </p:sp>
      <p:sp>
        <p:nvSpPr>
          <p:cNvPr id="11" name="Slide Number Placeholder 4"/>
          <p:cNvSpPr>
            <a:spLocks noGrp="1"/>
          </p:cNvSpPr>
          <p:nvPr>
            <p:ph type="sldNum" sz="quarter" idx="4"/>
          </p:nvPr>
        </p:nvSpPr>
        <p:spPr>
          <a:xfrm>
            <a:off x="11331168" y="315825"/>
            <a:ext cx="555683" cy="471357"/>
          </a:xfrm>
          <a:prstGeom prst="rect">
            <a:avLst/>
          </a:prstGeom>
        </p:spPr>
        <p:txBody>
          <a:bodyPr/>
          <a:lstStyle>
            <a:lvl1pPr algn="ctr">
              <a:defRPr sz="1620">
                <a:solidFill>
                  <a:schemeClr val="bg1"/>
                </a:solidFill>
              </a:defRPr>
            </a:lvl1pPr>
          </a:lstStyle>
          <a:p>
            <a:pPr fontAlgn="base"/>
            <a:fld id="{5DE872C3-2ED1-43FB-B3C4-BA6F078D7CD3}" type="slidenum">
              <a:rPr lang="en-US" sz="1620" strike="noStrike" noProof="1" smtClean="0">
                <a:latin typeface="Arial" panose="020B0704020202090204" pitchFamily="34" charset="0"/>
                <a:ea typeface="宋体" panose="02010600030101010101" pitchFamily="2" charset="-122"/>
                <a:cs typeface="+mn-cs"/>
              </a:rPr>
              <a:t>‹#›</a:t>
            </a:fld>
            <a:endParaRPr lang="en-US" strike="noStrike" noProof="1"/>
          </a:p>
        </p:txBody>
      </p:sp>
    </p:spTree>
  </p:cSld>
  <p:clrMapOvr>
    <a:masterClrMapping/>
  </p:clrMapOvr>
  <mc:AlternateContent xmlns:mc="http://schemas.openxmlformats.org/markup-compatibility/2006" xmlns:p14="http://schemas.microsoft.com/office/powerpoint/2010/main">
    <mc:Choice Requires="p14">
      <p:transition p14:dur="0" advTm="4000"/>
    </mc:Choice>
    <mc:Fallback xmlns="">
      <p:transition advTm="400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ORTFOLIO 14">
    <p:bg>
      <p:bgPr>
        <a:no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2"/>
          </p:nvPr>
        </p:nvSpPr>
        <p:spPr>
          <a:xfrm>
            <a:off x="853440" y="1341120"/>
            <a:ext cx="2133600" cy="45720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0" name="Picture Placeholder 2"/>
          <p:cNvSpPr>
            <a:spLocks noGrp="1"/>
          </p:cNvSpPr>
          <p:nvPr>
            <p:ph type="pic" sz="quarter" idx="13"/>
          </p:nvPr>
        </p:nvSpPr>
        <p:spPr>
          <a:xfrm>
            <a:off x="3048001" y="1341120"/>
            <a:ext cx="2133600" cy="45720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1" name="Picture Placeholder 2"/>
          <p:cNvSpPr>
            <a:spLocks noGrp="1"/>
          </p:cNvSpPr>
          <p:nvPr>
            <p:ph type="pic" sz="quarter" idx="14"/>
          </p:nvPr>
        </p:nvSpPr>
        <p:spPr>
          <a:xfrm>
            <a:off x="5242560" y="1341120"/>
            <a:ext cx="2133600" cy="45720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2" name="Title 3"/>
          <p:cNvSpPr>
            <a:spLocks noGrp="1"/>
          </p:cNvSpPr>
          <p:nvPr>
            <p:ph type="title"/>
          </p:nvPr>
        </p:nvSpPr>
        <p:spPr>
          <a:xfrm>
            <a:off x="838200" y="229852"/>
            <a:ext cx="10515600" cy="530528"/>
          </a:xfrm>
          <a:prstGeom prst="rect">
            <a:avLst/>
          </a:prstGeom>
        </p:spPr>
        <p:txBody>
          <a:bodyPr lIns="45720" tIns="22860" rIns="45720" bIns="22860"/>
          <a:lstStyle>
            <a:lvl1pPr algn="l">
              <a:defRPr sz="3835" b="1">
                <a:latin typeface="微软雅黑" panose="020B0703020204020201" pitchFamily="34" charset="-122"/>
                <a:ea typeface="微软雅黑" panose="020B0703020204020201" pitchFamily="34" charset="-122"/>
              </a:defRPr>
            </a:lvl1pPr>
          </a:lstStyle>
          <a:p>
            <a:pPr fontAlgn="auto"/>
            <a:r>
              <a:rPr lang="en-US" altLang="zh-CN" sz="4260" strike="noStrike" noProof="1"/>
              <a:t>Click to edit Master title style</a:t>
            </a:r>
            <a:endParaRPr lang="uk-UA" strike="noStrike" noProof="1"/>
          </a:p>
        </p:txBody>
      </p:sp>
      <p:sp>
        <p:nvSpPr>
          <p:cNvPr id="9" name="Slide Number Placeholder 4"/>
          <p:cNvSpPr>
            <a:spLocks noGrp="1"/>
          </p:cNvSpPr>
          <p:nvPr>
            <p:ph type="sldNum" sz="quarter" idx="4"/>
          </p:nvPr>
        </p:nvSpPr>
        <p:spPr>
          <a:xfrm>
            <a:off x="11331168" y="315825"/>
            <a:ext cx="555683" cy="471357"/>
          </a:xfrm>
          <a:prstGeom prst="rect">
            <a:avLst/>
          </a:prstGeom>
        </p:spPr>
        <p:txBody>
          <a:bodyPr/>
          <a:lstStyle>
            <a:lvl1pPr algn="ctr">
              <a:defRPr sz="1620">
                <a:solidFill>
                  <a:schemeClr val="bg1"/>
                </a:solidFill>
              </a:defRPr>
            </a:lvl1pPr>
          </a:lstStyle>
          <a:p>
            <a:pPr fontAlgn="base"/>
            <a:fld id="{5DE872C3-2ED1-43FB-B3C4-BA6F078D7CD3}" type="slidenum">
              <a:rPr lang="en-US" sz="1620" strike="noStrike" noProof="1" smtClean="0">
                <a:latin typeface="Arial" panose="020B0704020202090204" pitchFamily="34" charset="0"/>
                <a:ea typeface="宋体" panose="02010600030101010101" pitchFamily="2" charset="-122"/>
                <a:cs typeface="+mn-cs"/>
              </a:rPr>
              <a:t>‹#›</a:t>
            </a:fld>
            <a:endParaRPr lang="en-US" strike="noStrike" noProof="1"/>
          </a:p>
        </p:txBody>
      </p:sp>
    </p:spTree>
  </p:cSld>
  <p:clrMapOvr>
    <a:masterClrMapping/>
  </p:clrMapOvr>
  <mc:AlternateContent xmlns:mc="http://schemas.openxmlformats.org/markup-compatibility/2006" xmlns:p14="http://schemas.microsoft.com/office/powerpoint/2010/main">
    <mc:Choice Requires="p14">
      <p:transition p14:dur="0" advTm="4000"/>
    </mc:Choice>
    <mc:Fallback xmlns="">
      <p:transition advTm="400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ORTFOLIO 15">
    <p:spTree>
      <p:nvGrpSpPr>
        <p:cNvPr id="1" name=""/>
        <p:cNvGrpSpPr/>
        <p:nvPr/>
      </p:nvGrpSpPr>
      <p:grpSpPr>
        <a:xfrm>
          <a:off x="0" y="0"/>
          <a:ext cx="0" cy="0"/>
          <a:chOff x="0" y="0"/>
          <a:chExt cx="0" cy="0"/>
        </a:xfrm>
      </p:grpSpPr>
      <p:sp>
        <p:nvSpPr>
          <p:cNvPr id="3" name="Picture Placeholder 2"/>
          <p:cNvSpPr>
            <a:spLocks noGrp="1"/>
          </p:cNvSpPr>
          <p:nvPr>
            <p:ph type="pic" sz="quarter" idx="12"/>
          </p:nvPr>
        </p:nvSpPr>
        <p:spPr>
          <a:xfrm>
            <a:off x="838200" y="1341120"/>
            <a:ext cx="2438400" cy="3352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3" name="Picture Placeholder 2"/>
          <p:cNvSpPr>
            <a:spLocks noGrp="1"/>
          </p:cNvSpPr>
          <p:nvPr>
            <p:ph type="pic" sz="quarter" idx="13"/>
          </p:nvPr>
        </p:nvSpPr>
        <p:spPr>
          <a:xfrm>
            <a:off x="3530600" y="1341120"/>
            <a:ext cx="2438400" cy="3352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4" name="Picture Placeholder 2"/>
          <p:cNvSpPr>
            <a:spLocks noGrp="1"/>
          </p:cNvSpPr>
          <p:nvPr>
            <p:ph type="pic" sz="quarter" idx="14"/>
          </p:nvPr>
        </p:nvSpPr>
        <p:spPr>
          <a:xfrm>
            <a:off x="6223000" y="1341120"/>
            <a:ext cx="2438400" cy="3352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5" name="Picture Placeholder 2"/>
          <p:cNvSpPr>
            <a:spLocks noGrp="1"/>
          </p:cNvSpPr>
          <p:nvPr>
            <p:ph type="pic" sz="quarter" idx="15"/>
          </p:nvPr>
        </p:nvSpPr>
        <p:spPr>
          <a:xfrm>
            <a:off x="8915400" y="1341120"/>
            <a:ext cx="2438400" cy="3352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1" name="Title 3"/>
          <p:cNvSpPr>
            <a:spLocks noGrp="1"/>
          </p:cNvSpPr>
          <p:nvPr>
            <p:ph type="title"/>
          </p:nvPr>
        </p:nvSpPr>
        <p:spPr>
          <a:xfrm>
            <a:off x="838200" y="229852"/>
            <a:ext cx="10515600" cy="530528"/>
          </a:xfrm>
          <a:prstGeom prst="rect">
            <a:avLst/>
          </a:prstGeom>
        </p:spPr>
        <p:txBody>
          <a:bodyPr lIns="45720" tIns="22860" rIns="45720" bIns="22860"/>
          <a:lstStyle>
            <a:lvl1pPr algn="l">
              <a:defRPr sz="3835" b="1">
                <a:latin typeface="微软雅黑" panose="020B0703020204020201" pitchFamily="34" charset="-122"/>
                <a:ea typeface="微软雅黑" panose="020B0703020204020201" pitchFamily="34" charset="-122"/>
              </a:defRPr>
            </a:lvl1pPr>
          </a:lstStyle>
          <a:p>
            <a:pPr fontAlgn="auto"/>
            <a:r>
              <a:rPr lang="en-US" altLang="zh-CN" sz="4260" strike="noStrike" noProof="1"/>
              <a:t>Click to edit Master title style</a:t>
            </a:r>
            <a:endParaRPr lang="uk-UA" strike="noStrike" noProof="1"/>
          </a:p>
        </p:txBody>
      </p:sp>
    </p:spTree>
  </p:cSld>
  <p:clrMapOvr>
    <a:masterClrMapping/>
  </p:clrMapOvr>
  <mc:AlternateContent xmlns:mc="http://schemas.openxmlformats.org/markup-compatibility/2006" xmlns:p14="http://schemas.microsoft.com/office/powerpoint/2010/main">
    <mc:Choice Requires="p14">
      <p:transition p14:dur="0" advTm="4000"/>
    </mc:Choice>
    <mc:Fallback xmlns="">
      <p:transition advTm="400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ORTFOLIO 16">
    <p:spTree>
      <p:nvGrpSpPr>
        <p:cNvPr id="1" name=""/>
        <p:cNvGrpSpPr/>
        <p:nvPr/>
      </p:nvGrpSpPr>
      <p:grpSpPr>
        <a:xfrm>
          <a:off x="0" y="0"/>
          <a:ext cx="0" cy="0"/>
          <a:chOff x="0" y="0"/>
          <a:chExt cx="0" cy="0"/>
        </a:xfrm>
      </p:grpSpPr>
      <p:sp>
        <p:nvSpPr>
          <p:cNvPr id="3" name="Picture Placeholder 2"/>
          <p:cNvSpPr>
            <a:spLocks noGrp="1"/>
          </p:cNvSpPr>
          <p:nvPr>
            <p:ph type="pic" sz="quarter" idx="12"/>
          </p:nvPr>
        </p:nvSpPr>
        <p:spPr>
          <a:xfrm>
            <a:off x="838200" y="1701800"/>
            <a:ext cx="24384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3" name="Picture Placeholder 2"/>
          <p:cNvSpPr>
            <a:spLocks noGrp="1"/>
          </p:cNvSpPr>
          <p:nvPr>
            <p:ph type="pic" sz="quarter" idx="13"/>
          </p:nvPr>
        </p:nvSpPr>
        <p:spPr>
          <a:xfrm>
            <a:off x="3530600" y="1701800"/>
            <a:ext cx="24384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4" name="Picture Placeholder 2"/>
          <p:cNvSpPr>
            <a:spLocks noGrp="1"/>
          </p:cNvSpPr>
          <p:nvPr>
            <p:ph type="pic" sz="quarter" idx="14"/>
          </p:nvPr>
        </p:nvSpPr>
        <p:spPr>
          <a:xfrm>
            <a:off x="6223000" y="1701800"/>
            <a:ext cx="24384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5" name="Picture Placeholder 2"/>
          <p:cNvSpPr>
            <a:spLocks noGrp="1"/>
          </p:cNvSpPr>
          <p:nvPr>
            <p:ph type="pic" sz="quarter" idx="15"/>
          </p:nvPr>
        </p:nvSpPr>
        <p:spPr>
          <a:xfrm>
            <a:off x="8915400" y="1701800"/>
            <a:ext cx="24384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1" name="Title 3"/>
          <p:cNvSpPr>
            <a:spLocks noGrp="1"/>
          </p:cNvSpPr>
          <p:nvPr>
            <p:ph type="title"/>
          </p:nvPr>
        </p:nvSpPr>
        <p:spPr>
          <a:xfrm>
            <a:off x="838200" y="229852"/>
            <a:ext cx="10515600" cy="530528"/>
          </a:xfrm>
          <a:prstGeom prst="rect">
            <a:avLst/>
          </a:prstGeom>
        </p:spPr>
        <p:txBody>
          <a:bodyPr lIns="45720" tIns="22860" rIns="45720" bIns="22860"/>
          <a:lstStyle>
            <a:lvl1pPr algn="l">
              <a:defRPr sz="3835" b="1">
                <a:latin typeface="微软雅黑" panose="020B0703020204020201" pitchFamily="34" charset="-122"/>
                <a:ea typeface="微软雅黑" panose="020B0703020204020201" pitchFamily="34" charset="-122"/>
              </a:defRPr>
            </a:lvl1pPr>
          </a:lstStyle>
          <a:p>
            <a:pPr fontAlgn="auto"/>
            <a:r>
              <a:rPr lang="en-US" altLang="zh-CN" sz="4260" strike="noStrike" noProof="1"/>
              <a:t>Click to edit Master title style</a:t>
            </a:r>
            <a:endParaRPr lang="uk-UA" strike="noStrike" noProof="1"/>
          </a:p>
        </p:txBody>
      </p:sp>
    </p:spTree>
  </p:cSld>
  <p:clrMapOvr>
    <a:masterClrMapping/>
  </p:clrMapOvr>
  <mc:AlternateContent xmlns:mc="http://schemas.openxmlformats.org/markup-compatibility/2006" xmlns:p14="http://schemas.microsoft.com/office/powerpoint/2010/main">
    <mc:Choice Requires="p14">
      <p:transition p14:dur="0" advTm="4000"/>
    </mc:Choice>
    <mc:Fallback xmlns="">
      <p:transition advTm="400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ORTFOLIO 17">
    <p:bg>
      <p:bgPr>
        <a:no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2"/>
          </p:nvPr>
        </p:nvSpPr>
        <p:spPr>
          <a:xfrm>
            <a:off x="838200" y="1722120"/>
            <a:ext cx="24384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3" name="Picture Placeholder 2"/>
          <p:cNvSpPr>
            <a:spLocks noGrp="1"/>
          </p:cNvSpPr>
          <p:nvPr>
            <p:ph type="pic" sz="quarter" idx="13"/>
          </p:nvPr>
        </p:nvSpPr>
        <p:spPr>
          <a:xfrm>
            <a:off x="838200" y="4038600"/>
            <a:ext cx="24384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4" name="Picture Placeholder 2"/>
          <p:cNvSpPr>
            <a:spLocks noGrp="1"/>
          </p:cNvSpPr>
          <p:nvPr>
            <p:ph type="pic" sz="quarter" idx="14"/>
          </p:nvPr>
        </p:nvSpPr>
        <p:spPr>
          <a:xfrm>
            <a:off x="6223000" y="1722120"/>
            <a:ext cx="24384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5" name="Picture Placeholder 2"/>
          <p:cNvSpPr>
            <a:spLocks noGrp="1"/>
          </p:cNvSpPr>
          <p:nvPr>
            <p:ph type="pic" sz="quarter" idx="15"/>
          </p:nvPr>
        </p:nvSpPr>
        <p:spPr>
          <a:xfrm>
            <a:off x="6223000" y="4038600"/>
            <a:ext cx="24384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1" name="Title 3"/>
          <p:cNvSpPr>
            <a:spLocks noGrp="1"/>
          </p:cNvSpPr>
          <p:nvPr>
            <p:ph type="title"/>
          </p:nvPr>
        </p:nvSpPr>
        <p:spPr>
          <a:xfrm>
            <a:off x="838200" y="229852"/>
            <a:ext cx="10515600" cy="530528"/>
          </a:xfrm>
          <a:prstGeom prst="rect">
            <a:avLst/>
          </a:prstGeom>
        </p:spPr>
        <p:txBody>
          <a:bodyPr lIns="45720" tIns="22860" rIns="45720" bIns="22860"/>
          <a:lstStyle>
            <a:lvl1pPr algn="l">
              <a:defRPr sz="3835" b="1">
                <a:latin typeface="微软雅黑" panose="020B0703020204020201" pitchFamily="34" charset="-122"/>
                <a:ea typeface="微软雅黑" panose="020B0703020204020201" pitchFamily="34" charset="-122"/>
              </a:defRPr>
            </a:lvl1pPr>
          </a:lstStyle>
          <a:p>
            <a:pPr fontAlgn="auto"/>
            <a:r>
              <a:rPr lang="en-US" altLang="zh-CN" sz="4260" strike="noStrike" noProof="1"/>
              <a:t>Click to edit Master title style</a:t>
            </a:r>
            <a:endParaRPr lang="uk-UA" strike="noStrike" noProof="1"/>
          </a:p>
        </p:txBody>
      </p:sp>
      <p:sp>
        <p:nvSpPr>
          <p:cNvPr id="7" name="Slide Number Placeholder 6"/>
          <p:cNvSpPr>
            <a:spLocks noGrp="1"/>
          </p:cNvSpPr>
          <p:nvPr>
            <p:ph type="sldNum" sz="quarter" idx="11"/>
          </p:nvPr>
        </p:nvSpPr>
        <p:spPr>
          <a:xfrm>
            <a:off x="11331168" y="315825"/>
            <a:ext cx="555683" cy="471357"/>
          </a:xfrm>
          <a:prstGeom prst="rect">
            <a:avLst/>
          </a:prstGeom>
        </p:spPr>
        <p:txBody>
          <a:bodyPr/>
          <a:lstStyle/>
          <a:p>
            <a:pPr fontAlgn="base"/>
            <a:fld id="{EFAF4AA5-1B32-4B1D-9466-74C2062FAF79}" type="slidenum">
              <a:rPr lang="uk-UA" strike="noStrike" noProof="1" smtClean="0">
                <a:latin typeface="Arial" panose="020B0704020202090204" pitchFamily="34" charset="0"/>
                <a:ea typeface="宋体" panose="02010600030101010101" pitchFamily="2" charset="-122"/>
                <a:cs typeface="+mn-cs"/>
              </a:rPr>
              <a:t>‹#›</a:t>
            </a:fld>
            <a:endParaRPr lang="uk-UA" strike="noStrike" noProof="1"/>
          </a:p>
        </p:txBody>
      </p:sp>
    </p:spTree>
  </p:cSld>
  <p:clrMapOvr>
    <a:masterClrMapping/>
  </p:clrMapOvr>
  <mc:AlternateContent xmlns:mc="http://schemas.openxmlformats.org/markup-compatibility/2006" xmlns:p14="http://schemas.microsoft.com/office/powerpoint/2010/main">
    <mc:Choice Requires="p14">
      <p:transition p14:dur="0" advTm="4000"/>
    </mc:Choice>
    <mc:Fallback xmlns="">
      <p:transition advTm="400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ORTFOLIO 18">
    <p:bg>
      <p:bgPr>
        <a:no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2"/>
          </p:nvPr>
        </p:nvSpPr>
        <p:spPr>
          <a:xfrm>
            <a:off x="792480" y="1722120"/>
            <a:ext cx="2133600" cy="21336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8" name="Picture Placeholder 2"/>
          <p:cNvSpPr>
            <a:spLocks noGrp="1"/>
          </p:cNvSpPr>
          <p:nvPr>
            <p:ph type="pic" sz="quarter" idx="13"/>
          </p:nvPr>
        </p:nvSpPr>
        <p:spPr>
          <a:xfrm>
            <a:off x="792480" y="4038600"/>
            <a:ext cx="2133600" cy="21336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9" name="Picture Placeholder 2"/>
          <p:cNvSpPr>
            <a:spLocks noGrp="1"/>
          </p:cNvSpPr>
          <p:nvPr>
            <p:ph type="pic" sz="quarter" idx="14"/>
          </p:nvPr>
        </p:nvSpPr>
        <p:spPr>
          <a:xfrm>
            <a:off x="3108960" y="1722120"/>
            <a:ext cx="2133600" cy="21336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0" name="Picture Placeholder 2"/>
          <p:cNvSpPr>
            <a:spLocks noGrp="1"/>
          </p:cNvSpPr>
          <p:nvPr>
            <p:ph type="pic" sz="quarter" idx="15"/>
          </p:nvPr>
        </p:nvSpPr>
        <p:spPr>
          <a:xfrm>
            <a:off x="3108960" y="4038600"/>
            <a:ext cx="2133600" cy="21336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3" name="Title 3"/>
          <p:cNvSpPr>
            <a:spLocks noGrp="1"/>
          </p:cNvSpPr>
          <p:nvPr>
            <p:ph type="title"/>
          </p:nvPr>
        </p:nvSpPr>
        <p:spPr>
          <a:xfrm>
            <a:off x="838200" y="229852"/>
            <a:ext cx="10515600" cy="530528"/>
          </a:xfrm>
          <a:prstGeom prst="rect">
            <a:avLst/>
          </a:prstGeom>
        </p:spPr>
        <p:txBody>
          <a:bodyPr lIns="45720" tIns="22860" rIns="45720" bIns="22860"/>
          <a:lstStyle>
            <a:lvl1pPr algn="l">
              <a:defRPr sz="3835" b="1">
                <a:latin typeface="微软雅黑" panose="020B0703020204020201" pitchFamily="34" charset="-122"/>
                <a:ea typeface="微软雅黑" panose="020B0703020204020201" pitchFamily="34" charset="-122"/>
              </a:defRPr>
            </a:lvl1pPr>
          </a:lstStyle>
          <a:p>
            <a:pPr fontAlgn="auto"/>
            <a:r>
              <a:rPr lang="en-US" altLang="zh-CN" sz="4260" strike="noStrike" noProof="1"/>
              <a:t>Click to edit Master title style</a:t>
            </a:r>
            <a:endParaRPr lang="uk-UA" strike="noStrike" noProof="1"/>
          </a:p>
        </p:txBody>
      </p:sp>
      <p:sp>
        <p:nvSpPr>
          <p:cNvPr id="7" name="Slide Number Placeholder 6"/>
          <p:cNvSpPr>
            <a:spLocks noGrp="1"/>
          </p:cNvSpPr>
          <p:nvPr>
            <p:ph type="sldNum" sz="quarter" idx="11"/>
          </p:nvPr>
        </p:nvSpPr>
        <p:spPr>
          <a:xfrm>
            <a:off x="11331168" y="315825"/>
            <a:ext cx="555683" cy="471357"/>
          </a:xfrm>
          <a:prstGeom prst="rect">
            <a:avLst/>
          </a:prstGeom>
        </p:spPr>
        <p:txBody>
          <a:bodyPr/>
          <a:lstStyle/>
          <a:p>
            <a:pPr fontAlgn="base"/>
            <a:fld id="{EFAF4AA5-1B32-4B1D-9466-74C2062FAF79}" type="slidenum">
              <a:rPr lang="uk-UA" strike="noStrike" noProof="1" smtClean="0">
                <a:latin typeface="Arial" panose="020B0704020202090204" pitchFamily="34" charset="0"/>
                <a:ea typeface="宋体" panose="02010600030101010101" pitchFamily="2" charset="-122"/>
                <a:cs typeface="+mn-cs"/>
              </a:rPr>
              <a:t>‹#›</a:t>
            </a:fld>
            <a:endParaRPr lang="uk-UA" strike="noStrike" noProof="1"/>
          </a:p>
        </p:txBody>
      </p:sp>
    </p:spTree>
  </p:cSld>
  <p:clrMapOvr>
    <a:masterClrMapping/>
  </p:clrMapOvr>
  <mc:AlternateContent xmlns:mc="http://schemas.openxmlformats.org/markup-compatibility/2006" xmlns:p14="http://schemas.microsoft.com/office/powerpoint/2010/main">
    <mc:Choice Requires="p14">
      <p:transition p14:dur="0" advTm="4000"/>
    </mc:Choice>
    <mc:Fallback xmlns="">
      <p:transition advTm="400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ORTFOLIO 19">
    <p:bg>
      <p:bgPr>
        <a:no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2"/>
          </p:nvPr>
        </p:nvSpPr>
        <p:spPr>
          <a:xfrm>
            <a:off x="838200" y="1640840"/>
            <a:ext cx="33528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8" name="Picture Placeholder 2"/>
          <p:cNvSpPr>
            <a:spLocks noGrp="1"/>
          </p:cNvSpPr>
          <p:nvPr>
            <p:ph type="pic" sz="quarter" idx="13"/>
          </p:nvPr>
        </p:nvSpPr>
        <p:spPr>
          <a:xfrm>
            <a:off x="8001000" y="1640840"/>
            <a:ext cx="33528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9" name="Picture Placeholder 2"/>
          <p:cNvSpPr>
            <a:spLocks noGrp="1"/>
          </p:cNvSpPr>
          <p:nvPr>
            <p:ph type="pic" sz="quarter" idx="14"/>
          </p:nvPr>
        </p:nvSpPr>
        <p:spPr>
          <a:xfrm>
            <a:off x="4419600" y="1640840"/>
            <a:ext cx="33528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0" name="Picture Placeholder 2"/>
          <p:cNvSpPr>
            <a:spLocks noGrp="1"/>
          </p:cNvSpPr>
          <p:nvPr>
            <p:ph type="pic" sz="quarter" idx="15"/>
          </p:nvPr>
        </p:nvSpPr>
        <p:spPr>
          <a:xfrm>
            <a:off x="838200" y="4140200"/>
            <a:ext cx="33528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1" name="Picture Placeholder 2"/>
          <p:cNvSpPr>
            <a:spLocks noGrp="1"/>
          </p:cNvSpPr>
          <p:nvPr>
            <p:ph type="pic" sz="quarter" idx="16"/>
          </p:nvPr>
        </p:nvSpPr>
        <p:spPr>
          <a:xfrm>
            <a:off x="8001000" y="4140200"/>
            <a:ext cx="33528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2" name="Picture Placeholder 2"/>
          <p:cNvSpPr>
            <a:spLocks noGrp="1"/>
          </p:cNvSpPr>
          <p:nvPr>
            <p:ph type="pic" sz="quarter" idx="17"/>
          </p:nvPr>
        </p:nvSpPr>
        <p:spPr>
          <a:xfrm>
            <a:off x="4419600" y="4140200"/>
            <a:ext cx="33528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5" name="Title 3"/>
          <p:cNvSpPr>
            <a:spLocks noGrp="1"/>
          </p:cNvSpPr>
          <p:nvPr>
            <p:ph type="title"/>
          </p:nvPr>
        </p:nvSpPr>
        <p:spPr>
          <a:xfrm>
            <a:off x="838200" y="229852"/>
            <a:ext cx="10515600" cy="530528"/>
          </a:xfrm>
          <a:prstGeom prst="rect">
            <a:avLst/>
          </a:prstGeom>
        </p:spPr>
        <p:txBody>
          <a:bodyPr lIns="45720" tIns="22860" rIns="45720" bIns="22860"/>
          <a:lstStyle>
            <a:lvl1pPr algn="l">
              <a:defRPr sz="3835" b="1">
                <a:latin typeface="微软雅黑" panose="020B0703020204020201" pitchFamily="34" charset="-122"/>
                <a:ea typeface="微软雅黑" panose="020B0703020204020201" pitchFamily="34" charset="-122"/>
              </a:defRPr>
            </a:lvl1pPr>
          </a:lstStyle>
          <a:p>
            <a:pPr fontAlgn="auto"/>
            <a:r>
              <a:rPr lang="en-US" altLang="zh-CN" sz="4260" strike="noStrike" noProof="1"/>
              <a:t>Click to edit Master title style</a:t>
            </a:r>
            <a:endParaRPr lang="uk-UA" strike="noStrike" noProof="1"/>
          </a:p>
        </p:txBody>
      </p:sp>
      <p:sp>
        <p:nvSpPr>
          <p:cNvPr id="14" name="Slide Number Placeholder 4"/>
          <p:cNvSpPr>
            <a:spLocks noGrp="1"/>
          </p:cNvSpPr>
          <p:nvPr>
            <p:ph type="sldNum" sz="quarter" idx="4"/>
          </p:nvPr>
        </p:nvSpPr>
        <p:spPr>
          <a:xfrm>
            <a:off x="11331168" y="315825"/>
            <a:ext cx="555683" cy="471357"/>
          </a:xfrm>
          <a:prstGeom prst="rect">
            <a:avLst/>
          </a:prstGeom>
        </p:spPr>
        <p:txBody>
          <a:bodyPr/>
          <a:lstStyle>
            <a:lvl1pPr algn="ctr">
              <a:defRPr sz="1620">
                <a:solidFill>
                  <a:schemeClr val="bg1"/>
                </a:solidFill>
              </a:defRPr>
            </a:lvl1pPr>
          </a:lstStyle>
          <a:p>
            <a:pPr fontAlgn="base"/>
            <a:fld id="{5DE872C3-2ED1-43FB-B3C4-BA6F078D7CD3}" type="slidenum">
              <a:rPr lang="en-US" sz="1620" strike="noStrike" noProof="1" smtClean="0">
                <a:latin typeface="Arial" panose="020B0704020202090204" pitchFamily="34" charset="0"/>
                <a:ea typeface="宋体" panose="02010600030101010101" pitchFamily="2" charset="-122"/>
                <a:cs typeface="+mn-cs"/>
              </a:rPr>
              <a:t>‹#›</a:t>
            </a:fld>
            <a:endParaRPr lang="en-US" strike="noStrike" noProof="1"/>
          </a:p>
        </p:txBody>
      </p:sp>
    </p:spTree>
  </p:cSld>
  <p:clrMapOvr>
    <a:masterClrMapping/>
  </p:clrMapOvr>
  <mc:AlternateContent xmlns:mc="http://schemas.openxmlformats.org/markup-compatibility/2006" xmlns:p14="http://schemas.microsoft.com/office/powerpoint/2010/main">
    <mc:Choice Requires="p14">
      <p:transition p14:dur="0" advTm="4000"/>
    </mc:Choice>
    <mc:Fallback xmlns="">
      <p:transition advTm="400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ORTFOLIO 20">
    <p:bg>
      <p:bgPr>
        <a:no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2"/>
          </p:nvPr>
        </p:nvSpPr>
        <p:spPr>
          <a:xfrm>
            <a:off x="863600" y="1718056"/>
            <a:ext cx="24384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3" name="Picture Placeholder 2"/>
          <p:cNvSpPr>
            <a:spLocks noGrp="1"/>
          </p:cNvSpPr>
          <p:nvPr>
            <p:ph type="pic" sz="quarter" idx="13"/>
          </p:nvPr>
        </p:nvSpPr>
        <p:spPr>
          <a:xfrm>
            <a:off x="3556000" y="1718056"/>
            <a:ext cx="24384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4" name="Picture Placeholder 2"/>
          <p:cNvSpPr>
            <a:spLocks noGrp="1"/>
          </p:cNvSpPr>
          <p:nvPr>
            <p:ph type="pic" sz="quarter" idx="14"/>
          </p:nvPr>
        </p:nvSpPr>
        <p:spPr>
          <a:xfrm>
            <a:off x="6248400" y="1718056"/>
            <a:ext cx="24384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5" name="Picture Placeholder 2"/>
          <p:cNvSpPr>
            <a:spLocks noGrp="1"/>
          </p:cNvSpPr>
          <p:nvPr>
            <p:ph type="pic" sz="quarter" idx="15"/>
          </p:nvPr>
        </p:nvSpPr>
        <p:spPr>
          <a:xfrm>
            <a:off x="8940800" y="1718056"/>
            <a:ext cx="24384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9" name="Picture Placeholder 2"/>
          <p:cNvSpPr>
            <a:spLocks noGrp="1"/>
          </p:cNvSpPr>
          <p:nvPr>
            <p:ph type="pic" sz="quarter" idx="16"/>
          </p:nvPr>
        </p:nvSpPr>
        <p:spPr>
          <a:xfrm>
            <a:off x="863600" y="4241800"/>
            <a:ext cx="24384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0" name="Picture Placeholder 2"/>
          <p:cNvSpPr>
            <a:spLocks noGrp="1"/>
          </p:cNvSpPr>
          <p:nvPr>
            <p:ph type="pic" sz="quarter" idx="17"/>
          </p:nvPr>
        </p:nvSpPr>
        <p:spPr>
          <a:xfrm>
            <a:off x="3556000" y="4241800"/>
            <a:ext cx="24384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1" name="Picture Placeholder 2"/>
          <p:cNvSpPr>
            <a:spLocks noGrp="1"/>
          </p:cNvSpPr>
          <p:nvPr>
            <p:ph type="pic" sz="quarter" idx="18"/>
          </p:nvPr>
        </p:nvSpPr>
        <p:spPr>
          <a:xfrm>
            <a:off x="6248400" y="4241800"/>
            <a:ext cx="24384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2" name="Picture Placeholder 2"/>
          <p:cNvSpPr>
            <a:spLocks noGrp="1"/>
          </p:cNvSpPr>
          <p:nvPr>
            <p:ph type="pic" sz="quarter" idx="19"/>
          </p:nvPr>
        </p:nvSpPr>
        <p:spPr>
          <a:xfrm>
            <a:off x="8940800" y="4241800"/>
            <a:ext cx="2438400" cy="1828800"/>
          </a:xfrm>
          <a:prstGeom prst="rect">
            <a:avLst/>
          </a:prstGeom>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8" name="Title 3"/>
          <p:cNvSpPr>
            <a:spLocks noGrp="1"/>
          </p:cNvSpPr>
          <p:nvPr>
            <p:ph type="title"/>
          </p:nvPr>
        </p:nvSpPr>
        <p:spPr>
          <a:xfrm>
            <a:off x="838200" y="229852"/>
            <a:ext cx="10515600" cy="530528"/>
          </a:xfrm>
          <a:prstGeom prst="rect">
            <a:avLst/>
          </a:prstGeom>
        </p:spPr>
        <p:txBody>
          <a:bodyPr lIns="45720" tIns="22860" rIns="45720" bIns="22860"/>
          <a:lstStyle>
            <a:lvl1pPr algn="l">
              <a:defRPr sz="3835" b="1">
                <a:latin typeface="微软雅黑" panose="020B0703020204020201" pitchFamily="34" charset="-122"/>
                <a:ea typeface="微软雅黑" panose="020B0703020204020201" pitchFamily="34" charset="-122"/>
              </a:defRPr>
            </a:lvl1pPr>
          </a:lstStyle>
          <a:p>
            <a:pPr fontAlgn="auto"/>
            <a:r>
              <a:rPr lang="en-US" altLang="zh-CN" sz="4260" strike="noStrike" noProof="1"/>
              <a:t>Click to edit Master title style</a:t>
            </a:r>
            <a:endParaRPr lang="uk-UA" strike="noStrike" noProof="1"/>
          </a:p>
        </p:txBody>
      </p:sp>
      <p:sp>
        <p:nvSpPr>
          <p:cNvPr id="17" name="Slide Number Placeholder 4"/>
          <p:cNvSpPr>
            <a:spLocks noGrp="1"/>
          </p:cNvSpPr>
          <p:nvPr>
            <p:ph type="sldNum" sz="quarter" idx="4"/>
          </p:nvPr>
        </p:nvSpPr>
        <p:spPr>
          <a:xfrm>
            <a:off x="11331168" y="315825"/>
            <a:ext cx="555683" cy="471357"/>
          </a:xfrm>
          <a:prstGeom prst="rect">
            <a:avLst/>
          </a:prstGeom>
        </p:spPr>
        <p:txBody>
          <a:bodyPr/>
          <a:lstStyle>
            <a:lvl1pPr algn="ctr">
              <a:defRPr sz="1620">
                <a:solidFill>
                  <a:schemeClr val="bg1"/>
                </a:solidFill>
              </a:defRPr>
            </a:lvl1pPr>
          </a:lstStyle>
          <a:p>
            <a:pPr fontAlgn="base"/>
            <a:fld id="{5DE872C3-2ED1-43FB-B3C4-BA6F078D7CD3}" type="slidenum">
              <a:rPr lang="en-US" sz="1620" strike="noStrike" noProof="1" smtClean="0">
                <a:latin typeface="Arial" panose="020B0704020202090204" pitchFamily="34" charset="0"/>
                <a:ea typeface="宋体" panose="02010600030101010101" pitchFamily="2" charset="-122"/>
                <a:cs typeface="+mn-cs"/>
              </a:rPr>
              <a:t>‹#›</a:t>
            </a:fld>
            <a:endParaRPr lang="en-US" strike="noStrike" noProof="1"/>
          </a:p>
        </p:txBody>
      </p:sp>
    </p:spTree>
  </p:cSld>
  <p:clrMapOvr>
    <a:masterClrMapping/>
  </p:clrMapOvr>
  <mc:AlternateContent xmlns:mc="http://schemas.openxmlformats.org/markup-compatibility/2006" xmlns:p14="http://schemas.microsoft.com/office/powerpoint/2010/main">
    <mc:Choice Requires="p14">
      <p:transition p14:dur="0" advTm="4000"/>
    </mc:Choice>
    <mc:Fallback xmlns="">
      <p:transition advTm="400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ORTFOLIO 21">
    <p:bg>
      <p:bgPr>
        <a:no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2"/>
          </p:nvPr>
        </p:nvSpPr>
        <p:spPr>
          <a:xfrm>
            <a:off x="914400" y="1803400"/>
            <a:ext cx="10363201" cy="1828800"/>
          </a:xfrm>
          <a:prstGeom prst="rect">
            <a:avLst/>
          </a:prstGeom>
          <a:effectLst>
            <a:outerShdw blurRad="292100" dist="38100" dir="5400000" algn="t" rotWithShape="0">
              <a:prstClr val="black">
                <a:alpha val="67000"/>
              </a:prstClr>
            </a:outerShdw>
          </a:effectLst>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8" name="Picture Placeholder 2"/>
          <p:cNvSpPr>
            <a:spLocks noGrp="1"/>
          </p:cNvSpPr>
          <p:nvPr>
            <p:ph type="pic" sz="quarter" idx="13"/>
          </p:nvPr>
        </p:nvSpPr>
        <p:spPr>
          <a:xfrm>
            <a:off x="914400" y="3937000"/>
            <a:ext cx="1828801" cy="1828800"/>
          </a:xfrm>
          <a:prstGeom prst="rect">
            <a:avLst/>
          </a:prstGeom>
          <a:effectLst>
            <a:outerShdw blurRad="190500" dist="38100" dir="5400000" algn="t" rotWithShape="0">
              <a:prstClr val="black">
                <a:alpha val="67000"/>
              </a:prstClr>
            </a:outerShdw>
          </a:effectLst>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9" name="Picture Placeholder 2"/>
          <p:cNvSpPr>
            <a:spLocks noGrp="1"/>
          </p:cNvSpPr>
          <p:nvPr>
            <p:ph type="pic" sz="quarter" idx="14"/>
          </p:nvPr>
        </p:nvSpPr>
        <p:spPr>
          <a:xfrm>
            <a:off x="9448800" y="3937000"/>
            <a:ext cx="1828801" cy="1828800"/>
          </a:xfrm>
          <a:prstGeom prst="rect">
            <a:avLst/>
          </a:prstGeom>
          <a:effectLst>
            <a:outerShdw blurRad="190500" dist="38100" dir="5400000" algn="t" rotWithShape="0">
              <a:prstClr val="black">
                <a:alpha val="67000"/>
              </a:prstClr>
            </a:outerShdw>
          </a:effectLst>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0" name="Picture Placeholder 2"/>
          <p:cNvSpPr>
            <a:spLocks noGrp="1"/>
          </p:cNvSpPr>
          <p:nvPr>
            <p:ph type="pic" sz="quarter" idx="15"/>
          </p:nvPr>
        </p:nvSpPr>
        <p:spPr>
          <a:xfrm>
            <a:off x="7315200" y="3937000"/>
            <a:ext cx="1828801" cy="1828800"/>
          </a:xfrm>
          <a:prstGeom prst="rect">
            <a:avLst/>
          </a:prstGeom>
          <a:effectLst>
            <a:outerShdw blurRad="190500" dist="38100" dir="5400000" algn="t" rotWithShape="0">
              <a:prstClr val="black">
                <a:alpha val="67000"/>
              </a:prstClr>
            </a:outerShdw>
          </a:effectLst>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1" name="Picture Placeholder 2"/>
          <p:cNvSpPr>
            <a:spLocks noGrp="1"/>
          </p:cNvSpPr>
          <p:nvPr>
            <p:ph type="pic" sz="quarter" idx="16"/>
          </p:nvPr>
        </p:nvSpPr>
        <p:spPr>
          <a:xfrm>
            <a:off x="5181600" y="3937000"/>
            <a:ext cx="1828801" cy="1828800"/>
          </a:xfrm>
          <a:prstGeom prst="rect">
            <a:avLst/>
          </a:prstGeom>
          <a:effectLst>
            <a:outerShdw blurRad="190500" dist="38100" dir="5400000" algn="t" rotWithShape="0">
              <a:prstClr val="black">
                <a:alpha val="67000"/>
              </a:prstClr>
            </a:outerShdw>
          </a:effectLst>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2" name="Picture Placeholder 2"/>
          <p:cNvSpPr>
            <a:spLocks noGrp="1"/>
          </p:cNvSpPr>
          <p:nvPr>
            <p:ph type="pic" sz="quarter" idx="17"/>
          </p:nvPr>
        </p:nvSpPr>
        <p:spPr>
          <a:xfrm>
            <a:off x="3048001" y="3937000"/>
            <a:ext cx="1828801" cy="1828800"/>
          </a:xfrm>
          <a:prstGeom prst="rect">
            <a:avLst/>
          </a:prstGeom>
          <a:effectLst>
            <a:outerShdw blurRad="190500" dist="38100" dir="5400000" algn="t" rotWithShape="0">
              <a:prstClr val="black">
                <a:alpha val="67000"/>
              </a:prstClr>
            </a:outerShdw>
          </a:effectLst>
        </p:spPr>
        <p:txBody>
          <a:bodyPr lIns="45720" tIns="22860" rIns="45720" bIns="22860"/>
          <a:lstStyle>
            <a:lvl1pPr>
              <a:defRPr sz="1205"/>
            </a:lvl1pPr>
          </a:lstStyle>
          <a:p>
            <a:pPr fontAlgn="auto"/>
            <a:r>
              <a:rPr lang="en-US" sz="1340" strike="noStrike" noProof="1"/>
              <a:t>Click icon to add picture</a:t>
            </a:r>
            <a:endParaRPr lang="uk-UA" strike="noStrike" noProof="1"/>
          </a:p>
        </p:txBody>
      </p:sp>
      <p:sp>
        <p:nvSpPr>
          <p:cNvPr id="15" name="Title 3"/>
          <p:cNvSpPr>
            <a:spLocks noGrp="1"/>
          </p:cNvSpPr>
          <p:nvPr>
            <p:ph type="title"/>
          </p:nvPr>
        </p:nvSpPr>
        <p:spPr>
          <a:xfrm>
            <a:off x="838200" y="229852"/>
            <a:ext cx="10515600" cy="530528"/>
          </a:xfrm>
          <a:prstGeom prst="rect">
            <a:avLst/>
          </a:prstGeom>
        </p:spPr>
        <p:txBody>
          <a:bodyPr lIns="45720" tIns="22860" rIns="45720" bIns="22860"/>
          <a:lstStyle>
            <a:lvl1pPr algn="l">
              <a:defRPr sz="3835" b="1">
                <a:latin typeface="微软雅黑" panose="020B0703020204020201" pitchFamily="34" charset="-122"/>
                <a:ea typeface="微软雅黑" panose="020B0703020204020201" pitchFamily="34" charset="-122"/>
              </a:defRPr>
            </a:lvl1pPr>
          </a:lstStyle>
          <a:p>
            <a:pPr fontAlgn="auto"/>
            <a:r>
              <a:rPr lang="en-US" altLang="zh-CN" sz="4260" strike="noStrike" noProof="1"/>
              <a:t>Click to edit Master title style</a:t>
            </a:r>
            <a:endParaRPr lang="uk-UA" strike="noStrike" noProof="1"/>
          </a:p>
        </p:txBody>
      </p:sp>
      <p:sp>
        <p:nvSpPr>
          <p:cNvPr id="14" name="Slide Number Placeholder 4"/>
          <p:cNvSpPr>
            <a:spLocks noGrp="1"/>
          </p:cNvSpPr>
          <p:nvPr>
            <p:ph type="sldNum" sz="quarter" idx="4"/>
          </p:nvPr>
        </p:nvSpPr>
        <p:spPr>
          <a:xfrm>
            <a:off x="11331168" y="315825"/>
            <a:ext cx="555683" cy="471357"/>
          </a:xfrm>
          <a:prstGeom prst="rect">
            <a:avLst/>
          </a:prstGeom>
        </p:spPr>
        <p:txBody>
          <a:bodyPr/>
          <a:lstStyle>
            <a:lvl1pPr algn="ctr">
              <a:defRPr sz="1620">
                <a:solidFill>
                  <a:schemeClr val="bg1"/>
                </a:solidFill>
              </a:defRPr>
            </a:lvl1pPr>
          </a:lstStyle>
          <a:p>
            <a:pPr fontAlgn="base"/>
            <a:fld id="{5DE872C3-2ED1-43FB-B3C4-BA6F078D7CD3}" type="slidenum">
              <a:rPr lang="en-US" sz="1620" strike="noStrike" noProof="1" smtClean="0">
                <a:latin typeface="Arial" panose="020B0704020202090204" pitchFamily="34" charset="0"/>
                <a:ea typeface="宋体" panose="02010600030101010101" pitchFamily="2" charset="-122"/>
                <a:cs typeface="+mn-cs"/>
              </a:rPr>
              <a:t>‹#›</a:t>
            </a:fld>
            <a:endParaRPr lang="en-US" strike="noStrike" noProof="1"/>
          </a:p>
        </p:txBody>
      </p:sp>
    </p:spTree>
  </p:cSld>
  <p:clrMapOvr>
    <a:masterClrMapping/>
  </p:clrMapOvr>
  <mc:AlternateContent xmlns:mc="http://schemas.openxmlformats.org/markup-compatibility/2006" xmlns:p14="http://schemas.microsoft.com/office/powerpoint/2010/main">
    <mc:Choice Requires="p14">
      <p:transition p14:dur="0" advTm="4000"/>
    </mc:Choice>
    <mc:Fallback xmlns="">
      <p:transition advTm="4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CAEAB970-DAD8-4186-9719-7FB057EF2487}" type="datetimeFigureOut">
              <a:rPr lang="zh-CN" altLang="en-US" smtClean="0"/>
              <a:t>2026/8/21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0B0045E-45F8-4F58-B150-FEA5CCB3B5E7}" type="slidenum">
              <a:rPr lang="zh-CN" altLang="en-US" smtClean="0"/>
              <a:t>‹#›</a:t>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IDEO-MEDIA OPTION">
    <p:spTree>
      <p:nvGrpSpPr>
        <p:cNvPr id="1" name=""/>
        <p:cNvGrpSpPr/>
        <p:nvPr/>
      </p:nvGrpSpPr>
      <p:grpSpPr>
        <a:xfrm>
          <a:off x="0" y="0"/>
          <a:ext cx="0" cy="0"/>
          <a:chOff x="0" y="0"/>
          <a:chExt cx="0" cy="0"/>
        </a:xfrm>
      </p:grpSpPr>
      <p:sp>
        <p:nvSpPr>
          <p:cNvPr id="3" name="Media Placeholder 2"/>
          <p:cNvSpPr>
            <a:spLocks noGrp="1"/>
          </p:cNvSpPr>
          <p:nvPr>
            <p:ph type="media" sz="quarter" idx="12" hasCustomPrompt="1"/>
          </p:nvPr>
        </p:nvSpPr>
        <p:spPr>
          <a:xfrm>
            <a:off x="838200" y="1558799"/>
            <a:ext cx="7326941" cy="4121405"/>
          </a:xfrm>
          <a:prstGeom prst="rect">
            <a:avLst/>
          </a:prstGeom>
        </p:spPr>
        <p:txBody>
          <a:bodyPr lIns="45720" tIns="22860" rIns="45720" bIns="22860"/>
          <a:lstStyle/>
          <a:p>
            <a:pPr fontAlgn="auto"/>
            <a:r>
              <a:rPr lang="en-US" sz="2520" strike="noStrike" noProof="1"/>
              <a:t>Click icon to add media</a:t>
            </a:r>
            <a:endParaRPr lang="uk-UA" strike="noStrike" noProof="1"/>
          </a:p>
        </p:txBody>
      </p:sp>
      <p:sp>
        <p:nvSpPr>
          <p:cNvPr id="10" name="Title 3"/>
          <p:cNvSpPr>
            <a:spLocks noGrp="1"/>
          </p:cNvSpPr>
          <p:nvPr>
            <p:ph type="title"/>
          </p:nvPr>
        </p:nvSpPr>
        <p:spPr>
          <a:xfrm>
            <a:off x="838200" y="229852"/>
            <a:ext cx="10515600" cy="530528"/>
          </a:xfrm>
          <a:prstGeom prst="rect">
            <a:avLst/>
          </a:prstGeom>
        </p:spPr>
        <p:txBody>
          <a:bodyPr lIns="45720" tIns="22860" rIns="45720" bIns="22860"/>
          <a:lstStyle>
            <a:lvl1pPr algn="l">
              <a:defRPr sz="3835" b="1">
                <a:latin typeface="微软雅黑" panose="020B0703020204020201" pitchFamily="34" charset="-122"/>
                <a:ea typeface="微软雅黑" panose="020B0703020204020201" pitchFamily="34" charset="-122"/>
              </a:defRPr>
            </a:lvl1pPr>
          </a:lstStyle>
          <a:p>
            <a:pPr fontAlgn="auto"/>
            <a:r>
              <a:rPr lang="en-US" altLang="zh-CN" sz="4260" strike="noStrike" noProof="1"/>
              <a:t>Click to edit Master title style</a:t>
            </a:r>
            <a:endParaRPr lang="uk-UA" strike="noStrike" noProof="1"/>
          </a:p>
        </p:txBody>
      </p:sp>
    </p:spTree>
  </p:cSld>
  <p:clrMapOvr>
    <a:masterClrMapping/>
  </p:clrMapOvr>
  <mc:AlternateContent xmlns:mc="http://schemas.openxmlformats.org/markup-compatibility/2006" xmlns:p14="http://schemas.microsoft.com/office/powerpoint/2010/main">
    <mc:Choice Requires="p14">
      <p:transition p14:dur="0" advTm="4000"/>
    </mc:Choice>
    <mc:Fallback xmlns="">
      <p:transition advTm="400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Title 3"/>
          <p:cNvSpPr>
            <a:spLocks noGrp="1"/>
          </p:cNvSpPr>
          <p:nvPr>
            <p:ph type="title"/>
          </p:nvPr>
        </p:nvSpPr>
        <p:spPr>
          <a:xfrm>
            <a:off x="838200" y="229852"/>
            <a:ext cx="10515600" cy="530528"/>
          </a:xfrm>
          <a:prstGeom prst="rect">
            <a:avLst/>
          </a:prstGeom>
        </p:spPr>
        <p:txBody>
          <a:bodyPr lIns="45720" tIns="22860" rIns="45720" bIns="22860"/>
          <a:lstStyle>
            <a:lvl1pPr algn="l">
              <a:defRPr sz="3835" b="1">
                <a:latin typeface="微软雅黑" panose="020B0703020204020201" pitchFamily="34" charset="-122"/>
                <a:ea typeface="微软雅黑" panose="020B0703020204020201" pitchFamily="34" charset="-122"/>
              </a:defRPr>
            </a:lvl1pPr>
          </a:lstStyle>
          <a:p>
            <a:pPr fontAlgn="auto"/>
            <a:r>
              <a:rPr lang="en-US" altLang="zh-CN" sz="4260" strike="noStrike" noProof="1"/>
              <a:t>Click to edit Master title style</a:t>
            </a:r>
            <a:endParaRPr lang="uk-UA" strike="noStrike" noProof="1"/>
          </a:p>
        </p:txBody>
      </p:sp>
    </p:spTree>
  </p:cSld>
  <p:clrMapOvr>
    <a:masterClrMapping/>
  </p:clrMapOvr>
  <mc:AlternateContent xmlns:mc="http://schemas.openxmlformats.org/markup-compatibility/2006" xmlns:p14="http://schemas.microsoft.com/office/powerpoint/2010/main">
    <mc:Choice Requires="p14">
      <p:transition p14:dur="0" advTm="4000"/>
    </mc:Choice>
    <mc:Fallback xmlns="">
      <p:transition advTm="400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dur="0" advTm="4000"/>
    </mc:Choice>
    <mc:Fallback xmlns="">
      <p:transition advTm="400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2_仅标题">
    <p:bg>
      <p:bgPr>
        <a:noFill/>
        <a:effectLst/>
      </p:bgPr>
    </p:bg>
    <p:spTree>
      <p:nvGrpSpPr>
        <p:cNvPr id="1" name=""/>
        <p:cNvGrpSpPr/>
        <p:nvPr/>
      </p:nvGrpSpPr>
      <p:grpSpPr>
        <a:xfrm>
          <a:off x="0" y="0"/>
          <a:ext cx="0" cy="0"/>
          <a:chOff x="0" y="0"/>
          <a:chExt cx="0" cy="0"/>
        </a:xfrm>
      </p:grpSpPr>
      <p:sp>
        <p:nvSpPr>
          <p:cNvPr id="34" name="矩形 14"/>
          <p:cNvSpPr/>
          <p:nvPr userDrawn="1"/>
        </p:nvSpPr>
        <p:spPr>
          <a:xfrm>
            <a:off x="9937199" y="553884"/>
            <a:ext cx="2248135" cy="571341"/>
          </a:xfrm>
          <a:custGeom>
            <a:avLst/>
            <a:gdLst>
              <a:gd name="connsiteX0" fmla="*/ 0 w 1686407"/>
              <a:gd name="connsiteY0" fmla="*/ 0 h 426825"/>
              <a:gd name="connsiteX1" fmla="*/ 1686407 w 1686407"/>
              <a:gd name="connsiteY1" fmla="*/ 0 h 426825"/>
              <a:gd name="connsiteX2" fmla="*/ 1686407 w 1686407"/>
              <a:gd name="connsiteY2" fmla="*/ 426825 h 426825"/>
              <a:gd name="connsiteX3" fmla="*/ 0 w 1686407"/>
              <a:gd name="connsiteY3" fmla="*/ 426825 h 426825"/>
              <a:gd name="connsiteX4" fmla="*/ 0 w 1686407"/>
              <a:gd name="connsiteY4" fmla="*/ 0 h 426825"/>
              <a:gd name="connsiteX0-1" fmla="*/ 0 w 1686407"/>
              <a:gd name="connsiteY0-2" fmla="*/ 0 h 428364"/>
              <a:gd name="connsiteX1-3" fmla="*/ 1686407 w 1686407"/>
              <a:gd name="connsiteY1-4" fmla="*/ 0 h 428364"/>
              <a:gd name="connsiteX2-5" fmla="*/ 1686407 w 1686407"/>
              <a:gd name="connsiteY2-6" fmla="*/ 426825 h 428364"/>
              <a:gd name="connsiteX3-7" fmla="*/ 144234 w 1686407"/>
              <a:gd name="connsiteY3-8" fmla="*/ 428364 h 428364"/>
              <a:gd name="connsiteX4-9" fmla="*/ 0 w 1686407"/>
              <a:gd name="connsiteY4-10" fmla="*/ 426825 h 428364"/>
              <a:gd name="connsiteX5" fmla="*/ 0 w 1686407"/>
              <a:gd name="connsiteY5" fmla="*/ 0 h 428364"/>
              <a:gd name="connsiteX0-11" fmla="*/ 0 w 1686407"/>
              <a:gd name="connsiteY0-12" fmla="*/ 0 h 428364"/>
              <a:gd name="connsiteX1-13" fmla="*/ 1686407 w 1686407"/>
              <a:gd name="connsiteY1-14" fmla="*/ 0 h 428364"/>
              <a:gd name="connsiteX2-15" fmla="*/ 1686407 w 1686407"/>
              <a:gd name="connsiteY2-16" fmla="*/ 426825 h 428364"/>
              <a:gd name="connsiteX3-17" fmla="*/ 144234 w 1686407"/>
              <a:gd name="connsiteY3-18" fmla="*/ 428364 h 428364"/>
              <a:gd name="connsiteX4-19" fmla="*/ 0 w 1686407"/>
              <a:gd name="connsiteY4-20" fmla="*/ 0 h 42836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686407" h="428364">
                <a:moveTo>
                  <a:pt x="0" y="0"/>
                </a:moveTo>
                <a:lnTo>
                  <a:pt x="1686407" y="0"/>
                </a:lnTo>
                <a:lnTo>
                  <a:pt x="1686407" y="426825"/>
                </a:lnTo>
                <a:lnTo>
                  <a:pt x="144234" y="428364"/>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0" fontAlgn="base" hangingPunct="0"/>
            <a:endParaRPr lang="zh-CN" altLang="en-US" sz="2160" strike="noStrike" noProof="1">
              <a:solidFill>
                <a:schemeClr val="lt1"/>
              </a:solidFill>
              <a:latin typeface="微软雅黑" panose="020B0703020204020201" pitchFamily="34" charset="-122"/>
              <a:ea typeface="微软雅黑" panose="020B0703020204020201" pitchFamily="34" charset="-122"/>
              <a:sym typeface="微软雅黑" panose="020B0703020204020201" pitchFamily="34" charset="-122"/>
            </a:endParaRPr>
          </a:p>
        </p:txBody>
      </p:sp>
      <p:sp>
        <p:nvSpPr>
          <p:cNvPr id="35" name="矩形 2"/>
          <p:cNvSpPr/>
          <p:nvPr userDrawn="1"/>
        </p:nvSpPr>
        <p:spPr>
          <a:xfrm>
            <a:off x="0" y="514207"/>
            <a:ext cx="10245205" cy="571341"/>
          </a:xfrm>
          <a:custGeom>
            <a:avLst/>
            <a:gdLst>
              <a:gd name="connsiteX0" fmla="*/ 0 w 7683879"/>
              <a:gd name="connsiteY0" fmla="*/ 0 h 426825"/>
              <a:gd name="connsiteX1" fmla="*/ 7683879 w 7683879"/>
              <a:gd name="connsiteY1" fmla="*/ 0 h 426825"/>
              <a:gd name="connsiteX2" fmla="*/ 7683879 w 7683879"/>
              <a:gd name="connsiteY2" fmla="*/ 426825 h 426825"/>
              <a:gd name="connsiteX3" fmla="*/ 0 w 7683879"/>
              <a:gd name="connsiteY3" fmla="*/ 426825 h 426825"/>
              <a:gd name="connsiteX4" fmla="*/ 0 w 7683879"/>
              <a:gd name="connsiteY4" fmla="*/ 0 h 426825"/>
              <a:gd name="connsiteX0-1" fmla="*/ 0 w 7683879"/>
              <a:gd name="connsiteY0-2" fmla="*/ 848 h 427673"/>
              <a:gd name="connsiteX1-3" fmla="*/ 7526215 w 7683879"/>
              <a:gd name="connsiteY1-4" fmla="*/ 0 h 427673"/>
              <a:gd name="connsiteX2-5" fmla="*/ 7683879 w 7683879"/>
              <a:gd name="connsiteY2-6" fmla="*/ 848 h 427673"/>
              <a:gd name="connsiteX3-7" fmla="*/ 7683879 w 7683879"/>
              <a:gd name="connsiteY3-8" fmla="*/ 427673 h 427673"/>
              <a:gd name="connsiteX4-9" fmla="*/ 0 w 7683879"/>
              <a:gd name="connsiteY4-10" fmla="*/ 427673 h 427673"/>
              <a:gd name="connsiteX5" fmla="*/ 0 w 7683879"/>
              <a:gd name="connsiteY5" fmla="*/ 848 h 427673"/>
              <a:gd name="connsiteX0-11" fmla="*/ 0 w 7683879"/>
              <a:gd name="connsiteY0-12" fmla="*/ 848 h 427673"/>
              <a:gd name="connsiteX1-13" fmla="*/ 7526215 w 7683879"/>
              <a:gd name="connsiteY1-14" fmla="*/ 0 h 427673"/>
              <a:gd name="connsiteX2-15" fmla="*/ 7683879 w 7683879"/>
              <a:gd name="connsiteY2-16" fmla="*/ 427673 h 427673"/>
              <a:gd name="connsiteX3-17" fmla="*/ 0 w 7683879"/>
              <a:gd name="connsiteY3-18" fmla="*/ 427673 h 427673"/>
              <a:gd name="connsiteX4-19" fmla="*/ 0 w 7683879"/>
              <a:gd name="connsiteY4-20" fmla="*/ 848 h 42767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683879" h="427673">
                <a:moveTo>
                  <a:pt x="0" y="848"/>
                </a:moveTo>
                <a:lnTo>
                  <a:pt x="7526215" y="0"/>
                </a:lnTo>
                <a:lnTo>
                  <a:pt x="7683879" y="427673"/>
                </a:lnTo>
                <a:lnTo>
                  <a:pt x="0" y="427673"/>
                </a:lnTo>
                <a:lnTo>
                  <a:pt x="0" y="848"/>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0" fontAlgn="base" hangingPunct="0"/>
            <a:endParaRPr lang="zh-CN" altLang="en-US" sz="2160" strike="noStrike" noProof="1">
              <a:solidFill>
                <a:schemeClr val="lt1"/>
              </a:solidFill>
              <a:latin typeface="微软雅黑" panose="020B0703020204020201" pitchFamily="34" charset="-122"/>
              <a:ea typeface="微软雅黑" panose="020B0703020204020201" pitchFamily="34" charset="-122"/>
              <a:sym typeface="微软雅黑" panose="020B0703020204020201" pitchFamily="34" charset="-122"/>
            </a:endParaRPr>
          </a:p>
        </p:txBody>
      </p:sp>
      <p:sp>
        <p:nvSpPr>
          <p:cNvPr id="37" name="菱形 36"/>
          <p:cNvSpPr/>
          <p:nvPr userDrawn="1"/>
        </p:nvSpPr>
        <p:spPr>
          <a:xfrm>
            <a:off x="435020" y="668152"/>
            <a:ext cx="303245" cy="296781"/>
          </a:xfrm>
          <a:prstGeom prst="diamond">
            <a:avLst/>
          </a:prstGeom>
          <a:gradFill flip="none" rotWithShape="1">
            <a:gsLst>
              <a:gs pos="0">
                <a:schemeClr val="bg1"/>
              </a:gs>
              <a:gs pos="100000">
                <a:schemeClr val="bg1">
                  <a:lumMod val="80000"/>
                </a:schemeClr>
              </a:gs>
            </a:gsLst>
            <a:lin ang="13500000" scaled="1"/>
            <a:tileRect/>
          </a:gradFill>
          <a:ln>
            <a:noFill/>
          </a:ln>
          <a:effectLst>
            <a:outerShdw blurRad="76200" dist="50800" dir="4620000" algn="tl"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0" fontAlgn="base" hangingPunct="0"/>
            <a:endParaRPr lang="zh-CN" altLang="en-US" sz="2160" strike="noStrike" noProof="1">
              <a:solidFill>
                <a:schemeClr val="lt1"/>
              </a:solidFill>
              <a:latin typeface="微软雅黑" panose="020B0703020204020201" pitchFamily="34" charset="-122"/>
              <a:ea typeface="微软雅黑" panose="020B0703020204020201" pitchFamily="34" charset="-122"/>
              <a:cs typeface="+mn-ea"/>
              <a:sym typeface="微软雅黑" panose="020B0703020204020201" pitchFamily="34" charset="-122"/>
            </a:endParaRPr>
          </a:p>
        </p:txBody>
      </p:sp>
      <p:sp>
        <p:nvSpPr>
          <p:cNvPr id="38" name="菱形 37"/>
          <p:cNvSpPr/>
          <p:nvPr userDrawn="1"/>
        </p:nvSpPr>
        <p:spPr>
          <a:xfrm>
            <a:off x="334999" y="644347"/>
            <a:ext cx="236563" cy="231711"/>
          </a:xfrm>
          <a:prstGeom prst="diamond">
            <a:avLst/>
          </a:prstGeom>
          <a:gradFill flip="none" rotWithShape="1">
            <a:gsLst>
              <a:gs pos="0">
                <a:schemeClr val="bg1"/>
              </a:gs>
              <a:gs pos="100000">
                <a:schemeClr val="bg1">
                  <a:lumMod val="80000"/>
                </a:schemeClr>
              </a:gs>
            </a:gsLst>
            <a:lin ang="13500000" scaled="1"/>
            <a:tileRect/>
          </a:gradFill>
          <a:ln>
            <a:noFill/>
          </a:ln>
          <a:effectLst>
            <a:outerShdw blurRad="76200" dist="50800" dir="4620000" algn="tl"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0" fontAlgn="base" hangingPunct="0"/>
            <a:endParaRPr lang="zh-CN" altLang="en-US" sz="2160" strike="noStrike" noProof="1">
              <a:solidFill>
                <a:schemeClr val="lt1"/>
              </a:solidFill>
              <a:latin typeface="微软雅黑" panose="020B0703020204020201" pitchFamily="34" charset="-122"/>
              <a:ea typeface="微软雅黑" panose="020B0703020204020201" pitchFamily="34" charset="-122"/>
              <a:cs typeface="+mn-ea"/>
              <a:sym typeface="微软雅黑" panose="020B0703020204020201" pitchFamily="34" charset="-122"/>
            </a:endParaRPr>
          </a:p>
        </p:txBody>
      </p:sp>
      <p:sp>
        <p:nvSpPr>
          <p:cNvPr id="3" name="日期占位符 2"/>
          <p:cNvSpPr>
            <a:spLocks noGrp="1"/>
          </p:cNvSpPr>
          <p:nvPr>
            <p:ph type="dt" sz="half" idx="10"/>
          </p:nvPr>
        </p:nvSpPr>
        <p:spPr>
          <a:xfrm>
            <a:off x="609664" y="6356172"/>
            <a:ext cx="2845096" cy="365024"/>
          </a:xfrm>
          <a:prstGeom prst="rect">
            <a:avLst/>
          </a:prstGeom>
        </p:spPr>
        <p:txBody>
          <a:bodyPr/>
          <a:lstStyle/>
          <a:p>
            <a:pPr fontAlgn="base"/>
            <a:fld id="{530820CF-B880-4189-942D-D702A7CBA730}" type="datetimeFigureOut">
              <a:rPr lang="zh-CN" altLang="en-US" strike="noStrike" noProof="1" smtClean="0">
                <a:latin typeface="Arial" panose="020B0704020202090204" pitchFamily="34" charset="0"/>
                <a:ea typeface="宋体" panose="02010600030101010101" pitchFamily="2" charset="-122"/>
                <a:cs typeface="+mn-cs"/>
              </a:rPr>
              <a:t>2026/8/21</a:t>
            </a:fld>
            <a:endParaRPr lang="zh-CN" altLang="en-US" strike="noStrike" noProof="1"/>
          </a:p>
        </p:txBody>
      </p:sp>
      <p:sp>
        <p:nvSpPr>
          <p:cNvPr id="4" name="页脚占位符 3"/>
          <p:cNvSpPr>
            <a:spLocks noGrp="1"/>
          </p:cNvSpPr>
          <p:nvPr>
            <p:ph type="ftr" sz="quarter" idx="11"/>
          </p:nvPr>
        </p:nvSpPr>
        <p:spPr>
          <a:xfrm>
            <a:off x="4166035" y="6387915"/>
            <a:ext cx="3859615" cy="365024"/>
          </a:xfrm>
          <a:prstGeom prst="rect">
            <a:avLst/>
          </a:prstGeom>
        </p:spPr>
        <p:txBody>
          <a:bodyPr/>
          <a:lstStyle>
            <a:lvl1pPr>
              <a:defRPr sz="1260"/>
            </a:lvl1pPr>
          </a:lstStyle>
          <a:p>
            <a:pPr fontAlgn="base"/>
            <a:endParaRPr lang="zh-CN" altLang="en-US" strike="noStrike" noProof="1"/>
          </a:p>
        </p:txBody>
      </p:sp>
      <p:sp>
        <p:nvSpPr>
          <p:cNvPr id="5" name="灯片编号占位符 4"/>
          <p:cNvSpPr>
            <a:spLocks noGrp="1"/>
          </p:cNvSpPr>
          <p:nvPr>
            <p:ph type="sldNum" sz="quarter" idx="12"/>
          </p:nvPr>
        </p:nvSpPr>
        <p:spPr>
          <a:xfrm>
            <a:off x="9937199" y="6383152"/>
            <a:ext cx="1630533" cy="406287"/>
          </a:xfrm>
          <a:prstGeom prst="rect">
            <a:avLst/>
          </a:prstGeom>
        </p:spPr>
        <p:txBody>
          <a:bodyPr/>
          <a:lstStyle>
            <a:lvl1pPr algn="ctr">
              <a:defRPr sz="1675">
                <a:latin typeface="Impact" panose="020B0806030902050204" pitchFamily="34" charset="0"/>
              </a:defRPr>
            </a:lvl1pPr>
          </a:lstStyle>
          <a:p>
            <a:pPr fontAlgn="base"/>
            <a:fld id="{0C913308-F349-4B6D-A68A-DD1791B4A57B}" type="slidenum">
              <a:rPr lang="zh-CN" altLang="en-US" sz="1860" strike="noStrike" noProof="1" smtClean="0">
                <a:latin typeface="Impact" panose="020B0806030902050204" pitchFamily="34" charset="0"/>
                <a:ea typeface="宋体" panose="02010600030101010101" pitchFamily="2" charset="-122"/>
                <a:cs typeface="+mn-cs"/>
              </a:rPr>
              <a:t>‹#›</a:t>
            </a:fld>
            <a:endParaRPr lang="zh-CN" altLang="en-US" strike="noStrike" noProof="1"/>
          </a:p>
        </p:txBody>
      </p:sp>
    </p:spTree>
  </p:cSld>
  <p:clrMapOvr>
    <a:masterClrMapping/>
  </p:clrMapOvr>
  <mc:AlternateContent xmlns:mc="http://schemas.openxmlformats.org/markup-compatibility/2006" xmlns:p14="http://schemas.microsoft.com/office/powerpoint/2010/main">
    <mc:Choice Requires="p14">
      <p:transition p14:dur="0" advTm="4000"/>
    </mc:Choice>
    <mc:Fallback xmlns="">
      <p:transition advTm="400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6" name="图片占位符 5"/>
          <p:cNvSpPr>
            <a:spLocks noGrp="1"/>
          </p:cNvSpPr>
          <p:nvPr>
            <p:ph type="pic" sz="quarter" idx="10"/>
          </p:nvPr>
        </p:nvSpPr>
        <p:spPr>
          <a:xfrm>
            <a:off x="0" y="0"/>
            <a:ext cx="12192000" cy="5048251"/>
          </a:xfrm>
          <a:custGeom>
            <a:avLst/>
            <a:gdLst>
              <a:gd name="connsiteX0" fmla="*/ 0 w 12192000"/>
              <a:gd name="connsiteY0" fmla="*/ 0 h 5048250"/>
              <a:gd name="connsiteX1" fmla="*/ 12192000 w 12192000"/>
              <a:gd name="connsiteY1" fmla="*/ 0 h 5048250"/>
              <a:gd name="connsiteX2" fmla="*/ 12192000 w 12192000"/>
              <a:gd name="connsiteY2" fmla="*/ 5048250 h 5048250"/>
              <a:gd name="connsiteX3" fmla="*/ 0 w 12192000"/>
              <a:gd name="connsiteY3" fmla="*/ 5048250 h 5048250"/>
            </a:gdLst>
            <a:ahLst/>
            <a:cxnLst>
              <a:cxn ang="0">
                <a:pos x="connsiteX0" y="connsiteY0"/>
              </a:cxn>
              <a:cxn ang="0">
                <a:pos x="connsiteX1" y="connsiteY1"/>
              </a:cxn>
              <a:cxn ang="0">
                <a:pos x="connsiteX2" y="connsiteY2"/>
              </a:cxn>
              <a:cxn ang="0">
                <a:pos x="connsiteX3" y="connsiteY3"/>
              </a:cxn>
            </a:cxnLst>
            <a:rect l="l" t="t" r="r" b="b"/>
            <a:pathLst>
              <a:path w="12192000" h="5048250">
                <a:moveTo>
                  <a:pt x="0" y="0"/>
                </a:moveTo>
                <a:lnTo>
                  <a:pt x="12192000" y="0"/>
                </a:lnTo>
                <a:lnTo>
                  <a:pt x="12192000" y="5048250"/>
                </a:lnTo>
                <a:lnTo>
                  <a:pt x="0" y="5048250"/>
                </a:lnTo>
                <a:close/>
              </a:path>
            </a:pathLst>
          </a:custGeom>
        </p:spPr>
        <p:txBody>
          <a:bodyPr wrap="square">
            <a:noAutofit/>
          </a:bodyPr>
          <a:lstStyle/>
          <a:p>
            <a:pPr fontAlgn="auto"/>
            <a:endParaRPr lang="zh-CN" altLang="en-US" strike="noStrike" noProof="1"/>
          </a:p>
        </p:txBody>
      </p:sp>
    </p:spTree>
  </p:cSld>
  <p:clrMapOvr>
    <a:masterClrMapping/>
  </p:clrMapOvr>
  <mc:AlternateContent xmlns:mc="http://schemas.openxmlformats.org/markup-compatibility/2006" xmlns:p14="http://schemas.microsoft.com/office/powerpoint/2010/main">
    <mc:Choice Requires="p14">
      <p:transition p14:dur="0" advTm="4000"/>
    </mc:Choice>
    <mc:Fallback xmlns="">
      <p:transition advTm="4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CAEAB970-DAD8-4186-9719-7FB057EF2487}" type="datetimeFigureOut">
              <a:rPr lang="zh-CN" altLang="en-US" smtClean="0"/>
              <a:t>2026/8/21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0B0045E-45F8-4F58-B150-FEA5CCB3B5E7}"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CAEAB970-DAD8-4186-9719-7FB057EF2487}" type="datetimeFigureOut">
              <a:rPr lang="zh-CN" altLang="en-US" smtClean="0"/>
              <a:t>2026/8/21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0B0045E-45F8-4F58-B150-FEA5CCB3B5E7}"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CAEAB970-DAD8-4186-9719-7FB057EF2487}" type="datetimeFigureOut">
              <a:rPr lang="zh-CN" altLang="en-US" smtClean="0"/>
              <a:t>2026/8/21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0B0045E-45F8-4F58-B150-FEA5CCB3B5E7}"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CAEAB970-DAD8-4186-9719-7FB057EF2487}" type="datetimeFigureOut">
              <a:rPr lang="zh-CN" altLang="en-US" smtClean="0"/>
              <a:t>2026/8/21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0B0045E-45F8-4F58-B150-FEA5CCB3B5E7}"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CAEAB970-DAD8-4186-9719-7FB057EF2487}" type="datetimeFigureOut">
              <a:rPr lang="zh-CN" altLang="en-US" smtClean="0"/>
              <a:t>2026/8/21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0B0045E-45F8-4F58-B150-FEA5CCB3B5E7}"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34" Type="http://schemas.openxmlformats.org/officeDocument/2006/relationships/theme" Target="../theme/theme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EAB970-DAD8-4186-9719-7FB057EF2487}" type="datetimeFigureOut">
              <a:rPr lang="zh-CN" altLang="en-US" smtClean="0"/>
              <a:t>2026/8/21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B0045E-45F8-4F58-B150-FEA5CCB3B5E7}" type="slidenum">
              <a:rPr lang="zh-CN" altLang="en-US" smtClean="0"/>
              <a:t>‹#›</a:t>
            </a:fld>
            <a:endParaRPr lang="zh-CN" altLang="en-US"/>
          </a:p>
        </p:txBody>
      </p:sp>
      <p:sp>
        <p:nvSpPr>
          <p:cNvPr id="7" name="矩形 6"/>
          <p:cNvSpPr/>
          <p:nvPr userDrawn="1"/>
        </p:nvSpPr>
        <p:spPr>
          <a:xfrm>
            <a:off x="2540" y="6802120"/>
            <a:ext cx="12187555" cy="76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0" fontAlgn="base" hangingPunct="0"/>
            <a:endParaRPr lang="zh-CN" altLang="en-US" sz="2160" strike="noStrike" noProof="1">
              <a:solidFill>
                <a:schemeClr val="lt1"/>
              </a:solidFill>
            </a:endParaRPr>
          </a:p>
        </p:txBody>
      </p:sp>
      <p:sp>
        <p:nvSpPr>
          <p:cNvPr id="8" name="矩形 7"/>
          <p:cNvSpPr/>
          <p:nvPr userDrawn="1"/>
        </p:nvSpPr>
        <p:spPr>
          <a:xfrm>
            <a:off x="2540" y="0"/>
            <a:ext cx="12187555" cy="76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0" fontAlgn="base" hangingPunct="0"/>
            <a:endParaRPr lang="zh-CN" altLang="en-US" sz="2160" strike="noStrike" noProof="1">
              <a:solidFill>
                <a:schemeClr val="lt1"/>
              </a:solidFill>
            </a:endParaRPr>
          </a:p>
        </p:txBody>
      </p:sp>
      <p:sp>
        <p:nvSpPr>
          <p:cNvPr id="9" name="矩形 8"/>
          <p:cNvSpPr/>
          <p:nvPr userDrawn="1"/>
        </p:nvSpPr>
        <p:spPr>
          <a:xfrm flipH="1">
            <a:off x="13335" y="78105"/>
            <a:ext cx="76200" cy="67214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0" fontAlgn="base" hangingPunct="0"/>
            <a:endParaRPr lang="zh-CN" altLang="en-US" sz="2160" strike="noStrike" noProof="1">
              <a:solidFill>
                <a:schemeClr val="lt1"/>
              </a:solidFill>
            </a:endParaRPr>
          </a:p>
        </p:txBody>
      </p:sp>
      <p:sp>
        <p:nvSpPr>
          <p:cNvPr id="10" name="矩形 9"/>
          <p:cNvSpPr/>
          <p:nvPr userDrawn="1"/>
        </p:nvSpPr>
        <p:spPr>
          <a:xfrm flipH="1">
            <a:off x="12117705" y="78105"/>
            <a:ext cx="76200" cy="672147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0" fontAlgn="base" hangingPunct="0"/>
            <a:endParaRPr lang="zh-CN" altLang="en-US" sz="2160" strike="noStrike" noProof="1">
              <a:solidFill>
                <a:schemeClr val="lt1"/>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7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7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7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7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7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7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7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7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7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no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Lst>
  <p:transition advTm="4000"/>
  <p:hf sldNum="0" hdr="0" ftr="0" dt="0"/>
  <p:txStyles>
    <p:titleStyle>
      <a:lvl1pPr algn="l" defTabSz="822325" rtl="0" eaLnBrk="1" latinLnBrk="0" hangingPunct="1">
        <a:lnSpc>
          <a:spcPct val="90000"/>
        </a:lnSpc>
        <a:spcBef>
          <a:spcPct val="0"/>
        </a:spcBef>
        <a:buNone/>
        <a:defRPr sz="3960" kern="1200">
          <a:solidFill>
            <a:schemeClr val="tx1"/>
          </a:solidFill>
          <a:latin typeface="+mj-lt"/>
          <a:ea typeface="+mj-ea"/>
          <a:cs typeface="+mj-cs"/>
        </a:defRPr>
      </a:lvl1pPr>
    </p:titleStyle>
    <p:bodyStyle>
      <a:lvl1pPr marL="205740" indent="-205740" algn="l" defTabSz="822325" rtl="0" eaLnBrk="1" latinLnBrk="0" hangingPunct="1">
        <a:lnSpc>
          <a:spcPct val="90000"/>
        </a:lnSpc>
        <a:spcBef>
          <a:spcPct val="180000"/>
        </a:spcBef>
        <a:buFont typeface="Arial" panose="020B0704020202090204" pitchFamily="34" charset="0"/>
        <a:buChar char="•"/>
        <a:defRPr sz="2520" kern="1200">
          <a:solidFill>
            <a:schemeClr val="tx1"/>
          </a:solidFill>
          <a:latin typeface="+mn-lt"/>
          <a:ea typeface="+mn-ea"/>
          <a:cs typeface="+mn-cs"/>
        </a:defRPr>
      </a:lvl1pPr>
      <a:lvl2pPr marL="617220" indent="-205740" algn="l" defTabSz="822325" rtl="0" eaLnBrk="1" latinLnBrk="0" hangingPunct="1">
        <a:lnSpc>
          <a:spcPct val="90000"/>
        </a:lnSpc>
        <a:spcBef>
          <a:spcPct val="90000"/>
        </a:spcBef>
        <a:buFont typeface="Arial" panose="020B0704020202090204" pitchFamily="34" charset="0"/>
        <a:buChar char="•"/>
        <a:defRPr sz="2160" kern="1200">
          <a:solidFill>
            <a:schemeClr val="tx1"/>
          </a:solidFill>
          <a:latin typeface="+mn-lt"/>
          <a:ea typeface="+mn-ea"/>
          <a:cs typeface="+mn-cs"/>
        </a:defRPr>
      </a:lvl2pPr>
      <a:lvl3pPr marL="1028065" indent="-205740" algn="l" defTabSz="822325" rtl="0" eaLnBrk="1" latinLnBrk="0" hangingPunct="1">
        <a:lnSpc>
          <a:spcPct val="90000"/>
        </a:lnSpc>
        <a:spcBef>
          <a:spcPct val="90000"/>
        </a:spcBef>
        <a:buFont typeface="Arial" panose="020B0704020202090204" pitchFamily="34" charset="0"/>
        <a:buChar char="•"/>
        <a:defRPr sz="1800" kern="1200">
          <a:solidFill>
            <a:schemeClr val="tx1"/>
          </a:solidFill>
          <a:latin typeface="+mn-lt"/>
          <a:ea typeface="+mn-ea"/>
          <a:cs typeface="+mn-cs"/>
        </a:defRPr>
      </a:lvl3pPr>
      <a:lvl4pPr marL="1438275" indent="-205740" algn="l" defTabSz="822325" rtl="0" eaLnBrk="1" latinLnBrk="0" hangingPunct="1">
        <a:lnSpc>
          <a:spcPct val="90000"/>
        </a:lnSpc>
        <a:spcBef>
          <a:spcPct val="90000"/>
        </a:spcBef>
        <a:buFont typeface="Arial" panose="020B0704020202090204" pitchFamily="34" charset="0"/>
        <a:buChar char="•"/>
        <a:defRPr sz="1675" kern="1200">
          <a:solidFill>
            <a:schemeClr val="tx1"/>
          </a:solidFill>
          <a:latin typeface="+mn-lt"/>
          <a:ea typeface="+mn-ea"/>
          <a:cs typeface="+mn-cs"/>
        </a:defRPr>
      </a:lvl4pPr>
      <a:lvl5pPr marL="1849755" indent="-205740" algn="l" defTabSz="822325" rtl="0" eaLnBrk="1" latinLnBrk="0" hangingPunct="1">
        <a:lnSpc>
          <a:spcPct val="90000"/>
        </a:lnSpc>
        <a:spcBef>
          <a:spcPct val="90000"/>
        </a:spcBef>
        <a:buFont typeface="Arial" panose="020B0704020202090204" pitchFamily="34" charset="0"/>
        <a:buChar char="•"/>
        <a:defRPr sz="1675" kern="1200">
          <a:solidFill>
            <a:schemeClr val="tx1"/>
          </a:solidFill>
          <a:latin typeface="+mn-lt"/>
          <a:ea typeface="+mn-ea"/>
          <a:cs typeface="+mn-cs"/>
        </a:defRPr>
      </a:lvl5pPr>
      <a:lvl6pPr marL="2259965" indent="-205740" algn="l" defTabSz="822325" rtl="0" eaLnBrk="1" latinLnBrk="0" hangingPunct="1">
        <a:lnSpc>
          <a:spcPct val="90000"/>
        </a:lnSpc>
        <a:spcBef>
          <a:spcPct val="90000"/>
        </a:spcBef>
        <a:buFont typeface="Arial" panose="020B0704020202090204" pitchFamily="34" charset="0"/>
        <a:buChar char="•"/>
        <a:defRPr sz="1675" kern="1200">
          <a:solidFill>
            <a:schemeClr val="tx1"/>
          </a:solidFill>
          <a:latin typeface="+mn-lt"/>
          <a:ea typeface="+mn-ea"/>
          <a:cs typeface="+mn-cs"/>
        </a:defRPr>
      </a:lvl6pPr>
      <a:lvl7pPr marL="2671445" indent="-205740" algn="l" defTabSz="822325" rtl="0" eaLnBrk="1" latinLnBrk="0" hangingPunct="1">
        <a:lnSpc>
          <a:spcPct val="90000"/>
        </a:lnSpc>
        <a:spcBef>
          <a:spcPct val="90000"/>
        </a:spcBef>
        <a:buFont typeface="Arial" panose="020B0704020202090204" pitchFamily="34" charset="0"/>
        <a:buChar char="•"/>
        <a:defRPr sz="1675" kern="1200">
          <a:solidFill>
            <a:schemeClr val="tx1"/>
          </a:solidFill>
          <a:latin typeface="+mn-lt"/>
          <a:ea typeface="+mn-ea"/>
          <a:cs typeface="+mn-cs"/>
        </a:defRPr>
      </a:lvl7pPr>
      <a:lvl8pPr marL="3081655" indent="-205740" algn="l" defTabSz="822325" rtl="0" eaLnBrk="1" latinLnBrk="0" hangingPunct="1">
        <a:lnSpc>
          <a:spcPct val="90000"/>
        </a:lnSpc>
        <a:spcBef>
          <a:spcPct val="90000"/>
        </a:spcBef>
        <a:buFont typeface="Arial" panose="020B0704020202090204" pitchFamily="34" charset="0"/>
        <a:buChar char="•"/>
        <a:defRPr sz="1675" kern="1200">
          <a:solidFill>
            <a:schemeClr val="tx1"/>
          </a:solidFill>
          <a:latin typeface="+mn-lt"/>
          <a:ea typeface="+mn-ea"/>
          <a:cs typeface="+mn-cs"/>
        </a:defRPr>
      </a:lvl8pPr>
      <a:lvl9pPr marL="3492500" indent="-205740" algn="l" defTabSz="822325" rtl="0" eaLnBrk="1" latinLnBrk="0" hangingPunct="1">
        <a:lnSpc>
          <a:spcPct val="90000"/>
        </a:lnSpc>
        <a:spcBef>
          <a:spcPct val="90000"/>
        </a:spcBef>
        <a:buFont typeface="Arial" panose="020B0704020202090204" pitchFamily="34" charset="0"/>
        <a:buChar char="•"/>
        <a:defRPr sz="1675" kern="1200">
          <a:solidFill>
            <a:schemeClr val="tx1"/>
          </a:solidFill>
          <a:latin typeface="+mn-lt"/>
          <a:ea typeface="+mn-ea"/>
          <a:cs typeface="+mn-cs"/>
        </a:defRPr>
      </a:lvl9pPr>
    </p:bodyStyle>
    <p:otherStyle>
      <a:defPPr>
        <a:defRPr lang="en-US"/>
      </a:defPPr>
      <a:lvl1pPr marL="0" algn="l" defTabSz="822325" rtl="0" eaLnBrk="1" latinLnBrk="0" hangingPunct="1">
        <a:defRPr sz="1675" kern="1200">
          <a:solidFill>
            <a:schemeClr val="tx1"/>
          </a:solidFill>
          <a:latin typeface="+mn-lt"/>
          <a:ea typeface="+mn-ea"/>
          <a:cs typeface="+mn-cs"/>
        </a:defRPr>
      </a:lvl1pPr>
      <a:lvl2pPr marL="411480" algn="l" defTabSz="822325" rtl="0" eaLnBrk="1" latinLnBrk="0" hangingPunct="1">
        <a:defRPr sz="1675" kern="1200">
          <a:solidFill>
            <a:schemeClr val="tx1"/>
          </a:solidFill>
          <a:latin typeface="+mn-lt"/>
          <a:ea typeface="+mn-ea"/>
          <a:cs typeface="+mn-cs"/>
        </a:defRPr>
      </a:lvl2pPr>
      <a:lvl3pPr marL="822325" algn="l" defTabSz="822325" rtl="0" eaLnBrk="1" latinLnBrk="0" hangingPunct="1">
        <a:defRPr sz="1675" kern="1200">
          <a:solidFill>
            <a:schemeClr val="tx1"/>
          </a:solidFill>
          <a:latin typeface="+mn-lt"/>
          <a:ea typeface="+mn-ea"/>
          <a:cs typeface="+mn-cs"/>
        </a:defRPr>
      </a:lvl3pPr>
      <a:lvl4pPr marL="1233805" algn="l" defTabSz="822325" rtl="0" eaLnBrk="1" latinLnBrk="0" hangingPunct="1">
        <a:defRPr sz="1675" kern="1200">
          <a:solidFill>
            <a:schemeClr val="tx1"/>
          </a:solidFill>
          <a:latin typeface="+mn-lt"/>
          <a:ea typeface="+mn-ea"/>
          <a:cs typeface="+mn-cs"/>
        </a:defRPr>
      </a:lvl4pPr>
      <a:lvl5pPr marL="1644015" algn="l" defTabSz="822325" rtl="0" eaLnBrk="1" latinLnBrk="0" hangingPunct="1">
        <a:defRPr sz="1675" kern="1200">
          <a:solidFill>
            <a:schemeClr val="tx1"/>
          </a:solidFill>
          <a:latin typeface="+mn-lt"/>
          <a:ea typeface="+mn-ea"/>
          <a:cs typeface="+mn-cs"/>
        </a:defRPr>
      </a:lvl5pPr>
      <a:lvl6pPr marL="2055495" algn="l" defTabSz="822325" rtl="0" eaLnBrk="1" latinLnBrk="0" hangingPunct="1">
        <a:defRPr sz="1675" kern="1200">
          <a:solidFill>
            <a:schemeClr val="tx1"/>
          </a:solidFill>
          <a:latin typeface="+mn-lt"/>
          <a:ea typeface="+mn-ea"/>
          <a:cs typeface="+mn-cs"/>
        </a:defRPr>
      </a:lvl6pPr>
      <a:lvl7pPr marL="2465705" algn="l" defTabSz="822325" rtl="0" eaLnBrk="1" latinLnBrk="0" hangingPunct="1">
        <a:defRPr sz="1675" kern="1200">
          <a:solidFill>
            <a:schemeClr val="tx1"/>
          </a:solidFill>
          <a:latin typeface="+mn-lt"/>
          <a:ea typeface="+mn-ea"/>
          <a:cs typeface="+mn-cs"/>
        </a:defRPr>
      </a:lvl7pPr>
      <a:lvl8pPr marL="2877185" algn="l" defTabSz="822325" rtl="0" eaLnBrk="1" latinLnBrk="0" hangingPunct="1">
        <a:defRPr sz="1675" kern="1200">
          <a:solidFill>
            <a:schemeClr val="tx1"/>
          </a:solidFill>
          <a:latin typeface="+mn-lt"/>
          <a:ea typeface="+mn-ea"/>
          <a:cs typeface="+mn-cs"/>
        </a:defRPr>
      </a:lvl8pPr>
      <a:lvl9pPr marL="3287395" algn="l" defTabSz="822325" rtl="0" eaLnBrk="1" latinLnBrk="0" hangingPunct="1">
        <a:defRPr sz="167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4.xml"/><Relationship Id="rId1" Type="http://schemas.openxmlformats.org/officeDocument/2006/relationships/tags" Target="../tags/tag1.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7.png"/><Relationship Id="rId7"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3.png"/><Relationship Id="rId9"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7.pn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4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5.png"/><Relationship Id="rId4" Type="http://schemas.openxmlformats.org/officeDocument/2006/relationships/image" Target="../media/image31.png"/></Relationships>
</file>

<file path=ppt/slides/_rels/slide4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png"/><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png"/><Relationship Id="rId10" Type="http://schemas.openxmlformats.org/officeDocument/2006/relationships/image" Target="../media/image12.png"/><Relationship Id="rId4" Type="http://schemas.openxmlformats.org/officeDocument/2006/relationships/image" Target="../media/image37.png"/><Relationship Id="rId9" Type="http://schemas.openxmlformats.org/officeDocument/2006/relationships/image" Target="../media/image7.png"/></Relationships>
</file>

<file path=ppt/slides/_rels/slide46.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42.png"/><Relationship Id="rId7" Type="http://schemas.openxmlformats.org/officeDocument/2006/relationships/image" Target="../media/image34.png"/><Relationship Id="rId2" Type="http://schemas.openxmlformats.org/officeDocument/2006/relationships/image" Target="../media/image35.png"/><Relationship Id="rId1" Type="http://schemas.openxmlformats.org/officeDocument/2006/relationships/slideLayout" Target="../slideLayouts/slideLayout1.xml"/><Relationship Id="rId6" Type="http://schemas.openxmlformats.org/officeDocument/2006/relationships/image" Target="../media/image39.png"/><Relationship Id="rId11" Type="http://schemas.openxmlformats.org/officeDocument/2006/relationships/image" Target="../media/image31.png"/><Relationship Id="rId5" Type="http://schemas.openxmlformats.org/officeDocument/2006/relationships/image" Target="../media/image38.png"/><Relationship Id="rId10" Type="http://schemas.openxmlformats.org/officeDocument/2006/relationships/image" Target="../media/image41.png"/><Relationship Id="rId4" Type="http://schemas.openxmlformats.org/officeDocument/2006/relationships/image" Target="../media/image37.png"/><Relationship Id="rId9" Type="http://schemas.openxmlformats.org/officeDocument/2006/relationships/image" Target="../media/image25.png"/></Relationships>
</file>

<file path=ppt/slides/_rels/slide47.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4.jpeg"/><Relationship Id="rId7" Type="http://schemas.openxmlformats.org/officeDocument/2006/relationships/image" Target="../media/image39.png"/><Relationship Id="rId12" Type="http://schemas.openxmlformats.org/officeDocument/2006/relationships/image" Target="../media/image4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8.png"/><Relationship Id="rId11" Type="http://schemas.openxmlformats.org/officeDocument/2006/relationships/image" Target="../media/image48.png"/><Relationship Id="rId5" Type="http://schemas.openxmlformats.org/officeDocument/2006/relationships/image" Target="../media/image45.png"/><Relationship Id="rId10" Type="http://schemas.openxmlformats.org/officeDocument/2006/relationships/image" Target="../media/image47.png"/><Relationship Id="rId4" Type="http://schemas.openxmlformats.org/officeDocument/2006/relationships/image" Target="../media/image35.png"/><Relationship Id="rId9" Type="http://schemas.openxmlformats.org/officeDocument/2006/relationships/image" Target="../media/image7.png"/></Relationships>
</file>

<file path=ppt/slides/_rels/slide48.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5.png"/><Relationship Id="rId7" Type="http://schemas.openxmlformats.org/officeDocument/2006/relationships/image" Target="../media/image7.png"/><Relationship Id="rId2" Type="http://schemas.openxmlformats.org/officeDocument/2006/relationships/image" Target="../media/image35.png"/><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39.png"/><Relationship Id="rId10" Type="http://schemas.openxmlformats.org/officeDocument/2006/relationships/image" Target="../media/image50.png"/><Relationship Id="rId4" Type="http://schemas.openxmlformats.org/officeDocument/2006/relationships/image" Target="../media/image38.png"/><Relationship Id="rId9" Type="http://schemas.openxmlformats.org/officeDocument/2006/relationships/image" Target="../media/image48.png"/></Relationships>
</file>

<file path=ppt/slides/_rels/slide49.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5.png"/><Relationship Id="rId7"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39.png"/><Relationship Id="rId10" Type="http://schemas.openxmlformats.org/officeDocument/2006/relationships/image" Target="../media/image47.png"/><Relationship Id="rId4" Type="http://schemas.openxmlformats.org/officeDocument/2006/relationships/image" Target="../media/image38.png"/><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5.png"/><Relationship Id="rId7"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xml"/><Relationship Id="rId6" Type="http://schemas.openxmlformats.org/officeDocument/2006/relationships/image" Target="../media/image46.png"/><Relationship Id="rId11" Type="http://schemas.openxmlformats.org/officeDocument/2006/relationships/image" Target="../media/image41.png"/><Relationship Id="rId5" Type="http://schemas.openxmlformats.org/officeDocument/2006/relationships/image" Target="../media/image39.png"/><Relationship Id="rId10" Type="http://schemas.openxmlformats.org/officeDocument/2006/relationships/image" Target="../media/image7.png"/><Relationship Id="rId4" Type="http://schemas.openxmlformats.org/officeDocument/2006/relationships/image" Target="../media/image38.png"/><Relationship Id="rId9" Type="http://schemas.openxmlformats.org/officeDocument/2006/relationships/image" Target="../media/image3.png"/></Relationships>
</file>

<file path=ppt/slides/_rels/slide5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8.png"/><Relationship Id="rId7" Type="http://schemas.openxmlformats.org/officeDocument/2006/relationships/image" Target="../media/image51.png"/><Relationship Id="rId2" Type="http://schemas.openxmlformats.org/officeDocument/2006/relationships/image" Target="../media/image45.png"/><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46.png"/><Relationship Id="rId4" Type="http://schemas.openxmlformats.org/officeDocument/2006/relationships/image" Target="../media/image39.png"/><Relationship Id="rId9" Type="http://schemas.openxmlformats.org/officeDocument/2006/relationships/image" Target="../media/image47.png"/></Relationships>
</file>

<file path=ppt/slides/_rels/slide52.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9.png"/><Relationship Id="rId7" Type="http://schemas.openxmlformats.org/officeDocument/2006/relationships/image" Target="../media/image53.png"/><Relationship Id="rId2" Type="http://schemas.openxmlformats.org/officeDocument/2006/relationships/image" Target="../media/image38.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52.png"/><Relationship Id="rId4" Type="http://schemas.openxmlformats.org/officeDocument/2006/relationships/image" Target="../media/image46.png"/></Relationships>
</file>

<file path=ppt/slides/_rels/slide53.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9.png"/><Relationship Id="rId7" Type="http://schemas.openxmlformats.org/officeDocument/2006/relationships/image" Target="../media/image53.png"/><Relationship Id="rId2" Type="http://schemas.openxmlformats.org/officeDocument/2006/relationships/image" Target="../media/image38.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52.png"/><Relationship Id="rId4" Type="http://schemas.openxmlformats.org/officeDocument/2006/relationships/image" Target="../media/image46.png"/></Relationships>
</file>

<file path=ppt/slides/_rels/slide54.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5.png"/><Relationship Id="rId7" Type="http://schemas.openxmlformats.org/officeDocument/2006/relationships/image" Target="../media/image7.png"/><Relationship Id="rId2" Type="http://schemas.openxmlformats.org/officeDocument/2006/relationships/image" Target="../media/image35.png"/><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39.png"/><Relationship Id="rId4" Type="http://schemas.openxmlformats.org/officeDocument/2006/relationships/image" Target="../media/image38.png"/><Relationship Id="rId9" Type="http://schemas.openxmlformats.org/officeDocument/2006/relationships/image" Target="../media/image48.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废物分类管理"/>
          <p:cNvPicPr>
            <a:picLocks noChangeAspect="1"/>
          </p:cNvPicPr>
          <p:nvPr>
            <p:custDataLst>
              <p:tags r:id="rId1"/>
            </p:custDataLst>
          </p:nvPr>
        </p:nvPicPr>
        <p:blipFill>
          <a:blip r:embed="rId4"/>
          <a:srcRect b="15730"/>
          <a:stretch>
            <a:fillRect/>
          </a:stretch>
        </p:blipFill>
        <p:spPr>
          <a:xfrm>
            <a:off x="0" y="0"/>
            <a:ext cx="12188825" cy="6858000"/>
          </a:xfrm>
          <a:prstGeom prst="rect">
            <a:avLst/>
          </a:prstGeom>
        </p:spPr>
      </p:pic>
      <p:grpSp>
        <p:nvGrpSpPr>
          <p:cNvPr id="6" name="组合 5"/>
          <p:cNvGrpSpPr/>
          <p:nvPr/>
        </p:nvGrpSpPr>
        <p:grpSpPr>
          <a:xfrm>
            <a:off x="2328" y="4504075"/>
            <a:ext cx="12187343" cy="2374240"/>
            <a:chOff x="-22" y="5460"/>
            <a:chExt cx="14415" cy="3117"/>
          </a:xfrm>
          <a:solidFill>
            <a:srgbClr val="FF0000"/>
          </a:solidFill>
        </p:grpSpPr>
        <p:sp>
          <p:nvSpPr>
            <p:cNvPr id="2" name="矩形 1"/>
            <p:cNvSpPr/>
            <p:nvPr/>
          </p:nvSpPr>
          <p:spPr>
            <a:xfrm>
              <a:off x="-22" y="5460"/>
              <a:ext cx="14415" cy="31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0" fontAlgn="base" hangingPunct="0"/>
              <a:endParaRPr lang="zh-CN" altLang="en-US" sz="2160" strike="noStrike" noProof="1">
                <a:solidFill>
                  <a:schemeClr val="lt1"/>
                </a:solidFill>
              </a:endParaRPr>
            </a:p>
          </p:txBody>
        </p:sp>
        <p:sp>
          <p:nvSpPr>
            <p:cNvPr id="3" name="矩形 2"/>
            <p:cNvSpPr/>
            <p:nvPr/>
          </p:nvSpPr>
          <p:spPr>
            <a:xfrm>
              <a:off x="88" y="5931"/>
              <a:ext cx="14165" cy="928"/>
            </a:xfrm>
            <a:prstGeom prst="rect">
              <a:avLst/>
            </a:prstGeom>
            <a:grpFill/>
          </p:spPr>
          <p:txBody>
            <a:bodyPr wrap="square" rtlCol="0">
              <a:spAutoFit/>
              <a:scene3d>
                <a:camera prst="orthographicFront"/>
                <a:lightRig rig="threePt" dir="t"/>
              </a:scene3d>
              <a:sp3d contourW="12700"/>
            </a:bodyPr>
            <a:lstStyle/>
            <a:p>
              <a:pPr marL="0" marR="0" indent="0" algn="ctr" defTabSz="685800" rtl="0" eaLnBrk="0" fontAlgn="base" latinLnBrk="0" hangingPunct="0">
                <a:lnSpc>
                  <a:spcPct val="100000"/>
                </a:lnSpc>
                <a:spcBef>
                  <a:spcPct val="0"/>
                </a:spcBef>
                <a:spcAft>
                  <a:spcPct val="0"/>
                </a:spcAft>
                <a:buClrTx/>
                <a:buSzTx/>
                <a:buFontTx/>
                <a:buNone/>
              </a:pPr>
              <a:r>
                <a:rPr kumimoji="0" lang="zh-CN" altLang="en-US" sz="4000" b="1" i="0" u="none" strike="noStrike" kern="1200" cap="none" spc="-150" normalizeH="0" baseline="0" noProof="1">
                  <a:solidFill>
                    <a:schemeClr val="lt1"/>
                  </a:solidFill>
                  <a:effectLst>
                    <a:outerShdw blurRad="38100" dist="38100" dir="2700000" algn="tl">
                      <a:srgbClr val="000000">
                        <a:alpha val="43137"/>
                      </a:srgbClr>
                    </a:outerShdw>
                  </a:effectLst>
                  <a:latin typeface="微软雅黑" panose="020B0703020204020201" pitchFamily="34" charset="-122"/>
                  <a:ea typeface="微软雅黑" panose="020B0703020204020201" pitchFamily="34" charset="-122"/>
                  <a:cs typeface="+mn-cs"/>
                </a:rPr>
                <a:t>新版安全风险点告知卡（根据</a:t>
              </a:r>
              <a:r>
                <a:rPr kumimoji="0" lang="en-US" altLang="zh-CN" sz="4000" b="1" i="0" u="none" strike="noStrike" kern="1200" cap="none" spc="-150" normalizeH="0" baseline="0" noProof="1">
                  <a:solidFill>
                    <a:schemeClr val="lt1"/>
                  </a:solidFill>
                  <a:effectLst>
                    <a:outerShdw blurRad="38100" dist="38100" dir="2700000" algn="tl">
                      <a:srgbClr val="000000">
                        <a:alpha val="43137"/>
                      </a:srgbClr>
                    </a:outerShdw>
                  </a:effectLst>
                  <a:latin typeface="微软雅黑" panose="020B0703020204020201" pitchFamily="34" charset="-122"/>
                  <a:ea typeface="微软雅黑" panose="020B0703020204020201" pitchFamily="34" charset="-122"/>
                  <a:cs typeface="+mn-cs"/>
                </a:rPr>
                <a:t>GB 2894-2025</a:t>
              </a:r>
              <a:r>
                <a:rPr kumimoji="0" lang="zh-CN" altLang="en-US" sz="4000" b="1" i="0" u="none" strike="noStrike" kern="1200" cap="none" spc="-150" normalizeH="0" baseline="0" noProof="1">
                  <a:solidFill>
                    <a:schemeClr val="lt1"/>
                  </a:solidFill>
                  <a:effectLst>
                    <a:outerShdw blurRad="38100" dist="38100" dir="2700000" algn="tl">
                      <a:srgbClr val="000000">
                        <a:alpha val="43137"/>
                      </a:srgbClr>
                    </a:outerShdw>
                  </a:effectLst>
                  <a:latin typeface="微软雅黑" panose="020B0703020204020201" pitchFamily="34" charset="-122"/>
                  <a:ea typeface="微软雅黑" panose="020B0703020204020201" pitchFamily="34" charset="-122"/>
                  <a:cs typeface="+mn-cs"/>
                </a:rPr>
                <a:t>新修订）</a:t>
              </a:r>
            </a:p>
          </p:txBody>
        </p:sp>
      </p:grpSp>
    </p:spTree>
  </p:cSld>
  <p:clrMapOvr>
    <a:masterClrMapping/>
  </p:clrMapOvr>
  <p:transition advTm="4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139852" y="356632"/>
            <a:ext cx="793306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焊接（切割）区域风险点告知卡</a:t>
            </a:r>
          </a:p>
        </p:txBody>
      </p:sp>
      <p:graphicFrame>
        <p:nvGraphicFramePr>
          <p:cNvPr id="6" name="表格 5"/>
          <p:cNvGraphicFramePr>
            <a:graphicFrameLocks noGrp="1"/>
          </p:cNvGraphicFramePr>
          <p:nvPr/>
        </p:nvGraphicFramePr>
        <p:xfrm>
          <a:off x="479426" y="1244599"/>
          <a:ext cx="11262633" cy="5295945"/>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627744">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焊接（切割）作业区</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lvl="0" indent="0" algn="l" defTabSz="914400" rtl="0" eaLnBrk="1" latinLnBrk="0" hangingPunct="1">
                        <a:lnSpc>
                          <a:spcPct val="130000"/>
                        </a:lnSpc>
                        <a:spcAft>
                          <a:spcPts val="0"/>
                        </a:spcAft>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未设置防护屏板，飞溅火花引燃易燃物质发生火灾。</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59283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597341">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三</a:t>
                      </a: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1853947">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在允许操作的地方和焊接场所，应设置不可燃屏板或屏罩隔开，以形成焊接隔离间。</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及时消除周边作业及下方的易燃易爆物质。</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定期清扫焊接通风管道中的积碳等杂物。</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制定并执行操作规程。</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29326">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indent="0" algn="l" defTabSz="914400" rtl="0" eaLnBrk="1" latinLnBrk="0" hangingPunct="1">
                        <a:lnSpc>
                          <a:spcPct val="130000"/>
                        </a:lnSpc>
                        <a:buFont typeface="+mj-lt"/>
                        <a:buNone/>
                      </a:pPr>
                      <a:r>
                        <a:rPr lang="zh-CN" altLang="zh-CN" sz="1400" b="1" dirty="0">
                          <a:solidFill>
                            <a:schemeClr val="tx1"/>
                          </a:solidFill>
                          <a:latin typeface="微软雅黑" panose="020B0703020204020201" pitchFamily="34" charset="-122"/>
                          <a:ea typeface="微软雅黑" panose="020B0703020204020201" pitchFamily="34" charset="-122"/>
                          <a:sym typeface="+mn-ea"/>
                        </a:rPr>
                        <a:t>火灾、</a:t>
                      </a:r>
                      <a:r>
                        <a:rPr lang="zh-CN" altLang="en-US" sz="1400" b="1" dirty="0">
                          <a:solidFill>
                            <a:schemeClr val="tx1"/>
                          </a:solidFill>
                          <a:latin typeface="微软雅黑" panose="020B0703020204020201" pitchFamily="34" charset="-122"/>
                          <a:ea typeface="微软雅黑" panose="020B0703020204020201" pitchFamily="34" charset="-122"/>
                          <a:sym typeface="+mn-ea"/>
                        </a:rPr>
                        <a:t>可燃气体</a:t>
                      </a:r>
                      <a:r>
                        <a:rPr lang="zh-CN" altLang="zh-CN" sz="1400" b="1" dirty="0">
                          <a:solidFill>
                            <a:schemeClr val="tx1"/>
                          </a:solidFill>
                          <a:latin typeface="微软雅黑" panose="020B0703020204020201" pitchFamily="34" charset="-122"/>
                          <a:ea typeface="微软雅黑" panose="020B0703020204020201" pitchFamily="34" charset="-122"/>
                          <a:sym typeface="+mn-ea"/>
                        </a:rPr>
                        <a:t>爆炸</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0">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19" name="图片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9426" y="3500919"/>
            <a:ext cx="1080152" cy="1440000"/>
          </a:xfrm>
          <a:prstGeom prst="rect">
            <a:avLst/>
          </a:prstGeom>
        </p:spPr>
      </p:pic>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59578" y="3430703"/>
            <a:ext cx="1080152" cy="1440000"/>
          </a:xfrm>
          <a:prstGeom prst="rect">
            <a:avLst/>
          </a:prstGeom>
        </p:spPr>
      </p:pic>
      <p:pic>
        <p:nvPicPr>
          <p:cNvPr id="20" name="图片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39730" y="3463228"/>
            <a:ext cx="1080152" cy="1440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139852" y="356632"/>
            <a:ext cx="793306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气瓶风险点告知卡</a:t>
            </a:r>
          </a:p>
        </p:txBody>
      </p:sp>
      <p:graphicFrame>
        <p:nvGraphicFramePr>
          <p:cNvPr id="6" name="表格 5"/>
          <p:cNvGraphicFramePr>
            <a:graphicFrameLocks noGrp="1"/>
          </p:cNvGraphicFramePr>
          <p:nvPr/>
        </p:nvGraphicFramePr>
        <p:xfrm>
          <a:off x="479426" y="1244599"/>
          <a:ext cx="11262633" cy="5283609"/>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627744">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气瓶</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lvl="0" indent="0" algn="l" defTabSz="914400" rtl="0" eaLnBrk="1" latinLnBrk="0" hangingPunct="1">
                        <a:lnSpc>
                          <a:spcPct val="130000"/>
                        </a:lnSpc>
                        <a:spcAft>
                          <a:spcPts val="0"/>
                        </a:spcAft>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由于人员误操作、设备缺陷、外力因素等导致液氨泄漏，遇明火或静电火花会发生火灾、爆炸等事故。</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59283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597341">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三</a:t>
                      </a: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1853947">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容器、管道的设计压力应当不小于在操作中可能遇到的最高的压力与温度组合工况的压力。容器、管道不应超压运行；</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应按规定设置安全阀、爆破片、紧急切断装置、压力表、液面计等；</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按操作规程执行。</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29326">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indent="0" algn="l" defTabSz="914400" rtl="0" eaLnBrk="1" latinLnBrk="0" hangingPunct="1">
                        <a:lnSpc>
                          <a:spcPct val="130000"/>
                        </a:lnSpc>
                        <a:buFont typeface="+mj-lt"/>
                        <a:buNone/>
                      </a:pPr>
                      <a:r>
                        <a:rPr lang="zh-CN" altLang="zh-CN" sz="1400" b="1" dirty="0">
                          <a:solidFill>
                            <a:schemeClr val="tx1"/>
                          </a:solidFill>
                          <a:latin typeface="微软雅黑" panose="020B0703020204020201" pitchFamily="34" charset="-122"/>
                          <a:ea typeface="微软雅黑" panose="020B0703020204020201" pitchFamily="34" charset="-122"/>
                          <a:sym typeface="+mn-ea"/>
                        </a:rPr>
                        <a:t>火灾、</a:t>
                      </a:r>
                      <a:r>
                        <a:rPr lang="zh-CN" altLang="en-US" sz="1400" b="1" dirty="0">
                          <a:solidFill>
                            <a:schemeClr val="tx1"/>
                          </a:solidFill>
                          <a:latin typeface="微软雅黑" panose="020B0703020204020201" pitchFamily="34" charset="-122"/>
                          <a:ea typeface="微软雅黑" panose="020B0703020204020201" pitchFamily="34" charset="-122"/>
                          <a:sym typeface="+mn-ea"/>
                        </a:rPr>
                        <a:t>可燃气体</a:t>
                      </a:r>
                      <a:r>
                        <a:rPr lang="zh-CN" altLang="zh-CN" sz="1400" b="1" dirty="0">
                          <a:solidFill>
                            <a:schemeClr val="tx1"/>
                          </a:solidFill>
                          <a:latin typeface="微软雅黑" panose="020B0703020204020201" pitchFamily="34" charset="-122"/>
                          <a:ea typeface="微软雅黑" panose="020B0703020204020201" pitchFamily="34" charset="-122"/>
                          <a:sym typeface="+mn-ea"/>
                        </a:rPr>
                        <a:t>爆炸、</a:t>
                      </a:r>
                      <a:r>
                        <a:rPr lang="zh-CN" altLang="en-US" sz="1400" b="1" dirty="0">
                          <a:solidFill>
                            <a:schemeClr val="tx1"/>
                          </a:solidFill>
                          <a:latin typeface="微软雅黑" panose="020B0703020204020201" pitchFamily="34" charset="-122"/>
                          <a:ea typeface="微软雅黑" panose="020B0703020204020201" pitchFamily="34" charset="-122"/>
                          <a:sym typeface="+mn-ea"/>
                        </a:rPr>
                        <a:t>中毒、窒息</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0">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14" name="图片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36727" y="3452657"/>
            <a:ext cx="810028" cy="1080000"/>
          </a:xfrm>
          <a:prstGeom prst="rect">
            <a:avLst/>
          </a:prstGeom>
        </p:spPr>
      </p:pic>
      <p:pic>
        <p:nvPicPr>
          <p:cNvPr id="15" name="图片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9546" y="3506023"/>
            <a:ext cx="810114" cy="1080000"/>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4429" y="3506023"/>
            <a:ext cx="810114" cy="1080000"/>
          </a:xfrm>
          <a:prstGeom prst="rect">
            <a:avLst/>
          </a:prstGeom>
        </p:spPr>
      </p:pic>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96847" y="3452657"/>
            <a:ext cx="810114" cy="1080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139852" y="356632"/>
            <a:ext cx="793306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切割机风险点告知卡</a:t>
            </a:r>
          </a:p>
        </p:txBody>
      </p:sp>
      <p:graphicFrame>
        <p:nvGraphicFramePr>
          <p:cNvPr id="6" name="表格 5"/>
          <p:cNvGraphicFramePr>
            <a:graphicFrameLocks noGrp="1"/>
          </p:cNvGraphicFramePr>
          <p:nvPr/>
        </p:nvGraphicFramePr>
        <p:xfrm>
          <a:off x="479426" y="1244599"/>
          <a:ext cx="11262633" cy="5283609"/>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627744">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切割机</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lvl="0" indent="0" algn="l" defTabSz="914400" rtl="0" eaLnBrk="1" latinLnBrk="0" hangingPunct="1">
                        <a:lnSpc>
                          <a:spcPct val="130000"/>
                        </a:lnSpc>
                        <a:spcAft>
                          <a:spcPts val="0"/>
                        </a:spcAft>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由于人员误操作、设备缺陷、外力因素等导致</a:t>
                      </a:r>
                      <a:r>
                        <a:rPr lang="zh-CN" altLang="zh-CN" sz="1400" dirty="0">
                          <a:solidFill>
                            <a:schemeClr val="tx1">
                              <a:lumMod val="95000"/>
                              <a:lumOff val="5000"/>
                            </a:schemeClr>
                          </a:solidFill>
                          <a:latin typeface="微软雅黑" panose="020B0703020204020201" pitchFamily="34" charset="-122"/>
                          <a:ea typeface="微软雅黑" panose="020B0703020204020201" pitchFamily="34" charset="-122"/>
                          <a:sym typeface="+mn-ea"/>
                        </a:rPr>
                        <a:t>切割机</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故障，易发生机械伤害等事故。</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59283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597341">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三</a:t>
                      </a: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1853947">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禁止设备之上摆放物品</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				</a:t>
                      </a:r>
                      <a:endParaRPr lang="zh-CN" altLang="zh-CN" sz="1400" b="1" kern="1200" dirty="0">
                        <a:solidFill>
                          <a:schemeClr val="tx1"/>
                        </a:solidFill>
                        <a:latin typeface="微软雅黑" panose="020B0703020204020201" pitchFamily="34" charset="-122"/>
                        <a:ea typeface="微软雅黑" panose="020B0703020204020201" pitchFamily="34" charset="-122"/>
                        <a:cs typeface="+mn-cs"/>
                      </a:endParaRP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按标准佩戴劳保用品；用专用工具及时清理铁屑。</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		</a:t>
                      </a:r>
                      <a:endParaRPr lang="zh-CN" altLang="zh-CN" sz="1400" b="1" kern="1200" dirty="0">
                        <a:solidFill>
                          <a:schemeClr val="tx1"/>
                        </a:solidFill>
                        <a:latin typeface="微软雅黑" panose="020B0703020204020201" pitchFamily="34" charset="-122"/>
                        <a:ea typeface="微软雅黑" panose="020B0703020204020201" pitchFamily="34" charset="-122"/>
                        <a:cs typeface="+mn-cs"/>
                      </a:endParaRP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及时清理地面油污、水渍，保持地面卫生。</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		</a:t>
                      </a:r>
                      <a:endParaRPr lang="zh-CN" altLang="zh-CN" sz="1400" b="1" kern="1200" dirty="0">
                        <a:solidFill>
                          <a:schemeClr val="tx1"/>
                        </a:solidFill>
                        <a:latin typeface="微软雅黑" panose="020B0703020204020201" pitchFamily="34" charset="-122"/>
                        <a:ea typeface="微软雅黑" panose="020B0703020204020201" pitchFamily="34" charset="-122"/>
                        <a:cs typeface="+mn-cs"/>
                      </a:endParaRP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严格按加工工艺参数进行加工。</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			</a:t>
                      </a:r>
                      <a:endParaRPr lang="zh-CN" altLang="zh-CN" sz="1400" b="1" kern="1200" dirty="0">
                        <a:solidFill>
                          <a:schemeClr val="tx1"/>
                        </a:solidFill>
                        <a:latin typeface="微软雅黑" panose="020B0703020204020201" pitchFamily="34" charset="-122"/>
                        <a:ea typeface="微软雅黑" panose="020B0703020204020201" pitchFamily="34" charset="-122"/>
                        <a:cs typeface="+mn-cs"/>
                      </a:endParaRP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禁止非专业资质人员操作设备</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				</a:t>
                      </a:r>
                      <a:endParaRPr lang="zh-CN" altLang="zh-CN" sz="1400" b="1" kern="1200" dirty="0">
                        <a:solidFill>
                          <a:schemeClr val="tx1"/>
                        </a:solidFill>
                        <a:latin typeface="微软雅黑" panose="020B0703020204020201" pitchFamily="34" charset="-122"/>
                        <a:ea typeface="微软雅黑" panose="020B0703020204020201" pitchFamily="34" charset="-122"/>
                        <a:cs typeface="+mn-cs"/>
                      </a:endParaRP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严格按设备操作规程进行作业。</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29326">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indent="0" algn="l" defTabSz="914400" rtl="0" eaLnBrk="1" latinLnBrk="0" hangingPunct="1">
                        <a:lnSpc>
                          <a:spcPct val="130000"/>
                        </a:lnSpc>
                        <a:buFont typeface="+mj-lt"/>
                        <a:buNone/>
                      </a:pPr>
                      <a:r>
                        <a:rPr lang="zh-CN" altLang="en-US" sz="1400" b="1" dirty="0">
                          <a:solidFill>
                            <a:schemeClr val="tx1"/>
                          </a:solidFill>
                          <a:latin typeface="微软雅黑" panose="020B0703020204020201" pitchFamily="34" charset="-122"/>
                          <a:ea typeface="微软雅黑" panose="020B0703020204020201" pitchFamily="34" charset="-122"/>
                          <a:sym typeface="+mn-ea"/>
                        </a:rPr>
                        <a:t>机械致害、触电</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0">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13" name="图片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99776" y="3429000"/>
            <a:ext cx="1080152" cy="1440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139852" y="356632"/>
            <a:ext cx="793306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叉车风险点告知</a:t>
            </a:r>
          </a:p>
        </p:txBody>
      </p:sp>
      <p:graphicFrame>
        <p:nvGraphicFramePr>
          <p:cNvPr id="6" name="表格 5"/>
          <p:cNvGraphicFramePr>
            <a:graphicFrameLocks noGrp="1"/>
          </p:cNvGraphicFramePr>
          <p:nvPr/>
        </p:nvGraphicFramePr>
        <p:xfrm>
          <a:off x="479426" y="1244599"/>
          <a:ext cx="11262633" cy="5294014"/>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457201">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叉车</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lvl="0" indent="0" algn="l" defTabSz="914400" rtl="0" eaLnBrk="1" latinLnBrk="0" hangingPunct="1">
                        <a:lnSpc>
                          <a:spcPct val="130000"/>
                        </a:lnSpc>
                        <a:spcAft>
                          <a:spcPts val="0"/>
                        </a:spcAft>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由于人员误操作、设备缺陷、外力因素等导致叉车故障，易发生火灾、触电、车辆伤害等事故。</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49530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425577">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三</a:t>
                      </a: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2047917">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叉车充电区域保证通风；</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发生触电，区域急救人员先断电，呼吸、心跳停止进行心肺复苏；</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每月对于叉车进行点检，发现异常及时进行维修；</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对于叉车进行限速行驶的速度为</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7</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公里以下，货物超出本身视线，要进行倒车行驶。</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叉车速度限速</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5</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公里；</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张贴警示标示及操作规程；</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严格按照操作规程操作。</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marL="11430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66206">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None/>
                      </a:pPr>
                      <a:r>
                        <a:rPr lang="zh-CN" altLang="zh-CN" sz="1400" b="1" dirty="0">
                          <a:solidFill>
                            <a:schemeClr val="tx1"/>
                          </a:solidFill>
                          <a:latin typeface="微软雅黑" panose="020B0703020204020201" pitchFamily="34" charset="-122"/>
                          <a:ea typeface="微软雅黑" panose="020B0703020204020201" pitchFamily="34" charset="-122"/>
                          <a:sym typeface="+mn-ea"/>
                        </a:rPr>
                        <a:t>火灾、触电、</a:t>
                      </a:r>
                      <a:r>
                        <a:rPr lang="zh-CN" altLang="en-US" sz="1400" b="1" dirty="0">
                          <a:solidFill>
                            <a:schemeClr val="tx1"/>
                          </a:solidFill>
                          <a:latin typeface="微软雅黑" panose="020B0703020204020201" pitchFamily="34" charset="-122"/>
                          <a:ea typeface="微软雅黑" panose="020B0703020204020201" pitchFamily="34" charset="-122"/>
                          <a:sym typeface="+mn-ea"/>
                        </a:rPr>
                        <a:t>厂内车辆致害</a:t>
                      </a:r>
                      <a:r>
                        <a:rPr lang="zh-CN" altLang="zh-CN" sz="1400" b="1" dirty="0">
                          <a:solidFill>
                            <a:schemeClr val="tx1"/>
                          </a:solidFill>
                          <a:latin typeface="微软雅黑" panose="020B0703020204020201" pitchFamily="34" charset="-122"/>
                          <a:ea typeface="微软雅黑" panose="020B0703020204020201" pitchFamily="34" charset="-122"/>
                          <a:sym typeface="+mn-ea"/>
                        </a:rPr>
                        <a:t>、物体打击等</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157837">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23" name="图片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12957" y="3673811"/>
            <a:ext cx="810114" cy="1080000"/>
          </a:xfrm>
          <a:prstGeom prst="rect">
            <a:avLst/>
          </a:prstGeom>
        </p:spPr>
      </p:pic>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2843" y="3670636"/>
            <a:ext cx="810114" cy="1080000"/>
          </a:xfrm>
          <a:prstGeom prst="rect">
            <a:avLst/>
          </a:prstGeom>
        </p:spPr>
      </p:pic>
      <p:pic>
        <p:nvPicPr>
          <p:cNvPr id="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46488" y="3670636"/>
            <a:ext cx="810114" cy="1080000"/>
          </a:xfrm>
          <a:prstGeom prst="rect">
            <a:avLst/>
          </a:prstGeom>
        </p:spPr>
      </p:pic>
      <p:pic>
        <p:nvPicPr>
          <p:cNvPr id="25" name="图片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70164" y="3670636"/>
            <a:ext cx="810114" cy="1080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02708" y="356632"/>
            <a:ext cx="718658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车床岗位风险点告知卡</a:t>
            </a:r>
          </a:p>
        </p:txBody>
      </p:sp>
      <p:graphicFrame>
        <p:nvGraphicFramePr>
          <p:cNvPr id="6" name="表格 5"/>
          <p:cNvGraphicFramePr>
            <a:graphicFrameLocks noGrp="1"/>
          </p:cNvGraphicFramePr>
          <p:nvPr/>
        </p:nvGraphicFramePr>
        <p:xfrm>
          <a:off x="479426" y="1244599"/>
          <a:ext cx="11262633" cy="5280025"/>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566721">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车床</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防护罩缺损，自动进刀手柄无弹出防护装置，导致设备部件和加工件飞出伤人。</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591988">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563112">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四级风险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1851315">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有可能造成缠绕、吸入或卷入、刺割等危险的运动部件和传动装置应设置防护罩。</a:t>
                      </a:r>
                    </a:p>
                    <a:p>
                      <a:pPr marL="71755" lvl="0"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转动部位的连接销、刀排的突出高度应符合标准。</a:t>
                      </a:r>
                    </a:p>
                    <a:p>
                      <a:pPr marL="71755" lvl="0"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设备维护检修时应使用能量锁定装置。</a:t>
                      </a:r>
                    </a:p>
                    <a:p>
                      <a:pPr marL="71755"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制定并执行操作规程。</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28574">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algn="just" defTabSz="914400" rtl="0" eaLnBrk="1" latinLnBrk="0" hangingPunct="1">
                        <a:lnSpc>
                          <a:spcPct val="130000"/>
                        </a:lnSpc>
                      </a:pPr>
                      <a:r>
                        <a:rPr lang="zh-CN" altLang="en-US" sz="1400" b="1" dirty="0">
                          <a:solidFill>
                            <a:schemeClr val="tx1"/>
                          </a:solidFill>
                          <a:latin typeface="微软雅黑" panose="020B0703020204020201" pitchFamily="34" charset="-122"/>
                          <a:ea typeface="微软雅黑" panose="020B0703020204020201" pitchFamily="34" charset="-122"/>
                          <a:sym typeface="+mn-ea"/>
                        </a:rPr>
                        <a:t>机械致害、触电</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178315">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2071" y="3277457"/>
            <a:ext cx="1080152" cy="14400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02708" y="356632"/>
            <a:ext cx="718658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铣床岗位风险点告知卡</a:t>
            </a:r>
          </a:p>
        </p:txBody>
      </p:sp>
      <p:graphicFrame>
        <p:nvGraphicFramePr>
          <p:cNvPr id="6" name="表格 5"/>
          <p:cNvGraphicFramePr>
            <a:graphicFrameLocks noGrp="1"/>
          </p:cNvGraphicFramePr>
          <p:nvPr/>
        </p:nvGraphicFramePr>
        <p:xfrm>
          <a:off x="479426" y="1244599"/>
          <a:ext cx="11262633" cy="5280025"/>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566721">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铣床</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防护罩缺损，自动进刀手柄无弹出防护装置，导致设备部件和加工件飞出伤人。</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591988">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563112">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四级风险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1851315">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有可能造成缠绕、吸入或卷入、刺割等危险的运动部件和传动装置应设置防护罩。</a:t>
                      </a:r>
                    </a:p>
                    <a:p>
                      <a:pPr marL="71755" lvl="0"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转动部位的连接销、刀排的突出高度应符合标准。</a:t>
                      </a:r>
                    </a:p>
                    <a:p>
                      <a:pPr marL="71755" lvl="0"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设备维护检修时应使用能量锁定装置。</a:t>
                      </a:r>
                    </a:p>
                    <a:p>
                      <a:pPr marL="71755"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制定并执行操作规程。</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28574">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algn="just" defTabSz="914400" rtl="0" eaLnBrk="1" latinLnBrk="0" hangingPunct="1">
                        <a:lnSpc>
                          <a:spcPct val="130000"/>
                        </a:lnSpc>
                      </a:pPr>
                      <a:r>
                        <a:rPr lang="zh-CN" altLang="en-US" sz="1400" b="1" dirty="0">
                          <a:solidFill>
                            <a:schemeClr val="tx1"/>
                          </a:solidFill>
                          <a:latin typeface="微软雅黑" panose="020B0703020204020201" pitchFamily="34" charset="-122"/>
                          <a:ea typeface="微软雅黑" panose="020B0703020204020201" pitchFamily="34" charset="-122"/>
                          <a:sym typeface="+mn-ea"/>
                        </a:rPr>
                        <a:t>机械致害、触电</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178315">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endParaRPr lang="en-US" altLang="zh-CN" sz="1400" b="1" kern="1200" dirty="0">
                        <a:solidFill>
                          <a:schemeClr val="tx1"/>
                        </a:solidFill>
                        <a:latin typeface="微软雅黑" panose="020B0703020204020201" pitchFamily="34" charset="-122"/>
                        <a:ea typeface="微软雅黑" panose="020B0703020204020201" pitchFamily="34" charset="-122"/>
                        <a:cs typeface="+mn-cs"/>
                      </a:endParaRPr>
                    </a:p>
                    <a:p>
                      <a:pPr marL="71755"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endParaRPr lang="en-US" altLang="zh-CN" sz="1400" b="1" kern="1200" dirty="0">
                        <a:solidFill>
                          <a:schemeClr val="tx1"/>
                        </a:solidFill>
                        <a:latin typeface="微软雅黑" panose="020B0703020204020201" pitchFamily="34" charset="-122"/>
                        <a:ea typeface="微软雅黑" panose="020B0703020204020201" pitchFamily="34" charset="-122"/>
                        <a:cs typeface="+mn-cs"/>
                      </a:endParaRPr>
                    </a:p>
                    <a:p>
                      <a:pPr marL="71755"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18" name="图片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71309" y="3329468"/>
            <a:ext cx="1080152" cy="1440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02708" y="356632"/>
            <a:ext cx="718658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爆炸危险性厂房风险点告知卡</a:t>
            </a:r>
          </a:p>
        </p:txBody>
      </p:sp>
      <p:graphicFrame>
        <p:nvGraphicFramePr>
          <p:cNvPr id="6" name="表格 5"/>
          <p:cNvGraphicFramePr>
            <a:graphicFrameLocks noGrp="1"/>
          </p:cNvGraphicFramePr>
          <p:nvPr/>
        </p:nvGraphicFramePr>
        <p:xfrm>
          <a:off x="479426" y="1244599"/>
          <a:ext cx="11262633" cy="5300490"/>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631309">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爆炸危险性厂房的泄压</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indent="0" algn="l" defTabSz="914400" rtl="0" eaLnBrk="1" latinLnBrk="0" hangingPunct="1">
                        <a:lnSpc>
                          <a:spcPct val="130000"/>
                        </a:lnSpc>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爆炸发生时，泄压面积不符合要求，扩大了爆炸的危害性。</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583876">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555396">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四级风险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1825946">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有爆炸危险的厂房或厂房内有爆炸危险的部位应设置泄压设施，泄压设施宜采用轻质屋面板、轻质墙体和门窗，门窗应向外开启。</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21331">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indent="0" algn="l" defTabSz="914400" rtl="0" eaLnBrk="1" latinLnBrk="0" hangingPunct="1">
                        <a:lnSpc>
                          <a:spcPct val="130000"/>
                        </a:lnSpc>
                        <a:buFont typeface="+mj-lt"/>
                        <a:buNone/>
                      </a:pPr>
                      <a:r>
                        <a:rPr lang="zh-CN" altLang="zh-CN" sz="1400" b="1" dirty="0">
                          <a:solidFill>
                            <a:schemeClr val="tx1"/>
                          </a:solidFill>
                          <a:latin typeface="微软雅黑" panose="020B0703020204020201" pitchFamily="34" charset="-122"/>
                          <a:ea typeface="微软雅黑" panose="020B0703020204020201" pitchFamily="34" charset="-122"/>
                          <a:sym typeface="+mn-ea"/>
                        </a:rPr>
                        <a:t>火灾、</a:t>
                      </a:r>
                      <a:r>
                        <a:rPr lang="zh-CN" altLang="en-US" sz="1400" b="1" dirty="0">
                          <a:solidFill>
                            <a:schemeClr val="tx1"/>
                          </a:solidFill>
                          <a:latin typeface="微软雅黑" panose="020B0703020204020201" pitchFamily="34" charset="-122"/>
                          <a:ea typeface="微软雅黑" panose="020B0703020204020201" pitchFamily="34" charset="-122"/>
                          <a:sym typeface="+mn-ea"/>
                        </a:rPr>
                        <a:t>可燃气体</a:t>
                      </a:r>
                      <a:r>
                        <a:rPr lang="zh-CN" altLang="zh-CN" sz="1400" b="1" dirty="0">
                          <a:solidFill>
                            <a:schemeClr val="tx1"/>
                          </a:solidFill>
                          <a:latin typeface="微软雅黑" panose="020B0703020204020201" pitchFamily="34" charset="-122"/>
                          <a:ea typeface="微软雅黑" panose="020B0703020204020201" pitchFamily="34" charset="-122"/>
                          <a:sym typeface="+mn-ea"/>
                        </a:rPr>
                        <a:t>爆炸</a:t>
                      </a:r>
                      <a:r>
                        <a:rPr lang="zh-CN" altLang="en-US" sz="1400" b="1" dirty="0">
                          <a:solidFill>
                            <a:schemeClr val="tx1"/>
                          </a:solidFill>
                          <a:latin typeface="微软雅黑" panose="020B0703020204020201" pitchFamily="34" charset="-122"/>
                          <a:ea typeface="微软雅黑" panose="020B0703020204020201" pitchFamily="34" charset="-122"/>
                          <a:sym typeface="+mn-ea"/>
                        </a:rPr>
                        <a:t>、可燃液体蒸气爆炸、粉尘爆炸</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162168">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lvl="0"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14" name="图片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39852" y="3429000"/>
            <a:ext cx="1080037" cy="1440000"/>
          </a:xfrm>
          <a:prstGeom prst="rect">
            <a:avLst/>
          </a:prstGeom>
        </p:spPr>
      </p:pic>
      <p:pic>
        <p:nvPicPr>
          <p:cNvPr id="15" name="图片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666" y="3429000"/>
            <a:ext cx="1080152" cy="1440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02708" y="356632"/>
            <a:ext cx="718658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危险建筑物风险点告知卡</a:t>
            </a:r>
          </a:p>
        </p:txBody>
      </p:sp>
      <p:graphicFrame>
        <p:nvGraphicFramePr>
          <p:cNvPr id="6" name="表格 5"/>
          <p:cNvGraphicFramePr>
            <a:graphicFrameLocks noGrp="1"/>
          </p:cNvGraphicFramePr>
          <p:nvPr/>
        </p:nvGraphicFramePr>
        <p:xfrm>
          <a:off x="479426" y="1244599"/>
          <a:ext cx="11262633" cy="5291719"/>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631309">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危险建筑物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indent="0" algn="l" defTabSz="914400" rtl="0" eaLnBrk="1" latinLnBrk="0" hangingPunct="1">
                        <a:lnSpc>
                          <a:spcPct val="130000"/>
                        </a:lnSpc>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危险建筑物遇风雨及其他异常情况导致垮塌。</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583876">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555396">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二</a:t>
                      </a: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1825946">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应对建筑物进行危房鉴定。</a:t>
                      </a:r>
                    </a:p>
                    <a:p>
                      <a:pPr marL="71755" lvl="0"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凡鉴定危险的建筑物，应拆除或大修。</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21331">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indent="0" algn="l" defTabSz="914400" rtl="0" eaLnBrk="1" latinLnBrk="0" hangingPunct="1">
                        <a:lnSpc>
                          <a:spcPct val="130000"/>
                        </a:lnSpc>
                        <a:buFont typeface="+mj-lt"/>
                        <a:buNone/>
                      </a:pPr>
                      <a:r>
                        <a:rPr lang="zh-CN" altLang="zh-CN" sz="1400" b="1" dirty="0">
                          <a:solidFill>
                            <a:schemeClr val="tx1"/>
                          </a:solidFill>
                          <a:latin typeface="微软雅黑" panose="020B0703020204020201" pitchFamily="34" charset="-122"/>
                          <a:ea typeface="微软雅黑" panose="020B0703020204020201" pitchFamily="34" charset="-122"/>
                          <a:sym typeface="+mn-ea"/>
                        </a:rPr>
                        <a:t>火灾、坍塌</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881507">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lvl="0"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14" name="图片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78320" y="3303950"/>
            <a:ext cx="1080037" cy="1440000"/>
          </a:xfrm>
          <a:prstGeom prst="rect">
            <a:avLst/>
          </a:prstGeom>
        </p:spPr>
      </p:pic>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58357" y="3303950"/>
            <a:ext cx="1080038" cy="1440000"/>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9426" y="3378438"/>
            <a:ext cx="1080152" cy="1440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02708" y="356632"/>
            <a:ext cx="718658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员工聚集场所风险点告知卡</a:t>
            </a:r>
          </a:p>
        </p:txBody>
      </p:sp>
      <p:graphicFrame>
        <p:nvGraphicFramePr>
          <p:cNvPr id="6" name="表格 5"/>
          <p:cNvGraphicFramePr>
            <a:graphicFrameLocks noGrp="1"/>
          </p:cNvGraphicFramePr>
          <p:nvPr/>
        </p:nvGraphicFramePr>
        <p:xfrm>
          <a:off x="479426" y="1244599"/>
          <a:ext cx="11262633" cy="5291719"/>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631309">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员工聚集场所</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indent="0" algn="l" defTabSz="914400" rtl="0" eaLnBrk="1" latinLnBrk="0" hangingPunct="1">
                        <a:lnSpc>
                          <a:spcPct val="130000"/>
                        </a:lnSpc>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员工聚集在生产区域或危险场所，发生紧急情况时无法逃生。</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583876">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555396">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三</a:t>
                      </a: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1825946">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员工集体宿舍不得设置在车间或仓库的建筑物内。</a:t>
                      </a:r>
                    </a:p>
                    <a:p>
                      <a:pPr marL="71755" lvl="0"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员工休息间、会议室等聚集场所应与作业区域隔离，疏散通道应保持通畅。</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21331">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indent="0" algn="l" defTabSz="914400" rtl="0" eaLnBrk="1" latinLnBrk="0" hangingPunct="1">
                        <a:lnSpc>
                          <a:spcPct val="130000"/>
                        </a:lnSpc>
                        <a:buFont typeface="+mj-lt"/>
                        <a:buNone/>
                      </a:pPr>
                      <a:r>
                        <a:rPr lang="zh-CN" altLang="zh-CN" sz="1400" b="1" dirty="0">
                          <a:solidFill>
                            <a:schemeClr val="tx1"/>
                          </a:solidFill>
                          <a:latin typeface="微软雅黑" panose="020B0703020204020201" pitchFamily="34" charset="-122"/>
                          <a:ea typeface="微软雅黑" panose="020B0703020204020201" pitchFamily="34" charset="-122"/>
                          <a:sym typeface="+mn-ea"/>
                        </a:rPr>
                        <a:t>火灾、</a:t>
                      </a:r>
                      <a:r>
                        <a:rPr lang="zh-CN" altLang="en-US" sz="1400" b="1" dirty="0">
                          <a:solidFill>
                            <a:schemeClr val="tx1"/>
                          </a:solidFill>
                          <a:latin typeface="微软雅黑" panose="020B0703020204020201" pitchFamily="34" charset="-122"/>
                          <a:ea typeface="微软雅黑" panose="020B0703020204020201" pitchFamily="34" charset="-122"/>
                          <a:sym typeface="+mn-ea"/>
                        </a:rPr>
                        <a:t>跌落</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881507">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lvl="0"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14" name="图片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9035" y="3344237"/>
            <a:ext cx="1080037" cy="1440000"/>
          </a:xfrm>
          <a:prstGeom prst="rect">
            <a:avLst/>
          </a:prstGeom>
        </p:spPr>
      </p:pic>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8883" y="3381429"/>
            <a:ext cx="1080152" cy="1440000"/>
          </a:xfrm>
          <a:prstGeom prst="rect">
            <a:avLst/>
          </a:prstGeom>
        </p:spPr>
      </p:pic>
      <p:pic>
        <p:nvPicPr>
          <p:cNvPr id="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98644" y="3344237"/>
            <a:ext cx="1099520" cy="1440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02708" y="356632"/>
            <a:ext cx="718658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生产现场风险点告知卡</a:t>
            </a:r>
          </a:p>
        </p:txBody>
      </p:sp>
      <p:graphicFrame>
        <p:nvGraphicFramePr>
          <p:cNvPr id="6" name="表格 5"/>
          <p:cNvGraphicFramePr>
            <a:graphicFrameLocks noGrp="1"/>
          </p:cNvGraphicFramePr>
          <p:nvPr/>
        </p:nvGraphicFramePr>
        <p:xfrm>
          <a:off x="479426" y="1244599"/>
          <a:ext cx="11262633" cy="5291719"/>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631309">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生产现场</a:t>
                      </a:r>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清洁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indent="0" algn="l" defTabSz="914400" rtl="0" eaLnBrk="1" latinLnBrk="0" hangingPunct="1">
                        <a:lnSpc>
                          <a:spcPct val="130000"/>
                        </a:lnSpc>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清洗作业现场时使用稀释剂清洗，遇火发生火灾和爆炸。</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583876">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555396">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三</a:t>
                      </a: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1825946">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生产现场清洗设备、地面时严禁使用易燃易爆的清洗剂。</a:t>
                      </a:r>
                    </a:p>
                    <a:p>
                      <a:pPr marL="71755" lvl="0"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地面清洗除不得使用易燃、易爆清洗剂外，要加强室内通风。</a:t>
                      </a:r>
                    </a:p>
                    <a:p>
                      <a:pPr marL="71755" lvl="0"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作业点周围</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15m</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内不应存放易燃易爆物质。</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21331">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indent="0" algn="l" defTabSz="914400" rtl="0" eaLnBrk="1" latinLnBrk="0" hangingPunct="1">
                        <a:lnSpc>
                          <a:spcPct val="130000"/>
                        </a:lnSpc>
                        <a:buFont typeface="+mj-lt"/>
                        <a:buNone/>
                      </a:pPr>
                      <a:r>
                        <a:rPr lang="zh-CN" altLang="zh-CN" sz="1400" b="1" dirty="0">
                          <a:solidFill>
                            <a:schemeClr val="tx1"/>
                          </a:solidFill>
                          <a:latin typeface="微软雅黑" panose="020B0703020204020201" pitchFamily="34" charset="-122"/>
                          <a:ea typeface="微软雅黑" panose="020B0703020204020201" pitchFamily="34" charset="-122"/>
                          <a:sym typeface="+mn-ea"/>
                        </a:rPr>
                        <a:t>火灾、</a:t>
                      </a:r>
                      <a:r>
                        <a:rPr lang="zh-CN" altLang="en-US" sz="1400" b="1" dirty="0">
                          <a:solidFill>
                            <a:schemeClr val="tx1"/>
                          </a:solidFill>
                          <a:latin typeface="微软雅黑" panose="020B0703020204020201" pitchFamily="34" charset="-122"/>
                          <a:ea typeface="微软雅黑" panose="020B0703020204020201" pitchFamily="34" charset="-122"/>
                          <a:sym typeface="+mn-ea"/>
                        </a:rPr>
                        <a:t>可燃液体蒸气</a:t>
                      </a:r>
                      <a:r>
                        <a:rPr lang="zh-CN" altLang="zh-CN" sz="1400" b="1" dirty="0">
                          <a:solidFill>
                            <a:schemeClr val="tx1"/>
                          </a:solidFill>
                          <a:latin typeface="微软雅黑" panose="020B0703020204020201" pitchFamily="34" charset="-122"/>
                          <a:ea typeface="微软雅黑" panose="020B0703020204020201" pitchFamily="34" charset="-122"/>
                          <a:sym typeface="+mn-ea"/>
                        </a:rPr>
                        <a:t>爆炸</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0">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lvl="0"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14" name="图片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39730" y="3243923"/>
            <a:ext cx="1080152" cy="1440000"/>
          </a:xfrm>
          <a:prstGeom prst="rect">
            <a:avLst/>
          </a:prstGeom>
        </p:spPr>
      </p:pic>
      <p:pic>
        <p:nvPicPr>
          <p:cNvPr id="17" name="图片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59693" y="3243923"/>
            <a:ext cx="1080037" cy="1440000"/>
          </a:xfrm>
          <a:prstGeom prst="rect">
            <a:avLst/>
          </a:prstGeom>
        </p:spPr>
      </p:pic>
      <p:pic>
        <p:nvPicPr>
          <p:cNvPr id="18" name="图片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8825" y="3243923"/>
            <a:ext cx="1080152" cy="1440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139852" y="76200"/>
            <a:ext cx="793306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动火作业风险点告知卡</a:t>
            </a:r>
          </a:p>
        </p:txBody>
      </p:sp>
      <p:graphicFrame>
        <p:nvGraphicFramePr>
          <p:cNvPr id="6" name="表格 5"/>
          <p:cNvGraphicFramePr>
            <a:graphicFrameLocks noGrp="1"/>
          </p:cNvGraphicFramePr>
          <p:nvPr/>
        </p:nvGraphicFramePr>
        <p:xfrm>
          <a:off x="479425" y="787399"/>
          <a:ext cx="11537586" cy="5916441"/>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6167755">
                  <a:extLst>
                    <a:ext uri="{9D8B030D-6E8A-4147-A177-3AD203B41FA5}">
                      <a16:colId xmlns:a16="http://schemas.microsoft.com/office/drawing/2014/main" val="20003"/>
                    </a:ext>
                  </a:extLst>
                </a:gridCol>
              </a:tblGrid>
              <a:tr h="431801">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动火作业</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lvl="0" indent="0" algn="l" defTabSz="914400" rtl="0" eaLnBrk="1" latinLnBrk="0" hangingPunct="1">
                        <a:lnSpc>
                          <a:spcPct val="130000"/>
                        </a:lnSpc>
                        <a:spcAft>
                          <a:spcPts val="0"/>
                        </a:spcAft>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由于人员误操作、设备缺陷、外力因素等存在易燃物质，遇明火易发生火灾、爆炸等事故。</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5560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37084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四</a:t>
                      </a: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2047917">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依法建立动火作业管理制度；</a:t>
                      </a:r>
                      <a:endParaRPr lang="en-US" altLang="zh-CN" sz="1400" b="1" kern="1200" dirty="0">
                        <a:solidFill>
                          <a:schemeClr val="tx1"/>
                        </a:solidFill>
                        <a:latin typeface="微软雅黑" panose="020B0703020204020201" pitchFamily="34" charset="-122"/>
                        <a:ea typeface="微软雅黑" panose="020B0703020204020201" pitchFamily="34" charset="-122"/>
                        <a:cs typeface="+mn-cs"/>
                      </a:endParaRP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在动火作业制度中规定选用有资质的单位、人员；</a:t>
                      </a:r>
                      <a:endParaRPr lang="en-US" altLang="zh-CN" sz="1400" b="1" kern="1200" dirty="0">
                        <a:solidFill>
                          <a:schemeClr val="tx1"/>
                        </a:solidFill>
                        <a:latin typeface="微软雅黑" panose="020B0703020204020201" pitchFamily="34" charset="-122"/>
                        <a:ea typeface="微软雅黑" panose="020B0703020204020201" pitchFamily="34" charset="-122"/>
                        <a:cs typeface="+mn-cs"/>
                      </a:endParaRP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动火作业许可部门现场确认是否满足动火条件；</a:t>
                      </a:r>
                      <a:endParaRPr lang="en-US" altLang="zh-CN" sz="1400" b="1" kern="1200" dirty="0">
                        <a:solidFill>
                          <a:schemeClr val="tx1"/>
                        </a:solidFill>
                        <a:latin typeface="微软雅黑" panose="020B0703020204020201" pitchFamily="34" charset="-122"/>
                        <a:ea typeface="微软雅黑" panose="020B0703020204020201" pitchFamily="34" charset="-122"/>
                        <a:cs typeface="+mn-cs"/>
                      </a:endParaRP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严格遵守动火作业管理制度监护人职责，监护人不能擅自离开作业场所，如监护人必须离开时动火作业停止。监护人由经过培训考核合格的员工担任；</a:t>
                      </a:r>
                      <a:endParaRPr lang="en-US" altLang="zh-CN" sz="1400" b="1" kern="1200" dirty="0">
                        <a:solidFill>
                          <a:schemeClr val="tx1"/>
                        </a:solidFill>
                        <a:latin typeface="微软雅黑" panose="020B0703020204020201" pitchFamily="34" charset="-122"/>
                        <a:ea typeface="微软雅黑" panose="020B0703020204020201" pitchFamily="34" charset="-122"/>
                        <a:cs typeface="+mn-cs"/>
                      </a:endParaRP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作业许可人对劳动防护用品配备情况进行确认，作业监护人监督防护用品使用情况，制止不使用劳动防护用品的行为；</a:t>
                      </a:r>
                      <a:endParaRPr lang="en-US" altLang="zh-CN" sz="1400" b="1" kern="1200" dirty="0">
                        <a:solidFill>
                          <a:schemeClr val="tx1"/>
                        </a:solidFill>
                        <a:latin typeface="微软雅黑" panose="020B0703020204020201" pitchFamily="34" charset="-122"/>
                        <a:ea typeface="微软雅黑" panose="020B0703020204020201" pitchFamily="34" charset="-122"/>
                        <a:cs typeface="+mn-cs"/>
                      </a:endParaRP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作业前办理动火作业许可证，对作业人员进行技术交底；</a:t>
                      </a:r>
                      <a:endParaRPr lang="en-US" altLang="zh-CN" sz="1400" b="1" kern="1200" dirty="0">
                        <a:solidFill>
                          <a:schemeClr val="tx1"/>
                        </a:solidFill>
                        <a:latin typeface="微软雅黑" panose="020B0703020204020201" pitchFamily="34" charset="-122"/>
                        <a:ea typeface="微软雅黑" panose="020B0703020204020201" pitchFamily="34" charset="-122"/>
                        <a:cs typeface="+mn-cs"/>
                      </a:endParaRP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严格执行动火作业管理制度，作业部门清理现场易燃易爆物质，作业许可人确认现场可燃物清理干净。</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marL="11430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66206">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None/>
                      </a:pPr>
                      <a:r>
                        <a:rPr lang="zh-CN" altLang="zh-CN" sz="1400" b="1" dirty="0">
                          <a:solidFill>
                            <a:schemeClr val="tx1"/>
                          </a:solidFill>
                          <a:latin typeface="微软雅黑" panose="020B0703020204020201" pitchFamily="34" charset="-122"/>
                          <a:ea typeface="微软雅黑" panose="020B0703020204020201" pitchFamily="34" charset="-122"/>
                          <a:sym typeface="+mn-ea"/>
                        </a:rPr>
                        <a:t>火灾、</a:t>
                      </a:r>
                      <a:r>
                        <a:rPr lang="zh-CN" altLang="en-US" sz="1400" b="1" dirty="0">
                          <a:solidFill>
                            <a:schemeClr val="tx1"/>
                          </a:solidFill>
                          <a:latin typeface="微软雅黑" panose="020B0703020204020201" pitchFamily="34" charset="-122"/>
                          <a:ea typeface="微软雅黑" panose="020B0703020204020201" pitchFamily="34" charset="-122"/>
                          <a:sym typeface="+mn-ea"/>
                        </a:rPr>
                        <a:t>可燃气体</a:t>
                      </a:r>
                      <a:r>
                        <a:rPr lang="zh-CN" altLang="zh-CN" sz="1400" b="1" dirty="0">
                          <a:solidFill>
                            <a:schemeClr val="tx1"/>
                          </a:solidFill>
                          <a:latin typeface="微软雅黑" panose="020B0703020204020201" pitchFamily="34" charset="-122"/>
                          <a:ea typeface="微软雅黑" panose="020B0703020204020201" pitchFamily="34" charset="-122"/>
                          <a:sym typeface="+mn-ea"/>
                        </a:rPr>
                        <a:t>爆炸、</a:t>
                      </a:r>
                      <a:r>
                        <a:rPr lang="zh-CN" altLang="en-US" sz="1400" b="1" dirty="0">
                          <a:solidFill>
                            <a:schemeClr val="tx1"/>
                          </a:solidFill>
                          <a:latin typeface="微软雅黑" panose="020B0703020204020201" pitchFamily="34" charset="-122"/>
                          <a:ea typeface="微软雅黑" panose="020B0703020204020201" pitchFamily="34" charset="-122"/>
                          <a:sym typeface="+mn-ea"/>
                        </a:rPr>
                        <a:t>容器爆炸、</a:t>
                      </a:r>
                      <a:r>
                        <a:rPr lang="zh-CN" altLang="zh-CN" sz="1400" b="1" dirty="0">
                          <a:solidFill>
                            <a:schemeClr val="tx1"/>
                          </a:solidFill>
                          <a:latin typeface="微软雅黑" panose="020B0703020204020201" pitchFamily="34" charset="-122"/>
                          <a:ea typeface="微软雅黑" panose="020B0703020204020201" pitchFamily="34" charset="-122"/>
                          <a:sym typeface="+mn-ea"/>
                        </a:rPr>
                        <a:t>中毒</a:t>
                      </a:r>
                      <a:r>
                        <a:rPr lang="zh-CN" altLang="en-US" sz="1400" b="1" dirty="0">
                          <a:solidFill>
                            <a:schemeClr val="tx1"/>
                          </a:solidFill>
                          <a:latin typeface="微软雅黑" panose="020B0703020204020201" pitchFamily="34" charset="-122"/>
                          <a:ea typeface="微软雅黑" panose="020B0703020204020201" pitchFamily="34" charset="-122"/>
                          <a:sym typeface="+mn-ea"/>
                        </a:rPr>
                        <a:t>、</a:t>
                      </a:r>
                      <a:r>
                        <a:rPr lang="zh-CN" altLang="zh-CN" sz="1400" b="1" dirty="0">
                          <a:solidFill>
                            <a:schemeClr val="tx1"/>
                          </a:solidFill>
                          <a:latin typeface="微软雅黑" panose="020B0703020204020201" pitchFamily="34" charset="-122"/>
                          <a:ea typeface="微软雅黑" panose="020B0703020204020201" pitchFamily="34" charset="-122"/>
                          <a:sym typeface="+mn-ea"/>
                        </a:rPr>
                        <a:t>窒息、机械</a:t>
                      </a:r>
                      <a:r>
                        <a:rPr lang="zh-CN" altLang="en-US" sz="1400" b="1" dirty="0">
                          <a:solidFill>
                            <a:schemeClr val="tx1"/>
                          </a:solidFill>
                          <a:latin typeface="微软雅黑" panose="020B0703020204020201" pitchFamily="34" charset="-122"/>
                          <a:ea typeface="微软雅黑" panose="020B0703020204020201" pitchFamily="34" charset="-122"/>
                          <a:sym typeface="+mn-ea"/>
                        </a:rPr>
                        <a:t>致害</a:t>
                      </a:r>
                      <a:r>
                        <a:rPr lang="zh-CN" altLang="zh-CN" sz="1400" b="1" dirty="0">
                          <a:solidFill>
                            <a:schemeClr val="tx1"/>
                          </a:solidFill>
                          <a:latin typeface="微软雅黑" panose="020B0703020204020201" pitchFamily="34" charset="-122"/>
                          <a:ea typeface="微软雅黑" panose="020B0703020204020201" pitchFamily="34" charset="-122"/>
                          <a:sym typeface="+mn-ea"/>
                        </a:rPr>
                        <a:t>、触电</a:t>
                      </a:r>
                      <a:r>
                        <a:rPr lang="zh-CN" altLang="en-US" sz="1400" b="1" dirty="0">
                          <a:solidFill>
                            <a:schemeClr val="tx1"/>
                          </a:solidFill>
                          <a:latin typeface="微软雅黑" panose="020B0703020204020201" pitchFamily="34" charset="-122"/>
                          <a:ea typeface="微软雅黑" panose="020B0703020204020201" pitchFamily="34" charset="-122"/>
                          <a:sym typeface="+mn-ea"/>
                        </a:rPr>
                        <a:t>、烫伤</a:t>
                      </a:r>
                      <a:r>
                        <a:rPr lang="zh-CN" altLang="zh-CN" sz="1400" b="1" dirty="0">
                          <a:solidFill>
                            <a:schemeClr val="tx1"/>
                          </a:solidFill>
                          <a:latin typeface="微软雅黑" panose="020B0703020204020201" pitchFamily="34" charset="-122"/>
                          <a:ea typeface="微软雅黑" panose="020B0703020204020201" pitchFamily="34" charset="-122"/>
                          <a:sym typeface="+mn-ea"/>
                        </a:rPr>
                        <a:t>等</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157837">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39852" y="2842564"/>
            <a:ext cx="1080037" cy="1440000"/>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3501" y="2842564"/>
            <a:ext cx="1080152" cy="14400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02708" y="356632"/>
            <a:ext cx="718658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检维修区域风险点告知卡</a:t>
            </a:r>
          </a:p>
        </p:txBody>
      </p:sp>
      <p:graphicFrame>
        <p:nvGraphicFramePr>
          <p:cNvPr id="6" name="表格 5"/>
          <p:cNvGraphicFramePr>
            <a:graphicFrameLocks noGrp="1"/>
          </p:cNvGraphicFramePr>
          <p:nvPr/>
        </p:nvGraphicFramePr>
        <p:xfrm>
          <a:off x="479426" y="1244599"/>
          <a:ext cx="11262633" cy="5300490"/>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631309">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检维修作业现场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indent="0" algn="l" defTabSz="914400" rtl="0" eaLnBrk="1" latinLnBrk="0" hangingPunct="1">
                        <a:lnSpc>
                          <a:spcPct val="130000"/>
                        </a:lnSpc>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积聚在地沟、罐体、管道等封闭或半封闭空间内的易燃气体未彻底清除，残余气体遇检修作业中明火而引起火灾爆炸。</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583876">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555396">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三</a:t>
                      </a: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1825946">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对于存放易燃易爆物质或因化学作用而产生易燃易爆物质的罐体、管道等应拆卸到地面进行检修，作业前应进行清洗或置换，并经过监测。</a:t>
                      </a:r>
                    </a:p>
                    <a:p>
                      <a:pPr marL="71755" lvl="0"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作业前必须先通风并监测。</a:t>
                      </a:r>
                    </a:p>
                    <a:p>
                      <a:pPr marL="71755" lvl="0"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作业现场必须保持良好的通风。</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21331">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indent="0" algn="l" defTabSz="914400" rtl="0" eaLnBrk="1" latinLnBrk="0" hangingPunct="1">
                        <a:lnSpc>
                          <a:spcPct val="130000"/>
                        </a:lnSpc>
                        <a:buFont typeface="+mj-lt"/>
                        <a:buNone/>
                      </a:pPr>
                      <a:r>
                        <a:rPr lang="zh-CN" altLang="zh-CN" sz="1400" b="1" dirty="0">
                          <a:solidFill>
                            <a:schemeClr val="tx1"/>
                          </a:solidFill>
                          <a:latin typeface="微软雅黑" panose="020B0703020204020201" pitchFamily="34" charset="-122"/>
                          <a:ea typeface="微软雅黑" panose="020B0703020204020201" pitchFamily="34" charset="-122"/>
                          <a:sym typeface="+mn-ea"/>
                        </a:rPr>
                        <a:t>火灾、</a:t>
                      </a:r>
                      <a:r>
                        <a:rPr lang="zh-CN" altLang="en-US" sz="1400" b="1" dirty="0">
                          <a:solidFill>
                            <a:schemeClr val="tx1"/>
                          </a:solidFill>
                          <a:latin typeface="微软雅黑" panose="020B0703020204020201" pitchFamily="34" charset="-122"/>
                          <a:ea typeface="微软雅黑" panose="020B0703020204020201" pitchFamily="34" charset="-122"/>
                          <a:sym typeface="+mn-ea"/>
                        </a:rPr>
                        <a:t>可燃气体</a:t>
                      </a:r>
                      <a:r>
                        <a:rPr lang="zh-CN" altLang="zh-CN" sz="1400" b="1" dirty="0">
                          <a:solidFill>
                            <a:schemeClr val="tx1"/>
                          </a:solidFill>
                          <a:latin typeface="微软雅黑" panose="020B0703020204020201" pitchFamily="34" charset="-122"/>
                          <a:ea typeface="微软雅黑" panose="020B0703020204020201" pitchFamily="34" charset="-122"/>
                          <a:sym typeface="+mn-ea"/>
                        </a:rPr>
                        <a:t>爆炸</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0">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lvl="0"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14" name="图片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39730" y="3243923"/>
            <a:ext cx="1080152" cy="1440000"/>
          </a:xfrm>
          <a:prstGeom prst="rect">
            <a:avLst/>
          </a:prstGeom>
        </p:spPr>
      </p:pic>
      <p:pic>
        <p:nvPicPr>
          <p:cNvPr id="15" name="图片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59693" y="3243923"/>
            <a:ext cx="1080037" cy="1440000"/>
          </a:xfrm>
          <a:prstGeom prst="rect">
            <a:avLst/>
          </a:prstGeom>
        </p:spPr>
      </p:pic>
      <p:pic>
        <p:nvPicPr>
          <p:cNvPr id="16" name="图片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8825" y="3243923"/>
            <a:ext cx="1080152" cy="14400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02708" y="356632"/>
            <a:ext cx="718658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油库区域风险点告知卡</a:t>
            </a:r>
          </a:p>
        </p:txBody>
      </p:sp>
      <p:graphicFrame>
        <p:nvGraphicFramePr>
          <p:cNvPr id="6" name="表格 5"/>
          <p:cNvGraphicFramePr>
            <a:graphicFrameLocks noGrp="1"/>
          </p:cNvGraphicFramePr>
          <p:nvPr/>
        </p:nvGraphicFramePr>
        <p:xfrm>
          <a:off x="479426" y="1244599"/>
          <a:ext cx="11262633" cy="5280026"/>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64099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油库房防火防爆</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lvl="0" indent="0" algn="l" defTabSz="914400" rtl="0" eaLnBrk="1" latinLnBrk="0" hangingPunct="1">
                        <a:lnSpc>
                          <a:spcPct val="130000"/>
                        </a:lnSpc>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电气设备产生的火花引燃油品导致火灾爆炸，消防设施不合理导致火灾爆炸时危害加剧。</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59283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563913">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二</a:t>
                      </a: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1853947">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地上固定式顶储罐、内浮顶储罐和地上卧式储罐应设低倍数泡沫灭火系统；地上油罐区必须设置防火堤和水封井。</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库房电气设备均应按防爆要求配置和安装。</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油库门窗应向外开放，且通风良好。</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库区不得有电气线路跨越。</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制定并执行操作规程。</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29326">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indent="0" algn="l" defTabSz="914400" rtl="0" eaLnBrk="1" latinLnBrk="0" hangingPunct="1">
                        <a:lnSpc>
                          <a:spcPct val="130000"/>
                        </a:lnSpc>
                        <a:buFont typeface="+mj-lt"/>
                        <a:buNone/>
                      </a:pPr>
                      <a:r>
                        <a:rPr lang="zh-CN" altLang="zh-CN" sz="1400" b="1" dirty="0">
                          <a:solidFill>
                            <a:schemeClr val="tx1"/>
                          </a:solidFill>
                          <a:latin typeface="微软雅黑" panose="020B0703020204020201" pitchFamily="34" charset="-122"/>
                          <a:ea typeface="微软雅黑" panose="020B0703020204020201" pitchFamily="34" charset="-122"/>
                          <a:sym typeface="+mn-ea"/>
                        </a:rPr>
                        <a:t>火灾</a:t>
                      </a:r>
                      <a:r>
                        <a:rPr lang="zh-CN" altLang="en-US" sz="1400" b="1" dirty="0">
                          <a:solidFill>
                            <a:schemeClr val="tx1"/>
                          </a:solidFill>
                          <a:latin typeface="微软雅黑" panose="020B0703020204020201" pitchFamily="34" charset="-122"/>
                          <a:ea typeface="微软雅黑" panose="020B0703020204020201" pitchFamily="34" charset="-122"/>
                          <a:sym typeface="+mn-ea"/>
                        </a:rPr>
                        <a:t>、可燃液体蒸气爆炸</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099020">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en-US"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spcAft>
                          <a:spcPts val="0"/>
                        </a:spcAft>
                        <a:buFont typeface="+mj-lt"/>
                        <a:buAutoNum type="arabicPeriod"/>
                      </a:pPr>
                      <a:r>
                        <a:rPr lang="zh-CN" altLang="en-US"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en-US" sz="1400" b="1" kern="1200" dirty="0">
                          <a:solidFill>
                            <a:schemeClr val="tx1"/>
                          </a:solidFill>
                          <a:latin typeface="微软雅黑" panose="020B0703020204020201" pitchFamily="34" charset="-122"/>
                          <a:ea typeface="微软雅黑" panose="020B0703020204020201" pitchFamily="34" charset="-122"/>
                          <a:cs typeface="+mn-cs"/>
                        </a:rPr>
                        <a:t>、</a:t>
                      </a:r>
                      <a:r>
                        <a:rPr lang="en-US"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en-US"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lvl="0" indent="0" algn="l" defTabSz="914400" rtl="0" eaLnBrk="1" latinLnBrk="0" hangingPunct="1">
                        <a:lnSpc>
                          <a:spcPct val="130000"/>
                        </a:lnSpc>
                        <a:spcAft>
                          <a:spcPts val="0"/>
                        </a:spcAft>
                        <a:buFont typeface="+mj-lt"/>
                        <a:buAutoNum type="arabicPeriod"/>
                      </a:pPr>
                      <a:r>
                        <a:rPr lang="zh-CN" altLang="en-US"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a:t>
                      </a:r>
                      <a:r>
                        <a:rPr lang="zh-CN" altLang="en-US" sz="1400" b="1" kern="1200" dirty="0">
                          <a:solidFill>
                            <a:schemeClr val="tx1"/>
                          </a:solidFill>
                          <a:latin typeface="微软雅黑" panose="020B0703020204020201" pitchFamily="34" charset="-122"/>
                          <a:ea typeface="微软雅黑" panose="020B0703020204020201" pitchFamily="34" charset="-122"/>
                          <a:cs typeface="+mn-cs"/>
                        </a:rPr>
                        <a:t>生产安全事故应急救援预案</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a:t>
                      </a:r>
                      <a:r>
                        <a:rPr lang="zh-CN" altLang="en-US" sz="1400" b="1" kern="1200" dirty="0">
                          <a:solidFill>
                            <a:schemeClr val="tx1"/>
                          </a:solidFill>
                          <a:latin typeface="微软雅黑" panose="020B0703020204020201" pitchFamily="34" charset="-122"/>
                          <a:ea typeface="微软雅黑" panose="020B0703020204020201" pitchFamily="34" charset="-122"/>
                          <a:cs typeface="+mn-cs"/>
                        </a:rPr>
                        <a:t>规定的流程向企业相关管理人员进行事故报告。</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15" name="图片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9598" y="3577833"/>
            <a:ext cx="810028" cy="1080000"/>
          </a:xfrm>
          <a:prstGeom prst="rect">
            <a:avLst/>
          </a:prstGeom>
        </p:spPr>
      </p:pic>
      <p:pic>
        <p:nvPicPr>
          <p:cNvPr id="16" name="图片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9426" y="3642562"/>
            <a:ext cx="810114" cy="1080000"/>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97693" y="3594224"/>
            <a:ext cx="810029" cy="1080000"/>
          </a:xfrm>
          <a:prstGeom prst="rect">
            <a:avLst/>
          </a:prstGeom>
        </p:spPr>
      </p:pic>
      <p:pic>
        <p:nvPicPr>
          <p:cNvPr id="17" name="图片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05703" y="3577833"/>
            <a:ext cx="810114" cy="10800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02708" y="356632"/>
            <a:ext cx="718658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消防通道区域风险点告知卡</a:t>
            </a:r>
          </a:p>
        </p:txBody>
      </p:sp>
      <p:graphicFrame>
        <p:nvGraphicFramePr>
          <p:cNvPr id="6" name="表格 5"/>
          <p:cNvGraphicFramePr>
            <a:graphicFrameLocks noGrp="1"/>
          </p:cNvGraphicFramePr>
          <p:nvPr/>
        </p:nvGraphicFramePr>
        <p:xfrm>
          <a:off x="479426" y="1244599"/>
          <a:ext cx="11262633" cy="5280026"/>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64099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消防通道</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lvl="0" indent="0" algn="l" defTabSz="914400" rtl="0" eaLnBrk="1" latinLnBrk="0" hangingPunct="1">
                        <a:lnSpc>
                          <a:spcPct val="130000"/>
                        </a:lnSpc>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发生火灾时，因无消防车道或消防车道不符合要求，使火灾爆炸危险扩大。</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59283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563913">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三</a:t>
                      </a: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1853947">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消防车道的净跨度和净高度不应小于</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4.0m</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，坡度宜大于</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8%</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，转弯半径应满足消防车转弯的要求。</a:t>
                      </a:r>
                    </a:p>
                    <a:p>
                      <a:pPr marL="71755" lvl="0" indent="0" algn="l" defTabSz="914400" rtl="0" eaLnBrk="1" latinLnBrk="0" hangingPunct="1">
                        <a:lnSpc>
                          <a:spcPct val="130000"/>
                        </a:lnSpc>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环形消防车道至少应有两处与其他车道连通，尽头式消防车道应设置回车场或回车道。</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29326">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indent="0" algn="l" defTabSz="914400" rtl="0" eaLnBrk="1" latinLnBrk="0" hangingPunct="1">
                        <a:lnSpc>
                          <a:spcPct val="130000"/>
                        </a:lnSpc>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火灾</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099020">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en-US"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spcAft>
                          <a:spcPts val="0"/>
                        </a:spcAft>
                        <a:buFont typeface="+mj-lt"/>
                        <a:buAutoNum type="arabicPeriod"/>
                      </a:pPr>
                      <a:r>
                        <a:rPr lang="zh-CN" altLang="en-US"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en-US" sz="1400" b="1" kern="1200" dirty="0">
                          <a:solidFill>
                            <a:schemeClr val="tx1"/>
                          </a:solidFill>
                          <a:latin typeface="微软雅黑" panose="020B0703020204020201" pitchFamily="34" charset="-122"/>
                          <a:ea typeface="微软雅黑" panose="020B0703020204020201" pitchFamily="34" charset="-122"/>
                          <a:cs typeface="+mn-cs"/>
                        </a:rPr>
                        <a:t>、</a:t>
                      </a:r>
                      <a:r>
                        <a:rPr lang="en-US"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en-US"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lvl="0" indent="0" algn="l" defTabSz="914400" rtl="0" eaLnBrk="1" latinLnBrk="0" hangingPunct="1">
                        <a:lnSpc>
                          <a:spcPct val="130000"/>
                        </a:lnSpc>
                        <a:spcAft>
                          <a:spcPts val="0"/>
                        </a:spcAft>
                        <a:buFont typeface="+mj-lt"/>
                        <a:buAutoNum type="arabicPeriod"/>
                      </a:pPr>
                      <a:r>
                        <a:rPr lang="zh-CN" altLang="en-US"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a:t>
                      </a:r>
                      <a:r>
                        <a:rPr lang="zh-CN" altLang="en-US" sz="1400" b="1" kern="1200" dirty="0">
                          <a:solidFill>
                            <a:schemeClr val="tx1"/>
                          </a:solidFill>
                          <a:latin typeface="微软雅黑" panose="020B0703020204020201" pitchFamily="34" charset="-122"/>
                          <a:ea typeface="微软雅黑" panose="020B0703020204020201" pitchFamily="34" charset="-122"/>
                          <a:cs typeface="+mn-cs"/>
                        </a:rPr>
                        <a:t>生产安全事故应急救援预案</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a:t>
                      </a:r>
                      <a:r>
                        <a:rPr lang="zh-CN" altLang="en-US" sz="1400" b="1" kern="1200" dirty="0">
                          <a:solidFill>
                            <a:schemeClr val="tx1"/>
                          </a:solidFill>
                          <a:latin typeface="微软雅黑" panose="020B0703020204020201" pitchFamily="34" charset="-122"/>
                          <a:ea typeface="微软雅黑" panose="020B0703020204020201" pitchFamily="34" charset="-122"/>
                          <a:cs typeface="+mn-cs"/>
                        </a:rPr>
                        <a:t>规定的流程向企业相关管理人员进行事故报告。</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0427" y="3429000"/>
            <a:ext cx="1080152" cy="1440000"/>
          </a:xfrm>
          <a:prstGeom prst="rect">
            <a:avLst/>
          </a:prstGeom>
        </p:spPr>
      </p:pic>
      <p:pic>
        <p:nvPicPr>
          <p:cNvPr id="14" name="图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1579" y="3429000"/>
            <a:ext cx="1099520" cy="14400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02708" y="356632"/>
            <a:ext cx="718658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吊索及使用岗位风险点告知卡</a:t>
            </a:r>
          </a:p>
        </p:txBody>
      </p:sp>
      <p:graphicFrame>
        <p:nvGraphicFramePr>
          <p:cNvPr id="6" name="表格 5"/>
          <p:cNvGraphicFramePr>
            <a:graphicFrameLocks noGrp="1"/>
          </p:cNvGraphicFramePr>
          <p:nvPr/>
        </p:nvGraphicFramePr>
        <p:xfrm>
          <a:off x="479426" y="1244599"/>
          <a:ext cx="11262633" cy="5280026"/>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64099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吊索具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lvl="0" indent="0" algn="l" defTabSz="914400" rtl="0" eaLnBrk="1" latinLnBrk="0" hangingPunct="1">
                        <a:lnSpc>
                          <a:spcPct val="130000"/>
                        </a:lnSpc>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吊索具选配不当，或变形、破断，导致吊物高处坠落。</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59283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563913">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三</a:t>
                      </a: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1853947">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自制吊索具的设计、制作、检验均应符合相关标准要求，且有质量保证措施，并经企业主管部门审批。</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购置的吊索具应经安全认可的合格产品。</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吊索具应进行日常保养、检查和检验，定置摆放，有明显的载荷标识，相关的资料应存档。</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29326">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indent="0" algn="l" defTabSz="914400" rtl="0" eaLnBrk="1" latinLnBrk="0" hangingPunct="1">
                        <a:lnSpc>
                          <a:spcPct val="130000"/>
                        </a:lnSpc>
                        <a:buFont typeface="+mj-lt"/>
                        <a:buNone/>
                      </a:pPr>
                      <a:r>
                        <a:rPr lang="zh-CN" altLang="en-US" sz="1400" b="1" dirty="0">
                          <a:solidFill>
                            <a:schemeClr val="tx1"/>
                          </a:solidFill>
                          <a:latin typeface="微软雅黑" panose="020B0703020204020201" pitchFamily="34" charset="-122"/>
                          <a:ea typeface="微软雅黑" panose="020B0703020204020201" pitchFamily="34" charset="-122"/>
                          <a:sym typeface="+mn-ea"/>
                        </a:rPr>
                        <a:t>起重致害</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099020">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57424" y="3349375"/>
            <a:ext cx="1080152" cy="1440000"/>
          </a:xfrm>
          <a:prstGeom prst="rect">
            <a:avLst/>
          </a:prstGeom>
        </p:spPr>
      </p:pic>
      <p:pic>
        <p:nvPicPr>
          <p:cNvPr id="9" name="图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6444" y="3429000"/>
            <a:ext cx="1080152" cy="14400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02708" y="356632"/>
            <a:ext cx="718658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工业管道区风险点告知卡</a:t>
            </a:r>
          </a:p>
        </p:txBody>
      </p:sp>
      <p:graphicFrame>
        <p:nvGraphicFramePr>
          <p:cNvPr id="6" name="表格 5"/>
          <p:cNvGraphicFramePr>
            <a:graphicFrameLocks noGrp="1"/>
          </p:cNvGraphicFramePr>
          <p:nvPr/>
        </p:nvGraphicFramePr>
        <p:xfrm>
          <a:off x="479426" y="1244599"/>
          <a:ext cx="11262633" cy="5263427"/>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64099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锅炉安全附件及保护装置</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lvl="0" indent="0" algn="l" defTabSz="914400" rtl="0" eaLnBrk="1" latinLnBrk="0" hangingPunct="1">
                        <a:lnSpc>
                          <a:spcPct val="130000"/>
                        </a:lnSpc>
                        <a:spcAft>
                          <a:spcPts val="0"/>
                        </a:spcAft>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安全附件及保护装置失效，导致锅炉内超压或缺水而引起爆炸。</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59283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563913">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三</a:t>
                      </a: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1853947">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None/>
                      </a:pPr>
                      <a:r>
                        <a:rPr lang="en-US" altLang="zh-CN" sz="1400" b="1" kern="1200" dirty="0">
                          <a:solidFill>
                            <a:schemeClr val="tx1"/>
                          </a:solidFill>
                          <a:latin typeface="微软雅黑" panose="020B0703020204020201" pitchFamily="34" charset="-122"/>
                          <a:ea typeface="微软雅黑" panose="020B0703020204020201" pitchFamily="34" charset="-122"/>
                          <a:cs typeface="+mn-cs"/>
                        </a:rPr>
                        <a:t>1.</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安全阀、压力测量装置、水位测量与示控装置，以及其他保护装置应符合规范要求；锅炉及附件应定期检测。</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29326">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indent="0" algn="l" defTabSz="914400" rtl="0" eaLnBrk="1" latinLnBrk="0" hangingPunct="1">
                        <a:lnSpc>
                          <a:spcPct val="130000"/>
                        </a:lnSpc>
                        <a:buFont typeface="+mj-lt"/>
                        <a:buNone/>
                      </a:pPr>
                      <a:r>
                        <a:rPr lang="zh-CN" altLang="zh-CN" sz="1400" b="1" dirty="0">
                          <a:solidFill>
                            <a:schemeClr val="tx1"/>
                          </a:solidFill>
                          <a:latin typeface="微软雅黑" panose="020B0703020204020201" pitchFamily="34" charset="-122"/>
                          <a:ea typeface="微软雅黑" panose="020B0703020204020201" pitchFamily="34" charset="-122"/>
                          <a:sym typeface="+mn-ea"/>
                        </a:rPr>
                        <a:t>火灾、</a:t>
                      </a:r>
                      <a:r>
                        <a:rPr lang="zh-CN" altLang="en-US" sz="1400" b="1" dirty="0">
                          <a:solidFill>
                            <a:schemeClr val="tx1"/>
                          </a:solidFill>
                          <a:latin typeface="微软雅黑" panose="020B0703020204020201" pitchFamily="34" charset="-122"/>
                          <a:ea typeface="微软雅黑" panose="020B0703020204020201" pitchFamily="34" charset="-122"/>
                          <a:sym typeface="+mn-ea"/>
                        </a:rPr>
                        <a:t>容器</a:t>
                      </a:r>
                      <a:r>
                        <a:rPr lang="zh-CN" altLang="zh-CN" sz="1400" b="1" dirty="0">
                          <a:solidFill>
                            <a:schemeClr val="tx1"/>
                          </a:solidFill>
                          <a:latin typeface="微软雅黑" panose="020B0703020204020201" pitchFamily="34" charset="-122"/>
                          <a:ea typeface="微软雅黑" panose="020B0703020204020201" pitchFamily="34" charset="-122"/>
                          <a:sym typeface="+mn-ea"/>
                        </a:rPr>
                        <a:t>爆炸</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0">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14" name="图片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3690" y="3429000"/>
            <a:ext cx="1080037" cy="1440000"/>
          </a:xfrm>
          <a:prstGeom prst="rect">
            <a:avLst/>
          </a:prstGeom>
        </p:spPr>
      </p:pic>
      <p:pic>
        <p:nvPicPr>
          <p:cNvPr id="15" name="图片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968" y="3429000"/>
            <a:ext cx="1080152" cy="144000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02708" y="356632"/>
            <a:ext cx="718658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涂装作业区域风险点告知卡</a:t>
            </a:r>
          </a:p>
        </p:txBody>
      </p:sp>
      <p:graphicFrame>
        <p:nvGraphicFramePr>
          <p:cNvPr id="6" name="表格 5"/>
          <p:cNvGraphicFramePr>
            <a:graphicFrameLocks noGrp="1"/>
          </p:cNvGraphicFramePr>
          <p:nvPr/>
        </p:nvGraphicFramePr>
        <p:xfrm>
          <a:off x="479426" y="1244599"/>
          <a:ext cx="11262633" cy="5286085"/>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51163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涂漆作业区域</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lvl="0" indent="0" algn="l" defTabSz="914400" rtl="0" eaLnBrk="1" latinLnBrk="0" hangingPunct="1">
                        <a:lnSpc>
                          <a:spcPct val="130000"/>
                        </a:lnSpc>
                        <a:spcAft>
                          <a:spcPts val="0"/>
                        </a:spcAft>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电气设备不符合防爆要求，火花引燃易爆气体而产生爆炸。</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59283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563913">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三</a:t>
                      </a: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1853947">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应准确划分危险区域，并严格控制作业区域内有机溶剂浓度。</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爆炸危险</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区、</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2</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区严格按照电气整体防爆要求设置，并安装报警装置，该装置应与自动灭火系统联锁。</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临时喷漆场所周围电气设备应符合防爆要求，与明火和其他电气设备的安全间距不小于</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6m</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，并设置警戒线和安全标志牌，周边不得存放易燃和可燃物质。</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制定并执行操作规程。</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29326">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indent="0" algn="l" defTabSz="914400" rtl="0" eaLnBrk="1" latinLnBrk="0" hangingPunct="1">
                        <a:lnSpc>
                          <a:spcPct val="130000"/>
                        </a:lnSpc>
                        <a:buFont typeface="+mj-lt"/>
                        <a:buNone/>
                      </a:pPr>
                      <a:r>
                        <a:rPr lang="zh-CN" altLang="zh-CN" sz="1400" b="1" dirty="0">
                          <a:solidFill>
                            <a:schemeClr val="tx1"/>
                          </a:solidFill>
                          <a:latin typeface="微软雅黑" panose="020B0703020204020201" pitchFamily="34" charset="-122"/>
                          <a:ea typeface="微软雅黑" panose="020B0703020204020201" pitchFamily="34" charset="-122"/>
                          <a:sym typeface="+mn-ea"/>
                        </a:rPr>
                        <a:t>火灾、</a:t>
                      </a:r>
                      <a:r>
                        <a:rPr lang="zh-CN" altLang="en-US" sz="1400" b="1" dirty="0">
                          <a:solidFill>
                            <a:schemeClr val="tx1"/>
                          </a:solidFill>
                          <a:latin typeface="微软雅黑" panose="020B0703020204020201" pitchFamily="34" charset="-122"/>
                          <a:ea typeface="微软雅黑" panose="020B0703020204020201" pitchFamily="34" charset="-122"/>
                          <a:sym typeface="+mn-ea"/>
                        </a:rPr>
                        <a:t>中毒、窒息</a:t>
                      </a:r>
                      <a:r>
                        <a:rPr lang="zh-CN" altLang="zh-CN" sz="1400" b="1" dirty="0">
                          <a:solidFill>
                            <a:schemeClr val="tx1"/>
                          </a:solidFill>
                          <a:latin typeface="微软雅黑" panose="020B0703020204020201" pitchFamily="34" charset="-122"/>
                          <a:ea typeface="微软雅黑" panose="020B0703020204020201" pitchFamily="34" charset="-122"/>
                          <a:sym typeface="+mn-ea"/>
                        </a:rPr>
                        <a:t>、</a:t>
                      </a:r>
                      <a:r>
                        <a:rPr lang="zh-CN" altLang="en-US" sz="1400" b="1" dirty="0">
                          <a:solidFill>
                            <a:schemeClr val="tx1"/>
                          </a:solidFill>
                          <a:latin typeface="微软雅黑" panose="020B0703020204020201" pitchFamily="34" charset="-122"/>
                          <a:ea typeface="微软雅黑" panose="020B0703020204020201" pitchFamily="34" charset="-122"/>
                          <a:sym typeface="+mn-ea"/>
                        </a:rPr>
                        <a:t>可燃气体</a:t>
                      </a:r>
                      <a:r>
                        <a:rPr lang="zh-CN" altLang="zh-CN" sz="1400" b="1" dirty="0">
                          <a:solidFill>
                            <a:schemeClr val="tx1"/>
                          </a:solidFill>
                          <a:latin typeface="微软雅黑" panose="020B0703020204020201" pitchFamily="34" charset="-122"/>
                          <a:ea typeface="微软雅黑" panose="020B0703020204020201" pitchFamily="34" charset="-122"/>
                          <a:sym typeface="+mn-ea"/>
                        </a:rPr>
                        <a:t>爆炸</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0">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11" name="图片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11047" y="3274079"/>
            <a:ext cx="1080037" cy="1440000"/>
          </a:xfrm>
          <a:prstGeom prst="rect">
            <a:avLst/>
          </a:prstGeom>
        </p:spPr>
      </p:pic>
      <p:pic>
        <p:nvPicPr>
          <p:cNvPr id="12" name="图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0090" y="3274079"/>
            <a:ext cx="1080152" cy="1440000"/>
          </a:xfrm>
          <a:prstGeom prst="rect">
            <a:avLst/>
          </a:prstGeom>
        </p:spPr>
      </p:pic>
      <p:pic>
        <p:nvPicPr>
          <p:cNvPr id="13" name="图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91084" y="3274079"/>
            <a:ext cx="1080152" cy="144000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139852" y="356632"/>
            <a:ext cx="793306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锅炉区域风险点告知卡</a:t>
            </a:r>
          </a:p>
        </p:txBody>
      </p:sp>
      <p:graphicFrame>
        <p:nvGraphicFramePr>
          <p:cNvPr id="6" name="表格 5"/>
          <p:cNvGraphicFramePr>
            <a:graphicFrameLocks noGrp="1"/>
          </p:cNvGraphicFramePr>
          <p:nvPr/>
        </p:nvGraphicFramePr>
        <p:xfrm>
          <a:off x="479426" y="1244599"/>
          <a:ext cx="11262633" cy="5501023"/>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431801">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锅炉安全附件及保护装置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lvl="0" indent="0" algn="l" defTabSz="914400" rtl="0" eaLnBrk="1" latinLnBrk="0" hangingPunct="1">
                        <a:lnSpc>
                          <a:spcPct val="130000"/>
                        </a:lnSpc>
                        <a:spcAft>
                          <a:spcPts val="0"/>
                        </a:spcAft>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安全附件及保护装置失效，导致锅炉内超压或缺水而引起爆炸。</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9370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43180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三</a:t>
                      </a: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2311400">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安全阀、压力测量装置、水位测量与示控装置，以及其他保护装置应符合规范要求；锅炉及附件应定期检测。</a:t>
                      </a:r>
                    </a:p>
                  </a:txBody>
                  <a:tcPr marL="11430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66206">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None/>
                      </a:pPr>
                      <a:r>
                        <a:rPr lang="zh-CN" altLang="zh-CN" sz="1400" b="1" dirty="0">
                          <a:solidFill>
                            <a:schemeClr val="tx1"/>
                          </a:solidFill>
                          <a:latin typeface="微软雅黑" panose="020B0703020204020201" pitchFamily="34" charset="-122"/>
                          <a:ea typeface="微软雅黑" panose="020B0703020204020201" pitchFamily="34" charset="-122"/>
                          <a:sym typeface="+mn-ea"/>
                        </a:rPr>
                        <a:t>火灾、</a:t>
                      </a:r>
                      <a:r>
                        <a:rPr lang="zh-CN" altLang="en-US" sz="1400" b="1" dirty="0">
                          <a:solidFill>
                            <a:schemeClr val="tx1"/>
                          </a:solidFill>
                          <a:latin typeface="微软雅黑" panose="020B0703020204020201" pitchFamily="34" charset="-122"/>
                          <a:ea typeface="微软雅黑" panose="020B0703020204020201" pitchFamily="34" charset="-122"/>
                          <a:sym typeface="+mn-ea"/>
                        </a:rPr>
                        <a:t>容器</a:t>
                      </a:r>
                      <a:r>
                        <a:rPr lang="zh-CN" altLang="zh-CN" sz="1400" b="1" dirty="0">
                          <a:solidFill>
                            <a:schemeClr val="tx1"/>
                          </a:solidFill>
                          <a:latin typeface="微软雅黑" panose="020B0703020204020201" pitchFamily="34" charset="-122"/>
                          <a:ea typeface="微软雅黑" panose="020B0703020204020201" pitchFamily="34" charset="-122"/>
                          <a:sym typeface="+mn-ea"/>
                        </a:rPr>
                        <a:t>爆炸</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157837">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14" name="图片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11771" y="3253530"/>
            <a:ext cx="1080037" cy="1440000"/>
          </a:xfrm>
          <a:prstGeom prst="rect">
            <a:avLst/>
          </a:prstGeom>
        </p:spPr>
      </p:pic>
      <p:pic>
        <p:nvPicPr>
          <p:cNvPr id="15" name="图片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4049" y="3253530"/>
            <a:ext cx="1080152" cy="144000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02708" y="356632"/>
            <a:ext cx="718658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化学前处理风险点告知卡</a:t>
            </a:r>
          </a:p>
        </p:txBody>
      </p:sp>
      <p:graphicFrame>
        <p:nvGraphicFramePr>
          <p:cNvPr id="6" name="表格 5"/>
          <p:cNvGraphicFramePr>
            <a:graphicFrameLocks noGrp="1"/>
          </p:cNvGraphicFramePr>
          <p:nvPr/>
        </p:nvGraphicFramePr>
        <p:xfrm>
          <a:off x="479426" y="1244599"/>
          <a:ext cx="11262633" cy="5283609"/>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627744">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化学前处理</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lvl="0" indent="0" algn="l" defTabSz="914400" rtl="0" eaLnBrk="1" latinLnBrk="0" hangingPunct="1">
                        <a:lnSpc>
                          <a:spcPct val="130000"/>
                        </a:lnSpc>
                        <a:spcAft>
                          <a:spcPts val="0"/>
                        </a:spcAft>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使用有毒或低闪点物品清除旧漆，遇高温物体或火花导致爆炸和火灾。</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59283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597341">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三</a:t>
                      </a: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1853947">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涂漆前处理作业中不应使用苯，大面积除油和清除旧漆作业中不应使用甲苯、二甲苯和汽油等有毒和低闪点物质。</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使用有机溶剂除油、除旧漆作业时，作业点周围</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15m</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内不应存放易燃易爆物质。</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制定并执行操作规程。</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29326">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indent="0" algn="l" defTabSz="914400" rtl="0" eaLnBrk="1" latinLnBrk="0" hangingPunct="1">
                        <a:lnSpc>
                          <a:spcPct val="130000"/>
                        </a:lnSpc>
                        <a:buFont typeface="+mj-lt"/>
                        <a:buNone/>
                      </a:pPr>
                      <a:r>
                        <a:rPr lang="zh-CN" altLang="zh-CN" sz="1400" b="1" dirty="0">
                          <a:solidFill>
                            <a:schemeClr val="tx1"/>
                          </a:solidFill>
                          <a:latin typeface="微软雅黑" panose="020B0703020204020201" pitchFamily="34" charset="-122"/>
                          <a:ea typeface="微软雅黑" panose="020B0703020204020201" pitchFamily="34" charset="-122"/>
                          <a:sym typeface="+mn-ea"/>
                        </a:rPr>
                        <a:t>火灾、</a:t>
                      </a:r>
                      <a:r>
                        <a:rPr lang="zh-CN" altLang="en-US" sz="1400" b="1" dirty="0">
                          <a:solidFill>
                            <a:schemeClr val="tx1"/>
                          </a:solidFill>
                          <a:latin typeface="微软雅黑" panose="020B0703020204020201" pitchFamily="34" charset="-122"/>
                          <a:ea typeface="微软雅黑" panose="020B0703020204020201" pitchFamily="34" charset="-122"/>
                          <a:sym typeface="+mn-ea"/>
                        </a:rPr>
                        <a:t>可燃液体蒸气爆炸、可燃气体</a:t>
                      </a:r>
                      <a:r>
                        <a:rPr lang="zh-CN" altLang="zh-CN" sz="1400" b="1" dirty="0">
                          <a:solidFill>
                            <a:schemeClr val="tx1"/>
                          </a:solidFill>
                          <a:latin typeface="微软雅黑" panose="020B0703020204020201" pitchFamily="34" charset="-122"/>
                          <a:ea typeface="微软雅黑" panose="020B0703020204020201" pitchFamily="34" charset="-122"/>
                          <a:sym typeface="+mn-ea"/>
                        </a:rPr>
                        <a:t>爆炸</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0">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14" name="图片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1821" y="3311657"/>
            <a:ext cx="1080037" cy="1440000"/>
          </a:xfrm>
          <a:prstGeom prst="rect">
            <a:avLst/>
          </a:prstGeom>
        </p:spPr>
      </p:pic>
      <p:pic>
        <p:nvPicPr>
          <p:cNvPr id="15" name="图片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1669" y="3345998"/>
            <a:ext cx="1080152" cy="1440000"/>
          </a:xfrm>
          <a:prstGeom prst="rect">
            <a:avLst/>
          </a:prstGeom>
        </p:spPr>
      </p:pic>
      <p:pic>
        <p:nvPicPr>
          <p:cNvPr id="16" name="图片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61858" y="3328828"/>
            <a:ext cx="1080152" cy="14400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02708" y="356632"/>
            <a:ext cx="718658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涂装作业区域风险点告知卡</a:t>
            </a:r>
          </a:p>
        </p:txBody>
      </p:sp>
      <p:graphicFrame>
        <p:nvGraphicFramePr>
          <p:cNvPr id="6" name="表格 5"/>
          <p:cNvGraphicFramePr>
            <a:graphicFrameLocks noGrp="1"/>
          </p:cNvGraphicFramePr>
          <p:nvPr/>
        </p:nvGraphicFramePr>
        <p:xfrm>
          <a:off x="479426" y="1244599"/>
          <a:ext cx="11262633" cy="5283609"/>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627744">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涂装作业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lvl="0" indent="0" algn="l" defTabSz="914400" rtl="0" eaLnBrk="1" latinLnBrk="0" hangingPunct="1">
                        <a:lnSpc>
                          <a:spcPct val="130000"/>
                        </a:lnSpc>
                        <a:spcAft>
                          <a:spcPts val="0"/>
                        </a:spcAft>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使用有毒或低闪点物品清除旧漆，遇高温物体或火花导致爆炸和火灾。</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59283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597341">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三</a:t>
                      </a: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1853947">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涂漆前处理作业中不应使用苯，大面积除油和清除旧漆作业中不应使用甲苯、二甲苯和汽油等有毒和低闪点物质。</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使用有机溶剂除油、除旧漆作业时，作业点周围</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15m</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内不应存放易燃易爆物质。</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制定并执行操作规程。</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29326">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indent="0" algn="l" defTabSz="914400" rtl="0" eaLnBrk="1" latinLnBrk="0" hangingPunct="1">
                        <a:lnSpc>
                          <a:spcPct val="130000"/>
                        </a:lnSpc>
                        <a:buFont typeface="+mj-lt"/>
                        <a:buNone/>
                      </a:pPr>
                      <a:r>
                        <a:rPr lang="zh-CN" altLang="zh-CN" sz="1400" b="1" dirty="0">
                          <a:solidFill>
                            <a:schemeClr val="tx1"/>
                          </a:solidFill>
                          <a:latin typeface="微软雅黑" panose="020B0703020204020201" pitchFamily="34" charset="-122"/>
                          <a:ea typeface="微软雅黑" panose="020B0703020204020201" pitchFamily="34" charset="-122"/>
                          <a:sym typeface="+mn-ea"/>
                        </a:rPr>
                        <a:t>火灾、</a:t>
                      </a:r>
                      <a:r>
                        <a:rPr lang="zh-CN" altLang="en-US" sz="1400" b="1" dirty="0">
                          <a:solidFill>
                            <a:schemeClr val="tx1"/>
                          </a:solidFill>
                          <a:latin typeface="微软雅黑" panose="020B0703020204020201" pitchFamily="34" charset="-122"/>
                          <a:ea typeface="微软雅黑" panose="020B0703020204020201" pitchFamily="34" charset="-122"/>
                          <a:sym typeface="+mn-ea"/>
                        </a:rPr>
                        <a:t>可燃气体</a:t>
                      </a:r>
                      <a:r>
                        <a:rPr lang="zh-CN" altLang="zh-CN" sz="1400" b="1" dirty="0">
                          <a:solidFill>
                            <a:schemeClr val="tx1"/>
                          </a:solidFill>
                          <a:latin typeface="微软雅黑" panose="020B0703020204020201" pitchFamily="34" charset="-122"/>
                          <a:ea typeface="微软雅黑" panose="020B0703020204020201" pitchFamily="34" charset="-122"/>
                          <a:sym typeface="+mn-ea"/>
                        </a:rPr>
                        <a:t>爆炸</a:t>
                      </a:r>
                      <a:r>
                        <a:rPr lang="zh-CN" altLang="en-US" sz="1400" b="1" dirty="0">
                          <a:solidFill>
                            <a:schemeClr val="tx1"/>
                          </a:solidFill>
                          <a:latin typeface="微软雅黑" panose="020B0703020204020201" pitchFamily="34" charset="-122"/>
                          <a:ea typeface="微软雅黑" panose="020B0703020204020201" pitchFamily="34" charset="-122"/>
                          <a:sym typeface="+mn-ea"/>
                        </a:rPr>
                        <a:t>、可燃液体蒸气爆炸</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0">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14" name="图片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1021" y="3378438"/>
            <a:ext cx="1080037" cy="1440000"/>
          </a:xfrm>
          <a:prstGeom prst="rect">
            <a:avLst/>
          </a:prstGeom>
        </p:spPr>
      </p:pic>
      <p:pic>
        <p:nvPicPr>
          <p:cNvPr id="15" name="图片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3905" y="3429000"/>
            <a:ext cx="1080152" cy="1440000"/>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21058" y="3386144"/>
            <a:ext cx="1080152" cy="14400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139852" y="356632"/>
            <a:ext cx="793306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手持电钻风险点告知</a:t>
            </a:r>
            <a:r>
              <a:rPr lang="zh-CN" altLang="en-US" sz="3600" b="1" spc="600" dirty="0">
                <a:solidFill>
                  <a:srgbClr val="C00000"/>
                </a:solidFill>
                <a:latin typeface="微软雅黑" panose="020B0703020204020201" pitchFamily="34" charset="-122"/>
                <a:ea typeface="微软雅黑" panose="020B0703020204020201" pitchFamily="34" charset="-122"/>
              </a:rPr>
              <a:t>卡</a:t>
            </a:r>
            <a:endParaRPr lang="zh-CN" altLang="zh-CN" sz="3600" b="1" spc="600" dirty="0">
              <a:solidFill>
                <a:srgbClr val="C00000"/>
              </a:solidFill>
              <a:latin typeface="微软雅黑" panose="020B0703020204020201" pitchFamily="34" charset="-122"/>
              <a:ea typeface="微软雅黑" panose="020B0703020204020201" pitchFamily="34" charset="-122"/>
            </a:endParaRPr>
          </a:p>
        </p:txBody>
      </p:sp>
      <p:graphicFrame>
        <p:nvGraphicFramePr>
          <p:cNvPr id="6" name="表格 5"/>
          <p:cNvGraphicFramePr>
            <a:graphicFrameLocks noGrp="1"/>
          </p:cNvGraphicFramePr>
          <p:nvPr/>
        </p:nvGraphicFramePr>
        <p:xfrm>
          <a:off x="479426" y="1244599"/>
          <a:ext cx="11262633" cy="5241369"/>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520701">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手持电钻</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lvl="0" indent="0" algn="l" defTabSz="914400" rtl="0" eaLnBrk="1" latinLnBrk="0" hangingPunct="1">
                        <a:lnSpc>
                          <a:spcPct val="130000"/>
                        </a:lnSpc>
                        <a:spcAft>
                          <a:spcPts val="0"/>
                        </a:spcAft>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由于人员误操作、设备缺陷、外力因素等导致设备故障，易发生机械伤害等事故。</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9370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497934">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三</a:t>
                      </a: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1944690">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en-US" sz="1400" b="1" kern="1200" dirty="0">
                          <a:solidFill>
                            <a:schemeClr val="tx1"/>
                          </a:solidFill>
                          <a:latin typeface="微软雅黑" panose="020B0703020204020201" pitchFamily="34" charset="-122"/>
                          <a:ea typeface="微软雅黑" panose="020B0703020204020201" pitchFamily="34" charset="-122"/>
                          <a:cs typeface="+mn-cs"/>
                        </a:rPr>
                        <a:t>做好设备预防性维修；</a:t>
                      </a:r>
                    </a:p>
                    <a:p>
                      <a:pPr marL="71755" lvl="0" indent="0" algn="l" defTabSz="914400" rtl="0" eaLnBrk="1" latinLnBrk="0" hangingPunct="1">
                        <a:lnSpc>
                          <a:spcPct val="130000"/>
                        </a:lnSpc>
                        <a:spcAft>
                          <a:spcPts val="0"/>
                        </a:spcAft>
                        <a:buFont typeface="+mj-lt"/>
                        <a:buAutoNum type="arabicPeriod"/>
                      </a:pPr>
                      <a:r>
                        <a:rPr lang="zh-CN" altLang="en-US" sz="1400" b="1" kern="1200" dirty="0">
                          <a:solidFill>
                            <a:schemeClr val="tx1"/>
                          </a:solidFill>
                          <a:latin typeface="微软雅黑" panose="020B0703020204020201" pitchFamily="34" charset="-122"/>
                          <a:ea typeface="微软雅黑" panose="020B0703020204020201" pitchFamily="34" charset="-122"/>
                          <a:cs typeface="+mn-cs"/>
                        </a:rPr>
                        <a:t>设备护罩、护栏可靠齐备；</a:t>
                      </a:r>
                    </a:p>
                    <a:p>
                      <a:pPr marL="71755" lvl="0" indent="0" algn="l" defTabSz="914400" rtl="0" eaLnBrk="1" latinLnBrk="0" hangingPunct="1">
                        <a:lnSpc>
                          <a:spcPct val="130000"/>
                        </a:lnSpc>
                        <a:spcAft>
                          <a:spcPts val="0"/>
                        </a:spcAft>
                        <a:buFont typeface="+mj-lt"/>
                        <a:buAutoNum type="arabicPeriod"/>
                      </a:pPr>
                      <a:r>
                        <a:rPr lang="zh-CN" altLang="en-US" sz="1400" b="1" kern="1200" dirty="0">
                          <a:solidFill>
                            <a:schemeClr val="tx1"/>
                          </a:solidFill>
                          <a:latin typeface="微软雅黑" panose="020B0703020204020201" pitchFamily="34" charset="-122"/>
                          <a:ea typeface="微软雅黑" panose="020B0703020204020201" pitchFamily="34" charset="-122"/>
                          <a:cs typeface="+mn-cs"/>
                        </a:rPr>
                        <a:t>完善设备急停开关、连锁装置；</a:t>
                      </a:r>
                    </a:p>
                    <a:p>
                      <a:pPr marL="71755" lvl="0" indent="0" algn="l" defTabSz="914400" rtl="0" eaLnBrk="1" latinLnBrk="0" hangingPunct="1">
                        <a:lnSpc>
                          <a:spcPct val="130000"/>
                        </a:lnSpc>
                        <a:spcAft>
                          <a:spcPts val="0"/>
                        </a:spcAft>
                        <a:buFont typeface="+mj-lt"/>
                        <a:buAutoNum type="arabicPeriod"/>
                      </a:pPr>
                      <a:r>
                        <a:rPr lang="zh-CN" altLang="en-US" sz="1400" b="1" kern="1200" dirty="0">
                          <a:solidFill>
                            <a:schemeClr val="tx1"/>
                          </a:solidFill>
                          <a:latin typeface="微软雅黑" panose="020B0703020204020201" pitchFamily="34" charset="-122"/>
                          <a:ea typeface="微软雅黑" panose="020B0703020204020201" pitchFamily="34" charset="-122"/>
                          <a:cs typeface="+mn-cs"/>
                        </a:rPr>
                        <a:t>严格执行维修时的上锁挂牌程序；</a:t>
                      </a:r>
                    </a:p>
                    <a:p>
                      <a:pPr marL="71755" lvl="0" indent="0" algn="l" defTabSz="914400" rtl="0" eaLnBrk="1" latinLnBrk="0" hangingPunct="1">
                        <a:lnSpc>
                          <a:spcPct val="130000"/>
                        </a:lnSpc>
                        <a:spcAft>
                          <a:spcPts val="0"/>
                        </a:spcAft>
                        <a:buFont typeface="+mj-lt"/>
                        <a:buAutoNum type="arabicPeriod"/>
                      </a:pPr>
                      <a:r>
                        <a:rPr lang="zh-CN" altLang="en-US" sz="1400" b="1" kern="1200" dirty="0">
                          <a:solidFill>
                            <a:schemeClr val="tx1"/>
                          </a:solidFill>
                          <a:latin typeface="微软雅黑" panose="020B0703020204020201" pitchFamily="34" charset="-122"/>
                          <a:ea typeface="微软雅黑" panose="020B0703020204020201" pitchFamily="34" charset="-122"/>
                          <a:cs typeface="+mn-cs"/>
                        </a:rPr>
                        <a:t>运行时不得检查擦拭设备；</a:t>
                      </a:r>
                    </a:p>
                    <a:p>
                      <a:pPr marL="71755" lvl="0" indent="0" algn="l" defTabSz="914400" rtl="0" eaLnBrk="1" latinLnBrk="0" hangingPunct="1">
                        <a:lnSpc>
                          <a:spcPct val="130000"/>
                        </a:lnSpc>
                        <a:spcAft>
                          <a:spcPts val="0"/>
                        </a:spcAft>
                        <a:buFont typeface="+mj-lt"/>
                        <a:buAutoNum type="arabicPeriod"/>
                      </a:pPr>
                      <a:r>
                        <a:rPr lang="zh-CN" altLang="en-US" sz="1400" b="1" kern="1200" dirty="0">
                          <a:solidFill>
                            <a:schemeClr val="tx1"/>
                          </a:solidFill>
                          <a:latin typeface="微软雅黑" panose="020B0703020204020201" pitchFamily="34" charset="-122"/>
                          <a:ea typeface="微软雅黑" panose="020B0703020204020201" pitchFamily="34" charset="-122"/>
                          <a:cs typeface="+mn-cs"/>
                        </a:rPr>
                        <a:t>加强安全教育；</a:t>
                      </a:r>
                    </a:p>
                    <a:p>
                      <a:pPr marL="71755" lvl="0" indent="0" algn="l" defTabSz="914400" rtl="0" eaLnBrk="1" latinLnBrk="0" hangingPunct="1">
                        <a:lnSpc>
                          <a:spcPct val="130000"/>
                        </a:lnSpc>
                        <a:spcAft>
                          <a:spcPts val="0"/>
                        </a:spcAft>
                        <a:buFont typeface="+mj-lt"/>
                        <a:buAutoNum type="arabicPeriod"/>
                      </a:pPr>
                      <a:r>
                        <a:rPr lang="zh-CN" altLang="en-US" sz="1400" b="1" kern="1200" dirty="0">
                          <a:solidFill>
                            <a:schemeClr val="tx1"/>
                          </a:solidFill>
                          <a:latin typeface="微软雅黑" panose="020B0703020204020201" pitchFamily="34" charset="-122"/>
                          <a:ea typeface="微软雅黑" panose="020B0703020204020201" pitchFamily="34" charset="-122"/>
                          <a:cs typeface="+mn-cs"/>
                        </a:rPr>
                        <a:t>员工配发相应劳保用品，并经常组织检查员工佩戴情况；</a:t>
                      </a:r>
                      <a:endParaRPr lang="en-US" altLang="zh-CN" sz="1400" b="1" kern="1200" dirty="0">
                        <a:solidFill>
                          <a:schemeClr val="tx1"/>
                        </a:solidFill>
                        <a:latin typeface="微软雅黑" panose="020B0703020204020201" pitchFamily="34" charset="-122"/>
                        <a:ea typeface="微软雅黑" panose="020B0703020204020201" pitchFamily="34" charset="-122"/>
                        <a:cs typeface="+mn-cs"/>
                      </a:endParaRPr>
                    </a:p>
                    <a:p>
                      <a:pPr marL="71755" marR="0" lvl="0" indent="0" algn="l" defTabSz="914400" rtl="0" eaLnBrk="1" fontAlgn="auto" latinLnBrk="0" hangingPunct="1">
                        <a:lnSpc>
                          <a:spcPct val="130000"/>
                        </a:lnSpc>
                        <a:spcBef>
                          <a:spcPts val="0"/>
                        </a:spcBef>
                        <a:spcAft>
                          <a:spcPts val="0"/>
                        </a:spcAft>
                        <a:buClrTx/>
                        <a:buSzTx/>
                        <a:buFont typeface="+mj-lt"/>
                        <a:buAutoNum type="arabicPeriod"/>
                        <a:defRPr/>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危险区张贴警示标志、危害告知牌。</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marL="114300" marR="1143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37666">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indent="0" algn="l" defTabSz="914400" rtl="0" eaLnBrk="1" latinLnBrk="0" hangingPunct="1">
                        <a:lnSpc>
                          <a:spcPct val="130000"/>
                        </a:lnSpc>
                        <a:buFont typeface="+mj-lt"/>
                        <a:buNone/>
                      </a:pPr>
                      <a:r>
                        <a:rPr lang="zh-CN" altLang="zh-CN" sz="1400" b="1" dirty="0">
                          <a:solidFill>
                            <a:schemeClr val="tx1"/>
                          </a:solidFill>
                          <a:latin typeface="微软雅黑" panose="020B0703020204020201" pitchFamily="34" charset="-122"/>
                          <a:ea typeface="微软雅黑" panose="020B0703020204020201" pitchFamily="34" charset="-122"/>
                          <a:sym typeface="+mn-ea"/>
                        </a:rPr>
                        <a:t>触电、</a:t>
                      </a:r>
                      <a:r>
                        <a:rPr lang="zh-CN" altLang="en-US" sz="1400" b="1" dirty="0">
                          <a:solidFill>
                            <a:schemeClr val="tx1"/>
                          </a:solidFill>
                          <a:latin typeface="微软雅黑" panose="020B0703020204020201" pitchFamily="34" charset="-122"/>
                          <a:ea typeface="微软雅黑" panose="020B0703020204020201" pitchFamily="34" charset="-122"/>
                          <a:sym typeface="+mn-ea"/>
                        </a:rPr>
                        <a:t>机械致害</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099475">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19" name="图片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1061" y="3179852"/>
            <a:ext cx="1080152" cy="1440000"/>
          </a:xfrm>
          <a:prstGeom prst="rect">
            <a:avLst/>
          </a:prstGeom>
        </p:spPr>
      </p:pic>
      <p:pic>
        <p:nvPicPr>
          <p:cNvPr id="20" name="图片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51213" y="3145283"/>
            <a:ext cx="1080152" cy="1440000"/>
          </a:xfrm>
          <a:prstGeom prst="rect">
            <a:avLst/>
          </a:prstGeom>
        </p:spPr>
      </p:pic>
      <p:pic>
        <p:nvPicPr>
          <p:cNvPr id="21" name="图片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42471" y="3110714"/>
            <a:ext cx="1080152" cy="1440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139852" y="356632"/>
            <a:ext cx="793306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有限空间作业区域风险点告知卡</a:t>
            </a:r>
          </a:p>
        </p:txBody>
      </p:sp>
      <p:graphicFrame>
        <p:nvGraphicFramePr>
          <p:cNvPr id="6" name="表格 5"/>
          <p:cNvGraphicFramePr>
            <a:graphicFrameLocks noGrp="1"/>
          </p:cNvGraphicFramePr>
          <p:nvPr/>
        </p:nvGraphicFramePr>
        <p:xfrm>
          <a:off x="479426" y="1244599"/>
          <a:ext cx="11262633" cy="5447963"/>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627744">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有限空间作业场所</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lvl="0" indent="0" algn="l" defTabSz="914400" rtl="0" eaLnBrk="1" latinLnBrk="0" hangingPunct="1">
                        <a:lnSpc>
                          <a:spcPct val="130000"/>
                        </a:lnSpc>
                        <a:spcAft>
                          <a:spcPts val="0"/>
                        </a:spcAft>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聚集在有限空间内的易燃易爆气体和有毒气体导致爆炸和人员窒息。</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59283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597341">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三</a:t>
                      </a: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1853947">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en-US" sz="1400" b="1" dirty="0">
                          <a:solidFill>
                            <a:schemeClr val="tx1"/>
                          </a:solidFill>
                          <a:latin typeface="微软雅黑" panose="020B0703020204020201" pitchFamily="34" charset="-122"/>
                          <a:ea typeface="微软雅黑" panose="020B0703020204020201" pitchFamily="34" charset="-122"/>
                          <a:sym typeface="+mn-ea"/>
                        </a:rPr>
                        <a:t>有限空间</a:t>
                      </a:r>
                      <a:r>
                        <a:rPr lang="zh-CN" altLang="zh-CN" sz="1400" b="1" dirty="0">
                          <a:solidFill>
                            <a:schemeClr val="tx1"/>
                          </a:solidFill>
                          <a:latin typeface="微软雅黑" panose="020B0703020204020201" pitchFamily="34" charset="-122"/>
                          <a:ea typeface="微软雅黑" panose="020B0703020204020201" pitchFamily="34" charset="-122"/>
                          <a:sym typeface="+mn-ea"/>
                        </a:rPr>
                        <a:t>临时作业前必须办理</a:t>
                      </a:r>
                      <a:r>
                        <a:rPr lang="zh-CN" altLang="en-US" sz="1400" b="1" dirty="0">
                          <a:solidFill>
                            <a:schemeClr val="tx1"/>
                          </a:solidFill>
                          <a:latin typeface="微软雅黑" panose="020B0703020204020201" pitchFamily="34" charset="-122"/>
                          <a:ea typeface="微软雅黑" panose="020B0703020204020201" pitchFamily="34" charset="-122"/>
                          <a:sym typeface="+mn-ea"/>
                        </a:rPr>
                        <a:t>特殊</a:t>
                      </a:r>
                      <a:r>
                        <a:rPr lang="zh-CN" altLang="zh-CN" sz="1400" b="1" dirty="0">
                          <a:solidFill>
                            <a:schemeClr val="tx1"/>
                          </a:solidFill>
                          <a:latin typeface="微软雅黑" panose="020B0703020204020201" pitchFamily="34" charset="-122"/>
                          <a:ea typeface="微软雅黑" panose="020B0703020204020201" pitchFamily="34" charset="-122"/>
                          <a:sym typeface="+mn-ea"/>
                        </a:rPr>
                        <a:t>作业审批手续</a:t>
                      </a:r>
                      <a:r>
                        <a:rPr lang="zh-CN" altLang="en-US" sz="1400" b="1" dirty="0">
                          <a:solidFill>
                            <a:schemeClr val="tx1"/>
                          </a:solidFill>
                          <a:latin typeface="微软雅黑" panose="020B0703020204020201" pitchFamily="34" charset="-122"/>
                          <a:ea typeface="微软雅黑" panose="020B0703020204020201" pitchFamily="34" charset="-122"/>
                          <a:sym typeface="+mn-ea"/>
                        </a:rPr>
                        <a:t>，配备空气呼吸器、应急救援设施</a:t>
                      </a:r>
                      <a:r>
                        <a:rPr lang="zh-CN" altLang="zh-CN" sz="1400" b="1" dirty="0">
                          <a:solidFill>
                            <a:schemeClr val="tx1"/>
                          </a:solidFill>
                          <a:latin typeface="微软雅黑" panose="020B0703020204020201" pitchFamily="34" charset="-122"/>
                          <a:ea typeface="微软雅黑" panose="020B0703020204020201" pitchFamily="34" charset="-122"/>
                          <a:sym typeface="+mn-ea"/>
                        </a:rPr>
                        <a:t>。</a:t>
                      </a:r>
                      <a:endParaRPr lang="zh-CN" altLang="zh-CN" sz="1400" b="1" kern="1200" dirty="0">
                        <a:solidFill>
                          <a:schemeClr val="tx1"/>
                        </a:solidFill>
                        <a:latin typeface="微软雅黑" panose="020B0703020204020201" pitchFamily="34" charset="-122"/>
                        <a:ea typeface="微软雅黑" panose="020B0703020204020201" pitchFamily="34" charset="-122"/>
                        <a:cs typeface="+mn-cs"/>
                      </a:endParaRPr>
                    </a:p>
                    <a:p>
                      <a:pPr marL="71755" lvl="0" indent="0" algn="l" defTabSz="914400" rtl="0" eaLnBrk="1" latinLnBrk="0" hangingPunct="1">
                        <a:lnSpc>
                          <a:spcPct val="130000"/>
                        </a:lnSpc>
                        <a:spcAft>
                          <a:spcPts val="0"/>
                        </a:spcAft>
                        <a:buFont typeface="+mj-lt"/>
                        <a:buAutoNum type="arabicPeriod"/>
                      </a:pPr>
                      <a:r>
                        <a:rPr lang="zh-CN" altLang="en-US" sz="1400" b="1" dirty="0">
                          <a:solidFill>
                            <a:schemeClr val="tx1"/>
                          </a:solidFill>
                          <a:latin typeface="微软雅黑" panose="020B0703020204020201" pitchFamily="34" charset="-122"/>
                          <a:ea typeface="微软雅黑" panose="020B0703020204020201" pitchFamily="34" charset="-122"/>
                          <a:sym typeface="+mn-ea"/>
                        </a:rPr>
                        <a:t>履行先通风、再检测、后作业，并定期通风检测，</a:t>
                      </a:r>
                      <a:r>
                        <a:rPr lang="zh-CN" altLang="zh-CN" sz="1400" b="1" dirty="0">
                          <a:solidFill>
                            <a:schemeClr val="tx1"/>
                          </a:solidFill>
                          <a:latin typeface="微软雅黑" panose="020B0703020204020201" pitchFamily="34" charset="-122"/>
                          <a:ea typeface="微软雅黑" panose="020B0703020204020201" pitchFamily="34" charset="-122"/>
                          <a:sym typeface="+mn-ea"/>
                        </a:rPr>
                        <a:t>现场必须具备足够的通风条件。</a:t>
                      </a:r>
                      <a:endParaRPr lang="zh-CN" altLang="zh-CN" sz="1400" b="1" kern="1200" dirty="0">
                        <a:solidFill>
                          <a:schemeClr val="tx1"/>
                        </a:solidFill>
                        <a:latin typeface="微软雅黑" panose="020B0703020204020201" pitchFamily="34" charset="-122"/>
                        <a:ea typeface="微软雅黑" panose="020B0703020204020201" pitchFamily="34" charset="-122"/>
                        <a:cs typeface="+mn-cs"/>
                      </a:endParaRPr>
                    </a:p>
                    <a:p>
                      <a:pPr marL="71755" lvl="0" indent="0" algn="l" defTabSz="914400" rtl="0" eaLnBrk="1" latinLnBrk="0" hangingPunct="1">
                        <a:lnSpc>
                          <a:spcPct val="130000"/>
                        </a:lnSpc>
                        <a:spcAft>
                          <a:spcPts val="0"/>
                        </a:spcAft>
                        <a:buFont typeface="+mj-lt"/>
                        <a:buAutoNum type="arabicPeriod"/>
                      </a:pPr>
                      <a:r>
                        <a:rPr lang="zh-CN" altLang="en-US" sz="1400" b="1" dirty="0">
                          <a:solidFill>
                            <a:schemeClr val="tx1"/>
                          </a:solidFill>
                          <a:latin typeface="微软雅黑" panose="020B0703020204020201" pitchFamily="34" charset="-122"/>
                          <a:ea typeface="微软雅黑" panose="020B0703020204020201" pitchFamily="34" charset="-122"/>
                          <a:sym typeface="+mn-ea"/>
                        </a:rPr>
                        <a:t>若在</a:t>
                      </a:r>
                      <a:r>
                        <a:rPr lang="zh-CN" altLang="zh-CN" sz="1400" b="1" dirty="0">
                          <a:solidFill>
                            <a:schemeClr val="tx1"/>
                          </a:solidFill>
                          <a:latin typeface="微软雅黑" panose="020B0703020204020201" pitchFamily="34" charset="-122"/>
                          <a:ea typeface="微软雅黑" panose="020B0703020204020201" pitchFamily="34" charset="-122"/>
                          <a:sym typeface="+mn-ea"/>
                        </a:rPr>
                        <a:t>动火作业前应检测低凹处、地坑和容器内的可燃气体含量，超标时严禁作业。</a:t>
                      </a:r>
                      <a:endParaRPr lang="en-US" altLang="zh-CN" sz="1400" b="1" kern="1200" dirty="0">
                        <a:solidFill>
                          <a:schemeClr val="tx1"/>
                        </a:solidFill>
                        <a:latin typeface="微软雅黑" panose="020B0703020204020201" pitchFamily="34" charset="-122"/>
                        <a:ea typeface="微软雅黑" panose="020B0703020204020201" pitchFamily="34" charset="-122"/>
                        <a:cs typeface="+mn-cs"/>
                      </a:endParaRPr>
                    </a:p>
                    <a:p>
                      <a:pPr marL="71755" lvl="0" indent="0" algn="l" defTabSz="914400" rtl="0" eaLnBrk="1" latinLnBrk="0" hangingPunct="1">
                        <a:lnSpc>
                          <a:spcPct val="130000"/>
                        </a:lnSpc>
                        <a:spcAft>
                          <a:spcPts val="0"/>
                        </a:spcAft>
                        <a:buFont typeface="+mj-lt"/>
                        <a:buAutoNum type="arabicPeriod"/>
                      </a:pPr>
                      <a:r>
                        <a:rPr lang="zh-CN" altLang="en-US" sz="1400" b="1" dirty="0">
                          <a:solidFill>
                            <a:schemeClr val="tx1"/>
                          </a:solidFill>
                          <a:latin typeface="微软雅黑" panose="020B0703020204020201" pitchFamily="34" charset="-122"/>
                          <a:ea typeface="微软雅黑" panose="020B0703020204020201" pitchFamily="34" charset="-122"/>
                          <a:sym typeface="+mn-ea"/>
                        </a:rPr>
                        <a:t>严格执行有限空间作业管理规定。</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29326">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indent="0" algn="l" defTabSz="914400" rtl="0" eaLnBrk="1" latinLnBrk="0" hangingPunct="1">
                        <a:lnSpc>
                          <a:spcPct val="130000"/>
                        </a:lnSpc>
                        <a:buFont typeface="+mj-lt"/>
                        <a:buNone/>
                      </a:pPr>
                      <a:r>
                        <a:rPr lang="zh-CN" altLang="en-US" sz="1400" b="1" dirty="0">
                          <a:solidFill>
                            <a:schemeClr val="tx1"/>
                          </a:solidFill>
                          <a:latin typeface="微软雅黑" panose="020B0703020204020201" pitchFamily="34" charset="-122"/>
                          <a:ea typeface="微软雅黑" panose="020B0703020204020201" pitchFamily="34" charset="-122"/>
                          <a:sym typeface="+mn-ea"/>
                        </a:rPr>
                        <a:t>中毒、窒息</a:t>
                      </a:r>
                      <a:r>
                        <a:rPr lang="zh-CN" altLang="zh-CN" sz="1400" b="1" dirty="0">
                          <a:solidFill>
                            <a:schemeClr val="tx1"/>
                          </a:solidFill>
                          <a:latin typeface="微软雅黑" panose="020B0703020204020201" pitchFamily="34" charset="-122"/>
                          <a:ea typeface="微软雅黑" panose="020B0703020204020201" pitchFamily="34" charset="-122"/>
                          <a:sym typeface="+mn-ea"/>
                        </a:rPr>
                        <a:t>、</a:t>
                      </a:r>
                      <a:r>
                        <a:rPr lang="zh-CN" altLang="en-US" sz="1400" b="1" dirty="0">
                          <a:solidFill>
                            <a:schemeClr val="tx1"/>
                          </a:solidFill>
                          <a:latin typeface="微软雅黑" panose="020B0703020204020201" pitchFamily="34" charset="-122"/>
                          <a:ea typeface="微软雅黑" panose="020B0703020204020201" pitchFamily="34" charset="-122"/>
                          <a:sym typeface="+mn-ea"/>
                        </a:rPr>
                        <a:t>可燃气体</a:t>
                      </a:r>
                      <a:r>
                        <a:rPr lang="zh-CN" altLang="zh-CN" sz="1400" b="1" dirty="0">
                          <a:solidFill>
                            <a:schemeClr val="tx1"/>
                          </a:solidFill>
                          <a:latin typeface="微软雅黑" panose="020B0703020204020201" pitchFamily="34" charset="-122"/>
                          <a:ea typeface="微软雅黑" panose="020B0703020204020201" pitchFamily="34" charset="-122"/>
                          <a:sym typeface="+mn-ea"/>
                        </a:rPr>
                        <a:t>爆炸</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0">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18" name="图片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39852" y="3753647"/>
            <a:ext cx="810028" cy="1080000"/>
          </a:xfrm>
          <a:prstGeom prst="rect">
            <a:avLst/>
          </a:prstGeom>
        </p:spPr>
      </p:pic>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1253" y="3753647"/>
            <a:ext cx="810114" cy="1080000"/>
          </a:xfrm>
          <a:prstGeom prst="rect">
            <a:avLst/>
          </a:prstGeom>
        </p:spPr>
      </p:pic>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9426" y="3753647"/>
            <a:ext cx="810114" cy="1080000"/>
          </a:xfrm>
          <a:prstGeom prst="rect">
            <a:avLst/>
          </a:prstGeom>
        </p:spPr>
      </p:pic>
      <p:pic>
        <p:nvPicPr>
          <p:cNvPr id="21" name="图片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02214" y="3753647"/>
            <a:ext cx="810114" cy="10800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139852" y="356632"/>
            <a:ext cx="793306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贮液器风险点告知</a:t>
            </a:r>
            <a:r>
              <a:rPr lang="zh-CN" altLang="en-US" sz="3600" b="1" spc="600" dirty="0">
                <a:solidFill>
                  <a:srgbClr val="C00000"/>
                </a:solidFill>
                <a:latin typeface="微软雅黑" panose="020B0703020204020201" pitchFamily="34" charset="-122"/>
                <a:ea typeface="微软雅黑" panose="020B0703020204020201" pitchFamily="34" charset="-122"/>
              </a:rPr>
              <a:t>卡</a:t>
            </a:r>
            <a:endParaRPr lang="zh-CN" altLang="zh-CN" sz="3600" b="1" spc="600" dirty="0">
              <a:solidFill>
                <a:srgbClr val="C00000"/>
              </a:solidFill>
              <a:latin typeface="微软雅黑" panose="020B0703020204020201" pitchFamily="34" charset="-122"/>
              <a:ea typeface="微软雅黑" panose="020B0703020204020201" pitchFamily="34" charset="-122"/>
            </a:endParaRPr>
          </a:p>
        </p:txBody>
      </p:sp>
      <p:graphicFrame>
        <p:nvGraphicFramePr>
          <p:cNvPr id="6" name="表格 5"/>
          <p:cNvGraphicFramePr>
            <a:graphicFrameLocks noGrp="1"/>
          </p:cNvGraphicFramePr>
          <p:nvPr/>
        </p:nvGraphicFramePr>
        <p:xfrm>
          <a:off x="479426" y="1244599"/>
          <a:ext cx="11262633" cy="5256770"/>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561715">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贮液器</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lvl="0" indent="0" algn="l" defTabSz="914400" rtl="0" eaLnBrk="1" latinLnBrk="0" hangingPunct="1">
                        <a:lnSpc>
                          <a:spcPct val="130000"/>
                        </a:lnSpc>
                        <a:spcAft>
                          <a:spcPts val="0"/>
                        </a:spcAft>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由于人员误操作、设备缺陷、外力因素等导致泄露，遇明火或静电火花会发生火灾、爆炸等事故。</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497518">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425577">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三</a:t>
                      </a: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2047917">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定期进行放油操作；</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定期进行放空气操作；</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做好设备运行记录；</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制定并执行操作规程。</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marL="11430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66206">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indent="0" algn="l" defTabSz="914400" rtl="0" eaLnBrk="1" latinLnBrk="0" hangingPunct="1">
                        <a:lnSpc>
                          <a:spcPct val="130000"/>
                        </a:lnSpc>
                        <a:buFont typeface="+mj-lt"/>
                        <a:buNone/>
                      </a:pPr>
                      <a:r>
                        <a:rPr lang="zh-CN" altLang="zh-CN" sz="1400" b="1" dirty="0">
                          <a:solidFill>
                            <a:schemeClr val="tx1"/>
                          </a:solidFill>
                          <a:latin typeface="微软雅黑" panose="020B0703020204020201" pitchFamily="34" charset="-122"/>
                          <a:ea typeface="微软雅黑" panose="020B0703020204020201" pitchFamily="34" charset="-122"/>
                          <a:sym typeface="+mn-ea"/>
                        </a:rPr>
                        <a:t>火灾、</a:t>
                      </a:r>
                      <a:r>
                        <a:rPr lang="zh-CN" altLang="en-US" sz="1400" b="1" dirty="0">
                          <a:solidFill>
                            <a:schemeClr val="tx1"/>
                          </a:solidFill>
                          <a:latin typeface="微软雅黑" panose="020B0703020204020201" pitchFamily="34" charset="-122"/>
                          <a:ea typeface="微软雅黑" panose="020B0703020204020201" pitchFamily="34" charset="-122"/>
                          <a:sym typeface="+mn-ea"/>
                        </a:rPr>
                        <a:t>可燃液体蒸气</a:t>
                      </a:r>
                      <a:r>
                        <a:rPr lang="zh-CN" altLang="zh-CN" sz="1400" b="1" dirty="0">
                          <a:solidFill>
                            <a:schemeClr val="tx1"/>
                          </a:solidFill>
                          <a:latin typeface="微软雅黑" panose="020B0703020204020201" pitchFamily="34" charset="-122"/>
                          <a:ea typeface="微软雅黑" panose="020B0703020204020201" pitchFamily="34" charset="-122"/>
                          <a:sym typeface="+mn-ea"/>
                        </a:rPr>
                        <a:t>爆炸、</a:t>
                      </a:r>
                      <a:r>
                        <a:rPr lang="zh-CN" altLang="en-US" sz="1400" b="1" dirty="0">
                          <a:solidFill>
                            <a:schemeClr val="tx1"/>
                          </a:solidFill>
                          <a:latin typeface="微软雅黑" panose="020B0703020204020201" pitchFamily="34" charset="-122"/>
                          <a:ea typeface="微软雅黑" panose="020B0703020204020201" pitchFamily="34" charset="-122"/>
                          <a:sym typeface="+mn-ea"/>
                        </a:rPr>
                        <a:t>中毒、窒息、容器爆炸</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157837">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14" name="图片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04238" y="3274887"/>
            <a:ext cx="1080037" cy="1440000"/>
          </a:xfrm>
          <a:prstGeom prst="rect">
            <a:avLst/>
          </a:prstGeom>
        </p:spPr>
      </p:pic>
      <p:pic>
        <p:nvPicPr>
          <p:cNvPr id="15" name="图片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6516" y="3274887"/>
            <a:ext cx="1080152" cy="14400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139852" y="356632"/>
            <a:ext cx="793306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皮带运输机岗位风险点告知卡</a:t>
            </a:r>
          </a:p>
        </p:txBody>
      </p:sp>
      <p:graphicFrame>
        <p:nvGraphicFramePr>
          <p:cNvPr id="6" name="表格 5"/>
          <p:cNvGraphicFramePr>
            <a:graphicFrameLocks noGrp="1"/>
          </p:cNvGraphicFramePr>
          <p:nvPr/>
        </p:nvGraphicFramePr>
        <p:xfrm>
          <a:off x="479426" y="1244599"/>
          <a:ext cx="11262633" cy="5292744"/>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431801">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皮带运输机</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lvl="0" indent="0" algn="l" defTabSz="914400" rtl="0" eaLnBrk="1" latinLnBrk="0" hangingPunct="1">
                        <a:lnSpc>
                          <a:spcPct val="130000"/>
                        </a:lnSpc>
                        <a:spcAft>
                          <a:spcPts val="0"/>
                        </a:spcAft>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皮带运输机事故开关、紧急拉绳等安全装置缺失、损失或失效。</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9370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43180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三</a:t>
                      </a: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2311400">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带式输送机应有防打滑、防跑偏和防纵向撕裂的措施以及能随时停机的事故开关盒事故警铃。</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带式运输机运转期间，不进行清扫和维修作业。</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制定并执行操作规程。</a:t>
                      </a:r>
                    </a:p>
                  </a:txBody>
                  <a:tcPr marL="11430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66206">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None/>
                      </a:pPr>
                      <a:r>
                        <a:rPr lang="zh-CN" altLang="en-US" sz="1400" b="1" dirty="0">
                          <a:solidFill>
                            <a:schemeClr val="tx1"/>
                          </a:solidFill>
                          <a:latin typeface="微软雅黑" panose="020B0703020204020201" pitchFamily="34" charset="-122"/>
                          <a:ea typeface="微软雅黑" panose="020B0703020204020201" pitchFamily="34" charset="-122"/>
                          <a:sym typeface="+mn-ea"/>
                        </a:rPr>
                        <a:t>机械致害、触电</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157837">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20" name="图片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1997" y="3015465"/>
            <a:ext cx="1080152" cy="1440000"/>
          </a:xfrm>
          <a:prstGeom prst="rect">
            <a:avLst/>
          </a:prstGeom>
        </p:spPr>
      </p:pic>
      <p:pic>
        <p:nvPicPr>
          <p:cNvPr id="21" name="图片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39852" y="3015465"/>
            <a:ext cx="1080152" cy="144000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139852" y="356632"/>
            <a:ext cx="793306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消防水泵风险点告知卡</a:t>
            </a:r>
          </a:p>
        </p:txBody>
      </p:sp>
      <p:graphicFrame>
        <p:nvGraphicFramePr>
          <p:cNvPr id="6" name="表格 5"/>
          <p:cNvGraphicFramePr>
            <a:graphicFrameLocks noGrp="1"/>
          </p:cNvGraphicFramePr>
          <p:nvPr/>
        </p:nvGraphicFramePr>
        <p:xfrm>
          <a:off x="479426" y="1244599"/>
          <a:ext cx="11262633" cy="5267344"/>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457201">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消防水泵</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lvl="0" indent="0" algn="l" defTabSz="914400" rtl="0" eaLnBrk="1" latinLnBrk="0" hangingPunct="1">
                        <a:lnSpc>
                          <a:spcPct val="130000"/>
                        </a:lnSpc>
                        <a:spcAft>
                          <a:spcPts val="0"/>
                        </a:spcAft>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由于人员误操作、设备缺陷、外力因素等导致消防水泵故障，易发生机械伤害等事故。</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49530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49530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三</a:t>
                      </a: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2095500">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设备维修严格按照操作规程挂牌、上锁</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marL="11430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66206">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None/>
                      </a:pPr>
                      <a:r>
                        <a:rPr lang="zh-CN" altLang="zh-CN" sz="1400" b="1" dirty="0">
                          <a:solidFill>
                            <a:schemeClr val="tx1"/>
                          </a:solidFill>
                          <a:latin typeface="微软雅黑" panose="020B0703020204020201" pitchFamily="34" charset="-122"/>
                          <a:ea typeface="微软雅黑" panose="020B0703020204020201" pitchFamily="34" charset="-122"/>
                          <a:sym typeface="+mn-ea"/>
                        </a:rPr>
                        <a:t>火灾、触电、物体打击等</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157837">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13" name="图片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1997" y="3087384"/>
            <a:ext cx="1080152" cy="1440000"/>
          </a:xfrm>
          <a:prstGeom prst="rect">
            <a:avLst/>
          </a:prstGeom>
        </p:spPr>
      </p:pic>
      <p:pic>
        <p:nvPicPr>
          <p:cNvPr id="14" name="图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39852" y="3087384"/>
            <a:ext cx="1080152" cy="144000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139852" y="356632"/>
            <a:ext cx="793306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车间电气线路风险点告知</a:t>
            </a:r>
          </a:p>
        </p:txBody>
      </p:sp>
      <p:graphicFrame>
        <p:nvGraphicFramePr>
          <p:cNvPr id="6" name="表格 5"/>
          <p:cNvGraphicFramePr>
            <a:graphicFrameLocks noGrp="1"/>
          </p:cNvGraphicFramePr>
          <p:nvPr/>
        </p:nvGraphicFramePr>
        <p:xfrm>
          <a:off x="479426" y="1244599"/>
          <a:ext cx="11262633" cy="5257861"/>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558801">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车间电气线路</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lvl="0" indent="0" algn="l" defTabSz="914400" rtl="0" eaLnBrk="1" latinLnBrk="0" hangingPunct="1">
                        <a:lnSpc>
                          <a:spcPct val="130000"/>
                        </a:lnSpc>
                        <a:spcAft>
                          <a:spcPts val="0"/>
                        </a:spcAft>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由于人员误操作、设备缺陷、外力因素等导致电气线路故障，易发生火灾、触电等事故。</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49530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43180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三</a:t>
                      </a: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2047917">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防爆场所应配用防爆电器；</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每层厂房应设独立电源箱，使用断路保护器；</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临时线路应安装总开关控制和漏电保护装置；</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临时用电设备</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PE</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（保护接地）连接可靠。</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marL="11430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66206">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None/>
                      </a:pPr>
                      <a:r>
                        <a:rPr lang="zh-CN" altLang="zh-CN" sz="1400" b="1" dirty="0">
                          <a:solidFill>
                            <a:schemeClr val="tx1"/>
                          </a:solidFill>
                          <a:latin typeface="微软雅黑" panose="020B0703020204020201" pitchFamily="34" charset="-122"/>
                          <a:ea typeface="微软雅黑" panose="020B0703020204020201" pitchFamily="34" charset="-122"/>
                          <a:sym typeface="+mn-ea"/>
                        </a:rPr>
                        <a:t>火灾、触电等</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157837">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15" name="图片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9255" y="3153529"/>
            <a:ext cx="1080152" cy="1440000"/>
          </a:xfrm>
          <a:prstGeom prst="rect">
            <a:avLst/>
          </a:prstGeom>
        </p:spPr>
      </p:pic>
      <p:pic>
        <p:nvPicPr>
          <p:cNvPr id="17" name="图片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39852" y="3153529"/>
            <a:ext cx="1080152" cy="144000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139852" y="356632"/>
            <a:ext cx="793306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冷库作业风险点告知卡</a:t>
            </a:r>
          </a:p>
        </p:txBody>
      </p:sp>
      <p:graphicFrame>
        <p:nvGraphicFramePr>
          <p:cNvPr id="6" name="表格 5"/>
          <p:cNvGraphicFramePr>
            <a:graphicFrameLocks noGrp="1"/>
          </p:cNvGraphicFramePr>
          <p:nvPr/>
        </p:nvGraphicFramePr>
        <p:xfrm>
          <a:off x="479426" y="1244599"/>
          <a:ext cx="11262633" cy="5257861"/>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558801">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冷库作业</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lvl="0" indent="0" algn="l" defTabSz="914400" rtl="0" eaLnBrk="1" latinLnBrk="0" hangingPunct="1">
                        <a:lnSpc>
                          <a:spcPct val="130000"/>
                        </a:lnSpc>
                        <a:spcAft>
                          <a:spcPts val="0"/>
                        </a:spcAft>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由于人员误操作、设备缺陷、外力因素等导致设备故障，易发生火灾等事故。</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49530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43180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三</a:t>
                      </a: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2047917">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每个冷库设有一个专用安全疏散通道，并安装应急照明灯及疏散指示标识；</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每个冷库门安装有蜂鸣报警装置，紧急情况时按响蜂鸣求救，从外部打开冷库门。</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marL="11430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66206">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None/>
                      </a:pPr>
                      <a:r>
                        <a:rPr lang="zh-CN" altLang="zh-CN" sz="1400" b="1" dirty="0">
                          <a:solidFill>
                            <a:schemeClr val="tx1"/>
                          </a:solidFill>
                          <a:latin typeface="微软雅黑" panose="020B0703020204020201" pitchFamily="34" charset="-122"/>
                          <a:ea typeface="微软雅黑" panose="020B0703020204020201" pitchFamily="34" charset="-122"/>
                          <a:sym typeface="+mn-ea"/>
                        </a:rPr>
                        <a:t>火灾</a:t>
                      </a:r>
                      <a:r>
                        <a:rPr lang="zh-CN" altLang="en-US" sz="1400" b="1" dirty="0">
                          <a:solidFill>
                            <a:schemeClr val="tx1"/>
                          </a:solidFill>
                          <a:latin typeface="微软雅黑" panose="020B0703020204020201" pitchFamily="34" charset="-122"/>
                          <a:ea typeface="微软雅黑" panose="020B0703020204020201" pitchFamily="34" charset="-122"/>
                          <a:sym typeface="+mn-ea"/>
                        </a:rPr>
                        <a:t>、泄漏</a:t>
                      </a:r>
                      <a:r>
                        <a:rPr lang="zh-CN" altLang="zh-CN" sz="1400" b="1" dirty="0">
                          <a:solidFill>
                            <a:schemeClr val="tx1"/>
                          </a:solidFill>
                          <a:latin typeface="微软雅黑" panose="020B0703020204020201" pitchFamily="34" charset="-122"/>
                          <a:ea typeface="微软雅黑" panose="020B0703020204020201" pitchFamily="34" charset="-122"/>
                          <a:sym typeface="+mn-ea"/>
                        </a:rPr>
                        <a:t>等</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157837">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11" name="图片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99833" y="3153529"/>
            <a:ext cx="1080037" cy="1440000"/>
          </a:xfrm>
          <a:prstGeom prst="rect">
            <a:avLst/>
          </a:prstGeom>
        </p:spPr>
      </p:pic>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5752" y="3170173"/>
            <a:ext cx="1080152" cy="1440000"/>
          </a:xfrm>
          <a:prstGeom prst="rect">
            <a:avLst/>
          </a:prstGeom>
        </p:spPr>
      </p:pic>
      <p:pic>
        <p:nvPicPr>
          <p:cNvPr id="10" name="图片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03799" y="3153529"/>
            <a:ext cx="1080152" cy="144000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139852" y="356632"/>
            <a:ext cx="793306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库房风险点告知卡</a:t>
            </a:r>
          </a:p>
        </p:txBody>
      </p:sp>
      <p:graphicFrame>
        <p:nvGraphicFramePr>
          <p:cNvPr id="6" name="表格 5"/>
          <p:cNvGraphicFramePr>
            <a:graphicFrameLocks noGrp="1"/>
          </p:cNvGraphicFramePr>
          <p:nvPr/>
        </p:nvGraphicFramePr>
        <p:xfrm>
          <a:off x="479426" y="1244599"/>
          <a:ext cx="11262633" cy="5257861"/>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558801">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仓库</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lvl="0" indent="0" algn="l" defTabSz="914400" rtl="0" eaLnBrk="1" latinLnBrk="0" hangingPunct="1">
                        <a:lnSpc>
                          <a:spcPct val="130000"/>
                        </a:lnSpc>
                        <a:spcAft>
                          <a:spcPts val="0"/>
                        </a:spcAft>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由于人员误操作、外力因素等，导致易燃物质遇明火或静电火花会发生火灾、爆炸等事故。</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49530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43180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三</a:t>
                      </a: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2047917">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进库人员进行登记，交出火种；</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禁止违章吸烟和动火作业；</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禁止运输用机动车辆进入库房；禁止在库房内停放或修理机动车辆；</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货物堆放应按照规定存放；</a:t>
                      </a:r>
                    </a:p>
                  </a:txBody>
                  <a:tcPr marL="11430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66206">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None/>
                      </a:pPr>
                      <a:r>
                        <a:rPr lang="zh-CN" altLang="zh-CN" sz="1400" b="1" dirty="0">
                          <a:solidFill>
                            <a:schemeClr val="tx1"/>
                          </a:solidFill>
                          <a:latin typeface="微软雅黑" panose="020B0703020204020201" pitchFamily="34" charset="-122"/>
                          <a:ea typeface="微软雅黑" panose="020B0703020204020201" pitchFamily="34" charset="-122"/>
                          <a:sym typeface="+mn-ea"/>
                        </a:rPr>
                        <a:t>火灾、</a:t>
                      </a:r>
                      <a:r>
                        <a:rPr lang="zh-CN" altLang="en-US" sz="1400" b="1" dirty="0">
                          <a:solidFill>
                            <a:schemeClr val="tx1"/>
                          </a:solidFill>
                          <a:latin typeface="微软雅黑" panose="020B0703020204020201" pitchFamily="34" charset="-122"/>
                          <a:ea typeface="微软雅黑" panose="020B0703020204020201" pitchFamily="34" charset="-122"/>
                          <a:sym typeface="+mn-ea"/>
                        </a:rPr>
                        <a:t>可燃液体整体</a:t>
                      </a:r>
                      <a:r>
                        <a:rPr lang="zh-CN" altLang="zh-CN" sz="1400" b="1" dirty="0">
                          <a:solidFill>
                            <a:schemeClr val="tx1"/>
                          </a:solidFill>
                          <a:latin typeface="微软雅黑" panose="020B0703020204020201" pitchFamily="34" charset="-122"/>
                          <a:ea typeface="微软雅黑" panose="020B0703020204020201" pitchFamily="34" charset="-122"/>
                          <a:sym typeface="+mn-ea"/>
                        </a:rPr>
                        <a:t>爆炸、</a:t>
                      </a:r>
                      <a:r>
                        <a:rPr lang="zh-CN" altLang="en-US" sz="1400" b="1" dirty="0">
                          <a:solidFill>
                            <a:schemeClr val="tx1"/>
                          </a:solidFill>
                          <a:latin typeface="微软雅黑" panose="020B0703020204020201" pitchFamily="34" charset="-122"/>
                          <a:ea typeface="微软雅黑" panose="020B0703020204020201" pitchFamily="34" charset="-122"/>
                          <a:sym typeface="+mn-ea"/>
                        </a:rPr>
                        <a:t>机械致害</a:t>
                      </a:r>
                      <a:r>
                        <a:rPr lang="zh-CN" altLang="zh-CN" sz="1400" b="1" dirty="0">
                          <a:solidFill>
                            <a:schemeClr val="tx1"/>
                          </a:solidFill>
                          <a:latin typeface="微软雅黑" panose="020B0703020204020201" pitchFamily="34" charset="-122"/>
                          <a:ea typeface="微软雅黑" panose="020B0703020204020201" pitchFamily="34" charset="-122"/>
                          <a:sym typeface="+mn-ea"/>
                        </a:rPr>
                        <a:t>等</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157837">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14" name="图片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04238" y="3274887"/>
            <a:ext cx="1080037" cy="1440000"/>
          </a:xfrm>
          <a:prstGeom prst="rect">
            <a:avLst/>
          </a:prstGeom>
        </p:spPr>
      </p:pic>
      <p:pic>
        <p:nvPicPr>
          <p:cNvPr id="15" name="图片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6516" y="3274887"/>
            <a:ext cx="1080152" cy="144000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139852" y="356632"/>
            <a:ext cx="793306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污水处理池风险点告知卡</a:t>
            </a:r>
          </a:p>
        </p:txBody>
      </p:sp>
      <p:graphicFrame>
        <p:nvGraphicFramePr>
          <p:cNvPr id="6" name="表格 5"/>
          <p:cNvGraphicFramePr>
            <a:graphicFrameLocks noGrp="1"/>
          </p:cNvGraphicFramePr>
          <p:nvPr/>
        </p:nvGraphicFramePr>
        <p:xfrm>
          <a:off x="479426" y="1244599"/>
          <a:ext cx="11262633" cy="5292744"/>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431801">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污水处理池</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lvl="0" indent="0" algn="l" defTabSz="914400" rtl="0" eaLnBrk="1" latinLnBrk="0" hangingPunct="1">
                        <a:lnSpc>
                          <a:spcPct val="130000"/>
                        </a:lnSpc>
                        <a:spcAft>
                          <a:spcPts val="0"/>
                        </a:spcAft>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由于人员误操作、设备缺陷、外力因素等，易发生淹溺、中毒窒息等事故。</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9370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43180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二</a:t>
                      </a: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2311400">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各功能池设置不锈钢护栏</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1.2m</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endParaRPr lang="en-US" altLang="zh-CN" sz="1400" b="1" kern="1200" dirty="0">
                        <a:solidFill>
                          <a:schemeClr val="tx1"/>
                        </a:solidFill>
                        <a:latin typeface="微软雅黑" panose="020B0703020204020201" pitchFamily="34" charset="-122"/>
                        <a:ea typeface="微软雅黑" panose="020B0703020204020201" pitchFamily="34" charset="-122"/>
                        <a:cs typeface="+mn-cs"/>
                      </a:endParaRP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配置救生圈，应急物资柜配置救生衣 、救生杆、救生绳；</a:t>
                      </a:r>
                      <a:endParaRPr lang="en-US" altLang="zh-CN" sz="1400" b="1" kern="1200" dirty="0">
                        <a:solidFill>
                          <a:schemeClr val="tx1"/>
                        </a:solidFill>
                        <a:latin typeface="微软雅黑" panose="020B0703020204020201" pitchFamily="34" charset="-122"/>
                        <a:ea typeface="微软雅黑" panose="020B0703020204020201" pitchFamily="34" charset="-122"/>
                        <a:cs typeface="+mn-cs"/>
                      </a:endParaRP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设置“当心</a:t>
                      </a:r>
                      <a:r>
                        <a:rPr lang="zh-CN" altLang="en-US" sz="1400" b="1" kern="1200" dirty="0">
                          <a:solidFill>
                            <a:schemeClr val="tx1"/>
                          </a:solidFill>
                          <a:latin typeface="微软雅黑" panose="020B0703020204020201" pitchFamily="34" charset="-122"/>
                          <a:ea typeface="微软雅黑" panose="020B0703020204020201" pitchFamily="34" charset="-122"/>
                          <a:cs typeface="+mn-cs"/>
                        </a:rPr>
                        <a:t>落水</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”警示标示、两人巡视作业；</a:t>
                      </a:r>
                      <a:endParaRPr lang="en-US" altLang="zh-CN" sz="1400" b="1" kern="1200" dirty="0">
                        <a:solidFill>
                          <a:schemeClr val="tx1"/>
                        </a:solidFill>
                        <a:latin typeface="微软雅黑" panose="020B0703020204020201" pitchFamily="34" charset="-122"/>
                        <a:ea typeface="微软雅黑" panose="020B0703020204020201" pitchFamily="34" charset="-122"/>
                        <a:cs typeface="+mn-cs"/>
                      </a:endParaRP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定期巡检验证护栏的安全性；</a:t>
                      </a:r>
                      <a:endParaRPr lang="en-US" altLang="zh-CN" sz="1400" b="1" kern="1200" dirty="0">
                        <a:solidFill>
                          <a:schemeClr val="tx1"/>
                        </a:solidFill>
                        <a:latin typeface="微软雅黑" panose="020B0703020204020201" pitchFamily="34" charset="-122"/>
                        <a:ea typeface="微软雅黑" panose="020B0703020204020201" pitchFamily="34" charset="-122"/>
                        <a:cs typeface="+mn-cs"/>
                      </a:endParaRP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行走路径远离护栏；</a:t>
                      </a:r>
                      <a:endParaRPr lang="en-US" altLang="zh-CN" sz="1400" b="1" kern="1200" dirty="0">
                        <a:solidFill>
                          <a:schemeClr val="tx1"/>
                        </a:solidFill>
                        <a:latin typeface="微软雅黑" panose="020B0703020204020201" pitchFamily="34" charset="-122"/>
                        <a:ea typeface="微软雅黑" panose="020B0703020204020201" pitchFamily="34" charset="-122"/>
                        <a:cs typeface="+mn-cs"/>
                      </a:endParaRP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各功能池观察口设置不锈钢护栏；</a:t>
                      </a:r>
                      <a:endParaRPr lang="en-US" altLang="zh-CN" sz="1400" b="1" kern="1200" dirty="0">
                        <a:solidFill>
                          <a:schemeClr val="tx1"/>
                        </a:solidFill>
                        <a:latin typeface="微软雅黑" panose="020B0703020204020201" pitchFamily="34" charset="-122"/>
                        <a:ea typeface="微软雅黑" panose="020B0703020204020201" pitchFamily="34" charset="-122"/>
                        <a:cs typeface="+mn-cs"/>
                      </a:endParaRP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培训教育硫化氢的危害及特性；</a:t>
                      </a:r>
                      <a:endParaRPr lang="en-US" altLang="zh-CN" sz="1400" b="1" kern="1200" dirty="0">
                        <a:solidFill>
                          <a:schemeClr val="tx1"/>
                        </a:solidFill>
                        <a:latin typeface="微软雅黑" panose="020B0703020204020201" pitchFamily="34" charset="-122"/>
                        <a:ea typeface="微软雅黑" panose="020B0703020204020201" pitchFamily="34" charset="-122"/>
                        <a:cs typeface="+mn-cs"/>
                      </a:endParaRP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采用超声波液位传感器自动上传液位，减少员工观察液位次数。</a:t>
                      </a:r>
                    </a:p>
                  </a:txBody>
                  <a:tcPr marL="11430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66206">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None/>
                      </a:pPr>
                      <a:r>
                        <a:rPr lang="zh-CN" altLang="zh-CN" sz="1400" b="1" dirty="0">
                          <a:solidFill>
                            <a:schemeClr val="tx1"/>
                          </a:solidFill>
                          <a:latin typeface="微软雅黑" panose="020B0703020204020201" pitchFamily="34" charset="-122"/>
                          <a:ea typeface="微软雅黑" panose="020B0703020204020201" pitchFamily="34" charset="-122"/>
                          <a:sym typeface="+mn-ea"/>
                        </a:rPr>
                        <a:t>淹溺、高处坠落、</a:t>
                      </a:r>
                      <a:r>
                        <a:rPr lang="zh-CN" altLang="en-US" sz="1400" b="1" dirty="0">
                          <a:solidFill>
                            <a:schemeClr val="tx1"/>
                          </a:solidFill>
                          <a:latin typeface="微软雅黑" panose="020B0703020204020201" pitchFamily="34" charset="-122"/>
                          <a:ea typeface="微软雅黑" panose="020B0703020204020201" pitchFamily="34" charset="-122"/>
                          <a:sym typeface="+mn-ea"/>
                        </a:rPr>
                        <a:t>中毒、窒息、跌落</a:t>
                      </a:r>
                      <a:r>
                        <a:rPr lang="zh-CN" altLang="zh-CN" sz="1400" b="1" dirty="0">
                          <a:solidFill>
                            <a:schemeClr val="tx1"/>
                          </a:solidFill>
                          <a:latin typeface="微软雅黑" panose="020B0703020204020201" pitchFamily="34" charset="-122"/>
                          <a:ea typeface="微软雅黑" panose="020B0703020204020201" pitchFamily="34" charset="-122"/>
                          <a:sym typeface="+mn-ea"/>
                        </a:rPr>
                        <a:t>等</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157837">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17" name="图片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0834" y="2738863"/>
            <a:ext cx="810114" cy="1080000"/>
          </a:xfrm>
          <a:prstGeom prst="rect">
            <a:avLst/>
          </a:prstGeom>
        </p:spPr>
      </p:pic>
      <p:pic>
        <p:nvPicPr>
          <p:cNvPr id="21" name="图片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0720" y="2738863"/>
            <a:ext cx="810114" cy="1080000"/>
          </a:xfrm>
          <a:prstGeom prst="rect">
            <a:avLst/>
          </a:prstGeom>
        </p:spPr>
      </p:pic>
      <p:pic>
        <p:nvPicPr>
          <p:cNvPr id="4" name="图片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80948" y="2738863"/>
            <a:ext cx="810114" cy="1080000"/>
          </a:xfrm>
          <a:prstGeom prst="rect">
            <a:avLst/>
          </a:prstGeom>
        </p:spPr>
      </p:pic>
      <p:pic>
        <p:nvPicPr>
          <p:cNvPr id="22" name="图片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29823" y="3753647"/>
            <a:ext cx="810029" cy="1080000"/>
          </a:xfrm>
          <a:prstGeom prst="rect">
            <a:avLst/>
          </a:prstGeom>
        </p:spPr>
      </p:pic>
      <p:pic>
        <p:nvPicPr>
          <p:cNvPr id="24" name="图片 2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60315" y="3753647"/>
            <a:ext cx="810114" cy="1080000"/>
          </a:xfrm>
          <a:prstGeom prst="rect">
            <a:avLst/>
          </a:prstGeom>
        </p:spPr>
      </p:pic>
      <p:pic>
        <p:nvPicPr>
          <p:cNvPr id="26" name="图片 2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990977" y="2738863"/>
            <a:ext cx="810114" cy="1080000"/>
          </a:xfrm>
          <a:prstGeom prst="rect">
            <a:avLst/>
          </a:prstGeom>
        </p:spPr>
      </p:pic>
      <p:pic>
        <p:nvPicPr>
          <p:cNvPr id="27" name="图片 2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99568" y="3753647"/>
            <a:ext cx="810114" cy="108000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139852" y="356632"/>
            <a:ext cx="793306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污水处理间风险点告知</a:t>
            </a:r>
            <a:r>
              <a:rPr lang="zh-CN" altLang="en-US" sz="3600" b="1" spc="600" dirty="0">
                <a:solidFill>
                  <a:srgbClr val="C00000"/>
                </a:solidFill>
                <a:latin typeface="微软雅黑" panose="020B0703020204020201" pitchFamily="34" charset="-122"/>
                <a:ea typeface="微软雅黑" panose="020B0703020204020201" pitchFamily="34" charset="-122"/>
              </a:rPr>
              <a:t>卡</a:t>
            </a:r>
            <a:endParaRPr lang="zh-CN" altLang="zh-CN" sz="3600" b="1" spc="600" dirty="0">
              <a:solidFill>
                <a:srgbClr val="C00000"/>
              </a:solidFill>
              <a:latin typeface="微软雅黑" panose="020B0703020204020201" pitchFamily="34" charset="-122"/>
              <a:ea typeface="微软雅黑" panose="020B0703020204020201" pitchFamily="34" charset="-122"/>
            </a:endParaRPr>
          </a:p>
        </p:txBody>
      </p:sp>
      <p:graphicFrame>
        <p:nvGraphicFramePr>
          <p:cNvPr id="6" name="表格 5"/>
          <p:cNvGraphicFramePr>
            <a:graphicFrameLocks noGrp="1"/>
          </p:cNvGraphicFramePr>
          <p:nvPr/>
        </p:nvGraphicFramePr>
        <p:xfrm>
          <a:off x="479426" y="1244599"/>
          <a:ext cx="11262633" cy="5292744"/>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431801">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污水处理间</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lvl="0" indent="0" algn="l" defTabSz="914400" rtl="0" eaLnBrk="1" latinLnBrk="0" hangingPunct="1">
                        <a:lnSpc>
                          <a:spcPct val="130000"/>
                        </a:lnSpc>
                        <a:spcAft>
                          <a:spcPts val="0"/>
                        </a:spcAft>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由于人员误操作、设备缺陷、外力因素等导致人员硫化氢中毒，易发生中毒窒息等事故。</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9370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43180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三</a:t>
                      </a: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2311400">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必须严格执行危险作业审批手续，办理有限空间作业票；</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作业前，应先通风，现场作业人员应佩戴好防毒面具，安全带；</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进入自然通风换气效果不良的有限空间，应采用机械通风。</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作业超过</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30min</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时，必须重新进行池内气体检测。</a:t>
                      </a:r>
                    </a:p>
                  </a:txBody>
                  <a:tcPr marL="11430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66206">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None/>
                      </a:pPr>
                      <a:r>
                        <a:rPr lang="zh-CN" altLang="zh-CN" sz="1400" b="1" dirty="0">
                          <a:solidFill>
                            <a:schemeClr val="tx1"/>
                          </a:solidFill>
                          <a:latin typeface="微软雅黑" panose="020B0703020204020201" pitchFamily="34" charset="-122"/>
                          <a:ea typeface="微软雅黑" panose="020B0703020204020201" pitchFamily="34" charset="-122"/>
                          <a:sym typeface="+mn-ea"/>
                        </a:rPr>
                        <a:t>火灾、爆炸、</a:t>
                      </a:r>
                      <a:r>
                        <a:rPr lang="zh-CN" altLang="en-US" sz="1400" b="1" dirty="0">
                          <a:solidFill>
                            <a:schemeClr val="tx1"/>
                          </a:solidFill>
                          <a:latin typeface="微软雅黑" panose="020B0703020204020201" pitchFamily="34" charset="-122"/>
                          <a:ea typeface="微软雅黑" panose="020B0703020204020201" pitchFamily="34" charset="-122"/>
                          <a:sym typeface="+mn-ea"/>
                        </a:rPr>
                        <a:t>中毒、窒息</a:t>
                      </a:r>
                      <a:r>
                        <a:rPr lang="zh-CN" altLang="zh-CN" sz="1400" b="1" dirty="0">
                          <a:solidFill>
                            <a:schemeClr val="tx1"/>
                          </a:solidFill>
                          <a:latin typeface="微软雅黑" panose="020B0703020204020201" pitchFamily="34" charset="-122"/>
                          <a:ea typeface="微软雅黑" panose="020B0703020204020201" pitchFamily="34" charset="-122"/>
                          <a:sym typeface="+mn-ea"/>
                        </a:rPr>
                        <a:t>、</a:t>
                      </a:r>
                      <a:r>
                        <a:rPr lang="zh-CN" altLang="en-US" sz="1400" b="1" dirty="0">
                          <a:solidFill>
                            <a:schemeClr val="tx1"/>
                          </a:solidFill>
                          <a:latin typeface="微软雅黑" panose="020B0703020204020201" pitchFamily="34" charset="-122"/>
                          <a:ea typeface="微软雅黑" panose="020B0703020204020201" pitchFamily="34" charset="-122"/>
                          <a:sym typeface="+mn-ea"/>
                        </a:rPr>
                        <a:t>机械致害</a:t>
                      </a:r>
                      <a:r>
                        <a:rPr lang="zh-CN" altLang="zh-CN" sz="1400" b="1" dirty="0">
                          <a:solidFill>
                            <a:schemeClr val="tx1"/>
                          </a:solidFill>
                          <a:latin typeface="微软雅黑" panose="020B0703020204020201" pitchFamily="34" charset="-122"/>
                          <a:ea typeface="微软雅黑" panose="020B0703020204020201" pitchFamily="34" charset="-122"/>
                          <a:sym typeface="+mn-ea"/>
                        </a:rPr>
                        <a:t>、触电等</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157837">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17" name="图片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0031" y="3509425"/>
            <a:ext cx="810114" cy="1080000"/>
          </a:xfrm>
          <a:prstGeom prst="rect">
            <a:avLst/>
          </a:prstGeom>
        </p:spPr>
      </p:pic>
      <p:pic>
        <p:nvPicPr>
          <p:cNvPr id="18" name="图片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0750" y="3509425"/>
            <a:ext cx="810114" cy="1080000"/>
          </a:xfrm>
          <a:prstGeom prst="rect">
            <a:avLst/>
          </a:prstGeom>
        </p:spPr>
      </p:pic>
      <p:pic>
        <p:nvPicPr>
          <p:cNvPr id="19" name="图片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80864" y="3509425"/>
            <a:ext cx="810114" cy="1080000"/>
          </a:xfrm>
          <a:prstGeom prst="rect">
            <a:avLst/>
          </a:prstGeom>
        </p:spPr>
      </p:pic>
      <p:pic>
        <p:nvPicPr>
          <p:cNvPr id="20" name="图片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90978" y="3509425"/>
            <a:ext cx="810114" cy="108000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139852" y="356632"/>
            <a:ext cx="793306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餐厅</a:t>
            </a:r>
            <a:r>
              <a:rPr lang="zh-CN" altLang="en-US" sz="3600" b="1" spc="600" dirty="0">
                <a:solidFill>
                  <a:srgbClr val="C00000"/>
                </a:solidFill>
                <a:latin typeface="微软雅黑" panose="020B0703020204020201" pitchFamily="34" charset="-122"/>
                <a:ea typeface="微软雅黑" panose="020B0703020204020201" pitchFamily="34" charset="-122"/>
              </a:rPr>
              <a:t>燃气间</a:t>
            </a:r>
            <a:r>
              <a:rPr lang="zh-CN" altLang="zh-CN" sz="3600" b="1" spc="600" dirty="0">
                <a:solidFill>
                  <a:srgbClr val="C00000"/>
                </a:solidFill>
                <a:latin typeface="微软雅黑" panose="020B0703020204020201" pitchFamily="34" charset="-122"/>
                <a:ea typeface="微软雅黑" panose="020B0703020204020201" pitchFamily="34" charset="-122"/>
              </a:rPr>
              <a:t>风险点告知卡</a:t>
            </a:r>
          </a:p>
        </p:txBody>
      </p:sp>
      <p:graphicFrame>
        <p:nvGraphicFramePr>
          <p:cNvPr id="6" name="表格 5"/>
          <p:cNvGraphicFramePr>
            <a:graphicFrameLocks noGrp="1"/>
          </p:cNvGraphicFramePr>
          <p:nvPr/>
        </p:nvGraphicFramePr>
        <p:xfrm>
          <a:off x="479426" y="1244599"/>
          <a:ext cx="11262633" cy="5292744"/>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431801">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餐厅</a:t>
                      </a:r>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燃气间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lvl="0" indent="0" algn="l" defTabSz="914400" rtl="0" eaLnBrk="1" latinLnBrk="0" hangingPunct="1">
                        <a:lnSpc>
                          <a:spcPct val="130000"/>
                        </a:lnSpc>
                        <a:spcAft>
                          <a:spcPts val="0"/>
                        </a:spcAft>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由于人员误操作、设备缺陷、外力因素等导致液化气泄漏，遇明火或静电火花发生火灾、爆炸等事故。</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9370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43180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三</a:t>
                      </a: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2311400">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设专人负责管理，其他人不得随意乱动；</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燃气存放处，除负责管理人员外，其他人禁止入内；</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在使用燃气、关闭燃气阀时，必须严格按照先总阀，后分阀的操作规程进行；</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工作场所，应定时开启排风设施，确保室内空气流通。</a:t>
                      </a:r>
                    </a:p>
                  </a:txBody>
                  <a:tcPr marL="11430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66206">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None/>
                      </a:pPr>
                      <a:r>
                        <a:rPr lang="zh-CN" altLang="zh-CN" sz="1400" b="1" dirty="0">
                          <a:solidFill>
                            <a:schemeClr val="tx1"/>
                          </a:solidFill>
                          <a:latin typeface="微软雅黑" panose="020B0703020204020201" pitchFamily="34" charset="-122"/>
                          <a:ea typeface="微软雅黑" panose="020B0703020204020201" pitchFamily="34" charset="-122"/>
                          <a:sym typeface="+mn-ea"/>
                        </a:rPr>
                        <a:t>火灾、</a:t>
                      </a:r>
                      <a:r>
                        <a:rPr lang="zh-CN" altLang="en-US" sz="1400" b="1" dirty="0">
                          <a:solidFill>
                            <a:schemeClr val="tx1"/>
                          </a:solidFill>
                          <a:latin typeface="微软雅黑" panose="020B0703020204020201" pitchFamily="34" charset="-122"/>
                          <a:ea typeface="微软雅黑" panose="020B0703020204020201" pitchFamily="34" charset="-122"/>
                          <a:sym typeface="+mn-ea"/>
                        </a:rPr>
                        <a:t>容器</a:t>
                      </a:r>
                      <a:r>
                        <a:rPr lang="zh-CN" altLang="zh-CN" sz="1400" b="1" dirty="0">
                          <a:solidFill>
                            <a:schemeClr val="tx1"/>
                          </a:solidFill>
                          <a:latin typeface="微软雅黑" panose="020B0703020204020201" pitchFamily="34" charset="-122"/>
                          <a:ea typeface="微软雅黑" panose="020B0703020204020201" pitchFamily="34" charset="-122"/>
                          <a:sym typeface="+mn-ea"/>
                        </a:rPr>
                        <a:t>爆炸</a:t>
                      </a:r>
                      <a:r>
                        <a:rPr lang="zh-CN" altLang="en-US" sz="1400" b="1" dirty="0">
                          <a:solidFill>
                            <a:schemeClr val="tx1"/>
                          </a:solidFill>
                          <a:latin typeface="微软雅黑" panose="020B0703020204020201" pitchFamily="34" charset="-122"/>
                          <a:ea typeface="微软雅黑" panose="020B0703020204020201" pitchFamily="34" charset="-122"/>
                          <a:sym typeface="+mn-ea"/>
                        </a:rPr>
                        <a:t>、可燃气体爆炸</a:t>
                      </a:r>
                      <a:r>
                        <a:rPr lang="zh-CN" altLang="zh-CN" sz="1400" b="1" dirty="0">
                          <a:solidFill>
                            <a:schemeClr val="tx1"/>
                          </a:solidFill>
                          <a:latin typeface="微软雅黑" panose="020B0703020204020201" pitchFamily="34" charset="-122"/>
                          <a:ea typeface="微软雅黑" panose="020B0703020204020201" pitchFamily="34" charset="-122"/>
                          <a:sym typeface="+mn-ea"/>
                        </a:rPr>
                        <a:t>等</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157837">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15" name="图片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5406" y="3059130"/>
            <a:ext cx="1080152" cy="1440000"/>
          </a:xfrm>
          <a:prstGeom prst="rect">
            <a:avLst/>
          </a:prstGeom>
        </p:spPr>
      </p:pic>
      <p:pic>
        <p:nvPicPr>
          <p:cNvPr id="16" name="图片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89537" y="2966662"/>
            <a:ext cx="1080037" cy="144000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139852" y="356632"/>
            <a:ext cx="793306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燃气调压站区域风险点告知卡</a:t>
            </a:r>
          </a:p>
        </p:txBody>
      </p:sp>
      <p:graphicFrame>
        <p:nvGraphicFramePr>
          <p:cNvPr id="6" name="表格 5"/>
          <p:cNvGraphicFramePr>
            <a:graphicFrameLocks noGrp="1"/>
          </p:cNvGraphicFramePr>
          <p:nvPr/>
        </p:nvGraphicFramePr>
        <p:xfrm>
          <a:off x="479426" y="1244599"/>
          <a:ext cx="11262633" cy="5292744"/>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431801">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燃气调压站</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lvl="0" indent="0" algn="l" defTabSz="914400" rtl="0" eaLnBrk="1" latinLnBrk="0" hangingPunct="1">
                        <a:lnSpc>
                          <a:spcPct val="130000"/>
                        </a:lnSpc>
                        <a:spcAft>
                          <a:spcPts val="0"/>
                        </a:spcAft>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燃气泄漏后遇电气和静电火花，导致火灾、爆炸。</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9370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43180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三</a:t>
                      </a: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2311400">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站房耐火等级达到一二级要求。</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站房内电气设施应按防爆要求配置和安装；并应设可燃气体浓度检测和报警装置。</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调压站应在防雷保护范围内。</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管道及接口不得泄露，法兰处应接跨接线。</a:t>
                      </a:r>
                    </a:p>
                  </a:txBody>
                  <a:tcPr marL="11430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66206">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None/>
                      </a:pPr>
                      <a:r>
                        <a:rPr lang="zh-CN" altLang="zh-CN" sz="1400" b="1" dirty="0">
                          <a:solidFill>
                            <a:schemeClr val="tx1"/>
                          </a:solidFill>
                          <a:latin typeface="微软雅黑" panose="020B0703020204020201" pitchFamily="34" charset="-122"/>
                          <a:ea typeface="微软雅黑" panose="020B0703020204020201" pitchFamily="34" charset="-122"/>
                          <a:sym typeface="+mn-ea"/>
                        </a:rPr>
                        <a:t>触电、</a:t>
                      </a:r>
                      <a:r>
                        <a:rPr lang="zh-CN" altLang="en-US" sz="1400" b="1" dirty="0">
                          <a:solidFill>
                            <a:schemeClr val="tx1"/>
                          </a:solidFill>
                          <a:latin typeface="微软雅黑" panose="020B0703020204020201" pitchFamily="34" charset="-122"/>
                          <a:ea typeface="微软雅黑" panose="020B0703020204020201" pitchFamily="34" charset="-122"/>
                          <a:sym typeface="+mn-ea"/>
                        </a:rPr>
                        <a:t>可燃气体</a:t>
                      </a:r>
                      <a:r>
                        <a:rPr lang="zh-CN" altLang="zh-CN" sz="1400" b="1" dirty="0">
                          <a:solidFill>
                            <a:schemeClr val="tx1"/>
                          </a:solidFill>
                          <a:latin typeface="微软雅黑" panose="020B0703020204020201" pitchFamily="34" charset="-122"/>
                          <a:ea typeface="微软雅黑" panose="020B0703020204020201" pitchFamily="34" charset="-122"/>
                          <a:sym typeface="+mn-ea"/>
                        </a:rPr>
                        <a:t>爆炸</a:t>
                      </a:r>
                      <a:r>
                        <a:rPr lang="zh-CN" altLang="en-US" sz="1400" b="1" dirty="0">
                          <a:solidFill>
                            <a:schemeClr val="tx1"/>
                          </a:solidFill>
                          <a:latin typeface="微软雅黑" panose="020B0703020204020201" pitchFamily="34" charset="-122"/>
                          <a:ea typeface="微软雅黑" panose="020B0703020204020201" pitchFamily="34" charset="-122"/>
                          <a:sym typeface="+mn-ea"/>
                        </a:rPr>
                        <a:t>、容器爆炸、管道爆炸</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157837">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14" name="图片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31438" y="3101037"/>
            <a:ext cx="1080037" cy="1440000"/>
          </a:xfrm>
          <a:prstGeom prst="rect">
            <a:avLst/>
          </a:prstGeom>
        </p:spPr>
      </p:pic>
      <p:pic>
        <p:nvPicPr>
          <p:cNvPr id="15" name="图片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4322" y="3151599"/>
            <a:ext cx="1080152" cy="1440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139852" y="356632"/>
            <a:ext cx="7933063" cy="645160"/>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临时用电作业风险点告知卡</a:t>
            </a:r>
          </a:p>
        </p:txBody>
      </p:sp>
      <p:graphicFrame>
        <p:nvGraphicFramePr>
          <p:cNvPr id="6" name="表格 5"/>
          <p:cNvGraphicFramePr>
            <a:graphicFrameLocks noGrp="1"/>
          </p:cNvGraphicFramePr>
          <p:nvPr/>
        </p:nvGraphicFramePr>
        <p:xfrm>
          <a:off x="479426" y="1155699"/>
          <a:ext cx="11262633" cy="5384565"/>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444501">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临时用电作业</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lvl="0" indent="0" algn="l" defTabSz="914400" rtl="0" eaLnBrk="1" latinLnBrk="0" hangingPunct="1">
                        <a:lnSpc>
                          <a:spcPct val="130000"/>
                        </a:lnSpc>
                        <a:spcAft>
                          <a:spcPts val="0"/>
                        </a:spcAft>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由于人员误操作、设备缺陷、外力因素等导致设备故障，易发生触电等事故。</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8100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35560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四</a:t>
                      </a: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2047917">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依法建立临时用电作业管理制度；</a:t>
                      </a:r>
                      <a:endParaRPr lang="en-US" altLang="zh-CN" sz="1400" b="1" kern="1200" dirty="0">
                        <a:solidFill>
                          <a:schemeClr val="tx1"/>
                        </a:solidFill>
                        <a:latin typeface="微软雅黑" panose="020B0703020204020201" pitchFamily="34" charset="-122"/>
                        <a:ea typeface="微软雅黑" panose="020B0703020204020201" pitchFamily="34" charset="-122"/>
                        <a:cs typeface="+mn-cs"/>
                      </a:endParaRP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作业许可人现场确认满足作业条件；</a:t>
                      </a:r>
                      <a:endParaRPr lang="en-US" altLang="zh-CN" sz="1400" b="1" kern="1200" dirty="0">
                        <a:solidFill>
                          <a:schemeClr val="tx1"/>
                        </a:solidFill>
                        <a:latin typeface="微软雅黑" panose="020B0703020204020201" pitchFamily="34" charset="-122"/>
                        <a:ea typeface="微软雅黑" panose="020B0703020204020201" pitchFamily="34" charset="-122"/>
                        <a:cs typeface="+mn-cs"/>
                      </a:endParaRP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严格遵守临时用电管理制度监护人职责；</a:t>
                      </a:r>
                      <a:endParaRPr lang="en-US" altLang="zh-CN" sz="1400" b="1" kern="1200" dirty="0">
                        <a:solidFill>
                          <a:schemeClr val="tx1"/>
                        </a:solidFill>
                        <a:latin typeface="微软雅黑" panose="020B0703020204020201" pitchFamily="34" charset="-122"/>
                        <a:ea typeface="微软雅黑" panose="020B0703020204020201" pitchFamily="34" charset="-122"/>
                        <a:cs typeface="+mn-cs"/>
                      </a:endParaRP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监护人由经过培训考核合格的员工担任；</a:t>
                      </a:r>
                      <a:endParaRPr lang="en-US" altLang="zh-CN" sz="1400" b="1" kern="1200" dirty="0">
                        <a:solidFill>
                          <a:schemeClr val="tx1"/>
                        </a:solidFill>
                        <a:latin typeface="微软雅黑" panose="020B0703020204020201" pitchFamily="34" charset="-122"/>
                        <a:ea typeface="微软雅黑" panose="020B0703020204020201" pitchFamily="34" charset="-122"/>
                        <a:cs typeface="+mn-cs"/>
                      </a:endParaRP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电气改造作业选择有资质的单位和个人，临时取电由公司电工在临时取电点进行接线避免私拉乱接，作业许可时对作业人员资质进行审查；</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作业许可人对临时用电设施进行检查确认满足作业条件方可进行临时用电作业，临时用电作业必须安装漏电保护器，每次作业前由监护人检查漏电保护器确保性能可靠。</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marL="11430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66206">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None/>
                      </a:pPr>
                      <a:r>
                        <a:rPr lang="zh-CN" altLang="zh-CN" sz="1400" b="1" dirty="0">
                          <a:solidFill>
                            <a:schemeClr val="tx1"/>
                          </a:solidFill>
                          <a:latin typeface="微软雅黑" panose="020B0703020204020201" pitchFamily="34" charset="-122"/>
                          <a:ea typeface="微软雅黑" panose="020B0703020204020201" pitchFamily="34" charset="-122"/>
                          <a:sym typeface="+mn-ea"/>
                        </a:rPr>
                        <a:t>火灾、</a:t>
                      </a:r>
                      <a:r>
                        <a:rPr lang="zh-CN" altLang="en-US" sz="1400" b="1" dirty="0">
                          <a:solidFill>
                            <a:schemeClr val="tx1"/>
                          </a:solidFill>
                          <a:latin typeface="微软雅黑" panose="020B0703020204020201" pitchFamily="34" charset="-122"/>
                          <a:ea typeface="微软雅黑" panose="020B0703020204020201" pitchFamily="34" charset="-122"/>
                          <a:sym typeface="+mn-ea"/>
                        </a:rPr>
                        <a:t>中毒、窒息</a:t>
                      </a:r>
                      <a:r>
                        <a:rPr lang="zh-CN" altLang="zh-CN" sz="1400" b="1" dirty="0">
                          <a:solidFill>
                            <a:schemeClr val="tx1"/>
                          </a:solidFill>
                          <a:latin typeface="微软雅黑" panose="020B0703020204020201" pitchFamily="34" charset="-122"/>
                          <a:ea typeface="微软雅黑" panose="020B0703020204020201" pitchFamily="34" charset="-122"/>
                          <a:sym typeface="+mn-ea"/>
                        </a:rPr>
                        <a:t>、</a:t>
                      </a:r>
                      <a:r>
                        <a:rPr lang="zh-CN" altLang="en-US" sz="1400" b="1" dirty="0">
                          <a:solidFill>
                            <a:schemeClr val="tx1"/>
                          </a:solidFill>
                          <a:latin typeface="微软雅黑" panose="020B0703020204020201" pitchFamily="34" charset="-122"/>
                          <a:ea typeface="微软雅黑" panose="020B0703020204020201" pitchFamily="34" charset="-122"/>
                          <a:sym typeface="+mn-ea"/>
                        </a:rPr>
                        <a:t>机械致害</a:t>
                      </a:r>
                      <a:r>
                        <a:rPr lang="zh-CN" altLang="zh-CN" sz="1400" b="1" dirty="0">
                          <a:solidFill>
                            <a:schemeClr val="tx1"/>
                          </a:solidFill>
                          <a:latin typeface="微软雅黑" panose="020B0703020204020201" pitchFamily="34" charset="-122"/>
                          <a:ea typeface="微软雅黑" panose="020B0703020204020201" pitchFamily="34" charset="-122"/>
                          <a:sym typeface="+mn-ea"/>
                        </a:rPr>
                        <a:t>、触电等</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157837">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19" name="图片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1997" y="3005191"/>
            <a:ext cx="1080152" cy="1440000"/>
          </a:xfrm>
          <a:prstGeom prst="rect">
            <a:avLst/>
          </a:prstGeom>
        </p:spPr>
      </p:pic>
      <p:pic>
        <p:nvPicPr>
          <p:cNvPr id="21" name="图片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39852" y="3005191"/>
            <a:ext cx="1080152" cy="1440000"/>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139852" y="356632"/>
            <a:ext cx="793306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剩余电流保护装置风险点告知卡</a:t>
            </a:r>
          </a:p>
        </p:txBody>
      </p:sp>
      <p:graphicFrame>
        <p:nvGraphicFramePr>
          <p:cNvPr id="6" name="表格 5"/>
          <p:cNvGraphicFramePr>
            <a:graphicFrameLocks noGrp="1"/>
          </p:cNvGraphicFramePr>
          <p:nvPr/>
        </p:nvGraphicFramePr>
        <p:xfrm>
          <a:off x="479426" y="1244599"/>
          <a:ext cx="11262633" cy="5265453"/>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431801">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剩余电流保护装置</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lvl="0" indent="0" algn="l" defTabSz="914400" rtl="0" eaLnBrk="1" latinLnBrk="0" hangingPunct="1">
                        <a:lnSpc>
                          <a:spcPct val="130000"/>
                        </a:lnSpc>
                        <a:spcAft>
                          <a:spcPts val="0"/>
                        </a:spcAft>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发生触电、火灾事故时失去保护作用，导致事故危害扩大。</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9370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43180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三</a:t>
                      </a: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2075830">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设备和场所必须安装剩余电流保护装置。</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剩余电流保护装置投入运行后，必须定期试验。</a:t>
                      </a:r>
                    </a:p>
                  </a:txBody>
                  <a:tcPr marL="11430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66206">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None/>
                      </a:pPr>
                      <a:r>
                        <a:rPr lang="zh-CN" altLang="zh-CN" sz="1400" b="1" dirty="0">
                          <a:solidFill>
                            <a:schemeClr val="tx1"/>
                          </a:solidFill>
                          <a:latin typeface="微软雅黑" panose="020B0703020204020201" pitchFamily="34" charset="-122"/>
                          <a:ea typeface="微软雅黑" panose="020B0703020204020201" pitchFamily="34" charset="-122"/>
                          <a:sym typeface="+mn-ea"/>
                        </a:rPr>
                        <a:t>火灾、触电</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157837">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10" name="图片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06100" y="3087384"/>
            <a:ext cx="1080037" cy="1440000"/>
          </a:xfrm>
          <a:prstGeom prst="rect">
            <a:avLst/>
          </a:prstGeom>
        </p:spPr>
      </p:pic>
      <p:pic>
        <p:nvPicPr>
          <p:cNvPr id="13" name="图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924" y="3157325"/>
            <a:ext cx="1080152" cy="1440000"/>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139852" y="356632"/>
            <a:ext cx="793306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电网接地系统风险点告知卡</a:t>
            </a:r>
          </a:p>
        </p:txBody>
      </p:sp>
      <p:graphicFrame>
        <p:nvGraphicFramePr>
          <p:cNvPr id="6" name="表格 5"/>
          <p:cNvGraphicFramePr>
            <a:graphicFrameLocks noGrp="1"/>
          </p:cNvGraphicFramePr>
          <p:nvPr/>
        </p:nvGraphicFramePr>
        <p:xfrm>
          <a:off x="479426" y="1244599"/>
          <a:ext cx="11262633" cy="5292744"/>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431801">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电网接地系统</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lvl="0" indent="0" algn="l" defTabSz="914400" rtl="0" eaLnBrk="1" latinLnBrk="0" hangingPunct="1">
                        <a:lnSpc>
                          <a:spcPct val="130000"/>
                        </a:lnSpc>
                        <a:spcAft>
                          <a:spcPts val="0"/>
                        </a:spcAft>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接地系统制式不对，无接地保护或连接方法不对，造成人员触电。</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9370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43180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三</a:t>
                      </a: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2311400">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同一电源供电的低压配系统，不应同时采用</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TN</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系统、</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TT</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系统或</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IT</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系统。</a:t>
                      </a:r>
                    </a:p>
                    <a:p>
                      <a:pPr marL="71755" lvl="0" indent="0" algn="l" defTabSz="914400" rtl="0" eaLnBrk="1" latinLnBrk="0" hangingPunct="1">
                        <a:lnSpc>
                          <a:spcPct val="130000"/>
                        </a:lnSpc>
                        <a:spcAft>
                          <a:spcPts val="0"/>
                        </a:spcAft>
                        <a:buFont typeface="+mj-lt"/>
                        <a:buAutoNum type="arabicPeriod"/>
                      </a:pPr>
                      <a:r>
                        <a:rPr lang="en-US" altLang="zh-CN" sz="1400" b="1" kern="1200" dirty="0">
                          <a:solidFill>
                            <a:schemeClr val="tx1"/>
                          </a:solidFill>
                          <a:latin typeface="微软雅黑" panose="020B0703020204020201" pitchFamily="34" charset="-122"/>
                          <a:ea typeface="微软雅黑" panose="020B0703020204020201" pitchFamily="34" charset="-122"/>
                          <a:cs typeface="+mn-cs"/>
                        </a:rPr>
                        <a:t>TN</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系统所有电气装备的外露可导电部分，均应通过保护导体与电源系统的接地点连接。</a:t>
                      </a:r>
                    </a:p>
                  </a:txBody>
                  <a:tcPr marL="11430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66206">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None/>
                      </a:pPr>
                      <a:r>
                        <a:rPr lang="zh-CN" altLang="zh-CN" sz="1400" b="1" dirty="0">
                          <a:solidFill>
                            <a:schemeClr val="tx1"/>
                          </a:solidFill>
                          <a:latin typeface="微软雅黑" panose="020B0703020204020201" pitchFamily="34" charset="-122"/>
                          <a:ea typeface="微软雅黑" panose="020B0703020204020201" pitchFamily="34" charset="-122"/>
                          <a:sym typeface="+mn-ea"/>
                        </a:rPr>
                        <a:t>火灾、触电</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157837">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14" name="图片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06100" y="3087384"/>
            <a:ext cx="1080037" cy="1440000"/>
          </a:xfrm>
          <a:prstGeom prst="rect">
            <a:avLst/>
          </a:prstGeom>
        </p:spPr>
      </p:pic>
      <p:pic>
        <p:nvPicPr>
          <p:cNvPr id="15" name="图片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924" y="3157325"/>
            <a:ext cx="1080152" cy="1440000"/>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139852" y="356632"/>
            <a:ext cx="793306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冲天炉炉体区域风险点告知卡</a:t>
            </a:r>
          </a:p>
        </p:txBody>
      </p:sp>
      <p:graphicFrame>
        <p:nvGraphicFramePr>
          <p:cNvPr id="6" name="表格 5"/>
          <p:cNvGraphicFramePr>
            <a:graphicFrameLocks noGrp="1"/>
          </p:cNvGraphicFramePr>
          <p:nvPr/>
        </p:nvGraphicFramePr>
        <p:xfrm>
          <a:off x="479426" y="1244599"/>
          <a:ext cx="11262633" cy="5256768"/>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447123">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冲天炉炉体</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lvl="0" indent="0" algn="l" defTabSz="914400" rtl="0" eaLnBrk="1" latinLnBrk="0" hangingPunct="1">
                        <a:lnSpc>
                          <a:spcPct val="130000"/>
                        </a:lnSpc>
                        <a:spcAft>
                          <a:spcPts val="0"/>
                        </a:spcAft>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炉体腐蚀严重，连接部位不牢固及泄爆口损坏，导致铁水泄漏和炉体爆炸。</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40767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447122">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三</a:t>
                      </a: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2169634">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经常定期检查炉底门两套机械闭锁装置是否正常，闭锁是否牢固，炉底板是否有裂纹等。</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泄爆口应确保释放压力的速度能保证炉体结构不受损，设置部位不会对操作者造成伤害。</a:t>
                      </a:r>
                    </a:p>
                  </a:txBody>
                  <a:tcPr marL="11430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86297">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None/>
                      </a:pPr>
                      <a:r>
                        <a:rPr lang="zh-CN" altLang="zh-CN" sz="1400" b="1" dirty="0">
                          <a:solidFill>
                            <a:schemeClr val="tx1"/>
                          </a:solidFill>
                          <a:latin typeface="微软雅黑" panose="020B0703020204020201" pitchFamily="34" charset="-122"/>
                          <a:ea typeface="微软雅黑" panose="020B0703020204020201" pitchFamily="34" charset="-122"/>
                          <a:sym typeface="+mn-ea"/>
                        </a:rPr>
                        <a:t>火灾、触电</a:t>
                      </a:r>
                      <a:r>
                        <a:rPr lang="zh-CN" altLang="en-US" sz="1400" b="1" dirty="0">
                          <a:solidFill>
                            <a:schemeClr val="tx1"/>
                          </a:solidFill>
                          <a:latin typeface="微软雅黑" panose="020B0703020204020201" pitchFamily="34" charset="-122"/>
                          <a:ea typeface="微软雅黑" panose="020B0703020204020201" pitchFamily="34" charset="-122"/>
                          <a:sym typeface="+mn-ea"/>
                        </a:rPr>
                        <a:t>、容器爆炸、高温熔融物爆炸</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198922">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25" name="图片 2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86994" y="3050559"/>
            <a:ext cx="1080152" cy="1440000"/>
          </a:xfrm>
          <a:prstGeom prst="rect">
            <a:avLst/>
          </a:prstGeom>
        </p:spPr>
      </p:pic>
      <p:pic>
        <p:nvPicPr>
          <p:cNvPr id="27" name="图片 2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9426" y="3050559"/>
            <a:ext cx="1080152" cy="1440000"/>
          </a:xfrm>
          <a:prstGeom prst="rect">
            <a:avLst/>
          </a:prstGeom>
        </p:spPr>
      </p:pic>
      <p:pic>
        <p:nvPicPr>
          <p:cNvPr id="28" name="图片 2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33210" y="3050559"/>
            <a:ext cx="1080152" cy="1440000"/>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139852" y="356632"/>
            <a:ext cx="793306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浇铸岗位风险点告知卡</a:t>
            </a:r>
          </a:p>
        </p:txBody>
      </p:sp>
      <p:graphicFrame>
        <p:nvGraphicFramePr>
          <p:cNvPr id="6" name="表格 5"/>
          <p:cNvGraphicFramePr>
            <a:graphicFrameLocks noGrp="1"/>
          </p:cNvGraphicFramePr>
          <p:nvPr/>
        </p:nvGraphicFramePr>
        <p:xfrm>
          <a:off x="479426" y="1244599"/>
          <a:ext cx="11262633" cy="5292744"/>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431801">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浇铸</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浇包未烘干，与高温溶液接触导致爆炸。</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地坑铸型底部有积水或潮湿，与高温溶液接触导致爆炸。</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9370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43180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三</a:t>
                      </a: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2311400">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砂型底部距地下水面必须大于</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1.5m</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地坑浇铸作业前应检查是否有积水或潮湿，且保持干燥状态。</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浇注坑周边必须设有防止水流入的措施。</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制定并执行操作规程。</a:t>
                      </a:r>
                    </a:p>
                  </a:txBody>
                  <a:tcPr marL="11430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66206">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None/>
                      </a:pPr>
                      <a:r>
                        <a:rPr lang="zh-CN" altLang="zh-CN" sz="1400" b="1" dirty="0">
                          <a:solidFill>
                            <a:schemeClr val="tx1"/>
                          </a:solidFill>
                          <a:latin typeface="微软雅黑" panose="020B0703020204020201" pitchFamily="34" charset="-122"/>
                          <a:ea typeface="微软雅黑" panose="020B0703020204020201" pitchFamily="34" charset="-122"/>
                          <a:sym typeface="+mn-ea"/>
                        </a:rPr>
                        <a:t>火灾、触电</a:t>
                      </a:r>
                      <a:r>
                        <a:rPr lang="zh-CN" altLang="en-US" sz="1400" b="1" dirty="0">
                          <a:solidFill>
                            <a:schemeClr val="tx1"/>
                          </a:solidFill>
                          <a:latin typeface="微软雅黑" panose="020B0703020204020201" pitchFamily="34" charset="-122"/>
                          <a:ea typeface="微软雅黑" panose="020B0703020204020201" pitchFamily="34" charset="-122"/>
                          <a:sym typeface="+mn-ea"/>
                        </a:rPr>
                        <a:t>、高温熔融物爆炸</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157837">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24" name="图片 2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30832" y="3071108"/>
            <a:ext cx="1080152" cy="1440000"/>
          </a:xfrm>
          <a:prstGeom prst="rect">
            <a:avLst/>
          </a:prstGeom>
        </p:spPr>
      </p:pic>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7048" y="3071108"/>
            <a:ext cx="1080152" cy="1440000"/>
          </a:xfrm>
          <a:prstGeom prst="rect">
            <a:avLst/>
          </a:prstGeom>
        </p:spPr>
      </p:pic>
      <p:pic>
        <p:nvPicPr>
          <p:cNvPr id="26" name="图片 2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3712" y="3071108"/>
            <a:ext cx="1080152" cy="1440000"/>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139852" y="356632"/>
            <a:ext cx="793306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槽罐清理岗位风险点告知卡</a:t>
            </a:r>
          </a:p>
        </p:txBody>
      </p:sp>
      <p:graphicFrame>
        <p:nvGraphicFramePr>
          <p:cNvPr id="6" name="表格 5"/>
          <p:cNvGraphicFramePr>
            <a:graphicFrameLocks noGrp="1"/>
          </p:cNvGraphicFramePr>
          <p:nvPr/>
        </p:nvGraphicFramePr>
        <p:xfrm>
          <a:off x="479426" y="1244599"/>
          <a:ext cx="11262633" cy="5292744"/>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431801">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槽罐清理</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lvl="0" indent="0" algn="l" defTabSz="914400" rtl="0" eaLnBrk="1" latinLnBrk="0" hangingPunct="1">
                        <a:lnSpc>
                          <a:spcPct val="130000"/>
                        </a:lnSpc>
                        <a:spcAft>
                          <a:spcPts val="0"/>
                        </a:spcAft>
                        <a:buFont typeface="+mj-lt"/>
                        <a:buNone/>
                      </a:pPr>
                      <a:r>
                        <a:rPr lang="zh-CN" altLang="en-US" sz="1400" dirty="0">
                          <a:solidFill>
                            <a:schemeClr val="tx1"/>
                          </a:solidFill>
                          <a:latin typeface="微软雅黑" panose="020B0703020204020201" pitchFamily="34" charset="-122"/>
                          <a:ea typeface="微软雅黑" panose="020B0703020204020201" pitchFamily="34" charset="-122"/>
                          <a:sym typeface="+mn-ea"/>
                        </a:rPr>
                        <a:t>槽罐清理存在有毒有害气体、有限空间作业存在风险</a:t>
                      </a:r>
                      <a:r>
                        <a:rPr lang="zh-CN" altLang="zh-CN" sz="1400" dirty="0">
                          <a:solidFill>
                            <a:schemeClr val="tx1"/>
                          </a:solidFill>
                          <a:latin typeface="微软雅黑" panose="020B0703020204020201" pitchFamily="34" charset="-122"/>
                          <a:ea typeface="微软雅黑" panose="020B0703020204020201" pitchFamily="34" charset="-122"/>
                          <a:sym typeface="+mn-ea"/>
                        </a:rPr>
                        <a:t>。</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9370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43180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三</a:t>
                      </a: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2311400">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dirty="0">
                          <a:solidFill>
                            <a:schemeClr val="tx1"/>
                          </a:solidFill>
                          <a:latin typeface="微软雅黑" panose="020B0703020204020201" pitchFamily="34" charset="-122"/>
                          <a:ea typeface="微软雅黑" panose="020B0703020204020201" pitchFamily="34" charset="-122"/>
                          <a:sym typeface="+mn-ea"/>
                        </a:rPr>
                        <a:t>进入前应对于有毒有害气体进行检测。</a:t>
                      </a:r>
                      <a:endParaRPr lang="zh-CN" altLang="zh-CN" sz="1400" b="1" kern="1200" dirty="0">
                        <a:solidFill>
                          <a:schemeClr val="tx1"/>
                        </a:solidFill>
                        <a:latin typeface="微软雅黑" panose="020B0703020204020201" pitchFamily="34" charset="-122"/>
                        <a:ea typeface="微软雅黑" panose="020B0703020204020201" pitchFamily="34" charset="-122"/>
                        <a:cs typeface="+mn-cs"/>
                      </a:endParaRPr>
                    </a:p>
                    <a:p>
                      <a:pPr marL="71755" lvl="0" indent="0" algn="l" defTabSz="914400" rtl="0" eaLnBrk="1" latinLnBrk="0" hangingPunct="1">
                        <a:lnSpc>
                          <a:spcPct val="130000"/>
                        </a:lnSpc>
                        <a:spcAft>
                          <a:spcPts val="0"/>
                        </a:spcAft>
                        <a:buFont typeface="+mj-lt"/>
                        <a:buAutoNum type="arabicPeriod"/>
                      </a:pPr>
                      <a:r>
                        <a:rPr lang="zh-CN" altLang="zh-CN" sz="1400" b="1" dirty="0">
                          <a:solidFill>
                            <a:schemeClr val="tx1"/>
                          </a:solidFill>
                          <a:latin typeface="微软雅黑" panose="020B0703020204020201" pitchFamily="34" charset="-122"/>
                          <a:ea typeface="微软雅黑" panose="020B0703020204020201" pitchFamily="34" charset="-122"/>
                          <a:sym typeface="+mn-ea"/>
                        </a:rPr>
                        <a:t>进入前应先观察有无松脱的结疤，耐火砖等。</a:t>
                      </a:r>
                      <a:endParaRPr lang="zh-CN" altLang="zh-CN" sz="1400" b="1" kern="1200" dirty="0">
                        <a:solidFill>
                          <a:schemeClr val="tx1"/>
                        </a:solidFill>
                        <a:latin typeface="微软雅黑" panose="020B0703020204020201" pitchFamily="34" charset="-122"/>
                        <a:ea typeface="微软雅黑" panose="020B0703020204020201" pitchFamily="34" charset="-122"/>
                        <a:cs typeface="+mn-cs"/>
                      </a:endParaRPr>
                    </a:p>
                    <a:p>
                      <a:pPr marL="71755" lvl="0" indent="0" algn="l" defTabSz="914400" rtl="0" eaLnBrk="1" latinLnBrk="0" hangingPunct="1">
                        <a:lnSpc>
                          <a:spcPct val="130000"/>
                        </a:lnSpc>
                        <a:spcAft>
                          <a:spcPts val="0"/>
                        </a:spcAft>
                        <a:buFont typeface="+mj-lt"/>
                        <a:buAutoNum type="arabicPeriod"/>
                      </a:pPr>
                      <a:r>
                        <a:rPr lang="zh-CN" altLang="zh-CN" sz="1400" b="1" dirty="0">
                          <a:solidFill>
                            <a:schemeClr val="tx1"/>
                          </a:solidFill>
                          <a:latin typeface="微软雅黑" panose="020B0703020204020201" pitchFamily="34" charset="-122"/>
                          <a:ea typeface="微软雅黑" panose="020B0703020204020201" pitchFamily="34" charset="-122"/>
                          <a:sym typeface="+mn-ea"/>
                        </a:rPr>
                        <a:t>清理槽壁结疤时，应自上而下进行。</a:t>
                      </a:r>
                      <a:endParaRPr lang="zh-CN" altLang="zh-CN" sz="1400" b="1" kern="1200" dirty="0">
                        <a:solidFill>
                          <a:schemeClr val="tx1"/>
                        </a:solidFill>
                        <a:latin typeface="微软雅黑" panose="020B0703020204020201" pitchFamily="34" charset="-122"/>
                        <a:ea typeface="微软雅黑" panose="020B0703020204020201" pitchFamily="34" charset="-122"/>
                        <a:cs typeface="+mn-cs"/>
                      </a:endParaRPr>
                    </a:p>
                    <a:p>
                      <a:pPr marL="71755" lvl="0" indent="0" algn="l" defTabSz="914400" rtl="0" eaLnBrk="1" latinLnBrk="0" hangingPunct="1">
                        <a:lnSpc>
                          <a:spcPct val="130000"/>
                        </a:lnSpc>
                        <a:spcAft>
                          <a:spcPts val="0"/>
                        </a:spcAft>
                        <a:buFont typeface="+mj-lt"/>
                        <a:buAutoNum type="arabicPeriod"/>
                      </a:pPr>
                      <a:r>
                        <a:rPr lang="zh-CN" altLang="zh-CN" sz="1400" b="1" dirty="0">
                          <a:solidFill>
                            <a:schemeClr val="tx1"/>
                          </a:solidFill>
                          <a:latin typeface="微软雅黑" panose="020B0703020204020201" pitchFamily="34" charset="-122"/>
                          <a:ea typeface="微软雅黑" panose="020B0703020204020201" pitchFamily="34" charset="-122"/>
                          <a:sym typeface="+mn-ea"/>
                        </a:rPr>
                        <a:t>制定</a:t>
                      </a:r>
                      <a:r>
                        <a:rPr lang="zh-CN" altLang="en-US" sz="1400" b="1" dirty="0">
                          <a:solidFill>
                            <a:schemeClr val="tx1"/>
                          </a:solidFill>
                          <a:latin typeface="微软雅黑" panose="020B0703020204020201" pitchFamily="34" charset="-122"/>
                          <a:ea typeface="微软雅黑" panose="020B0703020204020201" pitchFamily="34" charset="-122"/>
                          <a:sym typeface="+mn-ea"/>
                        </a:rPr>
                        <a:t>有限空间管理规定，</a:t>
                      </a:r>
                      <a:r>
                        <a:rPr lang="zh-CN" altLang="zh-CN" sz="1400" b="1" dirty="0">
                          <a:solidFill>
                            <a:schemeClr val="tx1"/>
                          </a:solidFill>
                          <a:latin typeface="微软雅黑" panose="020B0703020204020201" pitchFamily="34" charset="-122"/>
                          <a:ea typeface="微软雅黑" panose="020B0703020204020201" pitchFamily="34" charset="-122"/>
                          <a:sym typeface="+mn-ea"/>
                        </a:rPr>
                        <a:t>并执行操作规程。</a:t>
                      </a:r>
                      <a:endParaRPr lang="en-US" altLang="zh-CN" sz="1400" b="1" kern="1200" dirty="0">
                        <a:solidFill>
                          <a:schemeClr val="tx1"/>
                        </a:solidFill>
                        <a:latin typeface="微软雅黑" panose="020B0703020204020201" pitchFamily="34" charset="-122"/>
                        <a:ea typeface="微软雅黑" panose="020B0703020204020201" pitchFamily="34" charset="-122"/>
                        <a:cs typeface="+mn-cs"/>
                      </a:endParaRPr>
                    </a:p>
                    <a:p>
                      <a:pPr marL="71755" lvl="0" indent="0" algn="l" defTabSz="914400" rtl="0" eaLnBrk="1" latinLnBrk="0" hangingPunct="1">
                        <a:lnSpc>
                          <a:spcPct val="130000"/>
                        </a:lnSpc>
                        <a:spcAft>
                          <a:spcPts val="0"/>
                        </a:spcAft>
                        <a:buFont typeface="+mj-lt"/>
                        <a:buAutoNum type="arabicPeriod"/>
                      </a:pPr>
                      <a:r>
                        <a:rPr lang="zh-CN" altLang="en-US" sz="1400" b="1" dirty="0">
                          <a:solidFill>
                            <a:schemeClr val="tx1"/>
                          </a:solidFill>
                          <a:latin typeface="微软雅黑" panose="020B0703020204020201" pitchFamily="34" charset="-122"/>
                          <a:ea typeface="微软雅黑" panose="020B0703020204020201" pitchFamily="34" charset="-122"/>
                          <a:sym typeface="+mn-ea"/>
                        </a:rPr>
                        <a:t>做好应急准备，劳动保护、检测、通风。</a:t>
                      </a:r>
                      <a:endParaRPr lang="zh-CN" altLang="zh-CN" sz="1400" b="1" kern="1200" dirty="0">
                        <a:solidFill>
                          <a:schemeClr val="tx1"/>
                        </a:solidFill>
                        <a:latin typeface="微软雅黑" panose="020B0703020204020201" pitchFamily="34" charset="-122"/>
                        <a:ea typeface="微软雅黑" panose="020B0703020204020201" pitchFamily="34" charset="-122"/>
                        <a:cs typeface="+mn-cs"/>
                      </a:endParaRPr>
                    </a:p>
                  </a:txBody>
                  <a:tcPr marL="11430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66206">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None/>
                      </a:pPr>
                      <a:r>
                        <a:rPr lang="zh-CN" altLang="zh-CN" sz="1400" b="1" dirty="0">
                          <a:solidFill>
                            <a:schemeClr val="tx1"/>
                          </a:solidFill>
                          <a:latin typeface="微软雅黑" panose="020B0703020204020201" pitchFamily="34" charset="-122"/>
                          <a:ea typeface="微软雅黑" panose="020B0703020204020201" pitchFamily="34" charset="-122"/>
                          <a:sym typeface="+mn-ea"/>
                        </a:rPr>
                        <a:t>火灾、</a:t>
                      </a:r>
                      <a:r>
                        <a:rPr lang="zh-CN" altLang="en-US" sz="1400" b="1" dirty="0">
                          <a:solidFill>
                            <a:schemeClr val="tx1"/>
                          </a:solidFill>
                          <a:latin typeface="微软雅黑" panose="020B0703020204020201" pitchFamily="34" charset="-122"/>
                          <a:ea typeface="微软雅黑" panose="020B0703020204020201" pitchFamily="34" charset="-122"/>
                          <a:sym typeface="+mn-ea"/>
                        </a:rPr>
                        <a:t>可燃气体</a:t>
                      </a:r>
                      <a:r>
                        <a:rPr lang="zh-CN" altLang="zh-CN" sz="1400" b="1" dirty="0">
                          <a:solidFill>
                            <a:schemeClr val="tx1"/>
                          </a:solidFill>
                          <a:latin typeface="微软雅黑" panose="020B0703020204020201" pitchFamily="34" charset="-122"/>
                          <a:ea typeface="微软雅黑" panose="020B0703020204020201" pitchFamily="34" charset="-122"/>
                          <a:sym typeface="+mn-ea"/>
                        </a:rPr>
                        <a:t>爆炸、中毒</a:t>
                      </a:r>
                      <a:r>
                        <a:rPr lang="zh-CN" altLang="en-US" sz="1400" b="1" dirty="0">
                          <a:solidFill>
                            <a:schemeClr val="tx1"/>
                          </a:solidFill>
                          <a:latin typeface="微软雅黑" panose="020B0703020204020201" pitchFamily="34" charset="-122"/>
                          <a:ea typeface="微软雅黑" panose="020B0703020204020201" pitchFamily="34" charset="-122"/>
                          <a:sym typeface="+mn-ea"/>
                        </a:rPr>
                        <a:t>、</a:t>
                      </a:r>
                      <a:r>
                        <a:rPr lang="zh-CN" altLang="zh-CN" sz="1400" b="1" dirty="0">
                          <a:solidFill>
                            <a:schemeClr val="tx1"/>
                          </a:solidFill>
                          <a:latin typeface="微软雅黑" panose="020B0703020204020201" pitchFamily="34" charset="-122"/>
                          <a:ea typeface="微软雅黑" panose="020B0703020204020201" pitchFamily="34" charset="-122"/>
                          <a:sym typeface="+mn-ea"/>
                        </a:rPr>
                        <a:t>窒息</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157837">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24" name="图片 2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0720" y="2738863"/>
            <a:ext cx="810114" cy="1080000"/>
          </a:xfrm>
          <a:prstGeom prst="rect">
            <a:avLst/>
          </a:prstGeom>
        </p:spPr>
      </p:pic>
      <p:pic>
        <p:nvPicPr>
          <p:cNvPr id="25" name="图片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6851" y="3810291"/>
            <a:ext cx="810114" cy="1080000"/>
          </a:xfrm>
          <a:prstGeom prst="rect">
            <a:avLst/>
          </a:prstGeom>
        </p:spPr>
      </p:pic>
      <p:pic>
        <p:nvPicPr>
          <p:cNvPr id="26" name="图片 2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80906" y="2750733"/>
            <a:ext cx="810114" cy="1080000"/>
          </a:xfrm>
          <a:prstGeom prst="rect">
            <a:avLst/>
          </a:prstGeom>
        </p:spPr>
      </p:pic>
      <p:pic>
        <p:nvPicPr>
          <p:cNvPr id="27" name="图片 2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91382" y="2738863"/>
            <a:ext cx="810114" cy="1080000"/>
          </a:xfrm>
          <a:prstGeom prst="rect">
            <a:avLst/>
          </a:prstGeom>
        </p:spPr>
      </p:pic>
      <p:pic>
        <p:nvPicPr>
          <p:cNvPr id="4" name="图片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4703" y="3810291"/>
            <a:ext cx="810114" cy="1080000"/>
          </a:xfrm>
          <a:prstGeom prst="rect">
            <a:avLst/>
          </a:prstGeom>
        </p:spPr>
      </p:pic>
      <p:pic>
        <p:nvPicPr>
          <p:cNvPr id="7" name="图片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70515" y="2725761"/>
            <a:ext cx="810029" cy="1080000"/>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5"/>
          <p:cNvGraphicFramePr>
            <a:graphicFrameLocks noGrp="1"/>
          </p:cNvGraphicFramePr>
          <p:nvPr/>
        </p:nvGraphicFramePr>
        <p:xfrm>
          <a:off x="497745" y="1244601"/>
          <a:ext cx="11185524" cy="5281612"/>
        </p:xfrm>
        <a:graphic>
          <a:graphicData uri="http://schemas.openxmlformats.org/drawingml/2006/table">
            <a:tbl>
              <a:tblPr firstRow="1" bandRow="1">
                <a:tableStyleId>{5C22544A-7EE6-4342-B048-85BDC9FD1C3A}</a:tableStyleId>
              </a:tblPr>
              <a:tblGrid>
                <a:gridCol w="1553366">
                  <a:extLst>
                    <a:ext uri="{9D8B030D-6E8A-4147-A177-3AD203B41FA5}">
                      <a16:colId xmlns:a16="http://schemas.microsoft.com/office/drawing/2014/main" val="20000"/>
                    </a:ext>
                  </a:extLst>
                </a:gridCol>
                <a:gridCol w="1093468">
                  <a:extLst>
                    <a:ext uri="{9D8B030D-6E8A-4147-A177-3AD203B41FA5}">
                      <a16:colId xmlns:a16="http://schemas.microsoft.com/office/drawing/2014/main" val="20001"/>
                    </a:ext>
                  </a:extLst>
                </a:gridCol>
                <a:gridCol w="1505125">
                  <a:extLst>
                    <a:ext uri="{9D8B030D-6E8A-4147-A177-3AD203B41FA5}">
                      <a16:colId xmlns:a16="http://schemas.microsoft.com/office/drawing/2014/main" val="20002"/>
                    </a:ext>
                  </a:extLst>
                </a:gridCol>
                <a:gridCol w="7033565">
                  <a:extLst>
                    <a:ext uri="{9D8B030D-6E8A-4147-A177-3AD203B41FA5}">
                      <a16:colId xmlns:a16="http://schemas.microsoft.com/office/drawing/2014/main" val="20003"/>
                    </a:ext>
                  </a:extLst>
                </a:gridCol>
              </a:tblGrid>
              <a:tr h="508000">
                <a:tc rowSpan="2" gridSpan="2">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hMerge="1">
                  <a:txBody>
                    <a:bodyPr/>
                    <a:lstStyle/>
                    <a:p>
                      <a:endParaRPr lang="zh-CN"/>
                    </a:p>
                  </a:txBody>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0000"/>
                  </a:ext>
                </a:extLst>
              </a:tr>
              <a:tr h="1847850">
                <a:tc gridSpan="2"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vMerge="1">
                  <a:txBody>
                    <a:bodyPr/>
                    <a:lstStyle/>
                    <a:p>
                      <a:endParaRPr lang="zh-CN"/>
                    </a:p>
                  </a:txBody>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58800">
                <a:tc rowSpan="2" gridSpan="3">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hMerge="1">
                  <a:txBody>
                    <a:bodyPr/>
                    <a:lstStyle/>
                    <a:p>
                      <a:endParaRPr lang="zh-CN"/>
                    </a:p>
                  </a:txBody>
                  <a:tcPr/>
                </a:tc>
                <a:tc rowSpan="2"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extLst>
                  <a:ext uri="{0D108BD9-81ED-4DB2-BD59-A6C34878D82A}">
                    <a16:rowId xmlns:a16="http://schemas.microsoft.com/office/drawing/2014/main" val="10002"/>
                  </a:ext>
                </a:extLst>
              </a:tr>
              <a:tr h="746125">
                <a:tc gridSpan="3"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vMerge="1">
                  <a:txBody>
                    <a:bodyPr/>
                    <a:lstStyle/>
                    <a:p>
                      <a:endParaRPr lang="zh-CN"/>
                    </a:p>
                  </a:txBody>
                  <a:tcPr/>
                </a:tc>
                <a:tc hMerge="1" vMerge="1">
                  <a:txBody>
                    <a:bodyPr/>
                    <a:lstStyle/>
                    <a:p>
                      <a:endParaRPr lang="zh-CN"/>
                    </a:p>
                  </a:txBody>
                  <a:tcPr/>
                </a:tc>
                <a:tc rowSpan="3">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685800">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gridSpan="2">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935037">
                <a:tc gridSpan="3">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hMerge="1">
                  <a:txBody>
                    <a:bodyPr/>
                    <a:lstStyle/>
                    <a:p>
                      <a:endParaRPr lang="zh-CN"/>
                    </a:p>
                  </a:txBody>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sp>
        <p:nvSpPr>
          <p:cNvPr id="8" name="文本框 7"/>
          <p:cNvSpPr txBox="1"/>
          <p:nvPr/>
        </p:nvSpPr>
        <p:spPr>
          <a:xfrm>
            <a:off x="3409950" y="356632"/>
            <a:ext cx="5372100" cy="645160"/>
          </a:xfrm>
          <a:prstGeom prst="rect">
            <a:avLst/>
          </a:prstGeom>
          <a:noFill/>
        </p:spPr>
        <p:txBody>
          <a:bodyPr wrap="square" rtlCol="0">
            <a:spAutoFit/>
          </a:bodyPr>
          <a:lstStyle/>
          <a:p>
            <a:pPr algn="ctr"/>
            <a:r>
              <a:rPr lang="zh-CN" altLang="en-US" sz="3600" b="1" spc="600" dirty="0">
                <a:solidFill>
                  <a:srgbClr val="C00000"/>
                </a:solidFill>
                <a:latin typeface="微软雅黑" panose="020B0703020204020201" pitchFamily="34" charset="-122"/>
                <a:ea typeface="微软雅黑" panose="020B0703020204020201" pitchFamily="34" charset="-122"/>
              </a:rPr>
              <a:t>危险源风险点告知卡</a:t>
            </a:r>
          </a:p>
        </p:txBody>
      </p:sp>
      <p:sp>
        <p:nvSpPr>
          <p:cNvPr id="9" name="文本框 8"/>
          <p:cNvSpPr txBox="1"/>
          <p:nvPr/>
        </p:nvSpPr>
        <p:spPr>
          <a:xfrm>
            <a:off x="685800" y="1358900"/>
            <a:ext cx="1917700" cy="369332"/>
          </a:xfrm>
          <a:prstGeom prst="rect">
            <a:avLst/>
          </a:prstGeom>
          <a:noFill/>
        </p:spPr>
        <p:txBody>
          <a:bodyPr wrap="square" rtlCol="0">
            <a:spAutoFit/>
          </a:bodyPr>
          <a:lstStyle/>
          <a:p>
            <a:r>
              <a:rPr lang="zh-CN" altLang="en-US" b="1" dirty="0">
                <a:solidFill>
                  <a:schemeClr val="tx1">
                    <a:lumMod val="95000"/>
                    <a:lumOff val="5000"/>
                  </a:schemeClr>
                </a:solidFill>
                <a:latin typeface="微软雅黑" panose="020B0703020204020201" pitchFamily="34" charset="-122"/>
                <a:ea typeface="微软雅黑" panose="020B0703020204020201" pitchFamily="34" charset="-122"/>
              </a:rPr>
              <a:t>危险源名称：</a:t>
            </a:r>
          </a:p>
        </p:txBody>
      </p:sp>
      <p:sp>
        <p:nvSpPr>
          <p:cNvPr id="10" name="文本框 9"/>
          <p:cNvSpPr txBox="1"/>
          <p:nvPr/>
        </p:nvSpPr>
        <p:spPr>
          <a:xfrm>
            <a:off x="3313114" y="1310278"/>
            <a:ext cx="1130300" cy="369332"/>
          </a:xfrm>
          <a:prstGeom prst="rect">
            <a:avLst/>
          </a:prstGeom>
          <a:noFill/>
        </p:spPr>
        <p:txBody>
          <a:bodyPr wrap="square" rtlCol="0">
            <a:spAutoFit/>
          </a:bodyPr>
          <a:lstStyle/>
          <a:p>
            <a:pPr algn="ctr"/>
            <a:r>
              <a:rPr lang="zh-CN" altLang="en-US" b="1" dirty="0">
                <a:solidFill>
                  <a:schemeClr val="bg1"/>
                </a:solidFill>
                <a:latin typeface="微软雅黑" panose="020B0703020204020201" pitchFamily="34" charset="-122"/>
                <a:ea typeface="微软雅黑" panose="020B0703020204020201" pitchFamily="34" charset="-122"/>
              </a:rPr>
              <a:t>危险因素</a:t>
            </a:r>
          </a:p>
        </p:txBody>
      </p:sp>
      <p:sp>
        <p:nvSpPr>
          <p:cNvPr id="11" name="文本框 10"/>
          <p:cNvSpPr txBox="1"/>
          <p:nvPr/>
        </p:nvSpPr>
        <p:spPr>
          <a:xfrm>
            <a:off x="7507287" y="1295400"/>
            <a:ext cx="1130300" cy="369332"/>
          </a:xfrm>
          <a:prstGeom prst="rect">
            <a:avLst/>
          </a:prstGeom>
          <a:noFill/>
        </p:spPr>
        <p:txBody>
          <a:bodyPr wrap="square" rtlCol="0">
            <a:spAutoFit/>
          </a:bodyPr>
          <a:lstStyle/>
          <a:p>
            <a:pPr algn="ctr"/>
            <a:r>
              <a:rPr lang="zh-CN" altLang="en-US" b="1" dirty="0">
                <a:solidFill>
                  <a:schemeClr val="bg1"/>
                </a:solidFill>
                <a:latin typeface="微软雅黑" panose="020B0703020204020201" pitchFamily="34" charset="-122"/>
                <a:ea typeface="微软雅黑" panose="020B0703020204020201" pitchFamily="34" charset="-122"/>
              </a:rPr>
              <a:t>事故诱因</a:t>
            </a:r>
          </a:p>
        </p:txBody>
      </p:sp>
      <p:sp>
        <p:nvSpPr>
          <p:cNvPr id="12" name="文本框 11"/>
          <p:cNvSpPr txBox="1"/>
          <p:nvPr/>
        </p:nvSpPr>
        <p:spPr>
          <a:xfrm>
            <a:off x="7507287" y="3690254"/>
            <a:ext cx="1130300" cy="369332"/>
          </a:xfrm>
          <a:prstGeom prst="rect">
            <a:avLst/>
          </a:prstGeom>
          <a:noFill/>
        </p:spPr>
        <p:txBody>
          <a:bodyPr wrap="square" rtlCol="0">
            <a:spAutoFit/>
          </a:bodyPr>
          <a:lstStyle/>
          <a:p>
            <a:pPr algn="ctr"/>
            <a:r>
              <a:rPr lang="zh-CN" altLang="en-US" b="1" dirty="0">
                <a:solidFill>
                  <a:schemeClr val="bg1"/>
                </a:solidFill>
                <a:latin typeface="微软雅黑" panose="020B0703020204020201" pitchFamily="34" charset="-122"/>
                <a:ea typeface="微软雅黑" panose="020B0703020204020201" pitchFamily="34" charset="-122"/>
              </a:rPr>
              <a:t>防范措施</a:t>
            </a:r>
          </a:p>
        </p:txBody>
      </p:sp>
      <p:sp>
        <p:nvSpPr>
          <p:cNvPr id="13" name="文本框 12"/>
          <p:cNvSpPr txBox="1"/>
          <p:nvPr/>
        </p:nvSpPr>
        <p:spPr>
          <a:xfrm>
            <a:off x="510445" y="5005700"/>
            <a:ext cx="1533525" cy="468000"/>
          </a:xfrm>
          <a:prstGeom prst="rect">
            <a:avLst/>
          </a:prstGeom>
          <a:noFill/>
        </p:spPr>
        <p:txBody>
          <a:bodyPr wrap="square" rtlCol="0">
            <a:spAutoFit/>
          </a:bodyPr>
          <a:lstStyle/>
          <a:p>
            <a:pPr algn="ctr"/>
            <a:r>
              <a:rPr lang="zh-CN" altLang="en-US" sz="2400" b="1" dirty="0">
                <a:solidFill>
                  <a:schemeClr val="bg1"/>
                </a:solidFill>
                <a:latin typeface="微软雅黑" panose="020B0703020204020201" pitchFamily="34" charset="-122"/>
                <a:ea typeface="微软雅黑" panose="020B0703020204020201" pitchFamily="34" charset="-122"/>
              </a:rPr>
              <a:t>重要提示</a:t>
            </a:r>
          </a:p>
        </p:txBody>
      </p:sp>
      <p:sp>
        <p:nvSpPr>
          <p:cNvPr id="2" name="矩形 1"/>
          <p:cNvSpPr/>
          <p:nvPr/>
        </p:nvSpPr>
        <p:spPr>
          <a:xfrm>
            <a:off x="1243783" y="1842532"/>
            <a:ext cx="1107996" cy="369332"/>
          </a:xfrm>
          <a:prstGeom prst="rect">
            <a:avLst/>
          </a:prstGeom>
          <a:noFill/>
        </p:spPr>
        <p:txBody>
          <a:bodyPr wrap="square" rtlCol="0">
            <a:spAutoFit/>
          </a:bodyPr>
          <a:lstStyle/>
          <a:p>
            <a:r>
              <a:rPr lang="zh-CN" altLang="zh-CN" b="1" dirty="0">
                <a:solidFill>
                  <a:schemeClr val="tx1">
                    <a:lumMod val="95000"/>
                    <a:lumOff val="5000"/>
                  </a:schemeClr>
                </a:solidFill>
                <a:latin typeface="微软雅黑" panose="020B0703020204020201" pitchFamily="34" charset="-122"/>
                <a:ea typeface="微软雅黑" panose="020B0703020204020201" pitchFamily="34" charset="-122"/>
              </a:rPr>
              <a:t>组对焊接</a:t>
            </a:r>
          </a:p>
        </p:txBody>
      </p:sp>
      <p:sp>
        <p:nvSpPr>
          <p:cNvPr id="3" name="矩形 2"/>
          <p:cNvSpPr/>
          <p:nvPr/>
        </p:nvSpPr>
        <p:spPr>
          <a:xfrm>
            <a:off x="3313114" y="1804260"/>
            <a:ext cx="1371600" cy="1624740"/>
          </a:xfrm>
          <a:prstGeom prst="rect">
            <a:avLst/>
          </a:prstGeom>
        </p:spPr>
        <p:txBody>
          <a:bodyPr wrap="square">
            <a:spAutoFit/>
          </a:bodyPr>
          <a:lstStyle/>
          <a:p>
            <a:pPr>
              <a:lnSpc>
                <a:spcPct val="120000"/>
              </a:lnSpc>
            </a:pPr>
            <a:r>
              <a:rPr lang="zh-CN" altLang="zh-CN" sz="1200" b="1" dirty="0">
                <a:latin typeface="微软雅黑" panose="020B0703020204020201" pitchFamily="34" charset="-122"/>
                <a:ea typeface="微软雅黑" panose="020B0703020204020201" pitchFamily="34" charset="-122"/>
              </a:rPr>
              <a:t>1、尘肺</a:t>
            </a:r>
          </a:p>
          <a:p>
            <a:pPr>
              <a:lnSpc>
                <a:spcPct val="120000"/>
              </a:lnSpc>
            </a:pPr>
            <a:r>
              <a:rPr lang="zh-CN" altLang="zh-CN" sz="1200" b="1" dirty="0">
                <a:latin typeface="微软雅黑" panose="020B0703020204020201" pitchFamily="34" charset="-122"/>
                <a:ea typeface="微软雅黑" panose="020B0703020204020201" pitchFamily="34" charset="-122"/>
              </a:rPr>
              <a:t>2、电光性眼炎</a:t>
            </a:r>
          </a:p>
          <a:p>
            <a:pPr>
              <a:lnSpc>
                <a:spcPct val="120000"/>
              </a:lnSpc>
            </a:pPr>
            <a:r>
              <a:rPr lang="zh-CN" altLang="zh-CN" sz="1200" b="1" dirty="0">
                <a:latin typeface="微软雅黑" panose="020B0703020204020201" pitchFamily="34" charset="-122"/>
                <a:ea typeface="微软雅黑" panose="020B0703020204020201" pitchFamily="34" charset="-122"/>
              </a:rPr>
              <a:t>3、触电</a:t>
            </a:r>
          </a:p>
          <a:p>
            <a:pPr>
              <a:lnSpc>
                <a:spcPct val="120000"/>
              </a:lnSpc>
            </a:pPr>
            <a:r>
              <a:rPr lang="zh-CN" altLang="zh-CN" sz="1200" b="1" dirty="0">
                <a:latin typeface="微软雅黑" panose="020B0703020204020201" pitchFamily="34" charset="-122"/>
                <a:ea typeface="微软雅黑" panose="020B0703020204020201" pitchFamily="34" charset="-122"/>
              </a:rPr>
              <a:t>4、机械伤害</a:t>
            </a:r>
          </a:p>
          <a:p>
            <a:pPr>
              <a:lnSpc>
                <a:spcPct val="120000"/>
              </a:lnSpc>
            </a:pPr>
            <a:r>
              <a:rPr lang="zh-CN" altLang="zh-CN" sz="1200" b="1" dirty="0">
                <a:latin typeface="微软雅黑" panose="020B0703020204020201" pitchFamily="34" charset="-122"/>
                <a:ea typeface="微软雅黑" panose="020B0703020204020201" pitchFamily="34" charset="-122"/>
              </a:rPr>
              <a:t>5、噪声 </a:t>
            </a:r>
          </a:p>
          <a:p>
            <a:pPr>
              <a:lnSpc>
                <a:spcPct val="120000"/>
              </a:lnSpc>
            </a:pPr>
            <a:r>
              <a:rPr lang="zh-CN" altLang="zh-CN" sz="1200" b="1" dirty="0">
                <a:latin typeface="微软雅黑" panose="020B0703020204020201" pitchFamily="34" charset="-122"/>
                <a:ea typeface="微软雅黑" panose="020B0703020204020201" pitchFamily="34" charset="-122"/>
              </a:rPr>
              <a:t>6、烫伤</a:t>
            </a:r>
          </a:p>
          <a:p>
            <a:pPr>
              <a:lnSpc>
                <a:spcPct val="120000"/>
              </a:lnSpc>
            </a:pPr>
            <a:r>
              <a:rPr lang="zh-CN" altLang="zh-CN" sz="1200" b="1" dirty="0">
                <a:latin typeface="微软雅黑" panose="020B0703020204020201" pitchFamily="34" charset="-122"/>
                <a:ea typeface="微软雅黑" panose="020B0703020204020201" pitchFamily="34" charset="-122"/>
              </a:rPr>
              <a:t>7、其他伤害</a:t>
            </a:r>
            <a:endParaRPr lang="zh-CN" altLang="en-US" sz="1200" b="1" dirty="0">
              <a:latin typeface="微软雅黑" panose="020B0703020204020201" pitchFamily="34" charset="-122"/>
              <a:ea typeface="微软雅黑" panose="020B0703020204020201" pitchFamily="34" charset="-122"/>
            </a:endParaRPr>
          </a:p>
        </p:txBody>
      </p:sp>
      <p:sp>
        <p:nvSpPr>
          <p:cNvPr id="4" name="矩形 3"/>
          <p:cNvSpPr/>
          <p:nvPr/>
        </p:nvSpPr>
        <p:spPr>
          <a:xfrm>
            <a:off x="4684714" y="1804260"/>
            <a:ext cx="6821486" cy="1749390"/>
          </a:xfrm>
          <a:prstGeom prst="rect">
            <a:avLst/>
          </a:prstGeom>
        </p:spPr>
        <p:txBody>
          <a:bodyPr wrap="square">
            <a:spAutoFit/>
          </a:bodyPr>
          <a:lstStyle/>
          <a:p>
            <a:pPr algn="just">
              <a:lnSpc>
                <a:spcPct val="130000"/>
              </a:lnSpc>
            </a:pPr>
            <a:r>
              <a:rPr lang="zh-CN" altLang="zh-CN" sz="1200" b="1" dirty="0">
                <a:latin typeface="微软雅黑" panose="020B0703020204020201" pitchFamily="34" charset="-122"/>
                <a:ea typeface="微软雅黑" panose="020B0703020204020201" pitchFamily="34" charset="-122"/>
              </a:rPr>
              <a:t>1、焊接烟尘中含有游离的二氧化硅等物质，无防护长期吸入焊接烟尘，会导致人员得尘肺病； </a:t>
            </a:r>
          </a:p>
          <a:p>
            <a:pPr algn="just">
              <a:lnSpc>
                <a:spcPct val="130000"/>
              </a:lnSpc>
            </a:pPr>
            <a:r>
              <a:rPr lang="zh-CN" altLang="zh-CN" sz="1200" b="1" dirty="0">
                <a:latin typeface="微软雅黑" panose="020B0703020204020201" pitchFamily="34" charset="-122"/>
                <a:ea typeface="微软雅黑" panose="020B0703020204020201" pitchFamily="34" charset="-122"/>
              </a:rPr>
              <a:t>2、无防护长期直视电焊弧光会导致电光性眼炎；</a:t>
            </a:r>
          </a:p>
          <a:p>
            <a:pPr algn="just">
              <a:lnSpc>
                <a:spcPct val="130000"/>
              </a:lnSpc>
            </a:pPr>
            <a:r>
              <a:rPr lang="zh-CN" altLang="zh-CN" sz="1200" b="1" dirty="0">
                <a:latin typeface="微软雅黑" panose="020B0703020204020201" pitchFamily="34" charset="-122"/>
                <a:ea typeface="微软雅黑" panose="020B0703020204020201" pitchFamily="34" charset="-122"/>
              </a:rPr>
              <a:t>3、焊接电源接地不良；电缆、电源线磨损裸露；照明行灯未使用符合要求的安全电压：空间内环境潮湿；劳动防护用品不符合要求等均易引发触电事故；</a:t>
            </a:r>
          </a:p>
          <a:p>
            <a:pPr algn="just">
              <a:lnSpc>
                <a:spcPct val="130000"/>
              </a:lnSpc>
            </a:pPr>
            <a:r>
              <a:rPr lang="zh-CN" altLang="zh-CN" sz="1200" b="1" dirty="0">
                <a:latin typeface="微软雅黑" panose="020B0703020204020201" pitchFamily="34" charset="-122"/>
                <a:ea typeface="微软雅黑" panose="020B0703020204020201" pitchFamily="34" charset="-122"/>
              </a:rPr>
              <a:t>4、工作过程中钻具、工具、设备操作不当，设备缺陷等易引发绞、碰、割、刺等机械伤害事故。</a:t>
            </a:r>
          </a:p>
          <a:p>
            <a:pPr algn="just">
              <a:lnSpc>
                <a:spcPct val="130000"/>
              </a:lnSpc>
            </a:pPr>
            <a:r>
              <a:rPr lang="zh-CN" altLang="zh-CN" sz="1200" b="1" dirty="0">
                <a:latin typeface="微软雅黑" panose="020B0703020204020201" pitchFamily="34" charset="-122"/>
                <a:ea typeface="微软雅黑" panose="020B0703020204020201" pitchFamily="34" charset="-122"/>
              </a:rPr>
              <a:t>5、有限空间作业时，长期处于噪音环境下，会导致人员耳鸣、头晕； </a:t>
            </a:r>
          </a:p>
          <a:p>
            <a:pPr algn="just">
              <a:lnSpc>
                <a:spcPct val="130000"/>
              </a:lnSpc>
            </a:pPr>
            <a:r>
              <a:rPr lang="zh-CN" altLang="zh-CN" sz="1200" b="1" dirty="0">
                <a:latin typeface="微软雅黑" panose="020B0703020204020201" pitchFamily="34" charset="-122"/>
                <a:ea typeface="微软雅黑" panose="020B0703020204020201" pitchFamily="34" charset="-122"/>
              </a:rPr>
              <a:t>6、劳动防护用品不符合要求或佩戴不正确，会导致烫伤。</a:t>
            </a:r>
          </a:p>
        </p:txBody>
      </p:sp>
      <p:sp>
        <p:nvSpPr>
          <p:cNvPr id="6" name="矩形 5"/>
          <p:cNvSpPr/>
          <p:nvPr/>
        </p:nvSpPr>
        <p:spPr>
          <a:xfrm>
            <a:off x="4684714" y="4158856"/>
            <a:ext cx="6821486" cy="1512850"/>
          </a:xfrm>
          <a:prstGeom prst="rect">
            <a:avLst/>
          </a:prstGeom>
        </p:spPr>
        <p:txBody>
          <a:bodyPr wrap="square">
            <a:spAutoFit/>
          </a:bodyPr>
          <a:lstStyle/>
          <a:p>
            <a:pPr algn="just">
              <a:lnSpc>
                <a:spcPct val="130000"/>
              </a:lnSpc>
            </a:pPr>
            <a:r>
              <a:rPr lang="zh-CN" altLang="zh-CN" sz="1200" b="1" dirty="0">
                <a:latin typeface="微软雅黑" panose="020B0703020204020201" pitchFamily="34" charset="-122"/>
                <a:ea typeface="微软雅黑" panose="020B0703020204020201" pitchFamily="34" charset="-122"/>
              </a:rPr>
              <a:t>1、作业人员经过培训，熟知本岗位作业规程和要求；</a:t>
            </a:r>
          </a:p>
          <a:p>
            <a:pPr algn="just">
              <a:lnSpc>
                <a:spcPct val="130000"/>
              </a:lnSpc>
            </a:pPr>
            <a:r>
              <a:rPr lang="zh-CN" altLang="zh-CN" sz="1200" b="1" dirty="0">
                <a:latin typeface="微软雅黑" panose="020B0703020204020201" pitchFamily="34" charset="-122"/>
                <a:ea typeface="微软雅黑" panose="020B0703020204020201" pitchFamily="34" charset="-122"/>
              </a:rPr>
              <a:t>2、车间必须通风换气，并保持工作过程中的通风良好；</a:t>
            </a:r>
          </a:p>
          <a:p>
            <a:pPr algn="just">
              <a:lnSpc>
                <a:spcPct val="130000"/>
              </a:lnSpc>
            </a:pPr>
            <a:r>
              <a:rPr lang="zh-CN" altLang="zh-CN" sz="1200" b="1" dirty="0">
                <a:latin typeface="微软雅黑" panose="020B0703020204020201" pitchFamily="34" charset="-122"/>
                <a:ea typeface="微软雅黑" panose="020B0703020204020201" pitchFamily="34" charset="-122"/>
              </a:rPr>
              <a:t>3、电焊设备及手持电动工具电源线必须增加防护；</a:t>
            </a:r>
          </a:p>
          <a:p>
            <a:pPr algn="just">
              <a:lnSpc>
                <a:spcPct val="130000"/>
              </a:lnSpc>
            </a:pPr>
            <a:r>
              <a:rPr lang="zh-CN" altLang="zh-CN" sz="1200" b="1" dirty="0">
                <a:latin typeface="微软雅黑" panose="020B0703020204020201" pitchFamily="34" charset="-122"/>
                <a:ea typeface="微软雅黑" panose="020B0703020204020201" pitchFamily="34" charset="-122"/>
              </a:rPr>
              <a:t>4、作业人员必须按规定穿戴好安全帽、防尘口罩、焊接面罩、防护手套，防砸绝缘鞋、长袖阻燃工作服等劳动防护用品。</a:t>
            </a:r>
          </a:p>
          <a:p>
            <a:pPr algn="just">
              <a:lnSpc>
                <a:spcPct val="130000"/>
              </a:lnSpc>
            </a:pPr>
            <a:r>
              <a:rPr lang="zh-CN" altLang="zh-CN" sz="1200" b="1" dirty="0">
                <a:latin typeface="微软雅黑" panose="020B0703020204020201" pitchFamily="34" charset="-122"/>
                <a:ea typeface="微软雅黑" panose="020B0703020204020201" pitchFamily="34" charset="-122"/>
              </a:rPr>
              <a:t>5、必须按要求进行安全和设备点检</a:t>
            </a:r>
            <a:endParaRPr lang="zh-CN" altLang="en-US" sz="1200" b="1" dirty="0">
              <a:latin typeface="微软雅黑" panose="020B0703020204020201" pitchFamily="34" charset="-122"/>
              <a:ea typeface="微软雅黑" panose="020B0703020204020201" pitchFamily="34" charset="-122"/>
            </a:endParaRPr>
          </a:p>
        </p:txBody>
      </p:sp>
      <p:sp>
        <p:nvSpPr>
          <p:cNvPr id="30" name="矩形 29"/>
          <p:cNvSpPr/>
          <p:nvPr/>
        </p:nvSpPr>
        <p:spPr>
          <a:xfrm>
            <a:off x="569944" y="5641987"/>
            <a:ext cx="2209003"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火灾报警电话：</a:t>
            </a:r>
            <a:r>
              <a:rPr lang="en-US" altLang="zh-CN" sz="1200" b="1" dirty="0">
                <a:solidFill>
                  <a:schemeClr val="bg1"/>
                </a:solidFill>
                <a:latin typeface="微软雅黑" panose="020B0703020204020201" pitchFamily="34" charset="-122"/>
                <a:ea typeface="微软雅黑" panose="020B0703020204020201" pitchFamily="34" charset="-122"/>
              </a:rPr>
              <a:t>119</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31" name="矩形 30"/>
          <p:cNvSpPr/>
          <p:nvPr/>
        </p:nvSpPr>
        <p:spPr>
          <a:xfrm>
            <a:off x="2362036" y="5641987"/>
            <a:ext cx="2209003"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急救电话：</a:t>
            </a:r>
            <a:r>
              <a:rPr lang="en-US" altLang="zh-CN" sz="1200" b="1" dirty="0">
                <a:solidFill>
                  <a:schemeClr val="bg1"/>
                </a:solidFill>
                <a:latin typeface="微软雅黑" panose="020B0703020204020201" pitchFamily="34" charset="-122"/>
                <a:ea typeface="微软雅黑" panose="020B0703020204020201" pitchFamily="34" charset="-122"/>
              </a:rPr>
              <a:t>120</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32" name="矩形 31"/>
          <p:cNvSpPr/>
          <p:nvPr/>
        </p:nvSpPr>
        <p:spPr>
          <a:xfrm>
            <a:off x="569944" y="5929602"/>
            <a:ext cx="4163186"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公司应急电话：白天：</a:t>
            </a:r>
            <a:r>
              <a:rPr lang="en-US" altLang="zh-CN" sz="1200" b="1" dirty="0">
                <a:solidFill>
                  <a:schemeClr val="bg1"/>
                </a:solidFill>
                <a:latin typeface="微软雅黑" panose="020B0703020204020201" pitchFamily="34" charset="-122"/>
                <a:ea typeface="微软雅黑" panose="020B0703020204020201" pitchFamily="34" charset="-122"/>
              </a:rPr>
              <a:t>888888         </a:t>
            </a:r>
            <a:r>
              <a:rPr lang="zh-CN" altLang="en-US" sz="1200" b="1" dirty="0">
                <a:solidFill>
                  <a:schemeClr val="bg1"/>
                </a:solidFill>
                <a:latin typeface="微软雅黑" panose="020B0703020204020201" pitchFamily="34" charset="-122"/>
                <a:ea typeface="微软雅黑" panose="020B0703020204020201" pitchFamily="34" charset="-122"/>
              </a:rPr>
              <a:t>夜间：</a:t>
            </a:r>
            <a:r>
              <a:rPr lang="en-US" altLang="zh-CN" sz="1200" b="1" dirty="0">
                <a:solidFill>
                  <a:schemeClr val="bg1"/>
                </a:solidFill>
                <a:latin typeface="微软雅黑" panose="020B0703020204020201" pitchFamily="34" charset="-122"/>
                <a:ea typeface="微软雅黑" panose="020B0703020204020201" pitchFamily="34" charset="-122"/>
              </a:rPr>
              <a:t>888888</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35" name="矩形 34"/>
          <p:cNvSpPr/>
          <p:nvPr/>
        </p:nvSpPr>
        <p:spPr>
          <a:xfrm>
            <a:off x="569944" y="6204564"/>
            <a:ext cx="2209003"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市医院电话：</a:t>
            </a:r>
            <a:r>
              <a:rPr lang="en-US" altLang="zh-CN" sz="1200" b="1" dirty="0">
                <a:solidFill>
                  <a:schemeClr val="bg1"/>
                </a:solidFill>
                <a:latin typeface="微软雅黑" panose="020B0703020204020201" pitchFamily="34" charset="-122"/>
                <a:ea typeface="微软雅黑" panose="020B0703020204020201" pitchFamily="34" charset="-122"/>
              </a:rPr>
              <a:t>8888888</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36" name="矩形 35"/>
          <p:cNvSpPr/>
          <p:nvPr/>
        </p:nvSpPr>
        <p:spPr>
          <a:xfrm>
            <a:off x="2228850" y="4918575"/>
            <a:ext cx="2362200" cy="646331"/>
          </a:xfrm>
          <a:prstGeom prst="rect">
            <a:avLst/>
          </a:prstGeom>
        </p:spPr>
        <p:txBody>
          <a:bodyPr wrap="square">
            <a:spAutoFit/>
          </a:bodyPr>
          <a:lstStyle/>
          <a:p>
            <a:pPr algn="ctr"/>
            <a:r>
              <a:rPr lang="zh-CN" altLang="zh-CN" b="1" dirty="0"/>
              <a:t>非本岗位人员禁入！</a:t>
            </a:r>
          </a:p>
          <a:p>
            <a:pPr algn="ctr"/>
            <a:r>
              <a:rPr lang="zh-CN" altLang="zh-CN" b="1" dirty="0"/>
              <a:t>必须进行设备点检！</a:t>
            </a:r>
          </a:p>
        </p:txBody>
      </p:sp>
      <p:pic>
        <p:nvPicPr>
          <p:cNvPr id="16" name="图片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62279" y="5711879"/>
            <a:ext cx="540076" cy="720000"/>
          </a:xfrm>
          <a:prstGeom prst="rect">
            <a:avLst/>
          </a:prstGeom>
        </p:spPr>
      </p:pic>
      <p:pic>
        <p:nvPicPr>
          <p:cNvPr id="18" name="图片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41974" y="5667998"/>
            <a:ext cx="540076" cy="720000"/>
          </a:xfrm>
          <a:prstGeom prst="rect">
            <a:avLst/>
          </a:prstGeom>
        </p:spPr>
      </p:pic>
      <p:pic>
        <p:nvPicPr>
          <p:cNvPr id="20" name="图片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21922" y="5667998"/>
            <a:ext cx="540076" cy="720000"/>
          </a:xfrm>
          <a:prstGeom prst="rect">
            <a:avLst/>
          </a:prstGeom>
        </p:spPr>
      </p:pic>
      <p:pic>
        <p:nvPicPr>
          <p:cNvPr id="22" name="图片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23907" y="5684328"/>
            <a:ext cx="540076" cy="720000"/>
          </a:xfrm>
          <a:prstGeom prst="rect">
            <a:avLst/>
          </a:prstGeom>
        </p:spPr>
      </p:pic>
      <p:pic>
        <p:nvPicPr>
          <p:cNvPr id="24" name="图片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93093" y="5711879"/>
            <a:ext cx="540076" cy="720000"/>
          </a:xfrm>
          <a:prstGeom prst="rect">
            <a:avLst/>
          </a:prstGeom>
        </p:spPr>
      </p:pic>
      <p:pic>
        <p:nvPicPr>
          <p:cNvPr id="26" name="图片 2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999712" y="5641987"/>
            <a:ext cx="540076" cy="720000"/>
          </a:xfrm>
          <a:prstGeom prst="rect">
            <a:avLst/>
          </a:prstGeom>
        </p:spPr>
      </p:pic>
      <p:grpSp>
        <p:nvGrpSpPr>
          <p:cNvPr id="15" name="组合 14"/>
          <p:cNvGrpSpPr/>
          <p:nvPr/>
        </p:nvGrpSpPr>
        <p:grpSpPr>
          <a:xfrm>
            <a:off x="1270000" y="3761740"/>
            <a:ext cx="2426335" cy="1117600"/>
            <a:chOff x="1220" y="5723"/>
            <a:chExt cx="3821" cy="1760"/>
          </a:xfrm>
        </p:grpSpPr>
        <p:pic>
          <p:nvPicPr>
            <p:cNvPr id="79" name="图片 7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20" y="5783"/>
              <a:ext cx="1276" cy="1701"/>
            </a:xfrm>
            <a:prstGeom prst="rect">
              <a:avLst/>
            </a:prstGeom>
          </p:spPr>
        </p:pic>
        <p:pic>
          <p:nvPicPr>
            <p:cNvPr id="80" name="图片 7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538" y="5758"/>
              <a:ext cx="1276" cy="1701"/>
            </a:xfrm>
            <a:prstGeom prst="rect">
              <a:avLst/>
            </a:prstGeom>
          </p:spPr>
        </p:pic>
        <p:pic>
          <p:nvPicPr>
            <p:cNvPr id="28" name="图片 2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765" y="5723"/>
              <a:ext cx="1276" cy="1701"/>
            </a:xfrm>
            <a:prstGeom prst="rect">
              <a:avLst/>
            </a:prstGeom>
          </p:spPr>
        </p:pic>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5"/>
          <p:cNvGraphicFramePr>
            <a:graphicFrameLocks noGrp="1"/>
          </p:cNvGraphicFramePr>
          <p:nvPr/>
        </p:nvGraphicFramePr>
        <p:xfrm>
          <a:off x="497745" y="1244601"/>
          <a:ext cx="11185524" cy="5281612"/>
        </p:xfrm>
        <a:graphic>
          <a:graphicData uri="http://schemas.openxmlformats.org/drawingml/2006/table">
            <a:tbl>
              <a:tblPr firstRow="1" bandRow="1">
                <a:tableStyleId>{5C22544A-7EE6-4342-B048-85BDC9FD1C3A}</a:tableStyleId>
              </a:tblPr>
              <a:tblGrid>
                <a:gridCol w="1553366">
                  <a:extLst>
                    <a:ext uri="{9D8B030D-6E8A-4147-A177-3AD203B41FA5}">
                      <a16:colId xmlns:a16="http://schemas.microsoft.com/office/drawing/2014/main" val="20000"/>
                    </a:ext>
                  </a:extLst>
                </a:gridCol>
                <a:gridCol w="1093468">
                  <a:extLst>
                    <a:ext uri="{9D8B030D-6E8A-4147-A177-3AD203B41FA5}">
                      <a16:colId xmlns:a16="http://schemas.microsoft.com/office/drawing/2014/main" val="20001"/>
                    </a:ext>
                  </a:extLst>
                </a:gridCol>
                <a:gridCol w="1505125">
                  <a:extLst>
                    <a:ext uri="{9D8B030D-6E8A-4147-A177-3AD203B41FA5}">
                      <a16:colId xmlns:a16="http://schemas.microsoft.com/office/drawing/2014/main" val="20002"/>
                    </a:ext>
                  </a:extLst>
                </a:gridCol>
                <a:gridCol w="7033565">
                  <a:extLst>
                    <a:ext uri="{9D8B030D-6E8A-4147-A177-3AD203B41FA5}">
                      <a16:colId xmlns:a16="http://schemas.microsoft.com/office/drawing/2014/main" val="20003"/>
                    </a:ext>
                  </a:extLst>
                </a:gridCol>
              </a:tblGrid>
              <a:tr h="508000">
                <a:tc rowSpan="2" gridSpan="2">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hMerge="1">
                  <a:txBody>
                    <a:bodyPr/>
                    <a:lstStyle/>
                    <a:p>
                      <a:endParaRPr lang="zh-CN"/>
                    </a:p>
                  </a:txBody>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0000"/>
                  </a:ext>
                </a:extLst>
              </a:tr>
              <a:tr h="1847850">
                <a:tc gridSpan="2"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vMerge="1">
                  <a:txBody>
                    <a:bodyPr/>
                    <a:lstStyle/>
                    <a:p>
                      <a:endParaRPr lang="zh-CN"/>
                    </a:p>
                  </a:txBody>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58800">
                <a:tc rowSpan="2" gridSpan="3">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hMerge="1">
                  <a:txBody>
                    <a:bodyPr/>
                    <a:lstStyle/>
                    <a:p>
                      <a:endParaRPr lang="zh-CN"/>
                    </a:p>
                  </a:txBody>
                  <a:tcPr/>
                </a:tc>
                <a:tc rowSpan="2"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extLst>
                  <a:ext uri="{0D108BD9-81ED-4DB2-BD59-A6C34878D82A}">
                    <a16:rowId xmlns:a16="http://schemas.microsoft.com/office/drawing/2014/main" val="10002"/>
                  </a:ext>
                </a:extLst>
              </a:tr>
              <a:tr h="746125">
                <a:tc gridSpan="3"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vMerge="1">
                  <a:txBody>
                    <a:bodyPr/>
                    <a:lstStyle/>
                    <a:p>
                      <a:endParaRPr lang="zh-CN"/>
                    </a:p>
                  </a:txBody>
                  <a:tcPr/>
                </a:tc>
                <a:tc hMerge="1" vMerge="1">
                  <a:txBody>
                    <a:bodyPr/>
                    <a:lstStyle/>
                    <a:p>
                      <a:endParaRPr lang="zh-CN"/>
                    </a:p>
                  </a:txBody>
                  <a:tcPr/>
                </a:tc>
                <a:tc rowSpan="3">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685800">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gridSpan="2">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935037">
                <a:tc gridSpan="3">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hMerge="1">
                  <a:txBody>
                    <a:bodyPr/>
                    <a:lstStyle/>
                    <a:p>
                      <a:endParaRPr lang="zh-CN"/>
                    </a:p>
                  </a:txBody>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sp>
        <p:nvSpPr>
          <p:cNvPr id="8" name="文本框 7"/>
          <p:cNvSpPr txBox="1"/>
          <p:nvPr/>
        </p:nvSpPr>
        <p:spPr>
          <a:xfrm>
            <a:off x="3409950" y="356632"/>
            <a:ext cx="5372100" cy="645160"/>
          </a:xfrm>
          <a:prstGeom prst="rect">
            <a:avLst/>
          </a:prstGeom>
          <a:noFill/>
        </p:spPr>
        <p:txBody>
          <a:bodyPr wrap="square" rtlCol="0">
            <a:spAutoFit/>
          </a:bodyPr>
          <a:lstStyle/>
          <a:p>
            <a:pPr algn="ctr"/>
            <a:r>
              <a:rPr lang="zh-CN" altLang="en-US" sz="3600" b="1" spc="600" dirty="0">
                <a:solidFill>
                  <a:srgbClr val="C00000"/>
                </a:solidFill>
                <a:latin typeface="微软雅黑" panose="020B0703020204020201" pitchFamily="34" charset="-122"/>
                <a:ea typeface="微软雅黑" panose="020B0703020204020201" pitchFamily="34" charset="-122"/>
              </a:rPr>
              <a:t>危险源风险点告知卡</a:t>
            </a:r>
          </a:p>
        </p:txBody>
      </p:sp>
      <p:sp>
        <p:nvSpPr>
          <p:cNvPr id="9" name="文本框 8"/>
          <p:cNvSpPr txBox="1"/>
          <p:nvPr/>
        </p:nvSpPr>
        <p:spPr>
          <a:xfrm>
            <a:off x="685800" y="1358900"/>
            <a:ext cx="1917700" cy="369332"/>
          </a:xfrm>
          <a:prstGeom prst="rect">
            <a:avLst/>
          </a:prstGeom>
          <a:noFill/>
        </p:spPr>
        <p:txBody>
          <a:bodyPr wrap="square" rtlCol="0">
            <a:spAutoFit/>
          </a:bodyPr>
          <a:lstStyle/>
          <a:p>
            <a:r>
              <a:rPr lang="zh-CN" altLang="en-US" b="1" dirty="0">
                <a:solidFill>
                  <a:schemeClr val="tx1">
                    <a:lumMod val="95000"/>
                    <a:lumOff val="5000"/>
                  </a:schemeClr>
                </a:solidFill>
                <a:latin typeface="微软雅黑" panose="020B0703020204020201" pitchFamily="34" charset="-122"/>
                <a:ea typeface="微软雅黑" panose="020B0703020204020201" pitchFamily="34" charset="-122"/>
              </a:rPr>
              <a:t>危险源名称：</a:t>
            </a:r>
          </a:p>
        </p:txBody>
      </p:sp>
      <p:sp>
        <p:nvSpPr>
          <p:cNvPr id="10" name="文本框 9"/>
          <p:cNvSpPr txBox="1"/>
          <p:nvPr/>
        </p:nvSpPr>
        <p:spPr>
          <a:xfrm>
            <a:off x="3313114" y="1310278"/>
            <a:ext cx="1130300" cy="369332"/>
          </a:xfrm>
          <a:prstGeom prst="rect">
            <a:avLst/>
          </a:prstGeom>
          <a:noFill/>
        </p:spPr>
        <p:txBody>
          <a:bodyPr wrap="square" rtlCol="0">
            <a:spAutoFit/>
          </a:bodyPr>
          <a:lstStyle/>
          <a:p>
            <a:pPr algn="ctr"/>
            <a:r>
              <a:rPr lang="zh-CN" altLang="en-US" b="1" dirty="0">
                <a:solidFill>
                  <a:schemeClr val="bg1"/>
                </a:solidFill>
                <a:latin typeface="微软雅黑" panose="020B0703020204020201" pitchFamily="34" charset="-122"/>
                <a:ea typeface="微软雅黑" panose="020B0703020204020201" pitchFamily="34" charset="-122"/>
              </a:rPr>
              <a:t>危险因素</a:t>
            </a:r>
          </a:p>
        </p:txBody>
      </p:sp>
      <p:sp>
        <p:nvSpPr>
          <p:cNvPr id="11" name="文本框 10"/>
          <p:cNvSpPr txBox="1"/>
          <p:nvPr/>
        </p:nvSpPr>
        <p:spPr>
          <a:xfrm>
            <a:off x="7507287" y="1295400"/>
            <a:ext cx="1130300" cy="369332"/>
          </a:xfrm>
          <a:prstGeom prst="rect">
            <a:avLst/>
          </a:prstGeom>
          <a:noFill/>
        </p:spPr>
        <p:txBody>
          <a:bodyPr wrap="square" rtlCol="0">
            <a:spAutoFit/>
          </a:bodyPr>
          <a:lstStyle/>
          <a:p>
            <a:pPr algn="ctr"/>
            <a:r>
              <a:rPr lang="zh-CN" altLang="en-US" b="1" dirty="0">
                <a:solidFill>
                  <a:schemeClr val="bg1"/>
                </a:solidFill>
                <a:latin typeface="微软雅黑" panose="020B0703020204020201" pitchFamily="34" charset="-122"/>
                <a:ea typeface="微软雅黑" panose="020B0703020204020201" pitchFamily="34" charset="-122"/>
              </a:rPr>
              <a:t>事故诱因</a:t>
            </a:r>
          </a:p>
        </p:txBody>
      </p:sp>
      <p:sp>
        <p:nvSpPr>
          <p:cNvPr id="12" name="文本框 11"/>
          <p:cNvSpPr txBox="1"/>
          <p:nvPr/>
        </p:nvSpPr>
        <p:spPr>
          <a:xfrm>
            <a:off x="7507287" y="3690254"/>
            <a:ext cx="1130300" cy="369332"/>
          </a:xfrm>
          <a:prstGeom prst="rect">
            <a:avLst/>
          </a:prstGeom>
          <a:noFill/>
        </p:spPr>
        <p:txBody>
          <a:bodyPr wrap="square" rtlCol="0">
            <a:spAutoFit/>
          </a:bodyPr>
          <a:lstStyle/>
          <a:p>
            <a:pPr algn="ctr"/>
            <a:r>
              <a:rPr lang="zh-CN" altLang="en-US" b="1" dirty="0">
                <a:solidFill>
                  <a:schemeClr val="bg1"/>
                </a:solidFill>
                <a:latin typeface="微软雅黑" panose="020B0703020204020201" pitchFamily="34" charset="-122"/>
                <a:ea typeface="微软雅黑" panose="020B0703020204020201" pitchFamily="34" charset="-122"/>
              </a:rPr>
              <a:t>防范措施</a:t>
            </a:r>
          </a:p>
        </p:txBody>
      </p:sp>
      <p:sp>
        <p:nvSpPr>
          <p:cNvPr id="13" name="文本框 12"/>
          <p:cNvSpPr txBox="1"/>
          <p:nvPr/>
        </p:nvSpPr>
        <p:spPr>
          <a:xfrm>
            <a:off x="510445" y="5005700"/>
            <a:ext cx="1533525" cy="468000"/>
          </a:xfrm>
          <a:prstGeom prst="rect">
            <a:avLst/>
          </a:prstGeom>
          <a:noFill/>
        </p:spPr>
        <p:txBody>
          <a:bodyPr wrap="square" rtlCol="0">
            <a:spAutoFit/>
          </a:bodyPr>
          <a:lstStyle/>
          <a:p>
            <a:pPr algn="ctr"/>
            <a:r>
              <a:rPr lang="zh-CN" altLang="en-US" sz="2400" b="1" dirty="0">
                <a:solidFill>
                  <a:schemeClr val="bg1"/>
                </a:solidFill>
                <a:latin typeface="微软雅黑" panose="020B0703020204020201" pitchFamily="34" charset="-122"/>
                <a:ea typeface="微软雅黑" panose="020B0703020204020201" pitchFamily="34" charset="-122"/>
              </a:rPr>
              <a:t>重要提示</a:t>
            </a:r>
          </a:p>
        </p:txBody>
      </p:sp>
      <p:sp>
        <p:nvSpPr>
          <p:cNvPr id="2" name="矩形 1"/>
          <p:cNvSpPr/>
          <p:nvPr/>
        </p:nvSpPr>
        <p:spPr>
          <a:xfrm>
            <a:off x="1243782" y="1842532"/>
            <a:ext cx="1371599" cy="369332"/>
          </a:xfrm>
          <a:prstGeom prst="rect">
            <a:avLst/>
          </a:prstGeom>
          <a:noFill/>
        </p:spPr>
        <p:txBody>
          <a:bodyPr wrap="square" rtlCol="0">
            <a:spAutoFit/>
          </a:bodyPr>
          <a:lstStyle/>
          <a:p>
            <a:r>
              <a:rPr lang="zh-CN" altLang="zh-CN" b="1" dirty="0">
                <a:solidFill>
                  <a:schemeClr val="tx1">
                    <a:lumMod val="95000"/>
                    <a:lumOff val="5000"/>
                  </a:schemeClr>
                </a:solidFill>
                <a:latin typeface="微软雅黑" panose="020B0703020204020201" pitchFamily="34" charset="-122"/>
                <a:ea typeface="微软雅黑" panose="020B0703020204020201" pitchFamily="34" charset="-122"/>
              </a:rPr>
              <a:t>喷漆工位一</a:t>
            </a:r>
          </a:p>
        </p:txBody>
      </p:sp>
      <p:sp>
        <p:nvSpPr>
          <p:cNvPr id="3" name="矩形 2"/>
          <p:cNvSpPr/>
          <p:nvPr/>
        </p:nvSpPr>
        <p:spPr>
          <a:xfrm>
            <a:off x="3313114" y="1804260"/>
            <a:ext cx="1371600" cy="1509324"/>
          </a:xfrm>
          <a:prstGeom prst="rect">
            <a:avLst/>
          </a:prstGeom>
        </p:spPr>
        <p:txBody>
          <a:bodyPr wrap="square">
            <a:spAutoFit/>
          </a:bodyPr>
          <a:lstStyle/>
          <a:p>
            <a:pPr algn="just">
              <a:lnSpc>
                <a:spcPct val="130000"/>
              </a:lnSpc>
            </a:pPr>
            <a:r>
              <a:rPr lang="zh-CN" altLang="zh-CN" sz="1200" b="1" dirty="0">
                <a:latin typeface="微软雅黑" panose="020B0703020204020201" pitchFamily="34" charset="-122"/>
                <a:ea typeface="微软雅黑" panose="020B0703020204020201" pitchFamily="34" charset="-122"/>
              </a:rPr>
              <a:t>1、火灾 </a:t>
            </a:r>
          </a:p>
          <a:p>
            <a:pPr algn="just">
              <a:lnSpc>
                <a:spcPct val="130000"/>
              </a:lnSpc>
            </a:pPr>
            <a:r>
              <a:rPr lang="zh-CN" altLang="zh-CN" sz="1200" b="1" dirty="0">
                <a:latin typeface="微软雅黑" panose="020B0703020204020201" pitchFamily="34" charset="-122"/>
                <a:ea typeface="微软雅黑" panose="020B0703020204020201" pitchFamily="34" charset="-122"/>
              </a:rPr>
              <a:t>2、中毒 </a:t>
            </a:r>
          </a:p>
          <a:p>
            <a:pPr algn="just">
              <a:lnSpc>
                <a:spcPct val="130000"/>
              </a:lnSpc>
            </a:pPr>
            <a:r>
              <a:rPr lang="zh-CN" altLang="zh-CN" sz="1200" b="1" dirty="0">
                <a:latin typeface="微软雅黑" panose="020B0703020204020201" pitchFamily="34" charset="-122"/>
                <a:ea typeface="微软雅黑" panose="020B0703020204020201" pitchFamily="34" charset="-122"/>
              </a:rPr>
              <a:t>3、触电</a:t>
            </a:r>
          </a:p>
          <a:p>
            <a:pPr algn="just">
              <a:lnSpc>
                <a:spcPct val="130000"/>
              </a:lnSpc>
            </a:pPr>
            <a:r>
              <a:rPr lang="zh-CN" altLang="zh-CN" sz="1200" b="1" dirty="0">
                <a:latin typeface="微软雅黑" panose="020B0703020204020201" pitchFamily="34" charset="-122"/>
                <a:ea typeface="微软雅黑" panose="020B0703020204020201" pitchFamily="34" charset="-122"/>
              </a:rPr>
              <a:t>4、高温</a:t>
            </a:r>
          </a:p>
          <a:p>
            <a:pPr algn="just">
              <a:lnSpc>
                <a:spcPct val="130000"/>
              </a:lnSpc>
            </a:pPr>
            <a:r>
              <a:rPr lang="zh-CN" altLang="zh-CN" sz="1200" b="1" dirty="0">
                <a:latin typeface="微软雅黑" panose="020B0703020204020201" pitchFamily="34" charset="-122"/>
                <a:ea typeface="微软雅黑" panose="020B0703020204020201" pitchFamily="34" charset="-122"/>
              </a:rPr>
              <a:t>5、高压气喷</a:t>
            </a:r>
          </a:p>
          <a:p>
            <a:pPr algn="just">
              <a:lnSpc>
                <a:spcPct val="130000"/>
              </a:lnSpc>
            </a:pPr>
            <a:r>
              <a:rPr lang="zh-CN" altLang="zh-CN" sz="1200" b="1" dirty="0">
                <a:latin typeface="微软雅黑" panose="020B0703020204020201" pitchFamily="34" charset="-122"/>
                <a:ea typeface="微软雅黑" panose="020B0703020204020201" pitchFamily="34" charset="-122"/>
              </a:rPr>
              <a:t>6、高处坠落</a:t>
            </a:r>
          </a:p>
        </p:txBody>
      </p:sp>
      <p:sp>
        <p:nvSpPr>
          <p:cNvPr id="4" name="矩形 3"/>
          <p:cNvSpPr/>
          <p:nvPr/>
        </p:nvSpPr>
        <p:spPr>
          <a:xfrm>
            <a:off x="4684714" y="1804260"/>
            <a:ext cx="6821486" cy="1749390"/>
          </a:xfrm>
          <a:prstGeom prst="rect">
            <a:avLst/>
          </a:prstGeom>
        </p:spPr>
        <p:txBody>
          <a:bodyPr wrap="square">
            <a:spAutoFit/>
          </a:bodyPr>
          <a:lstStyle/>
          <a:p>
            <a:pPr algn="just">
              <a:lnSpc>
                <a:spcPct val="130000"/>
              </a:lnSpc>
            </a:pPr>
            <a:r>
              <a:rPr lang="zh-CN" altLang="zh-CN" sz="1200" b="1" dirty="0">
                <a:latin typeface="微软雅黑" panose="020B0703020204020201" pitchFamily="34" charset="-122"/>
                <a:ea typeface="微软雅黑" panose="020B0703020204020201" pitchFamily="34" charset="-122"/>
              </a:rPr>
              <a:t>1、在现场吸烟，携带火种进入喷漆房，电源开关不防爆，易燃垃圾清理不及时均可能引发火灾；</a:t>
            </a:r>
          </a:p>
          <a:p>
            <a:pPr algn="just">
              <a:lnSpc>
                <a:spcPct val="130000"/>
              </a:lnSpc>
            </a:pPr>
            <a:r>
              <a:rPr lang="zh-CN" altLang="zh-CN" sz="1200" b="1" dirty="0">
                <a:latin typeface="微软雅黑" panose="020B0703020204020201" pitchFamily="34" charset="-122"/>
                <a:ea typeface="微软雅黑" panose="020B0703020204020201" pitchFamily="34" charset="-122"/>
              </a:rPr>
              <a:t>2、油漆中含有甲苯、二甲苯，稀料中含有丙酮，不按规定穿戴劳动防护用品，不戴防毒面具，引发中毒事故；</a:t>
            </a:r>
          </a:p>
          <a:p>
            <a:pPr algn="just">
              <a:lnSpc>
                <a:spcPct val="130000"/>
              </a:lnSpc>
            </a:pPr>
            <a:r>
              <a:rPr lang="zh-CN" altLang="zh-CN" sz="1200" b="1" dirty="0">
                <a:latin typeface="微软雅黑" panose="020B0703020204020201" pitchFamily="34" charset="-122"/>
                <a:ea typeface="微软雅黑" panose="020B0703020204020201" pitchFamily="34" charset="-122"/>
              </a:rPr>
              <a:t>3、漆房内电源线路破损；绝缘、接地不良引发事故；</a:t>
            </a:r>
          </a:p>
          <a:p>
            <a:pPr algn="just">
              <a:lnSpc>
                <a:spcPct val="130000"/>
              </a:lnSpc>
            </a:pPr>
            <a:r>
              <a:rPr lang="zh-CN" altLang="zh-CN" sz="1200" b="1" dirty="0">
                <a:latin typeface="微软雅黑" panose="020B0703020204020201" pitchFamily="34" charset="-122"/>
                <a:ea typeface="微软雅黑" panose="020B0703020204020201" pitchFamily="34" charset="-122"/>
              </a:rPr>
              <a:t>4、通风设备不完好，引发高温。</a:t>
            </a:r>
          </a:p>
          <a:p>
            <a:pPr algn="just">
              <a:lnSpc>
                <a:spcPct val="130000"/>
              </a:lnSpc>
            </a:pPr>
            <a:r>
              <a:rPr lang="zh-CN" altLang="zh-CN" sz="1200" b="1" dirty="0">
                <a:latin typeface="微软雅黑" panose="020B0703020204020201" pitchFamily="34" charset="-122"/>
                <a:ea typeface="微软雅黑" panose="020B0703020204020201" pitchFamily="34" charset="-122"/>
              </a:rPr>
              <a:t>5、处理喷枪堵塞时可能引发高压气喷伤害；</a:t>
            </a:r>
          </a:p>
          <a:p>
            <a:pPr algn="just">
              <a:lnSpc>
                <a:spcPct val="130000"/>
              </a:lnSpc>
            </a:pPr>
            <a:r>
              <a:rPr lang="zh-CN" altLang="zh-CN" sz="1200" b="1" dirty="0">
                <a:latin typeface="微软雅黑" panose="020B0703020204020201" pitchFamily="34" charset="-122"/>
                <a:ea typeface="微软雅黑" panose="020B0703020204020201" pitchFamily="34" charset="-122"/>
              </a:rPr>
              <a:t>6、登高作业时，可能引发坠落。</a:t>
            </a:r>
          </a:p>
        </p:txBody>
      </p:sp>
      <p:sp>
        <p:nvSpPr>
          <p:cNvPr id="6" name="矩形 5"/>
          <p:cNvSpPr/>
          <p:nvPr/>
        </p:nvSpPr>
        <p:spPr>
          <a:xfrm>
            <a:off x="4684714" y="4140384"/>
            <a:ext cx="6096000" cy="1769745"/>
          </a:xfrm>
          <a:prstGeom prst="rect">
            <a:avLst/>
          </a:prstGeom>
        </p:spPr>
        <p:txBody>
          <a:bodyPr wrap="square">
            <a:spAutoFit/>
          </a:bodyPr>
          <a:lstStyle/>
          <a:p>
            <a:pPr algn="just">
              <a:lnSpc>
                <a:spcPct val="130000"/>
              </a:lnSpc>
            </a:pPr>
            <a:r>
              <a:rPr lang="zh-CN" altLang="zh-CN" sz="1200" b="1" dirty="0">
                <a:latin typeface="微软雅黑" panose="020B0703020204020201" pitchFamily="34" charset="-122"/>
                <a:ea typeface="微软雅黑" panose="020B0703020204020201" pitchFamily="34" charset="-122"/>
              </a:rPr>
              <a:t>1、喷漆作业人员应接受喷漆作业专业及安全技术培训后方可上岗；</a:t>
            </a:r>
          </a:p>
          <a:p>
            <a:pPr algn="just">
              <a:lnSpc>
                <a:spcPct val="130000"/>
              </a:lnSpc>
            </a:pPr>
            <a:r>
              <a:rPr lang="zh-CN" altLang="zh-CN" sz="1200" b="1" dirty="0">
                <a:latin typeface="微软雅黑" panose="020B0703020204020201" pitchFamily="34" charset="-122"/>
                <a:ea typeface="微软雅黑" panose="020B0703020204020201" pitchFamily="34" charset="-122"/>
              </a:rPr>
              <a:t>2、操作人员熟知本岗位安全操作规程，并按规程要求操作；</a:t>
            </a:r>
          </a:p>
          <a:p>
            <a:pPr algn="just">
              <a:lnSpc>
                <a:spcPct val="130000"/>
              </a:lnSpc>
            </a:pPr>
            <a:r>
              <a:rPr lang="zh-CN" altLang="zh-CN" sz="1200" b="1" dirty="0">
                <a:latin typeface="微软雅黑" panose="020B0703020204020201" pitchFamily="34" charset="-122"/>
                <a:ea typeface="微软雅黑" panose="020B0703020204020201" pitchFamily="34" charset="-122"/>
              </a:rPr>
              <a:t>3、操作人员必须戴防毒面具，穿喷漆服，戴胶手套；</a:t>
            </a:r>
          </a:p>
          <a:p>
            <a:pPr algn="just">
              <a:lnSpc>
                <a:spcPct val="130000"/>
              </a:lnSpc>
            </a:pPr>
            <a:r>
              <a:rPr lang="zh-CN" altLang="zh-CN" sz="1200" b="1" dirty="0">
                <a:latin typeface="微软雅黑" panose="020B0703020204020201" pitchFamily="34" charset="-122"/>
                <a:ea typeface="微软雅黑" panose="020B0703020204020201" pitchFamily="34" charset="-122"/>
              </a:rPr>
              <a:t>4、严禁烟火，现场易燃垃圾要及时清理 ；</a:t>
            </a:r>
          </a:p>
          <a:p>
            <a:pPr algn="just">
              <a:lnSpc>
                <a:spcPct val="130000"/>
              </a:lnSpc>
            </a:pPr>
            <a:r>
              <a:rPr lang="zh-CN" altLang="zh-CN" sz="1200" b="1" dirty="0">
                <a:latin typeface="微软雅黑" panose="020B0703020204020201" pitchFamily="34" charset="-122"/>
                <a:ea typeface="微软雅黑" panose="020B0703020204020201" pitchFamily="34" charset="-122"/>
              </a:rPr>
              <a:t>5、加强通风，保证喷漆房内的温度不过高，蒸气浓度不超标。</a:t>
            </a:r>
          </a:p>
          <a:p>
            <a:pPr algn="just">
              <a:lnSpc>
                <a:spcPct val="130000"/>
              </a:lnSpc>
            </a:pPr>
            <a:r>
              <a:rPr lang="zh-CN" altLang="zh-CN" sz="1200" b="1" dirty="0">
                <a:latin typeface="微软雅黑" panose="020B0703020204020201" pitchFamily="34" charset="-122"/>
                <a:ea typeface="微软雅黑" panose="020B0703020204020201" pitchFamily="34" charset="-122"/>
              </a:rPr>
              <a:t>6、处理喷枪堵塞时，用钢针通畅后，应对地45°角试喷；</a:t>
            </a:r>
          </a:p>
          <a:p>
            <a:pPr algn="just">
              <a:lnSpc>
                <a:spcPct val="130000"/>
              </a:lnSpc>
            </a:pPr>
            <a:r>
              <a:rPr lang="zh-CN" altLang="zh-CN" sz="1200" b="1" dirty="0">
                <a:latin typeface="微软雅黑" panose="020B0703020204020201" pitchFamily="34" charset="-122"/>
                <a:ea typeface="微软雅黑" panose="020B0703020204020201" pitchFamily="34" charset="-122"/>
              </a:rPr>
              <a:t>7、高处作业时，必须系安全带。</a:t>
            </a:r>
          </a:p>
        </p:txBody>
      </p:sp>
      <p:sp>
        <p:nvSpPr>
          <p:cNvPr id="28" name="矩形 27"/>
          <p:cNvSpPr/>
          <p:nvPr/>
        </p:nvSpPr>
        <p:spPr>
          <a:xfrm>
            <a:off x="569944" y="5641987"/>
            <a:ext cx="2209003"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火灾报警电话：</a:t>
            </a:r>
            <a:r>
              <a:rPr lang="en-US" altLang="zh-CN" sz="1200" b="1" dirty="0">
                <a:solidFill>
                  <a:schemeClr val="bg1"/>
                </a:solidFill>
                <a:latin typeface="微软雅黑" panose="020B0703020204020201" pitchFamily="34" charset="-122"/>
                <a:ea typeface="微软雅黑" panose="020B0703020204020201" pitchFamily="34" charset="-122"/>
              </a:rPr>
              <a:t>119</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29" name="矩形 28"/>
          <p:cNvSpPr/>
          <p:nvPr/>
        </p:nvSpPr>
        <p:spPr>
          <a:xfrm>
            <a:off x="2362036" y="5641987"/>
            <a:ext cx="2209003"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急救电话：</a:t>
            </a:r>
            <a:r>
              <a:rPr lang="en-US" altLang="zh-CN" sz="1200" b="1" dirty="0">
                <a:solidFill>
                  <a:schemeClr val="bg1"/>
                </a:solidFill>
                <a:latin typeface="微软雅黑" panose="020B0703020204020201" pitchFamily="34" charset="-122"/>
                <a:ea typeface="微软雅黑" panose="020B0703020204020201" pitchFamily="34" charset="-122"/>
              </a:rPr>
              <a:t>120</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30" name="矩形 29"/>
          <p:cNvSpPr/>
          <p:nvPr/>
        </p:nvSpPr>
        <p:spPr>
          <a:xfrm>
            <a:off x="569944" y="5929602"/>
            <a:ext cx="4163186"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公司应急电话：白天：</a:t>
            </a:r>
            <a:r>
              <a:rPr lang="en-US" altLang="zh-CN" sz="1200" b="1" dirty="0">
                <a:solidFill>
                  <a:schemeClr val="bg1"/>
                </a:solidFill>
                <a:latin typeface="微软雅黑" panose="020B0703020204020201" pitchFamily="34" charset="-122"/>
                <a:ea typeface="微软雅黑" panose="020B0703020204020201" pitchFamily="34" charset="-122"/>
              </a:rPr>
              <a:t>888888         </a:t>
            </a:r>
            <a:r>
              <a:rPr lang="zh-CN" altLang="en-US" sz="1200" b="1" dirty="0">
                <a:solidFill>
                  <a:schemeClr val="bg1"/>
                </a:solidFill>
                <a:latin typeface="微软雅黑" panose="020B0703020204020201" pitchFamily="34" charset="-122"/>
                <a:ea typeface="微软雅黑" panose="020B0703020204020201" pitchFamily="34" charset="-122"/>
              </a:rPr>
              <a:t>夜间：</a:t>
            </a:r>
            <a:r>
              <a:rPr lang="en-US" altLang="zh-CN" sz="1200" b="1" dirty="0">
                <a:solidFill>
                  <a:schemeClr val="bg1"/>
                </a:solidFill>
                <a:latin typeface="微软雅黑" panose="020B0703020204020201" pitchFamily="34" charset="-122"/>
                <a:ea typeface="微软雅黑" panose="020B0703020204020201" pitchFamily="34" charset="-122"/>
              </a:rPr>
              <a:t>888888</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31" name="矩形 30"/>
          <p:cNvSpPr/>
          <p:nvPr/>
        </p:nvSpPr>
        <p:spPr>
          <a:xfrm>
            <a:off x="569944" y="6204564"/>
            <a:ext cx="2209003"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市医院电话：</a:t>
            </a:r>
            <a:r>
              <a:rPr lang="en-US" altLang="zh-CN" sz="1200" b="1" dirty="0">
                <a:solidFill>
                  <a:schemeClr val="bg1"/>
                </a:solidFill>
                <a:latin typeface="微软雅黑" panose="020B0703020204020201" pitchFamily="34" charset="-122"/>
                <a:ea typeface="微软雅黑" panose="020B0703020204020201" pitchFamily="34" charset="-122"/>
              </a:rPr>
              <a:t>8888888</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7" name="矩形 6"/>
          <p:cNvSpPr/>
          <p:nvPr/>
        </p:nvSpPr>
        <p:spPr>
          <a:xfrm>
            <a:off x="2177059" y="4928691"/>
            <a:ext cx="2578955" cy="646331"/>
          </a:xfrm>
          <a:prstGeom prst="rect">
            <a:avLst/>
          </a:prstGeom>
        </p:spPr>
        <p:txBody>
          <a:bodyPr wrap="square">
            <a:spAutoFit/>
          </a:bodyPr>
          <a:lstStyle/>
          <a:p>
            <a:r>
              <a:rPr lang="zh-CN" altLang="zh-CN" b="1" dirty="0"/>
              <a:t>非喷漆人员禁止操作！</a:t>
            </a:r>
          </a:p>
          <a:p>
            <a:r>
              <a:rPr lang="zh-CN" altLang="zh-CN" b="1" dirty="0"/>
              <a:t>必须进行安全点检！</a:t>
            </a:r>
          </a:p>
        </p:txBody>
      </p:sp>
      <p:pic>
        <p:nvPicPr>
          <p:cNvPr id="72" name="图片 7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35102" y="5787850"/>
            <a:ext cx="540076" cy="720000"/>
          </a:xfrm>
          <a:prstGeom prst="rect">
            <a:avLst/>
          </a:prstGeom>
        </p:spPr>
      </p:pic>
      <p:pic>
        <p:nvPicPr>
          <p:cNvPr id="73" name="图片 7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14797" y="5743969"/>
            <a:ext cx="540076" cy="719999"/>
          </a:xfrm>
          <a:prstGeom prst="rect">
            <a:avLst/>
          </a:prstGeom>
        </p:spPr>
      </p:pic>
      <p:pic>
        <p:nvPicPr>
          <p:cNvPr id="74" name="图片 7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94745" y="5743969"/>
            <a:ext cx="540076" cy="720000"/>
          </a:xfrm>
          <a:prstGeom prst="rect">
            <a:avLst/>
          </a:prstGeom>
        </p:spPr>
      </p:pic>
      <p:pic>
        <p:nvPicPr>
          <p:cNvPr id="75" name="图片 7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96730" y="5760299"/>
            <a:ext cx="540076" cy="720000"/>
          </a:xfrm>
          <a:prstGeom prst="rect">
            <a:avLst/>
          </a:prstGeom>
        </p:spPr>
      </p:pic>
      <p:pic>
        <p:nvPicPr>
          <p:cNvPr id="76" name="图片 7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65916" y="5787850"/>
            <a:ext cx="540076" cy="720000"/>
          </a:xfrm>
          <a:prstGeom prst="rect">
            <a:avLst/>
          </a:prstGeom>
        </p:spPr>
      </p:pic>
      <p:pic>
        <p:nvPicPr>
          <p:cNvPr id="16" name="图片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86215" y="3638787"/>
            <a:ext cx="810029" cy="1080000"/>
          </a:xfrm>
          <a:prstGeom prst="rect">
            <a:avLst/>
          </a:prstGeom>
        </p:spPr>
      </p:pic>
      <p:pic>
        <p:nvPicPr>
          <p:cNvPr id="19" name="图片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86415" y="3646941"/>
            <a:ext cx="810029" cy="1080000"/>
          </a:xfrm>
          <a:prstGeom prst="rect">
            <a:avLst/>
          </a:prstGeom>
        </p:spPr>
      </p:pic>
      <p:pic>
        <p:nvPicPr>
          <p:cNvPr id="21" name="图片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57374" y="3660684"/>
            <a:ext cx="810029" cy="1080000"/>
          </a:xfrm>
          <a:prstGeom prst="rect">
            <a:avLst/>
          </a:prstGeom>
        </p:spPr>
      </p:pic>
      <p:pic>
        <p:nvPicPr>
          <p:cNvPr id="25" name="图片 2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771506" y="3668164"/>
            <a:ext cx="810114" cy="1080000"/>
          </a:xfrm>
          <a:prstGeom prst="rect">
            <a:avLst/>
          </a:prstGeom>
        </p:spPr>
      </p:pic>
      <p:pic>
        <p:nvPicPr>
          <p:cNvPr id="33" name="图片 3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972045" y="3660684"/>
            <a:ext cx="810114" cy="1080000"/>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5"/>
          <p:cNvGraphicFramePr>
            <a:graphicFrameLocks noGrp="1"/>
          </p:cNvGraphicFramePr>
          <p:nvPr/>
        </p:nvGraphicFramePr>
        <p:xfrm>
          <a:off x="497745" y="1244601"/>
          <a:ext cx="11185524" cy="5281612"/>
        </p:xfrm>
        <a:graphic>
          <a:graphicData uri="http://schemas.openxmlformats.org/drawingml/2006/table">
            <a:tbl>
              <a:tblPr firstRow="1" bandRow="1">
                <a:tableStyleId>{5C22544A-7EE6-4342-B048-85BDC9FD1C3A}</a:tableStyleId>
              </a:tblPr>
              <a:tblGrid>
                <a:gridCol w="1553366">
                  <a:extLst>
                    <a:ext uri="{9D8B030D-6E8A-4147-A177-3AD203B41FA5}">
                      <a16:colId xmlns:a16="http://schemas.microsoft.com/office/drawing/2014/main" val="20000"/>
                    </a:ext>
                  </a:extLst>
                </a:gridCol>
                <a:gridCol w="1093468">
                  <a:extLst>
                    <a:ext uri="{9D8B030D-6E8A-4147-A177-3AD203B41FA5}">
                      <a16:colId xmlns:a16="http://schemas.microsoft.com/office/drawing/2014/main" val="20001"/>
                    </a:ext>
                  </a:extLst>
                </a:gridCol>
                <a:gridCol w="1505125">
                  <a:extLst>
                    <a:ext uri="{9D8B030D-6E8A-4147-A177-3AD203B41FA5}">
                      <a16:colId xmlns:a16="http://schemas.microsoft.com/office/drawing/2014/main" val="20002"/>
                    </a:ext>
                  </a:extLst>
                </a:gridCol>
                <a:gridCol w="7033565">
                  <a:extLst>
                    <a:ext uri="{9D8B030D-6E8A-4147-A177-3AD203B41FA5}">
                      <a16:colId xmlns:a16="http://schemas.microsoft.com/office/drawing/2014/main" val="20003"/>
                    </a:ext>
                  </a:extLst>
                </a:gridCol>
              </a:tblGrid>
              <a:tr h="508000">
                <a:tc rowSpan="2" gridSpan="2">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hMerge="1">
                  <a:txBody>
                    <a:bodyPr/>
                    <a:lstStyle/>
                    <a:p>
                      <a:endParaRPr lang="zh-CN"/>
                    </a:p>
                  </a:txBody>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0000"/>
                  </a:ext>
                </a:extLst>
              </a:tr>
              <a:tr h="1847850">
                <a:tc gridSpan="2"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vMerge="1">
                  <a:txBody>
                    <a:bodyPr/>
                    <a:lstStyle/>
                    <a:p>
                      <a:endParaRPr lang="zh-CN"/>
                    </a:p>
                  </a:txBody>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58800">
                <a:tc rowSpan="2" gridSpan="3">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hMerge="1">
                  <a:txBody>
                    <a:bodyPr/>
                    <a:lstStyle/>
                    <a:p>
                      <a:endParaRPr lang="zh-CN"/>
                    </a:p>
                  </a:txBody>
                  <a:tcPr/>
                </a:tc>
                <a:tc rowSpan="2"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extLst>
                  <a:ext uri="{0D108BD9-81ED-4DB2-BD59-A6C34878D82A}">
                    <a16:rowId xmlns:a16="http://schemas.microsoft.com/office/drawing/2014/main" val="10002"/>
                  </a:ext>
                </a:extLst>
              </a:tr>
              <a:tr h="746125">
                <a:tc gridSpan="3"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vMerge="1">
                  <a:txBody>
                    <a:bodyPr/>
                    <a:lstStyle/>
                    <a:p>
                      <a:endParaRPr lang="zh-CN"/>
                    </a:p>
                  </a:txBody>
                  <a:tcPr/>
                </a:tc>
                <a:tc hMerge="1" vMerge="1">
                  <a:txBody>
                    <a:bodyPr/>
                    <a:lstStyle/>
                    <a:p>
                      <a:endParaRPr lang="zh-CN"/>
                    </a:p>
                  </a:txBody>
                  <a:tcPr/>
                </a:tc>
                <a:tc rowSpan="3">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685800">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gridSpan="2">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935037">
                <a:tc gridSpan="3">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hMerge="1">
                  <a:txBody>
                    <a:bodyPr/>
                    <a:lstStyle/>
                    <a:p>
                      <a:endParaRPr lang="zh-CN"/>
                    </a:p>
                  </a:txBody>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sp>
        <p:nvSpPr>
          <p:cNvPr id="8" name="文本框 7"/>
          <p:cNvSpPr txBox="1"/>
          <p:nvPr/>
        </p:nvSpPr>
        <p:spPr>
          <a:xfrm>
            <a:off x="3409950" y="356632"/>
            <a:ext cx="5372100" cy="645160"/>
          </a:xfrm>
          <a:prstGeom prst="rect">
            <a:avLst/>
          </a:prstGeom>
          <a:noFill/>
        </p:spPr>
        <p:txBody>
          <a:bodyPr wrap="square" rtlCol="0">
            <a:spAutoFit/>
          </a:bodyPr>
          <a:lstStyle/>
          <a:p>
            <a:pPr algn="ctr"/>
            <a:r>
              <a:rPr lang="zh-CN" altLang="en-US" sz="3600" b="1" spc="600" dirty="0">
                <a:solidFill>
                  <a:srgbClr val="C00000"/>
                </a:solidFill>
                <a:latin typeface="微软雅黑" panose="020B0703020204020201" pitchFamily="34" charset="-122"/>
                <a:ea typeface="微软雅黑" panose="020B0703020204020201" pitchFamily="34" charset="-122"/>
              </a:rPr>
              <a:t>危险源风险点告知卡</a:t>
            </a:r>
          </a:p>
        </p:txBody>
      </p:sp>
      <p:sp>
        <p:nvSpPr>
          <p:cNvPr id="9" name="文本框 8"/>
          <p:cNvSpPr txBox="1"/>
          <p:nvPr/>
        </p:nvSpPr>
        <p:spPr>
          <a:xfrm>
            <a:off x="685800" y="1358900"/>
            <a:ext cx="1917700" cy="369332"/>
          </a:xfrm>
          <a:prstGeom prst="rect">
            <a:avLst/>
          </a:prstGeom>
          <a:noFill/>
        </p:spPr>
        <p:txBody>
          <a:bodyPr wrap="square" rtlCol="0">
            <a:spAutoFit/>
          </a:bodyPr>
          <a:lstStyle/>
          <a:p>
            <a:r>
              <a:rPr lang="zh-CN" altLang="en-US" b="1" dirty="0">
                <a:solidFill>
                  <a:schemeClr val="tx1">
                    <a:lumMod val="95000"/>
                    <a:lumOff val="5000"/>
                  </a:schemeClr>
                </a:solidFill>
                <a:latin typeface="微软雅黑" panose="020B0703020204020201" pitchFamily="34" charset="-122"/>
                <a:ea typeface="微软雅黑" panose="020B0703020204020201" pitchFamily="34" charset="-122"/>
              </a:rPr>
              <a:t>危险源名称：</a:t>
            </a:r>
          </a:p>
        </p:txBody>
      </p:sp>
      <p:sp>
        <p:nvSpPr>
          <p:cNvPr id="10" name="文本框 9"/>
          <p:cNvSpPr txBox="1"/>
          <p:nvPr/>
        </p:nvSpPr>
        <p:spPr>
          <a:xfrm>
            <a:off x="3313114" y="1310278"/>
            <a:ext cx="1130300" cy="369332"/>
          </a:xfrm>
          <a:prstGeom prst="rect">
            <a:avLst/>
          </a:prstGeom>
          <a:noFill/>
        </p:spPr>
        <p:txBody>
          <a:bodyPr wrap="square" rtlCol="0">
            <a:spAutoFit/>
          </a:bodyPr>
          <a:lstStyle/>
          <a:p>
            <a:pPr algn="ctr"/>
            <a:r>
              <a:rPr lang="zh-CN" altLang="en-US" b="1" dirty="0">
                <a:solidFill>
                  <a:schemeClr val="bg1"/>
                </a:solidFill>
                <a:latin typeface="微软雅黑" panose="020B0703020204020201" pitchFamily="34" charset="-122"/>
                <a:ea typeface="微软雅黑" panose="020B0703020204020201" pitchFamily="34" charset="-122"/>
              </a:rPr>
              <a:t>危险因素</a:t>
            </a:r>
          </a:p>
        </p:txBody>
      </p:sp>
      <p:sp>
        <p:nvSpPr>
          <p:cNvPr id="11" name="文本框 10"/>
          <p:cNvSpPr txBox="1"/>
          <p:nvPr/>
        </p:nvSpPr>
        <p:spPr>
          <a:xfrm>
            <a:off x="7507287" y="1295400"/>
            <a:ext cx="1130300" cy="369332"/>
          </a:xfrm>
          <a:prstGeom prst="rect">
            <a:avLst/>
          </a:prstGeom>
          <a:noFill/>
        </p:spPr>
        <p:txBody>
          <a:bodyPr wrap="square" rtlCol="0">
            <a:spAutoFit/>
          </a:bodyPr>
          <a:lstStyle/>
          <a:p>
            <a:pPr algn="ctr"/>
            <a:r>
              <a:rPr lang="zh-CN" altLang="en-US" b="1" dirty="0">
                <a:solidFill>
                  <a:schemeClr val="bg1"/>
                </a:solidFill>
                <a:latin typeface="微软雅黑" panose="020B0703020204020201" pitchFamily="34" charset="-122"/>
                <a:ea typeface="微软雅黑" panose="020B0703020204020201" pitchFamily="34" charset="-122"/>
              </a:rPr>
              <a:t>事故诱因</a:t>
            </a:r>
          </a:p>
        </p:txBody>
      </p:sp>
      <p:sp>
        <p:nvSpPr>
          <p:cNvPr id="12" name="文本框 11"/>
          <p:cNvSpPr txBox="1"/>
          <p:nvPr/>
        </p:nvSpPr>
        <p:spPr>
          <a:xfrm>
            <a:off x="7507287" y="3690254"/>
            <a:ext cx="1130300" cy="369332"/>
          </a:xfrm>
          <a:prstGeom prst="rect">
            <a:avLst/>
          </a:prstGeom>
          <a:noFill/>
        </p:spPr>
        <p:txBody>
          <a:bodyPr wrap="square" rtlCol="0">
            <a:spAutoFit/>
          </a:bodyPr>
          <a:lstStyle/>
          <a:p>
            <a:pPr algn="ctr"/>
            <a:r>
              <a:rPr lang="zh-CN" altLang="en-US" b="1" dirty="0">
                <a:solidFill>
                  <a:schemeClr val="bg1"/>
                </a:solidFill>
                <a:latin typeface="微软雅黑" panose="020B0703020204020201" pitchFamily="34" charset="-122"/>
                <a:ea typeface="微软雅黑" panose="020B0703020204020201" pitchFamily="34" charset="-122"/>
              </a:rPr>
              <a:t>防范措施</a:t>
            </a:r>
          </a:p>
        </p:txBody>
      </p:sp>
      <p:sp>
        <p:nvSpPr>
          <p:cNvPr id="13" name="文本框 12"/>
          <p:cNvSpPr txBox="1"/>
          <p:nvPr/>
        </p:nvSpPr>
        <p:spPr>
          <a:xfrm>
            <a:off x="510445" y="5005700"/>
            <a:ext cx="1533525" cy="468000"/>
          </a:xfrm>
          <a:prstGeom prst="rect">
            <a:avLst/>
          </a:prstGeom>
          <a:noFill/>
        </p:spPr>
        <p:txBody>
          <a:bodyPr wrap="square" rtlCol="0">
            <a:spAutoFit/>
          </a:bodyPr>
          <a:lstStyle/>
          <a:p>
            <a:pPr algn="ctr"/>
            <a:r>
              <a:rPr lang="zh-CN" altLang="en-US" sz="2400" b="1" dirty="0">
                <a:solidFill>
                  <a:schemeClr val="bg1"/>
                </a:solidFill>
                <a:latin typeface="微软雅黑" panose="020B0703020204020201" pitchFamily="34" charset="-122"/>
                <a:ea typeface="微软雅黑" panose="020B0703020204020201" pitchFamily="34" charset="-122"/>
              </a:rPr>
              <a:t>重要提示</a:t>
            </a:r>
          </a:p>
        </p:txBody>
      </p:sp>
      <p:sp>
        <p:nvSpPr>
          <p:cNvPr id="2" name="矩形 1"/>
          <p:cNvSpPr/>
          <p:nvPr/>
        </p:nvSpPr>
        <p:spPr>
          <a:xfrm>
            <a:off x="1243782" y="1842532"/>
            <a:ext cx="1371599" cy="646331"/>
          </a:xfrm>
          <a:prstGeom prst="rect">
            <a:avLst/>
          </a:prstGeom>
          <a:noFill/>
        </p:spPr>
        <p:txBody>
          <a:bodyPr wrap="square" rtlCol="0">
            <a:spAutoFit/>
          </a:bodyPr>
          <a:lstStyle/>
          <a:p>
            <a:r>
              <a:rPr lang="zh-CN" altLang="zh-CN" b="1" dirty="0">
                <a:solidFill>
                  <a:schemeClr val="tx1">
                    <a:lumMod val="95000"/>
                    <a:lumOff val="5000"/>
                  </a:schemeClr>
                </a:solidFill>
                <a:latin typeface="微软雅黑" panose="020B0703020204020201" pitchFamily="34" charset="-122"/>
                <a:ea typeface="微软雅黑" panose="020B0703020204020201" pitchFamily="34" charset="-122"/>
              </a:rPr>
              <a:t>下料组</a:t>
            </a:r>
          </a:p>
          <a:p>
            <a:r>
              <a:rPr lang="zh-CN" altLang="zh-CN" b="1" dirty="0">
                <a:solidFill>
                  <a:schemeClr val="tx1">
                    <a:lumMod val="95000"/>
                    <a:lumOff val="5000"/>
                  </a:schemeClr>
                </a:solidFill>
                <a:latin typeface="微软雅黑" panose="020B0703020204020201" pitchFamily="34" charset="-122"/>
                <a:ea typeface="微软雅黑" panose="020B0703020204020201" pitchFamily="34" charset="-122"/>
              </a:rPr>
              <a:t>折弯工位一</a:t>
            </a:r>
          </a:p>
        </p:txBody>
      </p:sp>
      <p:sp>
        <p:nvSpPr>
          <p:cNvPr id="3" name="矩形 2"/>
          <p:cNvSpPr/>
          <p:nvPr/>
        </p:nvSpPr>
        <p:spPr>
          <a:xfrm>
            <a:off x="3313114" y="1804260"/>
            <a:ext cx="1371600" cy="1749390"/>
          </a:xfrm>
          <a:prstGeom prst="rect">
            <a:avLst/>
          </a:prstGeom>
        </p:spPr>
        <p:txBody>
          <a:bodyPr wrap="square">
            <a:spAutoFit/>
          </a:bodyPr>
          <a:lstStyle/>
          <a:p>
            <a:pPr algn="just">
              <a:lnSpc>
                <a:spcPct val="130000"/>
              </a:lnSpc>
            </a:pPr>
            <a:r>
              <a:rPr lang="zh-CN" altLang="zh-CN" sz="1200" b="1" dirty="0">
                <a:latin typeface="微软雅黑" panose="020B0703020204020201" pitchFamily="34" charset="-122"/>
                <a:ea typeface="微软雅黑" panose="020B0703020204020201" pitchFamily="34" charset="-122"/>
              </a:rPr>
              <a:t>1、机械伤害 </a:t>
            </a:r>
          </a:p>
          <a:p>
            <a:pPr algn="just">
              <a:lnSpc>
                <a:spcPct val="130000"/>
              </a:lnSpc>
            </a:pPr>
            <a:r>
              <a:rPr lang="zh-CN" altLang="zh-CN" sz="1200" b="1" dirty="0">
                <a:latin typeface="微软雅黑" panose="020B0703020204020201" pitchFamily="34" charset="-122"/>
                <a:ea typeface="微软雅黑" panose="020B0703020204020201" pitchFamily="34" charset="-122"/>
              </a:rPr>
              <a:t>2、触电 </a:t>
            </a:r>
          </a:p>
          <a:p>
            <a:pPr algn="just">
              <a:lnSpc>
                <a:spcPct val="130000"/>
              </a:lnSpc>
            </a:pPr>
            <a:r>
              <a:rPr lang="zh-CN" altLang="zh-CN" sz="1200" b="1" dirty="0">
                <a:latin typeface="微软雅黑" panose="020B0703020204020201" pitchFamily="34" charset="-122"/>
                <a:ea typeface="微软雅黑" panose="020B0703020204020201" pitchFamily="34" charset="-122"/>
              </a:rPr>
              <a:t>3、挤压、碰撞</a:t>
            </a:r>
          </a:p>
          <a:p>
            <a:pPr algn="just">
              <a:lnSpc>
                <a:spcPct val="130000"/>
              </a:lnSpc>
            </a:pPr>
            <a:r>
              <a:rPr lang="zh-CN" altLang="zh-CN" sz="1200" b="1" dirty="0">
                <a:latin typeface="微软雅黑" panose="020B0703020204020201" pitchFamily="34" charset="-122"/>
                <a:ea typeface="微软雅黑" panose="020B0703020204020201" pitchFamily="34" charset="-122"/>
              </a:rPr>
              <a:t>4、物体打击</a:t>
            </a:r>
          </a:p>
          <a:p>
            <a:pPr algn="just">
              <a:lnSpc>
                <a:spcPct val="130000"/>
              </a:lnSpc>
            </a:pPr>
            <a:r>
              <a:rPr lang="zh-CN" altLang="zh-CN" sz="1200" b="1" dirty="0">
                <a:latin typeface="微软雅黑" panose="020B0703020204020201" pitchFamily="34" charset="-122"/>
                <a:ea typeface="微软雅黑" panose="020B0703020204020201" pitchFamily="34" charset="-122"/>
              </a:rPr>
              <a:t>5、割伤</a:t>
            </a:r>
          </a:p>
          <a:p>
            <a:pPr algn="just">
              <a:lnSpc>
                <a:spcPct val="130000"/>
              </a:lnSpc>
            </a:pPr>
            <a:r>
              <a:rPr lang="zh-CN" altLang="zh-CN" sz="1200" b="1" dirty="0">
                <a:latin typeface="微软雅黑" panose="020B0703020204020201" pitchFamily="34" charset="-122"/>
                <a:ea typeface="微软雅黑" panose="020B0703020204020201" pitchFamily="34" charset="-122"/>
              </a:rPr>
              <a:t>6、噪声</a:t>
            </a:r>
          </a:p>
          <a:p>
            <a:pPr algn="just">
              <a:lnSpc>
                <a:spcPct val="130000"/>
              </a:lnSpc>
            </a:pPr>
            <a:r>
              <a:rPr lang="zh-CN" altLang="zh-CN" sz="1200" b="1" dirty="0">
                <a:latin typeface="微软雅黑" panose="020B0703020204020201" pitchFamily="34" charset="-122"/>
                <a:ea typeface="微软雅黑" panose="020B0703020204020201" pitchFamily="34" charset="-122"/>
              </a:rPr>
              <a:t>7、其他伤害</a:t>
            </a:r>
          </a:p>
        </p:txBody>
      </p:sp>
      <p:sp>
        <p:nvSpPr>
          <p:cNvPr id="4" name="矩形 3"/>
          <p:cNvSpPr/>
          <p:nvPr/>
        </p:nvSpPr>
        <p:spPr>
          <a:xfrm>
            <a:off x="4684714" y="1804260"/>
            <a:ext cx="6821486" cy="1269258"/>
          </a:xfrm>
          <a:prstGeom prst="rect">
            <a:avLst/>
          </a:prstGeom>
        </p:spPr>
        <p:txBody>
          <a:bodyPr wrap="square">
            <a:spAutoFit/>
          </a:bodyPr>
          <a:lstStyle/>
          <a:p>
            <a:pPr algn="just">
              <a:lnSpc>
                <a:spcPct val="130000"/>
              </a:lnSpc>
            </a:pPr>
            <a:r>
              <a:rPr lang="zh-CN" altLang="zh-CN" sz="1200" b="1" dirty="0">
                <a:latin typeface="微软雅黑" panose="020B0703020204020201" pitchFamily="34" charset="-122"/>
                <a:ea typeface="微软雅黑" panose="020B0703020204020201" pitchFamily="34" charset="-122"/>
              </a:rPr>
              <a:t>1、安全防护、操纵控制装置等故障、失控引发事故；</a:t>
            </a:r>
          </a:p>
          <a:p>
            <a:pPr algn="just">
              <a:lnSpc>
                <a:spcPct val="130000"/>
              </a:lnSpc>
            </a:pPr>
            <a:r>
              <a:rPr lang="zh-CN" altLang="zh-CN" sz="1200" b="1" dirty="0">
                <a:latin typeface="微软雅黑" panose="020B0703020204020201" pitchFamily="34" charset="-122"/>
                <a:ea typeface="微软雅黑" panose="020B0703020204020201" pitchFamily="34" charset="-122"/>
              </a:rPr>
              <a:t>2、维护不当电器元件失修、老化、线路破损；绝缘、接地不良引发事故；</a:t>
            </a:r>
          </a:p>
          <a:p>
            <a:pPr algn="just">
              <a:lnSpc>
                <a:spcPct val="130000"/>
              </a:lnSpc>
            </a:pPr>
            <a:r>
              <a:rPr lang="zh-CN" altLang="zh-CN" sz="1200" b="1" dirty="0">
                <a:latin typeface="微软雅黑" panose="020B0703020204020201" pitchFamily="34" charset="-122"/>
                <a:ea typeface="微软雅黑" panose="020B0703020204020201" pitchFamily="34" charset="-122"/>
              </a:rPr>
              <a:t>3、非本设备操作人员操作设备、违章操作、指挥不当、协调不好、误操作引发事故；</a:t>
            </a:r>
          </a:p>
          <a:p>
            <a:pPr algn="just">
              <a:lnSpc>
                <a:spcPct val="130000"/>
              </a:lnSpc>
            </a:pPr>
            <a:r>
              <a:rPr lang="zh-CN" altLang="zh-CN" sz="1200" b="1" dirty="0">
                <a:latin typeface="微软雅黑" panose="020B0703020204020201" pitchFamily="34" charset="-122"/>
                <a:ea typeface="微软雅黑" panose="020B0703020204020201" pitchFamily="34" charset="-122"/>
              </a:rPr>
              <a:t>4、未按规定穿戴劳动防护用品等引发事故；</a:t>
            </a:r>
          </a:p>
          <a:p>
            <a:pPr algn="just">
              <a:lnSpc>
                <a:spcPct val="130000"/>
              </a:lnSpc>
            </a:pPr>
            <a:r>
              <a:rPr lang="zh-CN" altLang="zh-CN" sz="1200" b="1" dirty="0">
                <a:latin typeface="微软雅黑" panose="020B0703020204020201" pitchFamily="34" charset="-122"/>
                <a:ea typeface="微软雅黑" panose="020B0703020204020201" pitchFamily="34" charset="-122"/>
              </a:rPr>
              <a:t>5、操作过程不协调，工件物品摆放、堆置不符合安全要求引发事故。</a:t>
            </a:r>
          </a:p>
        </p:txBody>
      </p:sp>
      <p:sp>
        <p:nvSpPr>
          <p:cNvPr id="6" name="矩形 5"/>
          <p:cNvSpPr/>
          <p:nvPr/>
        </p:nvSpPr>
        <p:spPr>
          <a:xfrm>
            <a:off x="4684714" y="4158856"/>
            <a:ext cx="6937342" cy="1749390"/>
          </a:xfrm>
          <a:prstGeom prst="rect">
            <a:avLst/>
          </a:prstGeom>
        </p:spPr>
        <p:txBody>
          <a:bodyPr wrap="square">
            <a:spAutoFit/>
          </a:bodyPr>
          <a:lstStyle/>
          <a:p>
            <a:pPr algn="just">
              <a:lnSpc>
                <a:spcPct val="130000"/>
              </a:lnSpc>
            </a:pPr>
            <a:r>
              <a:rPr lang="zh-CN" altLang="zh-CN" sz="1200" b="1" dirty="0">
                <a:latin typeface="微软雅黑" panose="020B0703020204020201" pitchFamily="34" charset="-122"/>
                <a:ea typeface="微软雅黑" panose="020B0703020204020201" pitchFamily="34" charset="-122"/>
              </a:rPr>
              <a:t>1、操作人员必须经岗位培训合格方可上岗操作；</a:t>
            </a:r>
          </a:p>
          <a:p>
            <a:pPr algn="just">
              <a:lnSpc>
                <a:spcPct val="130000"/>
              </a:lnSpc>
            </a:pPr>
            <a:r>
              <a:rPr lang="zh-CN" altLang="zh-CN" sz="1200" b="1" dirty="0">
                <a:latin typeface="微软雅黑" panose="020B0703020204020201" pitchFamily="34" charset="-122"/>
                <a:ea typeface="微软雅黑" panose="020B0703020204020201" pitchFamily="34" charset="-122"/>
              </a:rPr>
              <a:t>2、操作人员熟知本岗位安全操作规程，并按规程要求操作；</a:t>
            </a:r>
          </a:p>
          <a:p>
            <a:pPr algn="just">
              <a:lnSpc>
                <a:spcPct val="130000"/>
              </a:lnSpc>
            </a:pPr>
            <a:r>
              <a:rPr lang="zh-CN" altLang="zh-CN" sz="1200" b="1" dirty="0">
                <a:latin typeface="微软雅黑" panose="020B0703020204020201" pitchFamily="34" charset="-122"/>
                <a:ea typeface="微软雅黑" panose="020B0703020204020201" pitchFamily="34" charset="-122"/>
              </a:rPr>
              <a:t>3、工作前必须对设备进行检查，各部位正常方可作业；</a:t>
            </a:r>
          </a:p>
          <a:p>
            <a:pPr algn="just">
              <a:lnSpc>
                <a:spcPct val="130000"/>
              </a:lnSpc>
            </a:pPr>
            <a:r>
              <a:rPr lang="zh-CN" altLang="zh-CN" sz="1200" b="1" dirty="0">
                <a:latin typeface="微软雅黑" panose="020B0703020204020201" pitchFamily="34" charset="-122"/>
                <a:ea typeface="微软雅黑" panose="020B0703020204020201" pitchFamily="34" charset="-122"/>
              </a:rPr>
              <a:t>4、做好设备日常点检和定期检查，并定期维护保养，设备异常及时向机修车间报告，保证设备正常运转 ；</a:t>
            </a:r>
          </a:p>
          <a:p>
            <a:pPr algn="just">
              <a:lnSpc>
                <a:spcPct val="130000"/>
              </a:lnSpc>
            </a:pPr>
            <a:r>
              <a:rPr lang="zh-CN" altLang="zh-CN" sz="1200" b="1" dirty="0">
                <a:latin typeface="微软雅黑" panose="020B0703020204020201" pitchFamily="34" charset="-122"/>
                <a:ea typeface="微软雅黑" panose="020B0703020204020201" pitchFamily="34" charset="-122"/>
              </a:rPr>
              <a:t>5、操作时做好协调，两人以上操作，必须明确主要操作人员， 统一指挥，有序操作；</a:t>
            </a:r>
          </a:p>
          <a:p>
            <a:pPr algn="just">
              <a:lnSpc>
                <a:spcPct val="130000"/>
              </a:lnSpc>
            </a:pPr>
            <a:r>
              <a:rPr lang="zh-CN" altLang="zh-CN" sz="1200" b="1" dirty="0">
                <a:latin typeface="微软雅黑" panose="020B0703020204020201" pitchFamily="34" charset="-122"/>
                <a:ea typeface="微软雅黑" panose="020B0703020204020201" pitchFamily="34" charset="-122"/>
              </a:rPr>
              <a:t>6、操作人员必须按要求穿戴劳动防护用品。</a:t>
            </a:r>
          </a:p>
        </p:txBody>
      </p:sp>
      <p:sp>
        <p:nvSpPr>
          <p:cNvPr id="28" name="矩形 27"/>
          <p:cNvSpPr/>
          <p:nvPr/>
        </p:nvSpPr>
        <p:spPr>
          <a:xfrm>
            <a:off x="569944" y="5641987"/>
            <a:ext cx="2209003"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火灾报警电话：</a:t>
            </a:r>
            <a:r>
              <a:rPr lang="en-US" altLang="zh-CN" sz="1200" b="1" dirty="0">
                <a:solidFill>
                  <a:schemeClr val="bg1"/>
                </a:solidFill>
                <a:latin typeface="微软雅黑" panose="020B0703020204020201" pitchFamily="34" charset="-122"/>
                <a:ea typeface="微软雅黑" panose="020B0703020204020201" pitchFamily="34" charset="-122"/>
              </a:rPr>
              <a:t>119</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29" name="矩形 28"/>
          <p:cNvSpPr/>
          <p:nvPr/>
        </p:nvSpPr>
        <p:spPr>
          <a:xfrm>
            <a:off x="2362036" y="5641987"/>
            <a:ext cx="2209003"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急救电话：</a:t>
            </a:r>
            <a:r>
              <a:rPr lang="en-US" altLang="zh-CN" sz="1200" b="1" dirty="0">
                <a:solidFill>
                  <a:schemeClr val="bg1"/>
                </a:solidFill>
                <a:latin typeface="微软雅黑" panose="020B0703020204020201" pitchFamily="34" charset="-122"/>
                <a:ea typeface="微软雅黑" panose="020B0703020204020201" pitchFamily="34" charset="-122"/>
              </a:rPr>
              <a:t>120</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30" name="矩形 29"/>
          <p:cNvSpPr/>
          <p:nvPr/>
        </p:nvSpPr>
        <p:spPr>
          <a:xfrm>
            <a:off x="569944" y="5929602"/>
            <a:ext cx="4163186"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公司应急电话：白天：</a:t>
            </a:r>
            <a:r>
              <a:rPr lang="en-US" altLang="zh-CN" sz="1200" b="1" dirty="0">
                <a:solidFill>
                  <a:schemeClr val="bg1"/>
                </a:solidFill>
                <a:latin typeface="微软雅黑" panose="020B0703020204020201" pitchFamily="34" charset="-122"/>
                <a:ea typeface="微软雅黑" panose="020B0703020204020201" pitchFamily="34" charset="-122"/>
              </a:rPr>
              <a:t>888888         </a:t>
            </a:r>
            <a:r>
              <a:rPr lang="zh-CN" altLang="en-US" sz="1200" b="1" dirty="0">
                <a:solidFill>
                  <a:schemeClr val="bg1"/>
                </a:solidFill>
                <a:latin typeface="微软雅黑" panose="020B0703020204020201" pitchFamily="34" charset="-122"/>
                <a:ea typeface="微软雅黑" panose="020B0703020204020201" pitchFamily="34" charset="-122"/>
              </a:rPr>
              <a:t>夜间：</a:t>
            </a:r>
            <a:r>
              <a:rPr lang="en-US" altLang="zh-CN" sz="1200" b="1" dirty="0">
                <a:solidFill>
                  <a:schemeClr val="bg1"/>
                </a:solidFill>
                <a:latin typeface="微软雅黑" panose="020B0703020204020201" pitchFamily="34" charset="-122"/>
                <a:ea typeface="微软雅黑" panose="020B0703020204020201" pitchFamily="34" charset="-122"/>
              </a:rPr>
              <a:t>888888</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31" name="矩形 30"/>
          <p:cNvSpPr/>
          <p:nvPr/>
        </p:nvSpPr>
        <p:spPr>
          <a:xfrm>
            <a:off x="569944" y="6204564"/>
            <a:ext cx="2209003"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市医院电话：</a:t>
            </a:r>
            <a:r>
              <a:rPr lang="en-US" altLang="zh-CN" sz="1200" b="1" dirty="0">
                <a:solidFill>
                  <a:schemeClr val="bg1"/>
                </a:solidFill>
                <a:latin typeface="微软雅黑" panose="020B0703020204020201" pitchFamily="34" charset="-122"/>
                <a:ea typeface="微软雅黑" panose="020B0703020204020201" pitchFamily="34" charset="-122"/>
              </a:rPr>
              <a:t>8888888</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7" name="矩形 6"/>
          <p:cNvSpPr/>
          <p:nvPr/>
        </p:nvSpPr>
        <p:spPr>
          <a:xfrm>
            <a:off x="2177059" y="4928691"/>
            <a:ext cx="2578955" cy="646331"/>
          </a:xfrm>
          <a:prstGeom prst="rect">
            <a:avLst/>
          </a:prstGeom>
        </p:spPr>
        <p:txBody>
          <a:bodyPr wrap="square">
            <a:spAutoFit/>
          </a:bodyPr>
          <a:lstStyle/>
          <a:p>
            <a:pPr algn="ctr"/>
            <a:r>
              <a:rPr lang="zh-CN" altLang="zh-CN" b="1" dirty="0"/>
              <a:t>非本设备人员禁止操作！</a:t>
            </a:r>
          </a:p>
          <a:p>
            <a:pPr algn="ctr"/>
            <a:r>
              <a:rPr lang="zh-CN" altLang="zh-CN" b="1" dirty="0"/>
              <a:t>必须进行设备点检！</a:t>
            </a:r>
          </a:p>
        </p:txBody>
      </p:sp>
      <p:grpSp>
        <p:nvGrpSpPr>
          <p:cNvPr id="67" name="组合 66"/>
          <p:cNvGrpSpPr/>
          <p:nvPr/>
        </p:nvGrpSpPr>
        <p:grpSpPr>
          <a:xfrm>
            <a:off x="3807406" y="3834261"/>
            <a:ext cx="734185" cy="812939"/>
            <a:chOff x="2123376" y="3964969"/>
            <a:chExt cx="545252" cy="603740"/>
          </a:xfrm>
        </p:grpSpPr>
        <p:pic>
          <p:nvPicPr>
            <p:cNvPr id="68" name="图片 67"/>
            <p:cNvPicPr/>
            <p:nvPr/>
          </p:nvPicPr>
          <p:blipFill rotWithShape="1">
            <a:blip r:embed="rId3" cstate="print"/>
            <a:srcRect b="38182"/>
            <a:stretch>
              <a:fillRect/>
            </a:stretch>
          </p:blipFill>
          <p:spPr bwMode="auto">
            <a:xfrm>
              <a:off x="2123376" y="3964969"/>
              <a:ext cx="543463" cy="481833"/>
            </a:xfrm>
            <a:prstGeom prst="rect">
              <a:avLst/>
            </a:prstGeom>
            <a:noFill/>
            <a:ln w="9525">
              <a:noFill/>
              <a:miter lim="800000"/>
              <a:headEnd/>
              <a:tailEnd/>
            </a:ln>
          </p:spPr>
        </p:pic>
        <p:sp>
          <p:nvSpPr>
            <p:cNvPr id="69" name="文本框 68"/>
            <p:cNvSpPr txBox="1"/>
            <p:nvPr/>
          </p:nvSpPr>
          <p:spPr>
            <a:xfrm>
              <a:off x="2163803" y="4408707"/>
              <a:ext cx="504825" cy="160002"/>
            </a:xfrm>
            <a:prstGeom prst="rect">
              <a:avLst/>
            </a:prstGeom>
            <a:noFill/>
          </p:spPr>
          <p:txBody>
            <a:bodyPr wrap="square" rtlCol="0">
              <a:spAutoFit/>
            </a:bodyPr>
            <a:lstStyle/>
            <a:p>
              <a:r>
                <a:rPr lang="zh-CN" altLang="en-US" sz="800" dirty="0">
                  <a:latin typeface="黑体" panose="02010609060101010101" charset="-122"/>
                  <a:ea typeface="黑体" panose="02010609060101010101" charset="-122"/>
                </a:rPr>
                <a:t>噪声有害</a:t>
              </a:r>
            </a:p>
          </p:txBody>
        </p:sp>
      </p:grpSp>
      <p:pic>
        <p:nvPicPr>
          <p:cNvPr id="85" name="图片 8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25515" y="5809496"/>
            <a:ext cx="540076" cy="720000"/>
          </a:xfrm>
          <a:prstGeom prst="rect">
            <a:avLst/>
          </a:prstGeom>
        </p:spPr>
      </p:pic>
      <p:pic>
        <p:nvPicPr>
          <p:cNvPr id="86" name="图片 8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68947" y="5781369"/>
            <a:ext cx="540076" cy="719999"/>
          </a:xfrm>
          <a:prstGeom prst="rect">
            <a:avLst/>
          </a:prstGeom>
        </p:spPr>
      </p:pic>
      <p:pic>
        <p:nvPicPr>
          <p:cNvPr id="88" name="图片 8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87143" y="5781945"/>
            <a:ext cx="540076" cy="720000"/>
          </a:xfrm>
          <a:prstGeom prst="rect">
            <a:avLst/>
          </a:prstGeom>
        </p:spPr>
      </p:pic>
      <p:pic>
        <p:nvPicPr>
          <p:cNvPr id="89" name="图片 8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56329" y="5809496"/>
            <a:ext cx="540076" cy="720000"/>
          </a:xfrm>
          <a:prstGeom prst="rect">
            <a:avLst/>
          </a:prstGeom>
        </p:spPr>
      </p:pic>
      <p:pic>
        <p:nvPicPr>
          <p:cNvPr id="90" name="图片 8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945885" y="5809496"/>
            <a:ext cx="540076" cy="719999"/>
          </a:xfrm>
          <a:prstGeom prst="rect">
            <a:avLst/>
          </a:prstGeom>
        </p:spPr>
      </p:pic>
      <p:pic>
        <p:nvPicPr>
          <p:cNvPr id="91" name="图片 9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0288" y="3694175"/>
            <a:ext cx="810114" cy="1080000"/>
          </a:xfrm>
          <a:prstGeom prst="rect">
            <a:avLst/>
          </a:prstGeom>
        </p:spPr>
      </p:pic>
      <p:pic>
        <p:nvPicPr>
          <p:cNvPr id="92" name="图片 9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021391" y="3678300"/>
            <a:ext cx="810114" cy="1080000"/>
          </a:xfrm>
          <a:prstGeom prst="rect">
            <a:avLst/>
          </a:prstGeom>
        </p:spPr>
      </p:pic>
      <p:pic>
        <p:nvPicPr>
          <p:cNvPr id="93" name="图片 9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198443" y="3671401"/>
            <a:ext cx="810114" cy="1080000"/>
          </a:xfrm>
          <a:prstGeom prst="rect">
            <a:avLst/>
          </a:prstGeom>
        </p:spPr>
      </p:pic>
      <p:pic>
        <p:nvPicPr>
          <p:cNvPr id="15" name="图片 1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392843" y="3694175"/>
            <a:ext cx="810114" cy="1080000"/>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5"/>
          <p:cNvGraphicFramePr>
            <a:graphicFrameLocks noGrp="1"/>
          </p:cNvGraphicFramePr>
          <p:nvPr/>
        </p:nvGraphicFramePr>
        <p:xfrm>
          <a:off x="497745" y="1244601"/>
          <a:ext cx="11185524" cy="5281612"/>
        </p:xfrm>
        <a:graphic>
          <a:graphicData uri="http://schemas.openxmlformats.org/drawingml/2006/table">
            <a:tbl>
              <a:tblPr firstRow="1" bandRow="1">
                <a:tableStyleId>{5C22544A-7EE6-4342-B048-85BDC9FD1C3A}</a:tableStyleId>
              </a:tblPr>
              <a:tblGrid>
                <a:gridCol w="1553366">
                  <a:extLst>
                    <a:ext uri="{9D8B030D-6E8A-4147-A177-3AD203B41FA5}">
                      <a16:colId xmlns:a16="http://schemas.microsoft.com/office/drawing/2014/main" val="20000"/>
                    </a:ext>
                  </a:extLst>
                </a:gridCol>
                <a:gridCol w="1093468">
                  <a:extLst>
                    <a:ext uri="{9D8B030D-6E8A-4147-A177-3AD203B41FA5}">
                      <a16:colId xmlns:a16="http://schemas.microsoft.com/office/drawing/2014/main" val="20001"/>
                    </a:ext>
                  </a:extLst>
                </a:gridCol>
                <a:gridCol w="1505125">
                  <a:extLst>
                    <a:ext uri="{9D8B030D-6E8A-4147-A177-3AD203B41FA5}">
                      <a16:colId xmlns:a16="http://schemas.microsoft.com/office/drawing/2014/main" val="20002"/>
                    </a:ext>
                  </a:extLst>
                </a:gridCol>
                <a:gridCol w="7033565">
                  <a:extLst>
                    <a:ext uri="{9D8B030D-6E8A-4147-A177-3AD203B41FA5}">
                      <a16:colId xmlns:a16="http://schemas.microsoft.com/office/drawing/2014/main" val="20003"/>
                    </a:ext>
                  </a:extLst>
                </a:gridCol>
              </a:tblGrid>
              <a:tr h="508000">
                <a:tc rowSpan="2" gridSpan="2">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hMerge="1">
                  <a:txBody>
                    <a:bodyPr/>
                    <a:lstStyle/>
                    <a:p>
                      <a:endParaRPr lang="zh-CN"/>
                    </a:p>
                  </a:txBody>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0000"/>
                  </a:ext>
                </a:extLst>
              </a:tr>
              <a:tr h="1847850">
                <a:tc gridSpan="2"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vMerge="1">
                  <a:txBody>
                    <a:bodyPr/>
                    <a:lstStyle/>
                    <a:p>
                      <a:endParaRPr lang="zh-CN"/>
                    </a:p>
                  </a:txBody>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58800">
                <a:tc rowSpan="2" gridSpan="3">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hMerge="1">
                  <a:txBody>
                    <a:bodyPr/>
                    <a:lstStyle/>
                    <a:p>
                      <a:endParaRPr lang="zh-CN"/>
                    </a:p>
                  </a:txBody>
                  <a:tcPr/>
                </a:tc>
                <a:tc rowSpan="2"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extLst>
                  <a:ext uri="{0D108BD9-81ED-4DB2-BD59-A6C34878D82A}">
                    <a16:rowId xmlns:a16="http://schemas.microsoft.com/office/drawing/2014/main" val="10002"/>
                  </a:ext>
                </a:extLst>
              </a:tr>
              <a:tr h="746125">
                <a:tc gridSpan="3"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vMerge="1">
                  <a:txBody>
                    <a:bodyPr/>
                    <a:lstStyle/>
                    <a:p>
                      <a:endParaRPr lang="zh-CN"/>
                    </a:p>
                  </a:txBody>
                  <a:tcPr/>
                </a:tc>
                <a:tc hMerge="1" vMerge="1">
                  <a:txBody>
                    <a:bodyPr/>
                    <a:lstStyle/>
                    <a:p>
                      <a:endParaRPr lang="zh-CN"/>
                    </a:p>
                  </a:txBody>
                  <a:tcPr/>
                </a:tc>
                <a:tc rowSpan="3">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685800">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gridSpan="2">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935037">
                <a:tc gridSpan="3">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hMerge="1">
                  <a:txBody>
                    <a:bodyPr/>
                    <a:lstStyle/>
                    <a:p>
                      <a:endParaRPr lang="zh-CN"/>
                    </a:p>
                  </a:txBody>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sp>
        <p:nvSpPr>
          <p:cNvPr id="8" name="文本框 7"/>
          <p:cNvSpPr txBox="1"/>
          <p:nvPr/>
        </p:nvSpPr>
        <p:spPr>
          <a:xfrm>
            <a:off x="3409950" y="356632"/>
            <a:ext cx="5372100" cy="645160"/>
          </a:xfrm>
          <a:prstGeom prst="rect">
            <a:avLst/>
          </a:prstGeom>
          <a:noFill/>
        </p:spPr>
        <p:txBody>
          <a:bodyPr wrap="square" rtlCol="0">
            <a:spAutoFit/>
          </a:bodyPr>
          <a:lstStyle/>
          <a:p>
            <a:pPr algn="ctr"/>
            <a:r>
              <a:rPr lang="zh-CN" altLang="en-US" sz="3600" b="1" spc="600" dirty="0">
                <a:solidFill>
                  <a:srgbClr val="C00000"/>
                </a:solidFill>
                <a:latin typeface="微软雅黑" panose="020B0703020204020201" pitchFamily="34" charset="-122"/>
                <a:ea typeface="微软雅黑" panose="020B0703020204020201" pitchFamily="34" charset="-122"/>
              </a:rPr>
              <a:t>危险源风险点告知卡</a:t>
            </a:r>
          </a:p>
        </p:txBody>
      </p:sp>
      <p:sp>
        <p:nvSpPr>
          <p:cNvPr id="9" name="文本框 8"/>
          <p:cNvSpPr txBox="1"/>
          <p:nvPr/>
        </p:nvSpPr>
        <p:spPr>
          <a:xfrm>
            <a:off x="685800" y="1358900"/>
            <a:ext cx="1917700" cy="369332"/>
          </a:xfrm>
          <a:prstGeom prst="rect">
            <a:avLst/>
          </a:prstGeom>
          <a:noFill/>
        </p:spPr>
        <p:txBody>
          <a:bodyPr wrap="square" rtlCol="0">
            <a:spAutoFit/>
          </a:bodyPr>
          <a:lstStyle/>
          <a:p>
            <a:r>
              <a:rPr lang="zh-CN" altLang="en-US" b="1" dirty="0">
                <a:solidFill>
                  <a:schemeClr val="tx1">
                    <a:lumMod val="95000"/>
                    <a:lumOff val="5000"/>
                  </a:schemeClr>
                </a:solidFill>
                <a:latin typeface="微软雅黑" panose="020B0703020204020201" pitchFamily="34" charset="-122"/>
                <a:ea typeface="微软雅黑" panose="020B0703020204020201" pitchFamily="34" charset="-122"/>
              </a:rPr>
              <a:t>危险源名称：</a:t>
            </a:r>
          </a:p>
        </p:txBody>
      </p:sp>
      <p:sp>
        <p:nvSpPr>
          <p:cNvPr id="10" name="文本框 9"/>
          <p:cNvSpPr txBox="1"/>
          <p:nvPr/>
        </p:nvSpPr>
        <p:spPr>
          <a:xfrm>
            <a:off x="3313114" y="1310278"/>
            <a:ext cx="1130300" cy="369332"/>
          </a:xfrm>
          <a:prstGeom prst="rect">
            <a:avLst/>
          </a:prstGeom>
          <a:noFill/>
        </p:spPr>
        <p:txBody>
          <a:bodyPr wrap="square" rtlCol="0">
            <a:spAutoFit/>
          </a:bodyPr>
          <a:lstStyle/>
          <a:p>
            <a:pPr algn="ctr"/>
            <a:r>
              <a:rPr lang="zh-CN" altLang="en-US" b="1" dirty="0">
                <a:solidFill>
                  <a:schemeClr val="bg1"/>
                </a:solidFill>
                <a:latin typeface="微软雅黑" panose="020B0703020204020201" pitchFamily="34" charset="-122"/>
                <a:ea typeface="微软雅黑" panose="020B0703020204020201" pitchFamily="34" charset="-122"/>
              </a:rPr>
              <a:t>危险因素</a:t>
            </a:r>
          </a:p>
        </p:txBody>
      </p:sp>
      <p:sp>
        <p:nvSpPr>
          <p:cNvPr id="11" name="文本框 10"/>
          <p:cNvSpPr txBox="1"/>
          <p:nvPr/>
        </p:nvSpPr>
        <p:spPr>
          <a:xfrm>
            <a:off x="7507287" y="1295400"/>
            <a:ext cx="1130300" cy="369332"/>
          </a:xfrm>
          <a:prstGeom prst="rect">
            <a:avLst/>
          </a:prstGeom>
          <a:noFill/>
        </p:spPr>
        <p:txBody>
          <a:bodyPr wrap="square" rtlCol="0">
            <a:spAutoFit/>
          </a:bodyPr>
          <a:lstStyle/>
          <a:p>
            <a:pPr algn="ctr"/>
            <a:r>
              <a:rPr lang="zh-CN" altLang="en-US" b="1" dirty="0">
                <a:solidFill>
                  <a:schemeClr val="bg1"/>
                </a:solidFill>
                <a:latin typeface="微软雅黑" panose="020B0703020204020201" pitchFamily="34" charset="-122"/>
                <a:ea typeface="微软雅黑" panose="020B0703020204020201" pitchFamily="34" charset="-122"/>
              </a:rPr>
              <a:t>事故诱因</a:t>
            </a:r>
          </a:p>
        </p:txBody>
      </p:sp>
      <p:sp>
        <p:nvSpPr>
          <p:cNvPr id="12" name="文本框 11"/>
          <p:cNvSpPr txBox="1"/>
          <p:nvPr/>
        </p:nvSpPr>
        <p:spPr>
          <a:xfrm>
            <a:off x="7507287" y="3690254"/>
            <a:ext cx="1130300" cy="369332"/>
          </a:xfrm>
          <a:prstGeom prst="rect">
            <a:avLst/>
          </a:prstGeom>
          <a:noFill/>
        </p:spPr>
        <p:txBody>
          <a:bodyPr wrap="square" rtlCol="0">
            <a:spAutoFit/>
          </a:bodyPr>
          <a:lstStyle/>
          <a:p>
            <a:pPr algn="ctr"/>
            <a:r>
              <a:rPr lang="zh-CN" altLang="en-US" b="1" dirty="0">
                <a:solidFill>
                  <a:schemeClr val="bg1"/>
                </a:solidFill>
                <a:latin typeface="微软雅黑" panose="020B0703020204020201" pitchFamily="34" charset="-122"/>
                <a:ea typeface="微软雅黑" panose="020B0703020204020201" pitchFamily="34" charset="-122"/>
              </a:rPr>
              <a:t>防范措施</a:t>
            </a:r>
          </a:p>
        </p:txBody>
      </p:sp>
      <p:sp>
        <p:nvSpPr>
          <p:cNvPr id="13" name="文本框 12"/>
          <p:cNvSpPr txBox="1"/>
          <p:nvPr/>
        </p:nvSpPr>
        <p:spPr>
          <a:xfrm>
            <a:off x="510445" y="5005700"/>
            <a:ext cx="1533525" cy="468000"/>
          </a:xfrm>
          <a:prstGeom prst="rect">
            <a:avLst/>
          </a:prstGeom>
          <a:noFill/>
        </p:spPr>
        <p:txBody>
          <a:bodyPr wrap="square" rtlCol="0">
            <a:spAutoFit/>
          </a:bodyPr>
          <a:lstStyle/>
          <a:p>
            <a:pPr algn="ctr"/>
            <a:r>
              <a:rPr lang="zh-CN" altLang="en-US" sz="2400" b="1" dirty="0">
                <a:solidFill>
                  <a:schemeClr val="bg1"/>
                </a:solidFill>
                <a:latin typeface="微软雅黑" panose="020B0703020204020201" pitchFamily="34" charset="-122"/>
                <a:ea typeface="微软雅黑" panose="020B0703020204020201" pitchFamily="34" charset="-122"/>
              </a:rPr>
              <a:t>重要提示</a:t>
            </a:r>
          </a:p>
        </p:txBody>
      </p:sp>
      <p:sp>
        <p:nvSpPr>
          <p:cNvPr id="2" name="矩形 1"/>
          <p:cNvSpPr/>
          <p:nvPr/>
        </p:nvSpPr>
        <p:spPr>
          <a:xfrm>
            <a:off x="1243782" y="1842532"/>
            <a:ext cx="1371599" cy="646331"/>
          </a:xfrm>
          <a:prstGeom prst="rect">
            <a:avLst/>
          </a:prstGeom>
          <a:noFill/>
        </p:spPr>
        <p:txBody>
          <a:bodyPr wrap="square" rtlCol="0">
            <a:spAutoFit/>
          </a:bodyPr>
          <a:lstStyle/>
          <a:p>
            <a:r>
              <a:rPr lang="zh-CN" altLang="zh-CN" b="1" dirty="0">
                <a:solidFill>
                  <a:schemeClr val="tx1">
                    <a:lumMod val="95000"/>
                    <a:lumOff val="5000"/>
                  </a:schemeClr>
                </a:solidFill>
                <a:latin typeface="微软雅黑" panose="020B0703020204020201" pitchFamily="34" charset="-122"/>
                <a:ea typeface="微软雅黑" panose="020B0703020204020201" pitchFamily="34" charset="-122"/>
              </a:rPr>
              <a:t>机加组</a:t>
            </a:r>
          </a:p>
          <a:p>
            <a:r>
              <a:rPr lang="zh-CN" altLang="zh-CN" b="1" dirty="0">
                <a:solidFill>
                  <a:schemeClr val="tx1">
                    <a:lumMod val="95000"/>
                    <a:lumOff val="5000"/>
                  </a:schemeClr>
                </a:solidFill>
                <a:latin typeface="微软雅黑" panose="020B0703020204020201" pitchFamily="34" charset="-122"/>
                <a:ea typeface="微软雅黑" panose="020B0703020204020201" pitchFamily="34" charset="-122"/>
              </a:rPr>
              <a:t>钻床工位</a:t>
            </a:r>
          </a:p>
        </p:txBody>
      </p:sp>
      <p:sp>
        <p:nvSpPr>
          <p:cNvPr id="3" name="矩形 2"/>
          <p:cNvSpPr/>
          <p:nvPr/>
        </p:nvSpPr>
        <p:spPr>
          <a:xfrm>
            <a:off x="3313114" y="1804260"/>
            <a:ext cx="1371600" cy="1509324"/>
          </a:xfrm>
          <a:prstGeom prst="rect">
            <a:avLst/>
          </a:prstGeom>
        </p:spPr>
        <p:txBody>
          <a:bodyPr wrap="square">
            <a:spAutoFit/>
          </a:bodyPr>
          <a:lstStyle/>
          <a:p>
            <a:pPr algn="just">
              <a:lnSpc>
                <a:spcPct val="130000"/>
              </a:lnSpc>
            </a:pPr>
            <a:r>
              <a:rPr lang="zh-CN" altLang="zh-CN" sz="1200" b="1" dirty="0">
                <a:latin typeface="微软雅黑" panose="020B0703020204020201" pitchFamily="34" charset="-122"/>
                <a:ea typeface="微软雅黑" panose="020B0703020204020201" pitchFamily="34" charset="-122"/>
              </a:rPr>
              <a:t>1、机械伤害 </a:t>
            </a:r>
          </a:p>
          <a:p>
            <a:pPr algn="just">
              <a:lnSpc>
                <a:spcPct val="130000"/>
              </a:lnSpc>
            </a:pPr>
            <a:r>
              <a:rPr lang="zh-CN" altLang="zh-CN" sz="1200" b="1" dirty="0">
                <a:latin typeface="微软雅黑" panose="020B0703020204020201" pitchFamily="34" charset="-122"/>
                <a:ea typeface="微软雅黑" panose="020B0703020204020201" pitchFamily="34" charset="-122"/>
              </a:rPr>
              <a:t>2、触电 </a:t>
            </a:r>
          </a:p>
          <a:p>
            <a:pPr algn="just">
              <a:lnSpc>
                <a:spcPct val="130000"/>
              </a:lnSpc>
            </a:pPr>
            <a:r>
              <a:rPr lang="zh-CN" altLang="zh-CN" sz="1200" b="1" dirty="0">
                <a:latin typeface="微软雅黑" panose="020B0703020204020201" pitchFamily="34" charset="-122"/>
                <a:ea typeface="微软雅黑" panose="020B0703020204020201" pitchFamily="34" charset="-122"/>
              </a:rPr>
              <a:t>3、缠绕、碰撞</a:t>
            </a:r>
          </a:p>
          <a:p>
            <a:pPr algn="just">
              <a:lnSpc>
                <a:spcPct val="130000"/>
              </a:lnSpc>
            </a:pPr>
            <a:r>
              <a:rPr lang="zh-CN" altLang="zh-CN" sz="1200" b="1" dirty="0">
                <a:latin typeface="微软雅黑" panose="020B0703020204020201" pitchFamily="34" charset="-122"/>
                <a:ea typeface="微软雅黑" panose="020B0703020204020201" pitchFamily="34" charset="-122"/>
              </a:rPr>
              <a:t>4、物体打击</a:t>
            </a:r>
          </a:p>
          <a:p>
            <a:pPr algn="just">
              <a:lnSpc>
                <a:spcPct val="130000"/>
              </a:lnSpc>
            </a:pPr>
            <a:r>
              <a:rPr lang="zh-CN" altLang="zh-CN" sz="1200" b="1" dirty="0">
                <a:latin typeface="微软雅黑" panose="020B0703020204020201" pitchFamily="34" charset="-122"/>
                <a:ea typeface="微软雅黑" panose="020B0703020204020201" pitchFamily="34" charset="-122"/>
              </a:rPr>
              <a:t>5、烫伤</a:t>
            </a:r>
          </a:p>
          <a:p>
            <a:pPr algn="just">
              <a:lnSpc>
                <a:spcPct val="130000"/>
              </a:lnSpc>
            </a:pPr>
            <a:r>
              <a:rPr lang="zh-CN" altLang="zh-CN" sz="1200" b="1" dirty="0">
                <a:latin typeface="微软雅黑" panose="020B0703020204020201" pitchFamily="34" charset="-122"/>
                <a:ea typeface="微软雅黑" panose="020B0703020204020201" pitchFamily="34" charset="-122"/>
              </a:rPr>
              <a:t>6、其他伤害</a:t>
            </a:r>
          </a:p>
        </p:txBody>
      </p:sp>
      <p:sp>
        <p:nvSpPr>
          <p:cNvPr id="4" name="矩形 3"/>
          <p:cNvSpPr/>
          <p:nvPr/>
        </p:nvSpPr>
        <p:spPr>
          <a:xfrm>
            <a:off x="4684714" y="2032860"/>
            <a:ext cx="6821486" cy="1269258"/>
          </a:xfrm>
          <a:prstGeom prst="rect">
            <a:avLst/>
          </a:prstGeom>
        </p:spPr>
        <p:txBody>
          <a:bodyPr wrap="square">
            <a:spAutoFit/>
          </a:bodyPr>
          <a:lstStyle/>
          <a:p>
            <a:pPr algn="just">
              <a:lnSpc>
                <a:spcPct val="130000"/>
              </a:lnSpc>
            </a:pPr>
            <a:r>
              <a:rPr lang="zh-CN" altLang="zh-CN" sz="1200" b="1" dirty="0">
                <a:latin typeface="微软雅黑" panose="020B0703020204020201" pitchFamily="34" charset="-122"/>
                <a:ea typeface="微软雅黑" panose="020B0703020204020201" pitchFamily="34" charset="-122"/>
              </a:rPr>
              <a:t>1、安全防护、操纵控制装置等故障、失控引发事故；</a:t>
            </a:r>
          </a:p>
          <a:p>
            <a:pPr algn="just">
              <a:lnSpc>
                <a:spcPct val="130000"/>
              </a:lnSpc>
            </a:pPr>
            <a:r>
              <a:rPr lang="zh-CN" altLang="zh-CN" sz="1200" b="1" dirty="0">
                <a:latin typeface="微软雅黑" panose="020B0703020204020201" pitchFamily="34" charset="-122"/>
                <a:ea typeface="微软雅黑" panose="020B0703020204020201" pitchFamily="34" charset="-122"/>
              </a:rPr>
              <a:t>2、维护不当电器元件失修、老化、线路破损；绝缘、接地不良引发事故；</a:t>
            </a:r>
          </a:p>
          <a:p>
            <a:pPr algn="just">
              <a:lnSpc>
                <a:spcPct val="130000"/>
              </a:lnSpc>
            </a:pPr>
            <a:r>
              <a:rPr lang="zh-CN" altLang="zh-CN" sz="1200" b="1" dirty="0">
                <a:latin typeface="微软雅黑" panose="020B0703020204020201" pitchFamily="34" charset="-122"/>
                <a:ea typeface="微软雅黑" panose="020B0703020204020201" pitchFamily="34" charset="-122"/>
              </a:rPr>
              <a:t>3、非本设备操作人员操作设备、违章操作、指挥不当、协调不好、误操作引发事故；</a:t>
            </a:r>
          </a:p>
          <a:p>
            <a:pPr algn="just">
              <a:lnSpc>
                <a:spcPct val="130000"/>
              </a:lnSpc>
            </a:pPr>
            <a:r>
              <a:rPr lang="zh-CN" altLang="zh-CN" sz="1200" b="1" dirty="0">
                <a:latin typeface="微软雅黑" panose="020B0703020204020201" pitchFamily="34" charset="-122"/>
                <a:ea typeface="微软雅黑" panose="020B0703020204020201" pitchFamily="34" charset="-122"/>
              </a:rPr>
              <a:t>4、未按规定穿戴劳动防护用品等引发事故，戴线手套能引发缠绕事故；</a:t>
            </a:r>
          </a:p>
          <a:p>
            <a:pPr algn="just">
              <a:lnSpc>
                <a:spcPct val="130000"/>
              </a:lnSpc>
            </a:pPr>
            <a:r>
              <a:rPr lang="zh-CN" altLang="zh-CN" sz="1200" b="1" dirty="0">
                <a:latin typeface="微软雅黑" panose="020B0703020204020201" pitchFamily="34" charset="-122"/>
                <a:ea typeface="微软雅黑" panose="020B0703020204020201" pitchFamily="34" charset="-122"/>
              </a:rPr>
              <a:t>5、操作过程不协调，工件物品摆放、堆置不符合安全要求引发事故。</a:t>
            </a:r>
          </a:p>
        </p:txBody>
      </p:sp>
      <p:sp>
        <p:nvSpPr>
          <p:cNvPr id="6" name="矩形 5"/>
          <p:cNvSpPr/>
          <p:nvPr/>
        </p:nvSpPr>
        <p:spPr>
          <a:xfrm>
            <a:off x="4684714" y="4158856"/>
            <a:ext cx="6937342" cy="1509324"/>
          </a:xfrm>
          <a:prstGeom prst="rect">
            <a:avLst/>
          </a:prstGeom>
        </p:spPr>
        <p:txBody>
          <a:bodyPr wrap="square">
            <a:spAutoFit/>
          </a:bodyPr>
          <a:lstStyle/>
          <a:p>
            <a:pPr algn="just">
              <a:lnSpc>
                <a:spcPct val="130000"/>
              </a:lnSpc>
            </a:pPr>
            <a:r>
              <a:rPr lang="zh-CN" altLang="zh-CN" sz="1200" b="1" dirty="0">
                <a:latin typeface="微软雅黑" panose="020B0703020204020201" pitchFamily="34" charset="-122"/>
                <a:ea typeface="微软雅黑" panose="020B0703020204020201" pitchFamily="34" charset="-122"/>
              </a:rPr>
              <a:t>1、操作人员必须经岗位培训合格方可上岗操作；</a:t>
            </a:r>
          </a:p>
          <a:p>
            <a:pPr algn="just">
              <a:lnSpc>
                <a:spcPct val="130000"/>
              </a:lnSpc>
            </a:pPr>
            <a:r>
              <a:rPr lang="zh-CN" altLang="zh-CN" sz="1200" b="1" dirty="0">
                <a:latin typeface="微软雅黑" panose="020B0703020204020201" pitchFamily="34" charset="-122"/>
                <a:ea typeface="微软雅黑" panose="020B0703020204020201" pitchFamily="34" charset="-122"/>
              </a:rPr>
              <a:t>2、操作人员熟知本岗位安全操作规程，并按规程要求操作；</a:t>
            </a:r>
          </a:p>
          <a:p>
            <a:pPr algn="just">
              <a:lnSpc>
                <a:spcPct val="130000"/>
              </a:lnSpc>
            </a:pPr>
            <a:r>
              <a:rPr lang="zh-CN" altLang="zh-CN" sz="1200" b="1" dirty="0">
                <a:latin typeface="微软雅黑" panose="020B0703020204020201" pitchFamily="34" charset="-122"/>
                <a:ea typeface="微软雅黑" panose="020B0703020204020201" pitchFamily="34" charset="-122"/>
              </a:rPr>
              <a:t>3、工作前必须对设备进行检查，各部位正常方可作业；</a:t>
            </a:r>
          </a:p>
          <a:p>
            <a:pPr algn="just">
              <a:lnSpc>
                <a:spcPct val="130000"/>
              </a:lnSpc>
            </a:pPr>
            <a:r>
              <a:rPr lang="zh-CN" altLang="zh-CN" sz="1200" b="1" dirty="0">
                <a:latin typeface="微软雅黑" panose="020B0703020204020201" pitchFamily="34" charset="-122"/>
                <a:ea typeface="微软雅黑" panose="020B0703020204020201" pitchFamily="34" charset="-122"/>
              </a:rPr>
              <a:t>4、做好设备日常点检和定期检查，并定期维护保养，设备异常及时向机修车间报告，保证设备正常运转 ；</a:t>
            </a:r>
          </a:p>
          <a:p>
            <a:pPr algn="just">
              <a:lnSpc>
                <a:spcPct val="130000"/>
              </a:lnSpc>
            </a:pPr>
            <a:r>
              <a:rPr lang="zh-CN" altLang="zh-CN" sz="1200" b="1" dirty="0">
                <a:latin typeface="微软雅黑" panose="020B0703020204020201" pitchFamily="34" charset="-122"/>
                <a:ea typeface="微软雅黑" panose="020B0703020204020201" pitchFamily="34" charset="-122"/>
              </a:rPr>
              <a:t>5、操作人员必须按要求穿戴劳动防护用品。</a:t>
            </a:r>
          </a:p>
        </p:txBody>
      </p:sp>
      <p:sp>
        <p:nvSpPr>
          <p:cNvPr id="28" name="矩形 27"/>
          <p:cNvSpPr/>
          <p:nvPr/>
        </p:nvSpPr>
        <p:spPr>
          <a:xfrm>
            <a:off x="569944" y="5641987"/>
            <a:ext cx="2209003"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火灾报警电话：</a:t>
            </a:r>
            <a:r>
              <a:rPr lang="en-US" altLang="zh-CN" sz="1200" b="1" dirty="0">
                <a:solidFill>
                  <a:schemeClr val="bg1"/>
                </a:solidFill>
                <a:latin typeface="微软雅黑" panose="020B0703020204020201" pitchFamily="34" charset="-122"/>
                <a:ea typeface="微软雅黑" panose="020B0703020204020201" pitchFamily="34" charset="-122"/>
              </a:rPr>
              <a:t>119</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29" name="矩形 28"/>
          <p:cNvSpPr/>
          <p:nvPr/>
        </p:nvSpPr>
        <p:spPr>
          <a:xfrm>
            <a:off x="2362036" y="5641987"/>
            <a:ext cx="2209003"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急救电话：</a:t>
            </a:r>
            <a:r>
              <a:rPr lang="en-US" altLang="zh-CN" sz="1200" b="1" dirty="0">
                <a:solidFill>
                  <a:schemeClr val="bg1"/>
                </a:solidFill>
                <a:latin typeface="微软雅黑" panose="020B0703020204020201" pitchFamily="34" charset="-122"/>
                <a:ea typeface="微软雅黑" panose="020B0703020204020201" pitchFamily="34" charset="-122"/>
              </a:rPr>
              <a:t>120</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30" name="矩形 29"/>
          <p:cNvSpPr/>
          <p:nvPr/>
        </p:nvSpPr>
        <p:spPr>
          <a:xfrm>
            <a:off x="569944" y="5929602"/>
            <a:ext cx="4163186"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公司应急电话：白天：</a:t>
            </a:r>
            <a:r>
              <a:rPr lang="en-US" altLang="zh-CN" sz="1200" b="1" dirty="0">
                <a:solidFill>
                  <a:schemeClr val="bg1"/>
                </a:solidFill>
                <a:latin typeface="微软雅黑" panose="020B0703020204020201" pitchFamily="34" charset="-122"/>
                <a:ea typeface="微软雅黑" panose="020B0703020204020201" pitchFamily="34" charset="-122"/>
              </a:rPr>
              <a:t>888888         </a:t>
            </a:r>
            <a:r>
              <a:rPr lang="zh-CN" altLang="en-US" sz="1200" b="1" dirty="0">
                <a:solidFill>
                  <a:schemeClr val="bg1"/>
                </a:solidFill>
                <a:latin typeface="微软雅黑" panose="020B0703020204020201" pitchFamily="34" charset="-122"/>
                <a:ea typeface="微软雅黑" panose="020B0703020204020201" pitchFamily="34" charset="-122"/>
              </a:rPr>
              <a:t>夜间：</a:t>
            </a:r>
            <a:r>
              <a:rPr lang="en-US" altLang="zh-CN" sz="1200" b="1" dirty="0">
                <a:solidFill>
                  <a:schemeClr val="bg1"/>
                </a:solidFill>
                <a:latin typeface="微软雅黑" panose="020B0703020204020201" pitchFamily="34" charset="-122"/>
                <a:ea typeface="微软雅黑" panose="020B0703020204020201" pitchFamily="34" charset="-122"/>
              </a:rPr>
              <a:t>888888</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31" name="矩形 30"/>
          <p:cNvSpPr/>
          <p:nvPr/>
        </p:nvSpPr>
        <p:spPr>
          <a:xfrm>
            <a:off x="569944" y="6204564"/>
            <a:ext cx="2209003"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市医院电话：</a:t>
            </a:r>
            <a:r>
              <a:rPr lang="en-US" altLang="zh-CN" sz="1200" b="1" dirty="0">
                <a:solidFill>
                  <a:schemeClr val="bg1"/>
                </a:solidFill>
                <a:latin typeface="微软雅黑" panose="020B0703020204020201" pitchFamily="34" charset="-122"/>
                <a:ea typeface="微软雅黑" panose="020B0703020204020201" pitchFamily="34" charset="-122"/>
              </a:rPr>
              <a:t>8888888</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7" name="矩形 6"/>
          <p:cNvSpPr/>
          <p:nvPr/>
        </p:nvSpPr>
        <p:spPr>
          <a:xfrm>
            <a:off x="2177059" y="4928691"/>
            <a:ext cx="2578955" cy="646331"/>
          </a:xfrm>
          <a:prstGeom prst="rect">
            <a:avLst/>
          </a:prstGeom>
        </p:spPr>
        <p:txBody>
          <a:bodyPr wrap="square">
            <a:spAutoFit/>
          </a:bodyPr>
          <a:lstStyle/>
          <a:p>
            <a:pPr algn="ctr"/>
            <a:r>
              <a:rPr lang="zh-CN" altLang="zh-CN" b="1" dirty="0"/>
              <a:t>非本设备人员禁止操作！</a:t>
            </a:r>
          </a:p>
          <a:p>
            <a:pPr algn="ctr"/>
            <a:r>
              <a:rPr lang="zh-CN" altLang="zh-CN" b="1" dirty="0"/>
              <a:t>必须进行设备点检！</a:t>
            </a:r>
          </a:p>
        </p:txBody>
      </p:sp>
      <p:pic>
        <p:nvPicPr>
          <p:cNvPr id="86" name="图片 8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39461" y="5751260"/>
            <a:ext cx="540076" cy="720000"/>
          </a:xfrm>
          <a:prstGeom prst="rect">
            <a:avLst/>
          </a:prstGeom>
        </p:spPr>
      </p:pic>
      <p:pic>
        <p:nvPicPr>
          <p:cNvPr id="87" name="图片 8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82893" y="5723133"/>
            <a:ext cx="540076" cy="719999"/>
          </a:xfrm>
          <a:prstGeom prst="rect">
            <a:avLst/>
          </a:prstGeom>
        </p:spPr>
      </p:pic>
      <p:pic>
        <p:nvPicPr>
          <p:cNvPr id="88" name="图片 8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01089" y="5723709"/>
            <a:ext cx="540076" cy="720000"/>
          </a:xfrm>
          <a:prstGeom prst="rect">
            <a:avLst/>
          </a:prstGeom>
        </p:spPr>
      </p:pic>
      <p:pic>
        <p:nvPicPr>
          <p:cNvPr id="89" name="图片 8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70275" y="5751260"/>
            <a:ext cx="540076" cy="720000"/>
          </a:xfrm>
          <a:prstGeom prst="rect">
            <a:avLst/>
          </a:prstGeom>
        </p:spPr>
      </p:pic>
      <p:pic>
        <p:nvPicPr>
          <p:cNvPr id="90" name="图片 8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59831" y="5751260"/>
            <a:ext cx="540076" cy="719999"/>
          </a:xfrm>
          <a:prstGeom prst="rect">
            <a:avLst/>
          </a:prstGeom>
        </p:spPr>
      </p:pic>
      <p:pic>
        <p:nvPicPr>
          <p:cNvPr id="91" name="图片 9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38805" y="3704334"/>
            <a:ext cx="810114" cy="1080000"/>
          </a:xfrm>
          <a:prstGeom prst="rect">
            <a:avLst/>
          </a:prstGeom>
        </p:spPr>
      </p:pic>
      <p:pic>
        <p:nvPicPr>
          <p:cNvPr id="92" name="图片 9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74445" y="3717717"/>
            <a:ext cx="810114" cy="1080000"/>
          </a:xfrm>
          <a:prstGeom prst="rect">
            <a:avLst/>
          </a:prstGeom>
        </p:spPr>
      </p:pic>
      <p:pic>
        <p:nvPicPr>
          <p:cNvPr id="93" name="图片 9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345725" y="3667901"/>
            <a:ext cx="810114" cy="1080000"/>
          </a:xfrm>
          <a:prstGeom prst="rect">
            <a:avLst/>
          </a:prstGeom>
        </p:spPr>
      </p:pic>
      <p:pic>
        <p:nvPicPr>
          <p:cNvPr id="94" name="图片 9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510085" y="3704334"/>
            <a:ext cx="810114" cy="1080000"/>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5"/>
          <p:cNvGraphicFramePr>
            <a:graphicFrameLocks noGrp="1"/>
          </p:cNvGraphicFramePr>
          <p:nvPr/>
        </p:nvGraphicFramePr>
        <p:xfrm>
          <a:off x="497745" y="1244601"/>
          <a:ext cx="11185524" cy="5281612"/>
        </p:xfrm>
        <a:graphic>
          <a:graphicData uri="http://schemas.openxmlformats.org/drawingml/2006/table">
            <a:tbl>
              <a:tblPr firstRow="1" bandRow="1">
                <a:tableStyleId>{5C22544A-7EE6-4342-B048-85BDC9FD1C3A}</a:tableStyleId>
              </a:tblPr>
              <a:tblGrid>
                <a:gridCol w="1553366">
                  <a:extLst>
                    <a:ext uri="{9D8B030D-6E8A-4147-A177-3AD203B41FA5}">
                      <a16:colId xmlns:a16="http://schemas.microsoft.com/office/drawing/2014/main" val="20000"/>
                    </a:ext>
                  </a:extLst>
                </a:gridCol>
                <a:gridCol w="1093468">
                  <a:extLst>
                    <a:ext uri="{9D8B030D-6E8A-4147-A177-3AD203B41FA5}">
                      <a16:colId xmlns:a16="http://schemas.microsoft.com/office/drawing/2014/main" val="20001"/>
                    </a:ext>
                  </a:extLst>
                </a:gridCol>
                <a:gridCol w="1505125">
                  <a:extLst>
                    <a:ext uri="{9D8B030D-6E8A-4147-A177-3AD203B41FA5}">
                      <a16:colId xmlns:a16="http://schemas.microsoft.com/office/drawing/2014/main" val="20002"/>
                    </a:ext>
                  </a:extLst>
                </a:gridCol>
                <a:gridCol w="7033565">
                  <a:extLst>
                    <a:ext uri="{9D8B030D-6E8A-4147-A177-3AD203B41FA5}">
                      <a16:colId xmlns:a16="http://schemas.microsoft.com/office/drawing/2014/main" val="20003"/>
                    </a:ext>
                  </a:extLst>
                </a:gridCol>
              </a:tblGrid>
              <a:tr h="508000">
                <a:tc rowSpan="2" gridSpan="2">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hMerge="1">
                  <a:txBody>
                    <a:bodyPr/>
                    <a:lstStyle/>
                    <a:p>
                      <a:endParaRPr lang="zh-CN"/>
                    </a:p>
                  </a:txBody>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0000"/>
                  </a:ext>
                </a:extLst>
              </a:tr>
              <a:tr h="1847850">
                <a:tc gridSpan="2"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vMerge="1">
                  <a:txBody>
                    <a:bodyPr/>
                    <a:lstStyle/>
                    <a:p>
                      <a:endParaRPr lang="zh-CN"/>
                    </a:p>
                  </a:txBody>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58800">
                <a:tc rowSpan="2" gridSpan="3">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hMerge="1">
                  <a:txBody>
                    <a:bodyPr/>
                    <a:lstStyle/>
                    <a:p>
                      <a:endParaRPr lang="zh-CN"/>
                    </a:p>
                  </a:txBody>
                  <a:tcPr/>
                </a:tc>
                <a:tc rowSpan="2"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extLst>
                  <a:ext uri="{0D108BD9-81ED-4DB2-BD59-A6C34878D82A}">
                    <a16:rowId xmlns:a16="http://schemas.microsoft.com/office/drawing/2014/main" val="10002"/>
                  </a:ext>
                </a:extLst>
              </a:tr>
              <a:tr h="746125">
                <a:tc gridSpan="3"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vMerge="1">
                  <a:txBody>
                    <a:bodyPr/>
                    <a:lstStyle/>
                    <a:p>
                      <a:endParaRPr lang="zh-CN"/>
                    </a:p>
                  </a:txBody>
                  <a:tcPr/>
                </a:tc>
                <a:tc hMerge="1" vMerge="1">
                  <a:txBody>
                    <a:bodyPr/>
                    <a:lstStyle/>
                    <a:p>
                      <a:endParaRPr lang="zh-CN"/>
                    </a:p>
                  </a:txBody>
                  <a:tcPr/>
                </a:tc>
                <a:tc rowSpan="3">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685800">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gridSpan="2">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935037">
                <a:tc gridSpan="3">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hMerge="1">
                  <a:txBody>
                    <a:bodyPr/>
                    <a:lstStyle/>
                    <a:p>
                      <a:endParaRPr lang="zh-CN"/>
                    </a:p>
                  </a:txBody>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sp>
        <p:nvSpPr>
          <p:cNvPr id="8" name="文本框 7"/>
          <p:cNvSpPr txBox="1"/>
          <p:nvPr/>
        </p:nvSpPr>
        <p:spPr>
          <a:xfrm>
            <a:off x="3409950" y="356632"/>
            <a:ext cx="5372100" cy="645160"/>
          </a:xfrm>
          <a:prstGeom prst="rect">
            <a:avLst/>
          </a:prstGeom>
          <a:noFill/>
        </p:spPr>
        <p:txBody>
          <a:bodyPr wrap="square" rtlCol="0">
            <a:spAutoFit/>
          </a:bodyPr>
          <a:lstStyle/>
          <a:p>
            <a:pPr algn="ctr"/>
            <a:r>
              <a:rPr lang="zh-CN" altLang="en-US" sz="3600" b="1" spc="600" dirty="0">
                <a:solidFill>
                  <a:srgbClr val="C00000"/>
                </a:solidFill>
                <a:latin typeface="微软雅黑" panose="020B0703020204020201" pitchFamily="34" charset="-122"/>
                <a:ea typeface="微软雅黑" panose="020B0703020204020201" pitchFamily="34" charset="-122"/>
              </a:rPr>
              <a:t>危险源风险点告知卡</a:t>
            </a:r>
          </a:p>
        </p:txBody>
      </p:sp>
      <p:sp>
        <p:nvSpPr>
          <p:cNvPr id="9" name="文本框 8"/>
          <p:cNvSpPr txBox="1"/>
          <p:nvPr/>
        </p:nvSpPr>
        <p:spPr>
          <a:xfrm>
            <a:off x="685800" y="1358900"/>
            <a:ext cx="1917700" cy="369332"/>
          </a:xfrm>
          <a:prstGeom prst="rect">
            <a:avLst/>
          </a:prstGeom>
          <a:noFill/>
        </p:spPr>
        <p:txBody>
          <a:bodyPr wrap="square" rtlCol="0">
            <a:spAutoFit/>
          </a:bodyPr>
          <a:lstStyle/>
          <a:p>
            <a:r>
              <a:rPr lang="zh-CN" altLang="en-US" b="1" dirty="0">
                <a:solidFill>
                  <a:schemeClr val="tx1">
                    <a:lumMod val="95000"/>
                    <a:lumOff val="5000"/>
                  </a:schemeClr>
                </a:solidFill>
                <a:latin typeface="微软雅黑" panose="020B0703020204020201" pitchFamily="34" charset="-122"/>
                <a:ea typeface="微软雅黑" panose="020B0703020204020201" pitchFamily="34" charset="-122"/>
              </a:rPr>
              <a:t>危险源名称：</a:t>
            </a:r>
          </a:p>
        </p:txBody>
      </p:sp>
      <p:sp>
        <p:nvSpPr>
          <p:cNvPr id="10" name="文本框 9"/>
          <p:cNvSpPr txBox="1"/>
          <p:nvPr/>
        </p:nvSpPr>
        <p:spPr>
          <a:xfrm>
            <a:off x="3313114" y="1310278"/>
            <a:ext cx="1130300" cy="369332"/>
          </a:xfrm>
          <a:prstGeom prst="rect">
            <a:avLst/>
          </a:prstGeom>
          <a:noFill/>
        </p:spPr>
        <p:txBody>
          <a:bodyPr wrap="square" rtlCol="0">
            <a:spAutoFit/>
          </a:bodyPr>
          <a:lstStyle/>
          <a:p>
            <a:pPr algn="ctr"/>
            <a:r>
              <a:rPr lang="zh-CN" altLang="en-US" b="1" dirty="0">
                <a:solidFill>
                  <a:schemeClr val="bg1"/>
                </a:solidFill>
                <a:latin typeface="微软雅黑" panose="020B0703020204020201" pitchFamily="34" charset="-122"/>
                <a:ea typeface="微软雅黑" panose="020B0703020204020201" pitchFamily="34" charset="-122"/>
              </a:rPr>
              <a:t>危险因素</a:t>
            </a:r>
          </a:p>
        </p:txBody>
      </p:sp>
      <p:sp>
        <p:nvSpPr>
          <p:cNvPr id="11" name="文本框 10"/>
          <p:cNvSpPr txBox="1"/>
          <p:nvPr/>
        </p:nvSpPr>
        <p:spPr>
          <a:xfrm>
            <a:off x="7507287" y="1295400"/>
            <a:ext cx="1130300" cy="369332"/>
          </a:xfrm>
          <a:prstGeom prst="rect">
            <a:avLst/>
          </a:prstGeom>
          <a:noFill/>
        </p:spPr>
        <p:txBody>
          <a:bodyPr wrap="square" rtlCol="0">
            <a:spAutoFit/>
          </a:bodyPr>
          <a:lstStyle/>
          <a:p>
            <a:pPr algn="ctr"/>
            <a:r>
              <a:rPr lang="zh-CN" altLang="en-US" b="1" dirty="0">
                <a:solidFill>
                  <a:schemeClr val="bg1"/>
                </a:solidFill>
                <a:latin typeface="微软雅黑" panose="020B0703020204020201" pitchFamily="34" charset="-122"/>
                <a:ea typeface="微软雅黑" panose="020B0703020204020201" pitchFamily="34" charset="-122"/>
              </a:rPr>
              <a:t>事故诱因</a:t>
            </a:r>
          </a:p>
        </p:txBody>
      </p:sp>
      <p:sp>
        <p:nvSpPr>
          <p:cNvPr id="12" name="文本框 11"/>
          <p:cNvSpPr txBox="1"/>
          <p:nvPr/>
        </p:nvSpPr>
        <p:spPr>
          <a:xfrm>
            <a:off x="7507287" y="3690254"/>
            <a:ext cx="1130300" cy="369332"/>
          </a:xfrm>
          <a:prstGeom prst="rect">
            <a:avLst/>
          </a:prstGeom>
          <a:noFill/>
        </p:spPr>
        <p:txBody>
          <a:bodyPr wrap="square" rtlCol="0">
            <a:spAutoFit/>
          </a:bodyPr>
          <a:lstStyle/>
          <a:p>
            <a:pPr algn="ctr"/>
            <a:r>
              <a:rPr lang="zh-CN" altLang="en-US" b="1" dirty="0">
                <a:solidFill>
                  <a:schemeClr val="bg1"/>
                </a:solidFill>
                <a:latin typeface="微软雅黑" panose="020B0703020204020201" pitchFamily="34" charset="-122"/>
                <a:ea typeface="微软雅黑" panose="020B0703020204020201" pitchFamily="34" charset="-122"/>
              </a:rPr>
              <a:t>防范措施</a:t>
            </a:r>
          </a:p>
        </p:txBody>
      </p:sp>
      <p:sp>
        <p:nvSpPr>
          <p:cNvPr id="13" name="文本框 12"/>
          <p:cNvSpPr txBox="1"/>
          <p:nvPr/>
        </p:nvSpPr>
        <p:spPr>
          <a:xfrm>
            <a:off x="510445" y="5005700"/>
            <a:ext cx="1533525" cy="468000"/>
          </a:xfrm>
          <a:prstGeom prst="rect">
            <a:avLst/>
          </a:prstGeom>
          <a:noFill/>
        </p:spPr>
        <p:txBody>
          <a:bodyPr wrap="square" rtlCol="0">
            <a:spAutoFit/>
          </a:bodyPr>
          <a:lstStyle/>
          <a:p>
            <a:pPr algn="ctr"/>
            <a:r>
              <a:rPr lang="zh-CN" altLang="en-US" sz="2400" b="1" dirty="0">
                <a:solidFill>
                  <a:schemeClr val="bg1"/>
                </a:solidFill>
                <a:latin typeface="微软雅黑" panose="020B0703020204020201" pitchFamily="34" charset="-122"/>
                <a:ea typeface="微软雅黑" panose="020B0703020204020201" pitchFamily="34" charset="-122"/>
              </a:rPr>
              <a:t>重要提示</a:t>
            </a:r>
          </a:p>
        </p:txBody>
      </p:sp>
      <p:sp>
        <p:nvSpPr>
          <p:cNvPr id="2" name="矩形 1"/>
          <p:cNvSpPr/>
          <p:nvPr/>
        </p:nvSpPr>
        <p:spPr>
          <a:xfrm>
            <a:off x="1243782" y="1842532"/>
            <a:ext cx="1371599" cy="646331"/>
          </a:xfrm>
          <a:prstGeom prst="rect">
            <a:avLst/>
          </a:prstGeom>
          <a:noFill/>
        </p:spPr>
        <p:txBody>
          <a:bodyPr wrap="square" rtlCol="0">
            <a:spAutoFit/>
          </a:bodyPr>
          <a:lstStyle/>
          <a:p>
            <a:r>
              <a:rPr lang="zh-CN" altLang="zh-CN" b="1" dirty="0">
                <a:solidFill>
                  <a:schemeClr val="tx1">
                    <a:lumMod val="95000"/>
                    <a:lumOff val="5000"/>
                  </a:schemeClr>
                </a:solidFill>
                <a:latin typeface="微软雅黑" panose="020B0703020204020201" pitchFamily="34" charset="-122"/>
                <a:ea typeface="微软雅黑" panose="020B0703020204020201" pitchFamily="34" charset="-122"/>
              </a:rPr>
              <a:t>数控组</a:t>
            </a:r>
          </a:p>
          <a:p>
            <a:r>
              <a:rPr lang="zh-CN" altLang="zh-CN" b="1" dirty="0">
                <a:solidFill>
                  <a:schemeClr val="tx1">
                    <a:lumMod val="95000"/>
                    <a:lumOff val="5000"/>
                  </a:schemeClr>
                </a:solidFill>
                <a:latin typeface="微软雅黑" panose="020B0703020204020201" pitchFamily="34" charset="-122"/>
                <a:ea typeface="微软雅黑" panose="020B0703020204020201" pitchFamily="34" charset="-122"/>
              </a:rPr>
              <a:t>打磨工位</a:t>
            </a:r>
          </a:p>
        </p:txBody>
      </p:sp>
      <p:sp>
        <p:nvSpPr>
          <p:cNvPr id="3" name="矩形 2"/>
          <p:cNvSpPr/>
          <p:nvPr/>
        </p:nvSpPr>
        <p:spPr>
          <a:xfrm>
            <a:off x="3313114" y="1804260"/>
            <a:ext cx="1371600" cy="1269258"/>
          </a:xfrm>
          <a:prstGeom prst="rect">
            <a:avLst/>
          </a:prstGeom>
        </p:spPr>
        <p:txBody>
          <a:bodyPr wrap="square">
            <a:spAutoFit/>
          </a:bodyPr>
          <a:lstStyle/>
          <a:p>
            <a:pPr algn="just">
              <a:lnSpc>
                <a:spcPct val="130000"/>
              </a:lnSpc>
            </a:pPr>
            <a:r>
              <a:rPr lang="zh-CN" altLang="zh-CN" sz="1200" b="1" dirty="0">
                <a:latin typeface="微软雅黑" panose="020B0703020204020201" pitchFamily="34" charset="-122"/>
                <a:ea typeface="微软雅黑" panose="020B0703020204020201" pitchFamily="34" charset="-122"/>
              </a:rPr>
              <a:t>1、触电 </a:t>
            </a:r>
          </a:p>
          <a:p>
            <a:pPr algn="just">
              <a:lnSpc>
                <a:spcPct val="130000"/>
              </a:lnSpc>
            </a:pPr>
            <a:r>
              <a:rPr lang="zh-CN" altLang="zh-CN" sz="1200" b="1" dirty="0">
                <a:latin typeface="微软雅黑" panose="020B0703020204020201" pitchFamily="34" charset="-122"/>
                <a:ea typeface="微软雅黑" panose="020B0703020204020201" pitchFamily="34" charset="-122"/>
              </a:rPr>
              <a:t>2、噪声</a:t>
            </a:r>
          </a:p>
          <a:p>
            <a:pPr algn="just">
              <a:lnSpc>
                <a:spcPct val="130000"/>
              </a:lnSpc>
            </a:pPr>
            <a:r>
              <a:rPr lang="zh-CN" altLang="zh-CN" sz="1200" b="1" dirty="0">
                <a:latin typeface="微软雅黑" panose="020B0703020204020201" pitchFamily="34" charset="-122"/>
                <a:ea typeface="微软雅黑" panose="020B0703020204020201" pitchFamily="34" charset="-122"/>
              </a:rPr>
              <a:t>3、震动</a:t>
            </a:r>
          </a:p>
          <a:p>
            <a:pPr algn="just">
              <a:lnSpc>
                <a:spcPct val="130000"/>
              </a:lnSpc>
            </a:pPr>
            <a:r>
              <a:rPr lang="zh-CN" altLang="zh-CN" sz="1200" b="1" dirty="0">
                <a:latin typeface="微软雅黑" panose="020B0703020204020201" pitchFamily="34" charset="-122"/>
                <a:ea typeface="微软雅黑" panose="020B0703020204020201" pitchFamily="34" charset="-122"/>
              </a:rPr>
              <a:t>4、粉尘</a:t>
            </a:r>
          </a:p>
          <a:p>
            <a:pPr algn="just">
              <a:lnSpc>
                <a:spcPct val="130000"/>
              </a:lnSpc>
            </a:pPr>
            <a:r>
              <a:rPr lang="zh-CN" altLang="zh-CN" sz="1200" b="1" dirty="0">
                <a:latin typeface="微软雅黑" panose="020B0703020204020201" pitchFamily="34" charset="-122"/>
                <a:ea typeface="微软雅黑" panose="020B0703020204020201" pitchFamily="34" charset="-122"/>
              </a:rPr>
              <a:t>5、其他伤害</a:t>
            </a:r>
          </a:p>
        </p:txBody>
      </p:sp>
      <p:sp>
        <p:nvSpPr>
          <p:cNvPr id="4" name="矩形 3"/>
          <p:cNvSpPr/>
          <p:nvPr/>
        </p:nvSpPr>
        <p:spPr>
          <a:xfrm>
            <a:off x="4684714" y="2032860"/>
            <a:ext cx="6821486" cy="1269258"/>
          </a:xfrm>
          <a:prstGeom prst="rect">
            <a:avLst/>
          </a:prstGeom>
        </p:spPr>
        <p:txBody>
          <a:bodyPr wrap="square">
            <a:spAutoFit/>
          </a:bodyPr>
          <a:lstStyle/>
          <a:p>
            <a:pPr algn="just">
              <a:lnSpc>
                <a:spcPct val="130000"/>
              </a:lnSpc>
            </a:pPr>
            <a:r>
              <a:rPr lang="zh-CN" altLang="zh-CN" sz="1200" b="1" dirty="0">
                <a:latin typeface="微软雅黑" panose="020B0703020204020201" pitchFamily="34" charset="-122"/>
                <a:ea typeface="微软雅黑" panose="020B0703020204020201" pitchFamily="34" charset="-122"/>
              </a:rPr>
              <a:t>1、维护不当电器元件失修、老化、线路破损；绝缘、接地不良引发事故；</a:t>
            </a:r>
          </a:p>
          <a:p>
            <a:pPr algn="just">
              <a:lnSpc>
                <a:spcPct val="130000"/>
              </a:lnSpc>
            </a:pPr>
            <a:r>
              <a:rPr lang="zh-CN" altLang="zh-CN" sz="1200" b="1" dirty="0">
                <a:latin typeface="微软雅黑" panose="020B0703020204020201" pitchFamily="34" charset="-122"/>
                <a:ea typeface="微软雅黑" panose="020B0703020204020201" pitchFamily="34" charset="-122"/>
              </a:rPr>
              <a:t>2、操作人员违章操作、误操作引发事故；</a:t>
            </a:r>
          </a:p>
          <a:p>
            <a:pPr algn="just">
              <a:lnSpc>
                <a:spcPct val="130000"/>
              </a:lnSpc>
            </a:pPr>
            <a:r>
              <a:rPr lang="zh-CN" altLang="zh-CN" sz="1200" b="1" dirty="0">
                <a:latin typeface="微软雅黑" panose="020B0703020204020201" pitchFamily="34" charset="-122"/>
                <a:ea typeface="微软雅黑" panose="020B0703020204020201" pitchFamily="34" charset="-122"/>
              </a:rPr>
              <a:t>3、未按规定穿戴劳动防护用品等引发事故；</a:t>
            </a:r>
          </a:p>
          <a:p>
            <a:pPr algn="just">
              <a:lnSpc>
                <a:spcPct val="130000"/>
              </a:lnSpc>
            </a:pPr>
            <a:r>
              <a:rPr lang="zh-CN" altLang="zh-CN" sz="1200" b="1" dirty="0">
                <a:latin typeface="微软雅黑" panose="020B0703020204020201" pitchFamily="34" charset="-122"/>
                <a:ea typeface="微软雅黑" panose="020B0703020204020201" pitchFamily="34" charset="-122"/>
              </a:rPr>
              <a:t>4、打磨片过度使用，不及时更换引发事故；</a:t>
            </a:r>
          </a:p>
          <a:p>
            <a:pPr algn="just">
              <a:lnSpc>
                <a:spcPct val="130000"/>
              </a:lnSpc>
            </a:pPr>
            <a:r>
              <a:rPr lang="zh-CN" altLang="zh-CN" sz="1200" b="1" dirty="0">
                <a:latin typeface="微软雅黑" panose="020B0703020204020201" pitchFamily="34" charset="-122"/>
                <a:ea typeface="微软雅黑" panose="020B0703020204020201" pitchFamily="34" charset="-122"/>
              </a:rPr>
              <a:t>5、打磨片安装不正确引发事故。</a:t>
            </a:r>
          </a:p>
        </p:txBody>
      </p:sp>
      <p:sp>
        <p:nvSpPr>
          <p:cNvPr id="6" name="矩形 5"/>
          <p:cNvSpPr/>
          <p:nvPr/>
        </p:nvSpPr>
        <p:spPr>
          <a:xfrm>
            <a:off x="4684714" y="4158856"/>
            <a:ext cx="6937342" cy="1269258"/>
          </a:xfrm>
          <a:prstGeom prst="rect">
            <a:avLst/>
          </a:prstGeom>
        </p:spPr>
        <p:txBody>
          <a:bodyPr wrap="square">
            <a:spAutoFit/>
          </a:bodyPr>
          <a:lstStyle/>
          <a:p>
            <a:pPr algn="just">
              <a:lnSpc>
                <a:spcPct val="130000"/>
              </a:lnSpc>
            </a:pPr>
            <a:r>
              <a:rPr lang="zh-CN" altLang="zh-CN" sz="1200" b="1" dirty="0">
                <a:latin typeface="微软雅黑" panose="020B0703020204020201" pitchFamily="34" charset="-122"/>
                <a:ea typeface="微软雅黑" panose="020B0703020204020201" pitchFamily="34" charset="-122"/>
              </a:rPr>
              <a:t>1、操作人员必须经岗位培训合格方可上岗操作；</a:t>
            </a:r>
          </a:p>
          <a:p>
            <a:pPr algn="just">
              <a:lnSpc>
                <a:spcPct val="130000"/>
              </a:lnSpc>
            </a:pPr>
            <a:r>
              <a:rPr lang="zh-CN" altLang="zh-CN" sz="1200" b="1" dirty="0">
                <a:latin typeface="微软雅黑" panose="020B0703020204020201" pitchFamily="34" charset="-122"/>
                <a:ea typeface="微软雅黑" panose="020B0703020204020201" pitchFamily="34" charset="-122"/>
              </a:rPr>
              <a:t>2、操作人员熟知《角磨机安全操作规程》，并按规程要求操作；</a:t>
            </a:r>
          </a:p>
          <a:p>
            <a:pPr algn="just">
              <a:lnSpc>
                <a:spcPct val="130000"/>
              </a:lnSpc>
            </a:pPr>
            <a:r>
              <a:rPr lang="zh-CN" altLang="zh-CN" sz="1200" b="1" dirty="0">
                <a:latin typeface="微软雅黑" panose="020B0703020204020201" pitchFamily="34" charset="-122"/>
                <a:ea typeface="微软雅黑" panose="020B0703020204020201" pitchFamily="34" charset="-122"/>
              </a:rPr>
              <a:t>3、工作前必须对设备进行检查，正常方可作业；</a:t>
            </a:r>
          </a:p>
          <a:p>
            <a:pPr algn="just">
              <a:lnSpc>
                <a:spcPct val="130000"/>
              </a:lnSpc>
            </a:pPr>
            <a:r>
              <a:rPr lang="zh-CN" altLang="zh-CN" sz="1200" b="1" dirty="0">
                <a:latin typeface="微软雅黑" panose="020B0703020204020201" pitchFamily="34" charset="-122"/>
                <a:ea typeface="微软雅黑" panose="020B0703020204020201" pitchFamily="34" charset="-122"/>
              </a:rPr>
              <a:t>4、设备异常及时向机修车间报告，保证设备正常运转 ；</a:t>
            </a:r>
          </a:p>
          <a:p>
            <a:pPr algn="just">
              <a:lnSpc>
                <a:spcPct val="130000"/>
              </a:lnSpc>
            </a:pPr>
            <a:r>
              <a:rPr lang="zh-CN" altLang="zh-CN" sz="1200" b="1" dirty="0">
                <a:latin typeface="微软雅黑" panose="020B0703020204020201" pitchFamily="34" charset="-122"/>
                <a:ea typeface="微软雅黑" panose="020B0703020204020201" pitchFamily="34" charset="-122"/>
              </a:rPr>
              <a:t>5、操作人员必须按要求穿戴劳动防护用品。</a:t>
            </a:r>
          </a:p>
        </p:txBody>
      </p:sp>
      <p:sp>
        <p:nvSpPr>
          <p:cNvPr id="28" name="矩形 27"/>
          <p:cNvSpPr/>
          <p:nvPr/>
        </p:nvSpPr>
        <p:spPr>
          <a:xfrm>
            <a:off x="569944" y="5641987"/>
            <a:ext cx="2209003"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火灾报警电话：</a:t>
            </a:r>
            <a:r>
              <a:rPr lang="en-US" altLang="zh-CN" sz="1200" b="1" dirty="0">
                <a:solidFill>
                  <a:schemeClr val="bg1"/>
                </a:solidFill>
                <a:latin typeface="微软雅黑" panose="020B0703020204020201" pitchFamily="34" charset="-122"/>
                <a:ea typeface="微软雅黑" panose="020B0703020204020201" pitchFamily="34" charset="-122"/>
              </a:rPr>
              <a:t>119</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29" name="矩形 28"/>
          <p:cNvSpPr/>
          <p:nvPr/>
        </p:nvSpPr>
        <p:spPr>
          <a:xfrm>
            <a:off x="2362036" y="5641987"/>
            <a:ext cx="2209003"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急救电话：</a:t>
            </a:r>
            <a:r>
              <a:rPr lang="en-US" altLang="zh-CN" sz="1200" b="1" dirty="0">
                <a:solidFill>
                  <a:schemeClr val="bg1"/>
                </a:solidFill>
                <a:latin typeface="微软雅黑" panose="020B0703020204020201" pitchFamily="34" charset="-122"/>
                <a:ea typeface="微软雅黑" panose="020B0703020204020201" pitchFamily="34" charset="-122"/>
              </a:rPr>
              <a:t>120</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30" name="矩形 29"/>
          <p:cNvSpPr/>
          <p:nvPr/>
        </p:nvSpPr>
        <p:spPr>
          <a:xfrm>
            <a:off x="569944" y="5929602"/>
            <a:ext cx="4163186"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公司应急电话：白天：</a:t>
            </a:r>
            <a:r>
              <a:rPr lang="en-US" altLang="zh-CN" sz="1200" b="1" dirty="0">
                <a:solidFill>
                  <a:schemeClr val="bg1"/>
                </a:solidFill>
                <a:latin typeface="微软雅黑" panose="020B0703020204020201" pitchFamily="34" charset="-122"/>
                <a:ea typeface="微软雅黑" panose="020B0703020204020201" pitchFamily="34" charset="-122"/>
              </a:rPr>
              <a:t>888888         </a:t>
            </a:r>
            <a:r>
              <a:rPr lang="zh-CN" altLang="en-US" sz="1200" b="1" dirty="0">
                <a:solidFill>
                  <a:schemeClr val="bg1"/>
                </a:solidFill>
                <a:latin typeface="微软雅黑" panose="020B0703020204020201" pitchFamily="34" charset="-122"/>
                <a:ea typeface="微软雅黑" panose="020B0703020204020201" pitchFamily="34" charset="-122"/>
              </a:rPr>
              <a:t>夜间：</a:t>
            </a:r>
            <a:r>
              <a:rPr lang="en-US" altLang="zh-CN" sz="1200" b="1" dirty="0">
                <a:solidFill>
                  <a:schemeClr val="bg1"/>
                </a:solidFill>
                <a:latin typeface="微软雅黑" panose="020B0703020204020201" pitchFamily="34" charset="-122"/>
                <a:ea typeface="微软雅黑" panose="020B0703020204020201" pitchFamily="34" charset="-122"/>
              </a:rPr>
              <a:t>888888</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31" name="矩形 30"/>
          <p:cNvSpPr/>
          <p:nvPr/>
        </p:nvSpPr>
        <p:spPr>
          <a:xfrm>
            <a:off x="569944" y="6204564"/>
            <a:ext cx="2209003"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市医院电话：</a:t>
            </a:r>
            <a:r>
              <a:rPr lang="en-US" altLang="zh-CN" sz="1200" b="1" dirty="0">
                <a:solidFill>
                  <a:schemeClr val="bg1"/>
                </a:solidFill>
                <a:latin typeface="微软雅黑" panose="020B0703020204020201" pitchFamily="34" charset="-122"/>
                <a:ea typeface="微软雅黑" panose="020B0703020204020201" pitchFamily="34" charset="-122"/>
              </a:rPr>
              <a:t>8888888</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7" name="矩形 6"/>
          <p:cNvSpPr/>
          <p:nvPr/>
        </p:nvSpPr>
        <p:spPr>
          <a:xfrm>
            <a:off x="2177059" y="4928691"/>
            <a:ext cx="2578955" cy="646331"/>
          </a:xfrm>
          <a:prstGeom prst="rect">
            <a:avLst/>
          </a:prstGeom>
        </p:spPr>
        <p:txBody>
          <a:bodyPr wrap="square">
            <a:spAutoFit/>
          </a:bodyPr>
          <a:lstStyle/>
          <a:p>
            <a:pPr algn="ctr"/>
            <a:r>
              <a:rPr lang="zh-CN" altLang="zh-CN" b="1" dirty="0"/>
              <a:t>非本设备人员禁止操作！</a:t>
            </a:r>
          </a:p>
          <a:p>
            <a:pPr algn="ctr"/>
            <a:r>
              <a:rPr lang="zh-CN" altLang="zh-CN" b="1" dirty="0"/>
              <a:t>必须进行设备点检！</a:t>
            </a:r>
          </a:p>
        </p:txBody>
      </p:sp>
      <p:pic>
        <p:nvPicPr>
          <p:cNvPr id="74" name="图片 7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10675" y="5669537"/>
            <a:ext cx="540076" cy="720000"/>
          </a:xfrm>
          <a:prstGeom prst="rect">
            <a:avLst/>
          </a:prstGeom>
        </p:spPr>
      </p:pic>
      <p:pic>
        <p:nvPicPr>
          <p:cNvPr id="75" name="图片 7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54107" y="5641410"/>
            <a:ext cx="540076" cy="719999"/>
          </a:xfrm>
          <a:prstGeom prst="rect">
            <a:avLst/>
          </a:prstGeom>
        </p:spPr>
      </p:pic>
      <p:pic>
        <p:nvPicPr>
          <p:cNvPr id="76" name="图片 7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72303" y="5641986"/>
            <a:ext cx="540076" cy="720000"/>
          </a:xfrm>
          <a:prstGeom prst="rect">
            <a:avLst/>
          </a:prstGeom>
        </p:spPr>
      </p:pic>
      <p:pic>
        <p:nvPicPr>
          <p:cNvPr id="78" name="图片 7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41489" y="5669537"/>
            <a:ext cx="540076" cy="720000"/>
          </a:xfrm>
          <a:prstGeom prst="rect">
            <a:avLst/>
          </a:prstGeom>
        </p:spPr>
      </p:pic>
      <p:pic>
        <p:nvPicPr>
          <p:cNvPr id="79" name="图片 7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31045" y="5669537"/>
            <a:ext cx="540076" cy="719999"/>
          </a:xfrm>
          <a:prstGeom prst="rect">
            <a:avLst/>
          </a:prstGeom>
        </p:spPr>
      </p:pic>
      <p:pic>
        <p:nvPicPr>
          <p:cNvPr id="80" name="图片 7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583659" y="5632920"/>
            <a:ext cx="540076" cy="720000"/>
          </a:xfrm>
          <a:prstGeom prst="rect">
            <a:avLst/>
          </a:prstGeom>
        </p:spPr>
      </p:pic>
      <p:pic>
        <p:nvPicPr>
          <p:cNvPr id="81" name="图片 8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999712" y="5641987"/>
            <a:ext cx="540076" cy="719999"/>
          </a:xfrm>
          <a:prstGeom prst="rect">
            <a:avLst/>
          </a:prstGeom>
        </p:spPr>
      </p:pic>
      <p:pic>
        <p:nvPicPr>
          <p:cNvPr id="82" name="图片 8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682410" y="3709636"/>
            <a:ext cx="810114" cy="1080000"/>
          </a:xfrm>
          <a:prstGeom prst="rect">
            <a:avLst/>
          </a:prstGeom>
        </p:spPr>
      </p:pic>
      <p:pic>
        <p:nvPicPr>
          <p:cNvPr id="83" name="图片 8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546959" y="3695009"/>
            <a:ext cx="810114" cy="1080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02708" y="356632"/>
            <a:ext cx="718658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起重机操作岗位风险点告知卡</a:t>
            </a:r>
          </a:p>
        </p:txBody>
      </p:sp>
      <p:graphicFrame>
        <p:nvGraphicFramePr>
          <p:cNvPr id="6" name="表格 5"/>
          <p:cNvGraphicFramePr>
            <a:graphicFrameLocks noGrp="1"/>
          </p:cNvGraphicFramePr>
          <p:nvPr/>
        </p:nvGraphicFramePr>
        <p:xfrm>
          <a:off x="479426" y="1244599"/>
          <a:ext cx="11262633" cy="5280025"/>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566721">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起重机操作</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0" algn="just" defTabSz="914400" rtl="0" eaLnBrk="1" latinLnBrk="0" hangingPunct="1">
                        <a:lnSpc>
                          <a:spcPct val="130000"/>
                        </a:lnSpc>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起吊载荷质量不确定，系挂位置不当，导致被吊物体失稳坠落。</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591988">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563112">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三</a:t>
                      </a: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1851315">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buFont typeface="+mj-lt"/>
                        <a:buAutoNum type="arabicPeriod"/>
                      </a:pPr>
                      <a:r>
                        <a:rPr lang="zh-CN" altLang="zh-CN" sz="1400" b="1" dirty="0">
                          <a:solidFill>
                            <a:schemeClr val="tx1"/>
                          </a:solidFill>
                          <a:latin typeface="微软雅黑" panose="020B0703020204020201" pitchFamily="34" charset="-122"/>
                          <a:ea typeface="微软雅黑" panose="020B0703020204020201" pitchFamily="34" charset="-122"/>
                          <a:sym typeface="+mn-ea"/>
                        </a:rPr>
                        <a:t>从事起重机械指挥、司机等操作人员必须经过培训，并取得</a:t>
                      </a:r>
                      <a:r>
                        <a:rPr lang="zh-CN" altLang="en-US" sz="1400" b="1" dirty="0">
                          <a:solidFill>
                            <a:schemeClr val="tx1"/>
                          </a:solidFill>
                          <a:latin typeface="微软雅黑" panose="020B0703020204020201" pitchFamily="34" charset="-122"/>
                          <a:ea typeface="微软雅黑" panose="020B0703020204020201" pitchFamily="34" charset="-122"/>
                          <a:sym typeface="+mn-ea"/>
                        </a:rPr>
                        <a:t>特种设备操作</a:t>
                      </a:r>
                      <a:r>
                        <a:rPr lang="zh-CN" altLang="zh-CN" sz="1400" b="1" dirty="0">
                          <a:solidFill>
                            <a:schemeClr val="tx1"/>
                          </a:solidFill>
                          <a:latin typeface="微软雅黑" panose="020B0703020204020201" pitchFamily="34" charset="-122"/>
                          <a:ea typeface="微软雅黑" panose="020B0703020204020201" pitchFamily="34" charset="-122"/>
                          <a:sym typeface="+mn-ea"/>
                        </a:rPr>
                        <a:t>证书。</a:t>
                      </a:r>
                      <a:endParaRPr lang="zh-CN" altLang="zh-CN" sz="1400" b="1" kern="1200" dirty="0">
                        <a:solidFill>
                          <a:schemeClr val="tx1"/>
                        </a:solidFill>
                        <a:latin typeface="微软雅黑" panose="020B0703020204020201" pitchFamily="34" charset="-122"/>
                        <a:ea typeface="微软雅黑" panose="020B0703020204020201" pitchFamily="34" charset="-122"/>
                        <a:cs typeface="+mn-cs"/>
                      </a:endParaRPr>
                    </a:p>
                    <a:p>
                      <a:pPr marL="71755" lvl="0" indent="0">
                        <a:buFont typeface="+mj-lt"/>
                        <a:buAutoNum type="arabicPeriod"/>
                      </a:pPr>
                      <a:r>
                        <a:rPr lang="zh-CN" altLang="zh-CN" sz="1400" b="1" dirty="0">
                          <a:solidFill>
                            <a:schemeClr val="tx1"/>
                          </a:solidFill>
                          <a:latin typeface="微软雅黑" panose="020B0703020204020201" pitchFamily="34" charset="-122"/>
                          <a:ea typeface="微软雅黑" panose="020B0703020204020201" pitchFamily="34" charset="-122"/>
                          <a:sym typeface="+mn-ea"/>
                        </a:rPr>
                        <a:t>吊运前应确认起吊载荷的质量和质心，并确定起升系挂位置，经起吊后方能正式作业。</a:t>
                      </a:r>
                      <a:endParaRPr lang="zh-CN" altLang="zh-CN" sz="1400" b="1" kern="1200" dirty="0">
                        <a:solidFill>
                          <a:schemeClr val="tx1"/>
                        </a:solidFill>
                        <a:latin typeface="微软雅黑" panose="020B0703020204020201" pitchFamily="34" charset="-122"/>
                        <a:ea typeface="微软雅黑" panose="020B0703020204020201" pitchFamily="34" charset="-122"/>
                        <a:cs typeface="+mn-cs"/>
                      </a:endParaRPr>
                    </a:p>
                    <a:p>
                      <a:pPr marL="71755" lvl="0" indent="0">
                        <a:buFont typeface="+mj-lt"/>
                        <a:buAutoNum type="arabicPeriod"/>
                      </a:pPr>
                      <a:r>
                        <a:rPr lang="zh-CN" altLang="zh-CN" sz="1400" b="1" dirty="0">
                          <a:solidFill>
                            <a:schemeClr val="tx1"/>
                          </a:solidFill>
                          <a:latin typeface="微软雅黑" panose="020B0703020204020201" pitchFamily="34" charset="-122"/>
                          <a:ea typeface="微软雅黑" panose="020B0703020204020201" pitchFamily="34" charset="-122"/>
                          <a:sym typeface="+mn-ea"/>
                        </a:rPr>
                        <a:t>吊运载荷时，不得从人员和安全通道上方通过。</a:t>
                      </a:r>
                      <a:endParaRPr lang="zh-CN" altLang="zh-CN" sz="1400" b="1" kern="1200" dirty="0">
                        <a:solidFill>
                          <a:schemeClr val="tx1"/>
                        </a:solidFill>
                        <a:latin typeface="微软雅黑" panose="020B0703020204020201" pitchFamily="34" charset="-122"/>
                        <a:ea typeface="微软雅黑" panose="020B0703020204020201" pitchFamily="34" charset="-122"/>
                        <a:cs typeface="+mn-cs"/>
                      </a:endParaRPr>
                    </a:p>
                    <a:p>
                      <a:pPr marL="71755" lvl="0" indent="0">
                        <a:buFont typeface="+mj-lt"/>
                        <a:buAutoNum type="arabicPeriod"/>
                      </a:pPr>
                      <a:r>
                        <a:rPr lang="zh-CN" altLang="zh-CN" sz="1400" b="1" dirty="0">
                          <a:solidFill>
                            <a:schemeClr val="tx1"/>
                          </a:solidFill>
                          <a:latin typeface="微软雅黑" panose="020B0703020204020201" pitchFamily="34" charset="-122"/>
                          <a:ea typeface="微软雅黑" panose="020B0703020204020201" pitchFamily="34" charset="-122"/>
                          <a:sym typeface="+mn-ea"/>
                        </a:rPr>
                        <a:t>工作结束后，应将被吊载荷放到地面，吊钩起升到规定位置，切断电源或脱开主离合器。</a:t>
                      </a:r>
                      <a:endParaRPr lang="zh-CN" altLang="zh-CN" sz="1400" b="1" kern="1200" dirty="0">
                        <a:solidFill>
                          <a:schemeClr val="tx1"/>
                        </a:solidFill>
                        <a:latin typeface="微软雅黑" panose="020B0703020204020201" pitchFamily="34" charset="-122"/>
                        <a:ea typeface="微软雅黑" panose="020B0703020204020201" pitchFamily="34" charset="-122"/>
                        <a:cs typeface="+mn-cs"/>
                      </a:endParaRPr>
                    </a:p>
                    <a:p>
                      <a:pPr marL="71755" indent="0">
                        <a:buFont typeface="+mj-lt"/>
                        <a:buAutoNum type="arabicPeriod"/>
                      </a:pPr>
                      <a:r>
                        <a:rPr lang="zh-CN" altLang="zh-CN" sz="1400" b="1" dirty="0">
                          <a:solidFill>
                            <a:schemeClr val="tx1"/>
                          </a:solidFill>
                          <a:latin typeface="微软雅黑" panose="020B0703020204020201" pitchFamily="34" charset="-122"/>
                          <a:ea typeface="微软雅黑" panose="020B0703020204020201" pitchFamily="34" charset="-122"/>
                          <a:sym typeface="+mn-ea"/>
                        </a:rPr>
                        <a:t>制定并执行操作规程。</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28574">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algn="just" defTabSz="914400" rtl="0" eaLnBrk="1" latinLnBrk="0" hangingPunct="1">
                        <a:lnSpc>
                          <a:spcPct val="130000"/>
                        </a:lnSpc>
                      </a:pPr>
                      <a:r>
                        <a:rPr lang="zh-CN" altLang="en-US" sz="1400" b="1" dirty="0">
                          <a:solidFill>
                            <a:schemeClr val="tx1"/>
                          </a:solidFill>
                          <a:latin typeface="微软雅黑" panose="020B0703020204020201" pitchFamily="34" charset="-122"/>
                          <a:ea typeface="微软雅黑" panose="020B0703020204020201" pitchFamily="34" charset="-122"/>
                          <a:sym typeface="+mn-ea"/>
                        </a:rPr>
                        <a:t>起重致害</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178315">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0" algn="just" defTabSz="914400" rtl="0" eaLnBrk="1" latinLnBrk="0" hangingPunct="1">
                        <a:lnSpc>
                          <a:spcPct val="130000"/>
                        </a:lnSpc>
                      </a:pPr>
                      <a:r>
                        <a:rPr lang="en-US" altLang="zh-CN" sz="1400" b="1" kern="1200" dirty="0">
                          <a:solidFill>
                            <a:schemeClr val="tx1"/>
                          </a:solidFill>
                          <a:latin typeface="微软雅黑" panose="020B0703020204020201" pitchFamily="34" charset="-122"/>
                          <a:ea typeface="微软雅黑" panose="020B0703020204020201" pitchFamily="34" charset="-122"/>
                          <a:cs typeface="+mn-cs"/>
                        </a:rPr>
                        <a:t>1</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0" algn="just" defTabSz="914400" rtl="0" eaLnBrk="1" latinLnBrk="0" hangingPunct="1">
                        <a:lnSpc>
                          <a:spcPct val="130000"/>
                        </a:lnSpc>
                      </a:pPr>
                      <a:r>
                        <a:rPr lang="en-US" altLang="zh-CN" sz="1400" b="1" kern="1200" dirty="0">
                          <a:solidFill>
                            <a:schemeClr val="tx1"/>
                          </a:solidFill>
                          <a:latin typeface="微软雅黑" panose="020B0703020204020201" pitchFamily="34" charset="-122"/>
                          <a:ea typeface="微软雅黑" panose="020B0703020204020201" pitchFamily="34" charset="-122"/>
                          <a:cs typeface="+mn-cs"/>
                        </a:rPr>
                        <a:t>2</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0" algn="just" defTabSz="914400" rtl="0" eaLnBrk="1" latinLnBrk="0" hangingPunct="1">
                        <a:lnSpc>
                          <a:spcPct val="130000"/>
                        </a:lnSpc>
                      </a:pPr>
                      <a:r>
                        <a:rPr lang="en-US" altLang="zh-CN" sz="1400" b="1" kern="1200" dirty="0">
                          <a:solidFill>
                            <a:schemeClr val="tx1"/>
                          </a:solidFill>
                          <a:latin typeface="微软雅黑" panose="020B0703020204020201" pitchFamily="34" charset="-122"/>
                          <a:ea typeface="微软雅黑" panose="020B0703020204020201" pitchFamily="34" charset="-122"/>
                          <a:cs typeface="+mn-cs"/>
                        </a:rPr>
                        <a:t>3</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9" name="图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50688" y="3225517"/>
            <a:ext cx="1080152" cy="1440000"/>
          </a:xfrm>
          <a:prstGeom prst="rect">
            <a:avLst/>
          </a:prstGeom>
        </p:spPr>
      </p:pic>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8912" y="3297436"/>
            <a:ext cx="1080152" cy="1440000"/>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5"/>
          <p:cNvGraphicFramePr>
            <a:graphicFrameLocks noGrp="1"/>
          </p:cNvGraphicFramePr>
          <p:nvPr/>
        </p:nvGraphicFramePr>
        <p:xfrm>
          <a:off x="497745" y="1244601"/>
          <a:ext cx="11185524" cy="5281612"/>
        </p:xfrm>
        <a:graphic>
          <a:graphicData uri="http://schemas.openxmlformats.org/drawingml/2006/table">
            <a:tbl>
              <a:tblPr firstRow="1" bandRow="1">
                <a:tableStyleId>{5C22544A-7EE6-4342-B048-85BDC9FD1C3A}</a:tableStyleId>
              </a:tblPr>
              <a:tblGrid>
                <a:gridCol w="1553366">
                  <a:extLst>
                    <a:ext uri="{9D8B030D-6E8A-4147-A177-3AD203B41FA5}">
                      <a16:colId xmlns:a16="http://schemas.microsoft.com/office/drawing/2014/main" val="20000"/>
                    </a:ext>
                  </a:extLst>
                </a:gridCol>
                <a:gridCol w="1093468">
                  <a:extLst>
                    <a:ext uri="{9D8B030D-6E8A-4147-A177-3AD203B41FA5}">
                      <a16:colId xmlns:a16="http://schemas.microsoft.com/office/drawing/2014/main" val="20001"/>
                    </a:ext>
                  </a:extLst>
                </a:gridCol>
                <a:gridCol w="1505125">
                  <a:extLst>
                    <a:ext uri="{9D8B030D-6E8A-4147-A177-3AD203B41FA5}">
                      <a16:colId xmlns:a16="http://schemas.microsoft.com/office/drawing/2014/main" val="20002"/>
                    </a:ext>
                  </a:extLst>
                </a:gridCol>
                <a:gridCol w="7033565">
                  <a:extLst>
                    <a:ext uri="{9D8B030D-6E8A-4147-A177-3AD203B41FA5}">
                      <a16:colId xmlns:a16="http://schemas.microsoft.com/office/drawing/2014/main" val="20003"/>
                    </a:ext>
                  </a:extLst>
                </a:gridCol>
              </a:tblGrid>
              <a:tr h="508000">
                <a:tc rowSpan="2" gridSpan="2">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hMerge="1">
                  <a:txBody>
                    <a:bodyPr/>
                    <a:lstStyle/>
                    <a:p>
                      <a:endParaRPr lang="zh-CN"/>
                    </a:p>
                  </a:txBody>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0000"/>
                  </a:ext>
                </a:extLst>
              </a:tr>
              <a:tr h="1847850">
                <a:tc gridSpan="2"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vMerge="1">
                  <a:txBody>
                    <a:bodyPr/>
                    <a:lstStyle/>
                    <a:p>
                      <a:endParaRPr lang="zh-CN"/>
                    </a:p>
                  </a:txBody>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58800">
                <a:tc rowSpan="2" gridSpan="3">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hMerge="1">
                  <a:txBody>
                    <a:bodyPr/>
                    <a:lstStyle/>
                    <a:p>
                      <a:endParaRPr lang="zh-CN"/>
                    </a:p>
                  </a:txBody>
                  <a:tcPr/>
                </a:tc>
                <a:tc rowSpan="2"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extLst>
                  <a:ext uri="{0D108BD9-81ED-4DB2-BD59-A6C34878D82A}">
                    <a16:rowId xmlns:a16="http://schemas.microsoft.com/office/drawing/2014/main" val="10002"/>
                  </a:ext>
                </a:extLst>
              </a:tr>
              <a:tr h="746125">
                <a:tc gridSpan="3"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vMerge="1">
                  <a:txBody>
                    <a:bodyPr/>
                    <a:lstStyle/>
                    <a:p>
                      <a:endParaRPr lang="zh-CN"/>
                    </a:p>
                  </a:txBody>
                  <a:tcPr/>
                </a:tc>
                <a:tc hMerge="1" vMerge="1">
                  <a:txBody>
                    <a:bodyPr/>
                    <a:lstStyle/>
                    <a:p>
                      <a:endParaRPr lang="zh-CN"/>
                    </a:p>
                  </a:txBody>
                  <a:tcPr/>
                </a:tc>
                <a:tc rowSpan="3">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685800">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gridSpan="2">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935037">
                <a:tc gridSpan="3">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hMerge="1">
                  <a:txBody>
                    <a:bodyPr/>
                    <a:lstStyle/>
                    <a:p>
                      <a:endParaRPr lang="zh-CN"/>
                    </a:p>
                  </a:txBody>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sp>
        <p:nvSpPr>
          <p:cNvPr id="8" name="文本框 7"/>
          <p:cNvSpPr txBox="1"/>
          <p:nvPr/>
        </p:nvSpPr>
        <p:spPr>
          <a:xfrm>
            <a:off x="3409950" y="356632"/>
            <a:ext cx="5372100" cy="645160"/>
          </a:xfrm>
          <a:prstGeom prst="rect">
            <a:avLst/>
          </a:prstGeom>
          <a:noFill/>
        </p:spPr>
        <p:txBody>
          <a:bodyPr wrap="square" rtlCol="0">
            <a:spAutoFit/>
          </a:bodyPr>
          <a:lstStyle/>
          <a:p>
            <a:pPr algn="ctr"/>
            <a:r>
              <a:rPr lang="zh-CN" altLang="en-US" sz="3600" b="1" spc="600" dirty="0">
                <a:solidFill>
                  <a:srgbClr val="C00000"/>
                </a:solidFill>
                <a:latin typeface="微软雅黑" panose="020B0703020204020201" pitchFamily="34" charset="-122"/>
                <a:ea typeface="微软雅黑" panose="020B0703020204020201" pitchFamily="34" charset="-122"/>
              </a:rPr>
              <a:t>危险源风险点告知卡</a:t>
            </a:r>
          </a:p>
        </p:txBody>
      </p:sp>
      <p:sp>
        <p:nvSpPr>
          <p:cNvPr id="9" name="文本框 8"/>
          <p:cNvSpPr txBox="1"/>
          <p:nvPr/>
        </p:nvSpPr>
        <p:spPr>
          <a:xfrm>
            <a:off x="685800" y="1358900"/>
            <a:ext cx="1917700" cy="369332"/>
          </a:xfrm>
          <a:prstGeom prst="rect">
            <a:avLst/>
          </a:prstGeom>
          <a:noFill/>
        </p:spPr>
        <p:txBody>
          <a:bodyPr wrap="square" rtlCol="0">
            <a:spAutoFit/>
          </a:bodyPr>
          <a:lstStyle/>
          <a:p>
            <a:r>
              <a:rPr lang="zh-CN" altLang="en-US" b="1" dirty="0">
                <a:solidFill>
                  <a:schemeClr val="tx1">
                    <a:lumMod val="95000"/>
                    <a:lumOff val="5000"/>
                  </a:schemeClr>
                </a:solidFill>
                <a:latin typeface="微软雅黑" panose="020B0703020204020201" pitchFamily="34" charset="-122"/>
                <a:ea typeface="微软雅黑" panose="020B0703020204020201" pitchFamily="34" charset="-122"/>
              </a:rPr>
              <a:t>危险源名称：</a:t>
            </a:r>
          </a:p>
        </p:txBody>
      </p:sp>
      <p:sp>
        <p:nvSpPr>
          <p:cNvPr id="10" name="文本框 9"/>
          <p:cNvSpPr txBox="1"/>
          <p:nvPr/>
        </p:nvSpPr>
        <p:spPr>
          <a:xfrm>
            <a:off x="3313114" y="1310278"/>
            <a:ext cx="1130300" cy="369332"/>
          </a:xfrm>
          <a:prstGeom prst="rect">
            <a:avLst/>
          </a:prstGeom>
          <a:noFill/>
        </p:spPr>
        <p:txBody>
          <a:bodyPr wrap="square" rtlCol="0">
            <a:spAutoFit/>
          </a:bodyPr>
          <a:lstStyle/>
          <a:p>
            <a:pPr algn="ctr"/>
            <a:r>
              <a:rPr lang="zh-CN" altLang="en-US" b="1" dirty="0">
                <a:solidFill>
                  <a:schemeClr val="bg1"/>
                </a:solidFill>
                <a:latin typeface="微软雅黑" panose="020B0703020204020201" pitchFamily="34" charset="-122"/>
                <a:ea typeface="微软雅黑" panose="020B0703020204020201" pitchFamily="34" charset="-122"/>
              </a:rPr>
              <a:t>危险因素</a:t>
            </a:r>
          </a:p>
        </p:txBody>
      </p:sp>
      <p:sp>
        <p:nvSpPr>
          <p:cNvPr id="11" name="文本框 10"/>
          <p:cNvSpPr txBox="1"/>
          <p:nvPr/>
        </p:nvSpPr>
        <p:spPr>
          <a:xfrm>
            <a:off x="7507287" y="1295400"/>
            <a:ext cx="1130300" cy="369332"/>
          </a:xfrm>
          <a:prstGeom prst="rect">
            <a:avLst/>
          </a:prstGeom>
          <a:noFill/>
        </p:spPr>
        <p:txBody>
          <a:bodyPr wrap="square" rtlCol="0">
            <a:spAutoFit/>
          </a:bodyPr>
          <a:lstStyle/>
          <a:p>
            <a:pPr algn="ctr"/>
            <a:r>
              <a:rPr lang="zh-CN" altLang="en-US" b="1" dirty="0">
                <a:solidFill>
                  <a:schemeClr val="bg1"/>
                </a:solidFill>
                <a:latin typeface="微软雅黑" panose="020B0703020204020201" pitchFamily="34" charset="-122"/>
                <a:ea typeface="微软雅黑" panose="020B0703020204020201" pitchFamily="34" charset="-122"/>
              </a:rPr>
              <a:t>事故诱因</a:t>
            </a:r>
          </a:p>
        </p:txBody>
      </p:sp>
      <p:sp>
        <p:nvSpPr>
          <p:cNvPr id="12" name="文本框 11"/>
          <p:cNvSpPr txBox="1"/>
          <p:nvPr/>
        </p:nvSpPr>
        <p:spPr>
          <a:xfrm>
            <a:off x="7507287" y="3690254"/>
            <a:ext cx="1130300" cy="369332"/>
          </a:xfrm>
          <a:prstGeom prst="rect">
            <a:avLst/>
          </a:prstGeom>
          <a:noFill/>
        </p:spPr>
        <p:txBody>
          <a:bodyPr wrap="square" rtlCol="0">
            <a:spAutoFit/>
          </a:bodyPr>
          <a:lstStyle/>
          <a:p>
            <a:pPr algn="ctr"/>
            <a:r>
              <a:rPr lang="zh-CN" altLang="en-US" b="1" dirty="0">
                <a:solidFill>
                  <a:schemeClr val="bg1"/>
                </a:solidFill>
                <a:latin typeface="微软雅黑" panose="020B0703020204020201" pitchFamily="34" charset="-122"/>
                <a:ea typeface="微软雅黑" panose="020B0703020204020201" pitchFamily="34" charset="-122"/>
              </a:rPr>
              <a:t>防范措施</a:t>
            </a:r>
          </a:p>
        </p:txBody>
      </p:sp>
      <p:sp>
        <p:nvSpPr>
          <p:cNvPr id="13" name="文本框 12"/>
          <p:cNvSpPr txBox="1"/>
          <p:nvPr/>
        </p:nvSpPr>
        <p:spPr>
          <a:xfrm>
            <a:off x="510445" y="5005700"/>
            <a:ext cx="1533525" cy="468000"/>
          </a:xfrm>
          <a:prstGeom prst="rect">
            <a:avLst/>
          </a:prstGeom>
          <a:noFill/>
        </p:spPr>
        <p:txBody>
          <a:bodyPr wrap="square" rtlCol="0">
            <a:spAutoFit/>
          </a:bodyPr>
          <a:lstStyle/>
          <a:p>
            <a:pPr algn="ctr"/>
            <a:r>
              <a:rPr lang="zh-CN" altLang="en-US" sz="2400" b="1" dirty="0">
                <a:solidFill>
                  <a:schemeClr val="bg1"/>
                </a:solidFill>
                <a:latin typeface="微软雅黑" panose="020B0703020204020201" pitchFamily="34" charset="-122"/>
                <a:ea typeface="微软雅黑" panose="020B0703020204020201" pitchFamily="34" charset="-122"/>
              </a:rPr>
              <a:t>重要提示</a:t>
            </a:r>
          </a:p>
        </p:txBody>
      </p:sp>
      <p:sp>
        <p:nvSpPr>
          <p:cNvPr id="2" name="矩形 1"/>
          <p:cNvSpPr/>
          <p:nvPr/>
        </p:nvSpPr>
        <p:spPr>
          <a:xfrm>
            <a:off x="1243782" y="1842532"/>
            <a:ext cx="1371599" cy="646331"/>
          </a:xfrm>
          <a:prstGeom prst="rect">
            <a:avLst/>
          </a:prstGeom>
          <a:noFill/>
        </p:spPr>
        <p:txBody>
          <a:bodyPr wrap="square" rtlCol="0">
            <a:spAutoFit/>
          </a:bodyPr>
          <a:lstStyle/>
          <a:p>
            <a:r>
              <a:rPr lang="zh-CN" altLang="zh-CN" b="1" dirty="0">
                <a:solidFill>
                  <a:schemeClr val="tx1">
                    <a:lumMod val="95000"/>
                    <a:lumOff val="5000"/>
                  </a:schemeClr>
                </a:solidFill>
                <a:latin typeface="微软雅黑" panose="020B0703020204020201" pitchFamily="34" charset="-122"/>
                <a:ea typeface="微软雅黑" panose="020B0703020204020201" pitchFamily="34" charset="-122"/>
              </a:rPr>
              <a:t>数控组</a:t>
            </a:r>
          </a:p>
          <a:p>
            <a:r>
              <a:rPr lang="zh-CN" altLang="zh-CN" b="1" dirty="0">
                <a:solidFill>
                  <a:schemeClr val="tx1">
                    <a:lumMod val="95000"/>
                    <a:lumOff val="5000"/>
                  </a:schemeClr>
                </a:solidFill>
                <a:latin typeface="微软雅黑" panose="020B0703020204020201" pitchFamily="34" charset="-122"/>
                <a:ea typeface="微软雅黑" panose="020B0703020204020201" pitchFamily="34" charset="-122"/>
              </a:rPr>
              <a:t>切割工位</a:t>
            </a:r>
          </a:p>
        </p:txBody>
      </p:sp>
      <p:sp>
        <p:nvSpPr>
          <p:cNvPr id="3" name="矩形 2"/>
          <p:cNvSpPr/>
          <p:nvPr/>
        </p:nvSpPr>
        <p:spPr>
          <a:xfrm>
            <a:off x="3313114" y="1804260"/>
            <a:ext cx="1371600" cy="1749390"/>
          </a:xfrm>
          <a:prstGeom prst="rect">
            <a:avLst/>
          </a:prstGeom>
        </p:spPr>
        <p:txBody>
          <a:bodyPr wrap="square">
            <a:spAutoFit/>
          </a:bodyPr>
          <a:lstStyle/>
          <a:p>
            <a:pPr algn="just">
              <a:lnSpc>
                <a:spcPct val="130000"/>
              </a:lnSpc>
            </a:pPr>
            <a:r>
              <a:rPr lang="zh-CN" altLang="zh-CN" sz="1200" b="1" dirty="0">
                <a:latin typeface="微软雅黑" panose="020B0703020204020201" pitchFamily="34" charset="-122"/>
                <a:ea typeface="微软雅黑" panose="020B0703020204020201" pitchFamily="34" charset="-122"/>
              </a:rPr>
              <a:t>1、火灾</a:t>
            </a:r>
          </a:p>
          <a:p>
            <a:pPr algn="just">
              <a:lnSpc>
                <a:spcPct val="130000"/>
              </a:lnSpc>
            </a:pPr>
            <a:r>
              <a:rPr lang="zh-CN" altLang="zh-CN" sz="1200" b="1" dirty="0">
                <a:latin typeface="微软雅黑" panose="020B0703020204020201" pitchFamily="34" charset="-122"/>
                <a:ea typeface="微软雅黑" panose="020B0703020204020201" pitchFamily="34" charset="-122"/>
              </a:rPr>
              <a:t>2、爆炸</a:t>
            </a:r>
          </a:p>
          <a:p>
            <a:pPr algn="just">
              <a:lnSpc>
                <a:spcPct val="130000"/>
              </a:lnSpc>
            </a:pPr>
            <a:r>
              <a:rPr lang="zh-CN" altLang="zh-CN" sz="1200" b="1" dirty="0">
                <a:latin typeface="微软雅黑" panose="020B0703020204020201" pitchFamily="34" charset="-122"/>
                <a:ea typeface="微软雅黑" panose="020B0703020204020201" pitchFamily="34" charset="-122"/>
              </a:rPr>
              <a:t>3、触电</a:t>
            </a:r>
          </a:p>
          <a:p>
            <a:pPr algn="just">
              <a:lnSpc>
                <a:spcPct val="130000"/>
              </a:lnSpc>
            </a:pPr>
            <a:r>
              <a:rPr lang="zh-CN" altLang="zh-CN" sz="1200" b="1" dirty="0">
                <a:latin typeface="微软雅黑" panose="020B0703020204020201" pitchFamily="34" charset="-122"/>
                <a:ea typeface="微软雅黑" panose="020B0703020204020201" pitchFamily="34" charset="-122"/>
              </a:rPr>
              <a:t>4、机械伤害</a:t>
            </a:r>
          </a:p>
          <a:p>
            <a:pPr algn="just">
              <a:lnSpc>
                <a:spcPct val="130000"/>
              </a:lnSpc>
            </a:pPr>
            <a:r>
              <a:rPr lang="zh-CN" altLang="zh-CN" sz="1200" b="1" dirty="0">
                <a:latin typeface="微软雅黑" panose="020B0703020204020201" pitchFamily="34" charset="-122"/>
                <a:ea typeface="微软雅黑" panose="020B0703020204020201" pitchFamily="34" charset="-122"/>
              </a:rPr>
              <a:t>5、烫伤</a:t>
            </a:r>
          </a:p>
          <a:p>
            <a:pPr algn="just">
              <a:lnSpc>
                <a:spcPct val="130000"/>
              </a:lnSpc>
            </a:pPr>
            <a:r>
              <a:rPr lang="zh-CN" altLang="zh-CN" sz="1200" b="1" dirty="0">
                <a:latin typeface="微软雅黑" panose="020B0703020204020201" pitchFamily="34" charset="-122"/>
                <a:ea typeface="微软雅黑" panose="020B0703020204020201" pitchFamily="34" charset="-122"/>
              </a:rPr>
              <a:t>6、噪声</a:t>
            </a:r>
          </a:p>
          <a:p>
            <a:pPr algn="just">
              <a:lnSpc>
                <a:spcPct val="130000"/>
              </a:lnSpc>
            </a:pPr>
            <a:r>
              <a:rPr lang="zh-CN" altLang="zh-CN" sz="1200" b="1" dirty="0">
                <a:latin typeface="微软雅黑" panose="020B0703020204020201" pitchFamily="34" charset="-122"/>
                <a:ea typeface="微软雅黑" panose="020B0703020204020201" pitchFamily="34" charset="-122"/>
              </a:rPr>
              <a:t>7、其他伤害</a:t>
            </a:r>
          </a:p>
        </p:txBody>
      </p:sp>
      <p:sp>
        <p:nvSpPr>
          <p:cNvPr id="4" name="矩形 3"/>
          <p:cNvSpPr/>
          <p:nvPr/>
        </p:nvSpPr>
        <p:spPr>
          <a:xfrm>
            <a:off x="4684714" y="1918560"/>
            <a:ext cx="6821486" cy="1514261"/>
          </a:xfrm>
          <a:prstGeom prst="rect">
            <a:avLst/>
          </a:prstGeom>
        </p:spPr>
        <p:txBody>
          <a:bodyPr wrap="square">
            <a:spAutoFit/>
          </a:bodyPr>
          <a:lstStyle/>
          <a:p>
            <a:pPr algn="just">
              <a:lnSpc>
                <a:spcPct val="130000"/>
              </a:lnSpc>
            </a:pPr>
            <a:r>
              <a:rPr lang="zh-CN" altLang="zh-CN" sz="1200" b="1" dirty="0">
                <a:latin typeface="微软雅黑" panose="020B0703020204020201" pitchFamily="34" charset="-122"/>
                <a:ea typeface="微软雅黑" panose="020B0703020204020201" pitchFamily="34" charset="-122"/>
              </a:rPr>
              <a:t>1、火焰切割引致的火警及爆炸危险，主要是由于供气系统故障、或是由于所用火焰或灼热熔渣的高温所引致 。</a:t>
            </a:r>
          </a:p>
          <a:p>
            <a:pPr algn="just">
              <a:lnSpc>
                <a:spcPct val="130000"/>
              </a:lnSpc>
            </a:pPr>
            <a:r>
              <a:rPr lang="zh-CN" altLang="zh-CN" sz="1200" b="1" dirty="0">
                <a:latin typeface="微软雅黑" panose="020B0703020204020201" pitchFamily="34" charset="-122"/>
                <a:ea typeface="微软雅黑" panose="020B0703020204020201" pitchFamily="34" charset="-122"/>
              </a:rPr>
              <a:t>2、设备电源接地不良；电缆、电源线磨损裸露；照明行灯未使用符合要求的安全电压：空间内环境潮湿；劳动防护用品不符合要求等均易引发触电事故；</a:t>
            </a:r>
          </a:p>
          <a:p>
            <a:pPr algn="just">
              <a:lnSpc>
                <a:spcPct val="130000"/>
              </a:lnSpc>
            </a:pPr>
            <a:r>
              <a:rPr lang="zh-CN" altLang="zh-CN" sz="1200" b="1" dirty="0">
                <a:latin typeface="微软雅黑" panose="020B0703020204020201" pitchFamily="34" charset="-122"/>
                <a:ea typeface="微软雅黑" panose="020B0703020204020201" pitchFamily="34" charset="-122"/>
              </a:rPr>
              <a:t>3、工作过程中设备操作不当，设备缺陷等易引发碰、割、刺等机械伤害事故。</a:t>
            </a:r>
          </a:p>
          <a:p>
            <a:pPr algn="just">
              <a:lnSpc>
                <a:spcPct val="130000"/>
              </a:lnSpc>
            </a:pPr>
            <a:r>
              <a:rPr lang="zh-CN" altLang="zh-CN" sz="1200" b="1" dirty="0">
                <a:latin typeface="微软雅黑" panose="020B0703020204020201" pitchFamily="34" charset="-122"/>
                <a:ea typeface="微软雅黑" panose="020B0703020204020201" pitchFamily="34" charset="-122"/>
              </a:rPr>
              <a:t>4、劳动防护用品不符合要求或佩戴不正确，会导致烫伤。</a:t>
            </a:r>
          </a:p>
        </p:txBody>
      </p:sp>
      <p:sp>
        <p:nvSpPr>
          <p:cNvPr id="6" name="矩形 5"/>
          <p:cNvSpPr/>
          <p:nvPr/>
        </p:nvSpPr>
        <p:spPr>
          <a:xfrm>
            <a:off x="4684714" y="4158856"/>
            <a:ext cx="6937342" cy="1509324"/>
          </a:xfrm>
          <a:prstGeom prst="rect">
            <a:avLst/>
          </a:prstGeom>
        </p:spPr>
        <p:txBody>
          <a:bodyPr wrap="square">
            <a:spAutoFit/>
          </a:bodyPr>
          <a:lstStyle/>
          <a:p>
            <a:pPr algn="just">
              <a:lnSpc>
                <a:spcPct val="130000"/>
              </a:lnSpc>
            </a:pPr>
            <a:r>
              <a:rPr lang="zh-CN" altLang="zh-CN" sz="1200" b="1" dirty="0">
                <a:latin typeface="微软雅黑" panose="020B0703020204020201" pitchFamily="34" charset="-122"/>
                <a:ea typeface="微软雅黑" panose="020B0703020204020201" pitchFamily="34" charset="-122"/>
              </a:rPr>
              <a:t>1、作业人员经过培训，熟知本岗位作业规程和要求；</a:t>
            </a:r>
          </a:p>
          <a:p>
            <a:pPr algn="just">
              <a:lnSpc>
                <a:spcPct val="130000"/>
              </a:lnSpc>
            </a:pPr>
            <a:r>
              <a:rPr lang="zh-CN" altLang="zh-CN" sz="1200" b="1" dirty="0">
                <a:latin typeface="微软雅黑" panose="020B0703020204020201" pitchFamily="34" charset="-122"/>
                <a:ea typeface="微软雅黑" panose="020B0703020204020201" pitchFamily="34" charset="-122"/>
              </a:rPr>
              <a:t>2、车间必须通风换气，并保持工作过程中的通风良好；</a:t>
            </a:r>
          </a:p>
          <a:p>
            <a:pPr algn="just">
              <a:lnSpc>
                <a:spcPct val="130000"/>
              </a:lnSpc>
            </a:pPr>
            <a:r>
              <a:rPr lang="zh-CN" altLang="zh-CN" sz="1200" b="1" dirty="0">
                <a:latin typeface="微软雅黑" panose="020B0703020204020201" pitchFamily="34" charset="-122"/>
                <a:ea typeface="微软雅黑" panose="020B0703020204020201" pitchFamily="34" charset="-122"/>
              </a:rPr>
              <a:t>3、作业人员必须按规定穿戴好安全帽、防尘口罩、防护手套，防砸绝缘鞋、长袖阻燃工作服等劳动防护用品。</a:t>
            </a:r>
          </a:p>
          <a:p>
            <a:pPr algn="just">
              <a:lnSpc>
                <a:spcPct val="130000"/>
              </a:lnSpc>
            </a:pPr>
            <a:r>
              <a:rPr lang="zh-CN" altLang="zh-CN" sz="1200" b="1" dirty="0">
                <a:latin typeface="微软雅黑" panose="020B0703020204020201" pitchFamily="34" charset="-122"/>
                <a:ea typeface="微软雅黑" panose="020B0703020204020201" pitchFamily="34" charset="-122"/>
              </a:rPr>
              <a:t>4、必须按要求进行安全和设备点检。</a:t>
            </a:r>
          </a:p>
          <a:p>
            <a:pPr algn="just">
              <a:lnSpc>
                <a:spcPct val="130000"/>
              </a:lnSpc>
            </a:pPr>
            <a:r>
              <a:rPr lang="zh-CN" altLang="zh-CN" sz="1200" b="1" dirty="0">
                <a:latin typeface="微软雅黑" panose="020B0703020204020201" pitchFamily="34" charset="-122"/>
                <a:ea typeface="微软雅黑" panose="020B0703020204020201" pitchFamily="34" charset="-122"/>
              </a:rPr>
              <a:t>5、遵守《数控切割机安全操作规程》。</a:t>
            </a:r>
          </a:p>
        </p:txBody>
      </p:sp>
      <p:sp>
        <p:nvSpPr>
          <p:cNvPr id="28" name="矩形 27"/>
          <p:cNvSpPr/>
          <p:nvPr/>
        </p:nvSpPr>
        <p:spPr>
          <a:xfrm>
            <a:off x="569944" y="5641987"/>
            <a:ext cx="2209003"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火灾报警电话：</a:t>
            </a:r>
            <a:r>
              <a:rPr lang="en-US" altLang="zh-CN" sz="1200" b="1" dirty="0">
                <a:solidFill>
                  <a:schemeClr val="bg1"/>
                </a:solidFill>
                <a:latin typeface="微软雅黑" panose="020B0703020204020201" pitchFamily="34" charset="-122"/>
                <a:ea typeface="微软雅黑" panose="020B0703020204020201" pitchFamily="34" charset="-122"/>
              </a:rPr>
              <a:t>119</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29" name="矩形 28"/>
          <p:cNvSpPr/>
          <p:nvPr/>
        </p:nvSpPr>
        <p:spPr>
          <a:xfrm>
            <a:off x="2362036" y="5641987"/>
            <a:ext cx="2209003"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急救电话：</a:t>
            </a:r>
            <a:r>
              <a:rPr lang="en-US" altLang="zh-CN" sz="1200" b="1" dirty="0">
                <a:solidFill>
                  <a:schemeClr val="bg1"/>
                </a:solidFill>
                <a:latin typeface="微软雅黑" panose="020B0703020204020201" pitchFamily="34" charset="-122"/>
                <a:ea typeface="微软雅黑" panose="020B0703020204020201" pitchFamily="34" charset="-122"/>
              </a:rPr>
              <a:t>120</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30" name="矩形 29"/>
          <p:cNvSpPr/>
          <p:nvPr/>
        </p:nvSpPr>
        <p:spPr>
          <a:xfrm>
            <a:off x="569944" y="5929602"/>
            <a:ext cx="4163186"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公司应急电话：白天：</a:t>
            </a:r>
            <a:r>
              <a:rPr lang="en-US" altLang="zh-CN" sz="1200" b="1" dirty="0">
                <a:solidFill>
                  <a:schemeClr val="bg1"/>
                </a:solidFill>
                <a:latin typeface="微软雅黑" panose="020B0703020204020201" pitchFamily="34" charset="-122"/>
                <a:ea typeface="微软雅黑" panose="020B0703020204020201" pitchFamily="34" charset="-122"/>
              </a:rPr>
              <a:t>888888         </a:t>
            </a:r>
            <a:r>
              <a:rPr lang="zh-CN" altLang="en-US" sz="1200" b="1" dirty="0">
                <a:solidFill>
                  <a:schemeClr val="bg1"/>
                </a:solidFill>
                <a:latin typeface="微软雅黑" panose="020B0703020204020201" pitchFamily="34" charset="-122"/>
                <a:ea typeface="微软雅黑" panose="020B0703020204020201" pitchFamily="34" charset="-122"/>
              </a:rPr>
              <a:t>夜间：</a:t>
            </a:r>
            <a:r>
              <a:rPr lang="en-US" altLang="zh-CN" sz="1200" b="1" dirty="0">
                <a:solidFill>
                  <a:schemeClr val="bg1"/>
                </a:solidFill>
                <a:latin typeface="微软雅黑" panose="020B0703020204020201" pitchFamily="34" charset="-122"/>
                <a:ea typeface="微软雅黑" panose="020B0703020204020201" pitchFamily="34" charset="-122"/>
              </a:rPr>
              <a:t>888888</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31" name="矩形 30"/>
          <p:cNvSpPr/>
          <p:nvPr/>
        </p:nvSpPr>
        <p:spPr>
          <a:xfrm>
            <a:off x="569944" y="6204564"/>
            <a:ext cx="2209003"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市医院电话：</a:t>
            </a:r>
            <a:r>
              <a:rPr lang="en-US" altLang="zh-CN" sz="1200" b="1" dirty="0">
                <a:solidFill>
                  <a:schemeClr val="bg1"/>
                </a:solidFill>
                <a:latin typeface="微软雅黑" panose="020B0703020204020201" pitchFamily="34" charset="-122"/>
                <a:ea typeface="微软雅黑" panose="020B0703020204020201" pitchFamily="34" charset="-122"/>
              </a:rPr>
              <a:t>8888888</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7" name="矩形 6"/>
          <p:cNvSpPr/>
          <p:nvPr/>
        </p:nvSpPr>
        <p:spPr>
          <a:xfrm>
            <a:off x="2177059" y="4928691"/>
            <a:ext cx="2578955" cy="646331"/>
          </a:xfrm>
          <a:prstGeom prst="rect">
            <a:avLst/>
          </a:prstGeom>
        </p:spPr>
        <p:txBody>
          <a:bodyPr wrap="square">
            <a:spAutoFit/>
          </a:bodyPr>
          <a:lstStyle/>
          <a:p>
            <a:pPr algn="ctr"/>
            <a:r>
              <a:rPr lang="zh-CN" altLang="zh-CN" b="1" dirty="0"/>
              <a:t>非本设备人员禁止操作！</a:t>
            </a:r>
          </a:p>
          <a:p>
            <a:pPr algn="ctr"/>
            <a:r>
              <a:rPr lang="zh-CN" altLang="zh-CN" b="1" dirty="0"/>
              <a:t>必须进行设备点检！</a:t>
            </a:r>
          </a:p>
        </p:txBody>
      </p:sp>
      <p:pic>
        <p:nvPicPr>
          <p:cNvPr id="84" name="图片 8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10675" y="5669537"/>
            <a:ext cx="540076" cy="720000"/>
          </a:xfrm>
          <a:prstGeom prst="rect">
            <a:avLst/>
          </a:prstGeom>
        </p:spPr>
      </p:pic>
      <p:pic>
        <p:nvPicPr>
          <p:cNvPr id="85" name="图片 8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237" y="5641410"/>
            <a:ext cx="540076" cy="719999"/>
          </a:xfrm>
          <a:prstGeom prst="rect">
            <a:avLst/>
          </a:prstGeom>
        </p:spPr>
      </p:pic>
      <p:pic>
        <p:nvPicPr>
          <p:cNvPr id="86" name="图片 8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72303" y="5641986"/>
            <a:ext cx="540076" cy="720000"/>
          </a:xfrm>
          <a:prstGeom prst="rect">
            <a:avLst/>
          </a:prstGeom>
        </p:spPr>
      </p:pic>
      <p:pic>
        <p:nvPicPr>
          <p:cNvPr id="87" name="图片 8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41489" y="5669537"/>
            <a:ext cx="540076" cy="720000"/>
          </a:xfrm>
          <a:prstGeom prst="rect">
            <a:avLst/>
          </a:prstGeom>
        </p:spPr>
      </p:pic>
      <p:pic>
        <p:nvPicPr>
          <p:cNvPr id="88" name="图片 8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18980" y="5633342"/>
            <a:ext cx="540076" cy="719999"/>
          </a:xfrm>
          <a:prstGeom prst="rect">
            <a:avLst/>
          </a:prstGeom>
        </p:spPr>
      </p:pic>
      <p:pic>
        <p:nvPicPr>
          <p:cNvPr id="89" name="图片 8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752569" y="5632920"/>
            <a:ext cx="540076" cy="720000"/>
          </a:xfrm>
          <a:prstGeom prst="rect">
            <a:avLst/>
          </a:prstGeom>
        </p:spPr>
      </p:pic>
      <p:pic>
        <p:nvPicPr>
          <p:cNvPr id="90" name="图片 8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72102" y="5641987"/>
            <a:ext cx="540076" cy="719999"/>
          </a:xfrm>
          <a:prstGeom prst="rect">
            <a:avLst/>
          </a:prstGeom>
        </p:spPr>
      </p:pic>
      <p:pic>
        <p:nvPicPr>
          <p:cNvPr id="91" name="图片 9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13709" y="3781891"/>
            <a:ext cx="810114" cy="1080000"/>
          </a:xfrm>
          <a:prstGeom prst="rect">
            <a:avLst/>
          </a:prstGeom>
        </p:spPr>
      </p:pic>
      <p:pic>
        <p:nvPicPr>
          <p:cNvPr id="92" name="图片 9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047233" y="3781891"/>
            <a:ext cx="810114" cy="1080000"/>
          </a:xfrm>
          <a:prstGeom prst="rect">
            <a:avLst/>
          </a:prstGeom>
        </p:spPr>
      </p:pic>
      <p:pic>
        <p:nvPicPr>
          <p:cNvPr id="15" name="图片 1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350968" y="3771624"/>
            <a:ext cx="810114" cy="1080000"/>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5"/>
          <p:cNvGraphicFramePr>
            <a:graphicFrameLocks noGrp="1"/>
          </p:cNvGraphicFramePr>
          <p:nvPr/>
        </p:nvGraphicFramePr>
        <p:xfrm>
          <a:off x="497745" y="1244601"/>
          <a:ext cx="11185524" cy="5281612"/>
        </p:xfrm>
        <a:graphic>
          <a:graphicData uri="http://schemas.openxmlformats.org/drawingml/2006/table">
            <a:tbl>
              <a:tblPr firstRow="1" bandRow="1">
                <a:tableStyleId>{5C22544A-7EE6-4342-B048-85BDC9FD1C3A}</a:tableStyleId>
              </a:tblPr>
              <a:tblGrid>
                <a:gridCol w="1553366">
                  <a:extLst>
                    <a:ext uri="{9D8B030D-6E8A-4147-A177-3AD203B41FA5}">
                      <a16:colId xmlns:a16="http://schemas.microsoft.com/office/drawing/2014/main" val="20000"/>
                    </a:ext>
                  </a:extLst>
                </a:gridCol>
                <a:gridCol w="1093468">
                  <a:extLst>
                    <a:ext uri="{9D8B030D-6E8A-4147-A177-3AD203B41FA5}">
                      <a16:colId xmlns:a16="http://schemas.microsoft.com/office/drawing/2014/main" val="20001"/>
                    </a:ext>
                  </a:extLst>
                </a:gridCol>
                <a:gridCol w="1505125">
                  <a:extLst>
                    <a:ext uri="{9D8B030D-6E8A-4147-A177-3AD203B41FA5}">
                      <a16:colId xmlns:a16="http://schemas.microsoft.com/office/drawing/2014/main" val="20002"/>
                    </a:ext>
                  </a:extLst>
                </a:gridCol>
                <a:gridCol w="7033565">
                  <a:extLst>
                    <a:ext uri="{9D8B030D-6E8A-4147-A177-3AD203B41FA5}">
                      <a16:colId xmlns:a16="http://schemas.microsoft.com/office/drawing/2014/main" val="20003"/>
                    </a:ext>
                  </a:extLst>
                </a:gridCol>
              </a:tblGrid>
              <a:tr h="508000">
                <a:tc rowSpan="2" gridSpan="2">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hMerge="1">
                  <a:txBody>
                    <a:bodyPr/>
                    <a:lstStyle/>
                    <a:p>
                      <a:endParaRPr lang="zh-CN"/>
                    </a:p>
                  </a:txBody>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0000"/>
                  </a:ext>
                </a:extLst>
              </a:tr>
              <a:tr h="1847850">
                <a:tc gridSpan="2"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vMerge="1">
                  <a:txBody>
                    <a:bodyPr/>
                    <a:lstStyle/>
                    <a:p>
                      <a:endParaRPr lang="zh-CN"/>
                    </a:p>
                  </a:txBody>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58800">
                <a:tc rowSpan="2" gridSpan="3">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hMerge="1">
                  <a:txBody>
                    <a:bodyPr/>
                    <a:lstStyle/>
                    <a:p>
                      <a:endParaRPr lang="zh-CN"/>
                    </a:p>
                  </a:txBody>
                  <a:tcPr/>
                </a:tc>
                <a:tc rowSpan="2"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extLst>
                  <a:ext uri="{0D108BD9-81ED-4DB2-BD59-A6C34878D82A}">
                    <a16:rowId xmlns:a16="http://schemas.microsoft.com/office/drawing/2014/main" val="10002"/>
                  </a:ext>
                </a:extLst>
              </a:tr>
              <a:tr h="746125">
                <a:tc gridSpan="3"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vMerge="1">
                  <a:txBody>
                    <a:bodyPr/>
                    <a:lstStyle/>
                    <a:p>
                      <a:endParaRPr lang="zh-CN"/>
                    </a:p>
                  </a:txBody>
                  <a:tcPr/>
                </a:tc>
                <a:tc hMerge="1" vMerge="1">
                  <a:txBody>
                    <a:bodyPr/>
                    <a:lstStyle/>
                    <a:p>
                      <a:endParaRPr lang="zh-CN"/>
                    </a:p>
                  </a:txBody>
                  <a:tcPr/>
                </a:tc>
                <a:tc rowSpan="3">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685800">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gridSpan="2">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935037">
                <a:tc gridSpan="3">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hMerge="1">
                  <a:txBody>
                    <a:bodyPr/>
                    <a:lstStyle/>
                    <a:p>
                      <a:endParaRPr lang="zh-CN"/>
                    </a:p>
                  </a:txBody>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sp>
        <p:nvSpPr>
          <p:cNvPr id="8" name="文本框 7"/>
          <p:cNvSpPr txBox="1"/>
          <p:nvPr/>
        </p:nvSpPr>
        <p:spPr>
          <a:xfrm>
            <a:off x="3409950" y="356632"/>
            <a:ext cx="5372100" cy="645160"/>
          </a:xfrm>
          <a:prstGeom prst="rect">
            <a:avLst/>
          </a:prstGeom>
          <a:noFill/>
        </p:spPr>
        <p:txBody>
          <a:bodyPr wrap="square" rtlCol="0">
            <a:spAutoFit/>
          </a:bodyPr>
          <a:lstStyle/>
          <a:p>
            <a:pPr algn="ctr"/>
            <a:r>
              <a:rPr lang="zh-CN" altLang="en-US" sz="3600" b="1" spc="600" dirty="0">
                <a:solidFill>
                  <a:srgbClr val="C00000"/>
                </a:solidFill>
                <a:latin typeface="微软雅黑" panose="020B0703020204020201" pitchFamily="34" charset="-122"/>
                <a:ea typeface="微软雅黑" panose="020B0703020204020201" pitchFamily="34" charset="-122"/>
              </a:rPr>
              <a:t>危险源风险点告知卡</a:t>
            </a:r>
          </a:p>
        </p:txBody>
      </p:sp>
      <p:sp>
        <p:nvSpPr>
          <p:cNvPr id="9" name="文本框 8"/>
          <p:cNvSpPr txBox="1"/>
          <p:nvPr/>
        </p:nvSpPr>
        <p:spPr>
          <a:xfrm>
            <a:off x="685800" y="1358900"/>
            <a:ext cx="1917700" cy="369332"/>
          </a:xfrm>
          <a:prstGeom prst="rect">
            <a:avLst/>
          </a:prstGeom>
          <a:noFill/>
        </p:spPr>
        <p:txBody>
          <a:bodyPr wrap="square" rtlCol="0">
            <a:spAutoFit/>
          </a:bodyPr>
          <a:lstStyle/>
          <a:p>
            <a:r>
              <a:rPr lang="zh-CN" altLang="en-US" b="1" dirty="0">
                <a:solidFill>
                  <a:schemeClr val="tx1">
                    <a:lumMod val="95000"/>
                    <a:lumOff val="5000"/>
                  </a:schemeClr>
                </a:solidFill>
                <a:latin typeface="微软雅黑" panose="020B0703020204020201" pitchFamily="34" charset="-122"/>
                <a:ea typeface="微软雅黑" panose="020B0703020204020201" pitchFamily="34" charset="-122"/>
              </a:rPr>
              <a:t>危险源名称：</a:t>
            </a:r>
          </a:p>
        </p:txBody>
      </p:sp>
      <p:sp>
        <p:nvSpPr>
          <p:cNvPr id="10" name="文本框 9"/>
          <p:cNvSpPr txBox="1"/>
          <p:nvPr/>
        </p:nvSpPr>
        <p:spPr>
          <a:xfrm>
            <a:off x="3313114" y="1310278"/>
            <a:ext cx="1130300" cy="369332"/>
          </a:xfrm>
          <a:prstGeom prst="rect">
            <a:avLst/>
          </a:prstGeom>
          <a:noFill/>
        </p:spPr>
        <p:txBody>
          <a:bodyPr wrap="square" rtlCol="0">
            <a:spAutoFit/>
          </a:bodyPr>
          <a:lstStyle/>
          <a:p>
            <a:pPr algn="ctr"/>
            <a:r>
              <a:rPr lang="zh-CN" altLang="en-US" b="1" dirty="0">
                <a:solidFill>
                  <a:schemeClr val="bg1"/>
                </a:solidFill>
                <a:latin typeface="微软雅黑" panose="020B0703020204020201" pitchFamily="34" charset="-122"/>
                <a:ea typeface="微软雅黑" panose="020B0703020204020201" pitchFamily="34" charset="-122"/>
              </a:rPr>
              <a:t>危险因素</a:t>
            </a:r>
          </a:p>
        </p:txBody>
      </p:sp>
      <p:sp>
        <p:nvSpPr>
          <p:cNvPr id="11" name="文本框 10"/>
          <p:cNvSpPr txBox="1"/>
          <p:nvPr/>
        </p:nvSpPr>
        <p:spPr>
          <a:xfrm>
            <a:off x="7507287" y="1295400"/>
            <a:ext cx="1130300" cy="369332"/>
          </a:xfrm>
          <a:prstGeom prst="rect">
            <a:avLst/>
          </a:prstGeom>
          <a:noFill/>
        </p:spPr>
        <p:txBody>
          <a:bodyPr wrap="square" rtlCol="0">
            <a:spAutoFit/>
          </a:bodyPr>
          <a:lstStyle/>
          <a:p>
            <a:pPr algn="ctr"/>
            <a:r>
              <a:rPr lang="zh-CN" altLang="en-US" b="1" dirty="0">
                <a:solidFill>
                  <a:schemeClr val="bg1"/>
                </a:solidFill>
                <a:latin typeface="微软雅黑" panose="020B0703020204020201" pitchFamily="34" charset="-122"/>
                <a:ea typeface="微软雅黑" panose="020B0703020204020201" pitchFamily="34" charset="-122"/>
              </a:rPr>
              <a:t>事故诱因</a:t>
            </a:r>
          </a:p>
        </p:txBody>
      </p:sp>
      <p:sp>
        <p:nvSpPr>
          <p:cNvPr id="12" name="文本框 11"/>
          <p:cNvSpPr txBox="1"/>
          <p:nvPr/>
        </p:nvSpPr>
        <p:spPr>
          <a:xfrm>
            <a:off x="7507287" y="3690254"/>
            <a:ext cx="1130300" cy="369332"/>
          </a:xfrm>
          <a:prstGeom prst="rect">
            <a:avLst/>
          </a:prstGeom>
          <a:noFill/>
        </p:spPr>
        <p:txBody>
          <a:bodyPr wrap="square" rtlCol="0">
            <a:spAutoFit/>
          </a:bodyPr>
          <a:lstStyle/>
          <a:p>
            <a:pPr algn="ctr"/>
            <a:r>
              <a:rPr lang="zh-CN" altLang="en-US" b="1" dirty="0">
                <a:solidFill>
                  <a:schemeClr val="bg1"/>
                </a:solidFill>
                <a:latin typeface="微软雅黑" panose="020B0703020204020201" pitchFamily="34" charset="-122"/>
                <a:ea typeface="微软雅黑" panose="020B0703020204020201" pitchFamily="34" charset="-122"/>
              </a:rPr>
              <a:t>防范措施</a:t>
            </a:r>
          </a:p>
        </p:txBody>
      </p:sp>
      <p:sp>
        <p:nvSpPr>
          <p:cNvPr id="13" name="文本框 12"/>
          <p:cNvSpPr txBox="1"/>
          <p:nvPr/>
        </p:nvSpPr>
        <p:spPr>
          <a:xfrm>
            <a:off x="510445" y="5005700"/>
            <a:ext cx="1533525" cy="468000"/>
          </a:xfrm>
          <a:prstGeom prst="rect">
            <a:avLst/>
          </a:prstGeom>
          <a:noFill/>
        </p:spPr>
        <p:txBody>
          <a:bodyPr wrap="square" rtlCol="0">
            <a:spAutoFit/>
          </a:bodyPr>
          <a:lstStyle/>
          <a:p>
            <a:pPr algn="ctr"/>
            <a:r>
              <a:rPr lang="zh-CN" altLang="en-US" sz="2400" b="1" dirty="0">
                <a:solidFill>
                  <a:schemeClr val="bg1"/>
                </a:solidFill>
                <a:latin typeface="微软雅黑" panose="020B0703020204020201" pitchFamily="34" charset="-122"/>
                <a:ea typeface="微软雅黑" panose="020B0703020204020201" pitchFamily="34" charset="-122"/>
              </a:rPr>
              <a:t>重要提示</a:t>
            </a:r>
          </a:p>
        </p:txBody>
      </p:sp>
      <p:sp>
        <p:nvSpPr>
          <p:cNvPr id="2" name="矩形 1"/>
          <p:cNvSpPr/>
          <p:nvPr/>
        </p:nvSpPr>
        <p:spPr>
          <a:xfrm>
            <a:off x="1243782" y="1842532"/>
            <a:ext cx="1371599" cy="369332"/>
          </a:xfrm>
          <a:prstGeom prst="rect">
            <a:avLst/>
          </a:prstGeom>
          <a:noFill/>
        </p:spPr>
        <p:txBody>
          <a:bodyPr wrap="square" rtlCol="0">
            <a:spAutoFit/>
          </a:bodyPr>
          <a:lstStyle/>
          <a:p>
            <a:r>
              <a:rPr lang="zh-CN" altLang="zh-CN" b="1" dirty="0">
                <a:solidFill>
                  <a:schemeClr val="tx1">
                    <a:lumMod val="95000"/>
                    <a:lumOff val="5000"/>
                  </a:schemeClr>
                </a:solidFill>
                <a:latin typeface="微软雅黑" panose="020B0703020204020201" pitchFamily="34" charset="-122"/>
                <a:ea typeface="微软雅黑" panose="020B0703020204020201" pitchFamily="34" charset="-122"/>
              </a:rPr>
              <a:t>砂轮机</a:t>
            </a:r>
          </a:p>
        </p:txBody>
      </p:sp>
      <p:sp>
        <p:nvSpPr>
          <p:cNvPr id="3" name="矩形 2"/>
          <p:cNvSpPr/>
          <p:nvPr/>
        </p:nvSpPr>
        <p:spPr>
          <a:xfrm>
            <a:off x="3313114" y="1804260"/>
            <a:ext cx="1371600" cy="1509324"/>
          </a:xfrm>
          <a:prstGeom prst="rect">
            <a:avLst/>
          </a:prstGeom>
        </p:spPr>
        <p:txBody>
          <a:bodyPr wrap="square">
            <a:spAutoFit/>
          </a:bodyPr>
          <a:lstStyle/>
          <a:p>
            <a:pPr algn="just">
              <a:lnSpc>
                <a:spcPct val="130000"/>
              </a:lnSpc>
            </a:pPr>
            <a:r>
              <a:rPr lang="zh-CN" altLang="zh-CN" sz="1200" b="1" dirty="0">
                <a:latin typeface="微软雅黑" panose="020B0703020204020201" pitchFamily="34" charset="-122"/>
                <a:ea typeface="微软雅黑" panose="020B0703020204020201" pitchFamily="34" charset="-122"/>
              </a:rPr>
              <a:t>1、机械伤害 </a:t>
            </a:r>
          </a:p>
          <a:p>
            <a:pPr algn="just">
              <a:lnSpc>
                <a:spcPct val="130000"/>
              </a:lnSpc>
            </a:pPr>
            <a:r>
              <a:rPr lang="zh-CN" altLang="zh-CN" sz="1200" b="1" dirty="0">
                <a:latin typeface="微软雅黑" panose="020B0703020204020201" pitchFamily="34" charset="-122"/>
                <a:ea typeface="微软雅黑" panose="020B0703020204020201" pitchFamily="34" charset="-122"/>
              </a:rPr>
              <a:t>2、触电 </a:t>
            </a:r>
          </a:p>
          <a:p>
            <a:pPr algn="just">
              <a:lnSpc>
                <a:spcPct val="130000"/>
              </a:lnSpc>
            </a:pPr>
            <a:r>
              <a:rPr lang="zh-CN" altLang="zh-CN" sz="1200" b="1" dirty="0">
                <a:latin typeface="微软雅黑" panose="020B0703020204020201" pitchFamily="34" charset="-122"/>
                <a:ea typeface="微软雅黑" panose="020B0703020204020201" pitchFamily="34" charset="-122"/>
              </a:rPr>
              <a:t>3、噪声</a:t>
            </a:r>
          </a:p>
          <a:p>
            <a:pPr algn="just">
              <a:lnSpc>
                <a:spcPct val="130000"/>
              </a:lnSpc>
            </a:pPr>
            <a:r>
              <a:rPr lang="zh-CN" altLang="zh-CN" sz="1200" b="1" dirty="0">
                <a:latin typeface="微软雅黑" panose="020B0703020204020201" pitchFamily="34" charset="-122"/>
                <a:ea typeface="微软雅黑" panose="020B0703020204020201" pitchFamily="34" charset="-122"/>
              </a:rPr>
              <a:t>4、震动</a:t>
            </a:r>
          </a:p>
          <a:p>
            <a:pPr algn="just">
              <a:lnSpc>
                <a:spcPct val="130000"/>
              </a:lnSpc>
            </a:pPr>
            <a:r>
              <a:rPr lang="zh-CN" altLang="zh-CN" sz="1200" b="1" dirty="0">
                <a:latin typeface="微软雅黑" panose="020B0703020204020201" pitchFamily="34" charset="-122"/>
                <a:ea typeface="微软雅黑" panose="020B0703020204020201" pitchFamily="34" charset="-122"/>
              </a:rPr>
              <a:t>5、粉尘</a:t>
            </a:r>
          </a:p>
          <a:p>
            <a:pPr algn="just">
              <a:lnSpc>
                <a:spcPct val="130000"/>
              </a:lnSpc>
            </a:pPr>
            <a:r>
              <a:rPr lang="zh-CN" altLang="zh-CN" sz="1200" b="1" dirty="0">
                <a:latin typeface="微软雅黑" panose="020B0703020204020201" pitchFamily="34" charset="-122"/>
                <a:ea typeface="微软雅黑" panose="020B0703020204020201" pitchFamily="34" charset="-122"/>
              </a:rPr>
              <a:t>6、物体打击</a:t>
            </a:r>
          </a:p>
        </p:txBody>
      </p:sp>
      <p:sp>
        <p:nvSpPr>
          <p:cNvPr id="4" name="矩形 3"/>
          <p:cNvSpPr/>
          <p:nvPr/>
        </p:nvSpPr>
        <p:spPr>
          <a:xfrm>
            <a:off x="4684714" y="1994760"/>
            <a:ext cx="6821486" cy="1269258"/>
          </a:xfrm>
          <a:prstGeom prst="rect">
            <a:avLst/>
          </a:prstGeom>
        </p:spPr>
        <p:txBody>
          <a:bodyPr wrap="square">
            <a:spAutoFit/>
          </a:bodyPr>
          <a:lstStyle/>
          <a:p>
            <a:pPr algn="just">
              <a:lnSpc>
                <a:spcPct val="130000"/>
              </a:lnSpc>
            </a:pPr>
            <a:r>
              <a:rPr lang="zh-CN" altLang="zh-CN" sz="1200" b="1" dirty="0">
                <a:latin typeface="微软雅黑" panose="020B0703020204020201" pitchFamily="34" charset="-122"/>
                <a:ea typeface="微软雅黑" panose="020B0703020204020201" pitchFamily="34" charset="-122"/>
              </a:rPr>
              <a:t>1、安全防护、操纵控制装置等故障、失控引发事故；</a:t>
            </a:r>
          </a:p>
          <a:p>
            <a:pPr algn="just">
              <a:lnSpc>
                <a:spcPct val="130000"/>
              </a:lnSpc>
            </a:pPr>
            <a:r>
              <a:rPr lang="zh-CN" altLang="zh-CN" sz="1200" b="1" dirty="0">
                <a:latin typeface="微软雅黑" panose="020B0703020204020201" pitchFamily="34" charset="-122"/>
                <a:ea typeface="微软雅黑" panose="020B0703020204020201" pitchFamily="34" charset="-122"/>
              </a:rPr>
              <a:t>2、维护不当电器元件失修、老化、线路破损；绝缘、接地不良引发事故；</a:t>
            </a:r>
          </a:p>
          <a:p>
            <a:pPr algn="just">
              <a:lnSpc>
                <a:spcPct val="130000"/>
              </a:lnSpc>
            </a:pPr>
            <a:r>
              <a:rPr lang="zh-CN" altLang="zh-CN" sz="1200" b="1" dirty="0">
                <a:latin typeface="微软雅黑" panose="020B0703020204020201" pitchFamily="34" charset="-122"/>
                <a:ea typeface="微软雅黑" panose="020B0703020204020201" pitchFamily="34" charset="-122"/>
              </a:rPr>
              <a:t>3、不按照《砂轮机安全操作规程》操作、违章操作、误操作引发事故；</a:t>
            </a:r>
          </a:p>
          <a:p>
            <a:pPr algn="just">
              <a:lnSpc>
                <a:spcPct val="130000"/>
              </a:lnSpc>
            </a:pPr>
            <a:r>
              <a:rPr lang="zh-CN" altLang="zh-CN" sz="1200" b="1" dirty="0">
                <a:latin typeface="微软雅黑" panose="020B0703020204020201" pitchFamily="34" charset="-122"/>
                <a:ea typeface="微软雅黑" panose="020B0703020204020201" pitchFamily="34" charset="-122"/>
              </a:rPr>
              <a:t>4、未按规定穿戴劳动防护用品等引发事故；</a:t>
            </a:r>
          </a:p>
          <a:p>
            <a:pPr algn="just">
              <a:lnSpc>
                <a:spcPct val="130000"/>
              </a:lnSpc>
            </a:pPr>
            <a:r>
              <a:rPr lang="zh-CN" altLang="zh-CN" sz="1200" b="1" dirty="0">
                <a:latin typeface="微软雅黑" panose="020B0703020204020201" pitchFamily="34" charset="-122"/>
                <a:ea typeface="微软雅黑" panose="020B0703020204020201" pitchFamily="34" charset="-122"/>
              </a:rPr>
              <a:t>5、砂轮片不及时更换或安装不正确，引发的物体打击事故。</a:t>
            </a:r>
          </a:p>
        </p:txBody>
      </p:sp>
      <p:sp>
        <p:nvSpPr>
          <p:cNvPr id="6" name="矩形 5"/>
          <p:cNvSpPr/>
          <p:nvPr/>
        </p:nvSpPr>
        <p:spPr>
          <a:xfrm>
            <a:off x="4684714" y="4158856"/>
            <a:ext cx="6937342" cy="1269258"/>
          </a:xfrm>
          <a:prstGeom prst="rect">
            <a:avLst/>
          </a:prstGeom>
        </p:spPr>
        <p:txBody>
          <a:bodyPr wrap="square">
            <a:spAutoFit/>
          </a:bodyPr>
          <a:lstStyle/>
          <a:p>
            <a:pPr algn="just">
              <a:lnSpc>
                <a:spcPct val="130000"/>
              </a:lnSpc>
            </a:pPr>
            <a:r>
              <a:rPr lang="zh-CN" altLang="zh-CN" sz="1200" b="1" dirty="0">
                <a:latin typeface="微软雅黑" panose="020B0703020204020201" pitchFamily="34" charset="-122"/>
                <a:ea typeface="微软雅黑" panose="020B0703020204020201" pitchFamily="34" charset="-122"/>
              </a:rPr>
              <a:t>1、操作人员熟知《砂轮机安全操作规程》，并按规程要求操作；</a:t>
            </a:r>
          </a:p>
          <a:p>
            <a:pPr algn="just">
              <a:lnSpc>
                <a:spcPct val="130000"/>
              </a:lnSpc>
            </a:pPr>
            <a:r>
              <a:rPr lang="zh-CN" altLang="zh-CN" sz="1200" b="1" dirty="0">
                <a:latin typeface="微软雅黑" panose="020B0703020204020201" pitchFamily="34" charset="-122"/>
                <a:ea typeface="微软雅黑" panose="020B0703020204020201" pitchFamily="34" charset="-122"/>
              </a:rPr>
              <a:t>2、工作前必须对设备进行检查，各部位正常方可作业；</a:t>
            </a:r>
          </a:p>
          <a:p>
            <a:pPr algn="just">
              <a:lnSpc>
                <a:spcPct val="130000"/>
              </a:lnSpc>
            </a:pPr>
            <a:r>
              <a:rPr lang="zh-CN" altLang="zh-CN" sz="1200" b="1" dirty="0">
                <a:latin typeface="微软雅黑" panose="020B0703020204020201" pitchFamily="34" charset="-122"/>
                <a:ea typeface="微软雅黑" panose="020B0703020204020201" pitchFamily="34" charset="-122"/>
              </a:rPr>
              <a:t>3、做好设备日常点检和定期检查，并定期维护保养，设备异常及时向机修车间报告，保证设备正常运转 ；</a:t>
            </a:r>
          </a:p>
          <a:p>
            <a:pPr algn="just">
              <a:lnSpc>
                <a:spcPct val="130000"/>
              </a:lnSpc>
            </a:pPr>
            <a:r>
              <a:rPr lang="zh-CN" altLang="zh-CN" sz="1200" b="1" dirty="0">
                <a:latin typeface="微软雅黑" panose="020B0703020204020201" pitchFamily="34" charset="-122"/>
                <a:ea typeface="微软雅黑" panose="020B0703020204020201" pitchFamily="34" charset="-122"/>
              </a:rPr>
              <a:t>4、操作人员必须按要求穿戴劳动防护用品。</a:t>
            </a:r>
          </a:p>
        </p:txBody>
      </p:sp>
      <p:sp>
        <p:nvSpPr>
          <p:cNvPr id="28" name="矩形 27"/>
          <p:cNvSpPr/>
          <p:nvPr/>
        </p:nvSpPr>
        <p:spPr>
          <a:xfrm>
            <a:off x="569944" y="5641987"/>
            <a:ext cx="2209003"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火灾报警电话：</a:t>
            </a:r>
            <a:r>
              <a:rPr lang="en-US" altLang="zh-CN" sz="1200" b="1" dirty="0">
                <a:solidFill>
                  <a:schemeClr val="bg1"/>
                </a:solidFill>
                <a:latin typeface="微软雅黑" panose="020B0703020204020201" pitchFamily="34" charset="-122"/>
                <a:ea typeface="微软雅黑" panose="020B0703020204020201" pitchFamily="34" charset="-122"/>
              </a:rPr>
              <a:t>119</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29" name="矩形 28"/>
          <p:cNvSpPr/>
          <p:nvPr/>
        </p:nvSpPr>
        <p:spPr>
          <a:xfrm>
            <a:off x="2362036" y="5641987"/>
            <a:ext cx="2209003"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急救电话：</a:t>
            </a:r>
            <a:r>
              <a:rPr lang="en-US" altLang="zh-CN" sz="1200" b="1" dirty="0">
                <a:solidFill>
                  <a:schemeClr val="bg1"/>
                </a:solidFill>
                <a:latin typeface="微软雅黑" panose="020B0703020204020201" pitchFamily="34" charset="-122"/>
                <a:ea typeface="微软雅黑" panose="020B0703020204020201" pitchFamily="34" charset="-122"/>
              </a:rPr>
              <a:t>120</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30" name="矩形 29"/>
          <p:cNvSpPr/>
          <p:nvPr/>
        </p:nvSpPr>
        <p:spPr>
          <a:xfrm>
            <a:off x="569944" y="5929602"/>
            <a:ext cx="4163186"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公司应急电话：白天：</a:t>
            </a:r>
            <a:r>
              <a:rPr lang="en-US" altLang="zh-CN" sz="1200" b="1" dirty="0">
                <a:solidFill>
                  <a:schemeClr val="bg1"/>
                </a:solidFill>
                <a:latin typeface="微软雅黑" panose="020B0703020204020201" pitchFamily="34" charset="-122"/>
                <a:ea typeface="微软雅黑" panose="020B0703020204020201" pitchFamily="34" charset="-122"/>
              </a:rPr>
              <a:t>888888         </a:t>
            </a:r>
            <a:r>
              <a:rPr lang="zh-CN" altLang="en-US" sz="1200" b="1" dirty="0">
                <a:solidFill>
                  <a:schemeClr val="bg1"/>
                </a:solidFill>
                <a:latin typeface="微软雅黑" panose="020B0703020204020201" pitchFamily="34" charset="-122"/>
                <a:ea typeface="微软雅黑" panose="020B0703020204020201" pitchFamily="34" charset="-122"/>
              </a:rPr>
              <a:t>夜间：</a:t>
            </a:r>
            <a:r>
              <a:rPr lang="en-US" altLang="zh-CN" sz="1200" b="1" dirty="0">
                <a:solidFill>
                  <a:schemeClr val="bg1"/>
                </a:solidFill>
                <a:latin typeface="微软雅黑" panose="020B0703020204020201" pitchFamily="34" charset="-122"/>
                <a:ea typeface="微软雅黑" panose="020B0703020204020201" pitchFamily="34" charset="-122"/>
              </a:rPr>
              <a:t>888888</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31" name="矩形 30"/>
          <p:cNvSpPr/>
          <p:nvPr/>
        </p:nvSpPr>
        <p:spPr>
          <a:xfrm>
            <a:off x="569944" y="6204564"/>
            <a:ext cx="2209003"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市医院电话：</a:t>
            </a:r>
            <a:r>
              <a:rPr lang="en-US" altLang="zh-CN" sz="1200" b="1" dirty="0">
                <a:solidFill>
                  <a:schemeClr val="bg1"/>
                </a:solidFill>
                <a:latin typeface="微软雅黑" panose="020B0703020204020201" pitchFamily="34" charset="-122"/>
                <a:ea typeface="微软雅黑" panose="020B0703020204020201" pitchFamily="34" charset="-122"/>
              </a:rPr>
              <a:t>8888888</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7" name="矩形 6"/>
          <p:cNvSpPr/>
          <p:nvPr/>
        </p:nvSpPr>
        <p:spPr>
          <a:xfrm>
            <a:off x="2177059" y="4928691"/>
            <a:ext cx="2578955" cy="646331"/>
          </a:xfrm>
          <a:prstGeom prst="rect">
            <a:avLst/>
          </a:prstGeom>
        </p:spPr>
        <p:txBody>
          <a:bodyPr wrap="square">
            <a:spAutoFit/>
          </a:bodyPr>
          <a:lstStyle/>
          <a:p>
            <a:pPr algn="ctr"/>
            <a:r>
              <a:rPr lang="zh-CN" altLang="zh-CN" b="1" dirty="0"/>
              <a:t>非本设备人员禁止操作！</a:t>
            </a:r>
          </a:p>
          <a:p>
            <a:pPr algn="ctr"/>
            <a:r>
              <a:rPr lang="zh-CN" altLang="zh-CN" b="1" dirty="0"/>
              <a:t>必须进行设备点检！</a:t>
            </a:r>
          </a:p>
        </p:txBody>
      </p:sp>
      <p:pic>
        <p:nvPicPr>
          <p:cNvPr id="64" name="图片 6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54107" y="5641410"/>
            <a:ext cx="540076" cy="719999"/>
          </a:xfrm>
          <a:prstGeom prst="rect">
            <a:avLst/>
          </a:prstGeom>
        </p:spPr>
      </p:pic>
      <p:pic>
        <p:nvPicPr>
          <p:cNvPr id="65" name="图片 6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72303" y="5641986"/>
            <a:ext cx="540076" cy="720000"/>
          </a:xfrm>
          <a:prstGeom prst="rect">
            <a:avLst/>
          </a:prstGeom>
        </p:spPr>
      </p:pic>
      <p:pic>
        <p:nvPicPr>
          <p:cNvPr id="66" name="图片 6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41489" y="5669537"/>
            <a:ext cx="540076" cy="720000"/>
          </a:xfrm>
          <a:prstGeom prst="rect">
            <a:avLst/>
          </a:prstGeom>
        </p:spPr>
      </p:pic>
      <p:pic>
        <p:nvPicPr>
          <p:cNvPr id="67" name="图片 6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31045" y="5656837"/>
            <a:ext cx="540076" cy="719999"/>
          </a:xfrm>
          <a:prstGeom prst="rect">
            <a:avLst/>
          </a:prstGeom>
        </p:spPr>
      </p:pic>
      <p:pic>
        <p:nvPicPr>
          <p:cNvPr id="68" name="图片 6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73524" y="5644985"/>
            <a:ext cx="540076" cy="720000"/>
          </a:xfrm>
          <a:prstGeom prst="rect">
            <a:avLst/>
          </a:prstGeom>
        </p:spPr>
      </p:pic>
      <p:pic>
        <p:nvPicPr>
          <p:cNvPr id="84" name="图片 8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75912" y="5641987"/>
            <a:ext cx="540076" cy="719999"/>
          </a:xfrm>
          <a:prstGeom prst="rect">
            <a:avLst/>
          </a:prstGeom>
        </p:spPr>
      </p:pic>
      <p:pic>
        <p:nvPicPr>
          <p:cNvPr id="85" name="图片 8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37020" y="3695031"/>
            <a:ext cx="810114" cy="1080000"/>
          </a:xfrm>
          <a:prstGeom prst="rect">
            <a:avLst/>
          </a:prstGeom>
        </p:spPr>
      </p:pic>
      <p:pic>
        <p:nvPicPr>
          <p:cNvPr id="15" name="图片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601569" y="3680404"/>
            <a:ext cx="810114" cy="1080000"/>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5"/>
          <p:cNvGraphicFramePr>
            <a:graphicFrameLocks noGrp="1"/>
          </p:cNvGraphicFramePr>
          <p:nvPr/>
        </p:nvGraphicFramePr>
        <p:xfrm>
          <a:off x="497745" y="1244601"/>
          <a:ext cx="11185524" cy="5503040"/>
        </p:xfrm>
        <a:graphic>
          <a:graphicData uri="http://schemas.openxmlformats.org/drawingml/2006/table">
            <a:tbl>
              <a:tblPr firstRow="1" bandRow="1">
                <a:tableStyleId>{5C22544A-7EE6-4342-B048-85BDC9FD1C3A}</a:tableStyleId>
              </a:tblPr>
              <a:tblGrid>
                <a:gridCol w="1553366">
                  <a:extLst>
                    <a:ext uri="{9D8B030D-6E8A-4147-A177-3AD203B41FA5}">
                      <a16:colId xmlns:a16="http://schemas.microsoft.com/office/drawing/2014/main" val="20000"/>
                    </a:ext>
                  </a:extLst>
                </a:gridCol>
                <a:gridCol w="1093468">
                  <a:extLst>
                    <a:ext uri="{9D8B030D-6E8A-4147-A177-3AD203B41FA5}">
                      <a16:colId xmlns:a16="http://schemas.microsoft.com/office/drawing/2014/main" val="20001"/>
                    </a:ext>
                  </a:extLst>
                </a:gridCol>
                <a:gridCol w="1505125">
                  <a:extLst>
                    <a:ext uri="{9D8B030D-6E8A-4147-A177-3AD203B41FA5}">
                      <a16:colId xmlns:a16="http://schemas.microsoft.com/office/drawing/2014/main" val="20002"/>
                    </a:ext>
                  </a:extLst>
                </a:gridCol>
                <a:gridCol w="7033565">
                  <a:extLst>
                    <a:ext uri="{9D8B030D-6E8A-4147-A177-3AD203B41FA5}">
                      <a16:colId xmlns:a16="http://schemas.microsoft.com/office/drawing/2014/main" val="20003"/>
                    </a:ext>
                  </a:extLst>
                </a:gridCol>
              </a:tblGrid>
              <a:tr h="508000">
                <a:tc rowSpan="2" gridSpan="2">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hMerge="1">
                  <a:txBody>
                    <a:bodyPr/>
                    <a:lstStyle/>
                    <a:p>
                      <a:endParaRPr lang="zh-CN"/>
                    </a:p>
                  </a:txBody>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0000"/>
                  </a:ext>
                </a:extLst>
              </a:tr>
              <a:tr h="1847850">
                <a:tc gridSpan="2"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vMerge="1">
                  <a:txBody>
                    <a:bodyPr/>
                    <a:lstStyle/>
                    <a:p>
                      <a:endParaRPr lang="zh-CN"/>
                    </a:p>
                  </a:txBody>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58800">
                <a:tc rowSpan="2" gridSpan="3">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hMerge="1">
                  <a:txBody>
                    <a:bodyPr/>
                    <a:lstStyle/>
                    <a:p>
                      <a:endParaRPr lang="zh-CN"/>
                    </a:p>
                  </a:txBody>
                  <a:tcPr/>
                </a:tc>
                <a:tc rowSpan="2"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extLst>
                  <a:ext uri="{0D108BD9-81ED-4DB2-BD59-A6C34878D82A}">
                    <a16:rowId xmlns:a16="http://schemas.microsoft.com/office/drawing/2014/main" val="10002"/>
                  </a:ext>
                </a:extLst>
              </a:tr>
              <a:tr h="746125">
                <a:tc gridSpan="3"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vMerge="1">
                  <a:txBody>
                    <a:bodyPr/>
                    <a:lstStyle/>
                    <a:p>
                      <a:endParaRPr lang="zh-CN"/>
                    </a:p>
                  </a:txBody>
                  <a:tcPr/>
                </a:tc>
                <a:tc hMerge="1" vMerge="1">
                  <a:txBody>
                    <a:bodyPr/>
                    <a:lstStyle/>
                    <a:p>
                      <a:endParaRPr lang="zh-CN"/>
                    </a:p>
                  </a:txBody>
                  <a:tcPr/>
                </a:tc>
                <a:tc rowSpan="3">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685800">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gridSpan="2">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156465">
                <a:tc gridSpan="3">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hMerge="1">
                  <a:txBody>
                    <a:bodyPr/>
                    <a:lstStyle/>
                    <a:p>
                      <a:endParaRPr lang="zh-CN"/>
                    </a:p>
                  </a:txBody>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sp>
        <p:nvSpPr>
          <p:cNvPr id="8" name="文本框 7"/>
          <p:cNvSpPr txBox="1"/>
          <p:nvPr/>
        </p:nvSpPr>
        <p:spPr>
          <a:xfrm>
            <a:off x="3409950" y="356632"/>
            <a:ext cx="5372100" cy="645160"/>
          </a:xfrm>
          <a:prstGeom prst="rect">
            <a:avLst/>
          </a:prstGeom>
          <a:noFill/>
        </p:spPr>
        <p:txBody>
          <a:bodyPr wrap="square" rtlCol="0">
            <a:spAutoFit/>
          </a:bodyPr>
          <a:lstStyle/>
          <a:p>
            <a:pPr algn="ctr"/>
            <a:r>
              <a:rPr lang="zh-CN" altLang="en-US" sz="3600" b="1" spc="600" dirty="0">
                <a:solidFill>
                  <a:srgbClr val="C00000"/>
                </a:solidFill>
                <a:latin typeface="微软雅黑" panose="020B0703020204020201" pitchFamily="34" charset="-122"/>
                <a:ea typeface="微软雅黑" panose="020B0703020204020201" pitchFamily="34" charset="-122"/>
              </a:rPr>
              <a:t>危险源风险点告知卡</a:t>
            </a:r>
          </a:p>
        </p:txBody>
      </p:sp>
      <p:sp>
        <p:nvSpPr>
          <p:cNvPr id="9" name="文本框 8"/>
          <p:cNvSpPr txBox="1"/>
          <p:nvPr/>
        </p:nvSpPr>
        <p:spPr>
          <a:xfrm>
            <a:off x="685800" y="1358900"/>
            <a:ext cx="1917700" cy="369332"/>
          </a:xfrm>
          <a:prstGeom prst="rect">
            <a:avLst/>
          </a:prstGeom>
          <a:noFill/>
        </p:spPr>
        <p:txBody>
          <a:bodyPr wrap="square" rtlCol="0">
            <a:spAutoFit/>
          </a:bodyPr>
          <a:lstStyle/>
          <a:p>
            <a:r>
              <a:rPr lang="zh-CN" altLang="en-US" b="1" dirty="0">
                <a:solidFill>
                  <a:schemeClr val="tx1">
                    <a:lumMod val="95000"/>
                    <a:lumOff val="5000"/>
                  </a:schemeClr>
                </a:solidFill>
                <a:latin typeface="微软雅黑" panose="020B0703020204020201" pitchFamily="34" charset="-122"/>
                <a:ea typeface="微软雅黑" panose="020B0703020204020201" pitchFamily="34" charset="-122"/>
              </a:rPr>
              <a:t>危险源名称：</a:t>
            </a:r>
          </a:p>
        </p:txBody>
      </p:sp>
      <p:sp>
        <p:nvSpPr>
          <p:cNvPr id="10" name="文本框 9"/>
          <p:cNvSpPr txBox="1"/>
          <p:nvPr/>
        </p:nvSpPr>
        <p:spPr>
          <a:xfrm>
            <a:off x="3313114" y="1310278"/>
            <a:ext cx="1130300" cy="369332"/>
          </a:xfrm>
          <a:prstGeom prst="rect">
            <a:avLst/>
          </a:prstGeom>
          <a:noFill/>
        </p:spPr>
        <p:txBody>
          <a:bodyPr wrap="square" rtlCol="0">
            <a:spAutoFit/>
          </a:bodyPr>
          <a:lstStyle/>
          <a:p>
            <a:pPr algn="ctr"/>
            <a:r>
              <a:rPr lang="zh-CN" altLang="en-US" b="1" dirty="0">
                <a:solidFill>
                  <a:schemeClr val="bg1"/>
                </a:solidFill>
                <a:latin typeface="微软雅黑" panose="020B0703020204020201" pitchFamily="34" charset="-122"/>
                <a:ea typeface="微软雅黑" panose="020B0703020204020201" pitchFamily="34" charset="-122"/>
              </a:rPr>
              <a:t>危险因素</a:t>
            </a:r>
          </a:p>
        </p:txBody>
      </p:sp>
      <p:sp>
        <p:nvSpPr>
          <p:cNvPr id="11" name="文本框 10"/>
          <p:cNvSpPr txBox="1"/>
          <p:nvPr/>
        </p:nvSpPr>
        <p:spPr>
          <a:xfrm>
            <a:off x="7507287" y="1295400"/>
            <a:ext cx="1130300" cy="369332"/>
          </a:xfrm>
          <a:prstGeom prst="rect">
            <a:avLst/>
          </a:prstGeom>
          <a:noFill/>
        </p:spPr>
        <p:txBody>
          <a:bodyPr wrap="square" rtlCol="0">
            <a:spAutoFit/>
          </a:bodyPr>
          <a:lstStyle/>
          <a:p>
            <a:pPr algn="ctr"/>
            <a:r>
              <a:rPr lang="zh-CN" altLang="en-US" b="1" dirty="0">
                <a:solidFill>
                  <a:schemeClr val="bg1"/>
                </a:solidFill>
                <a:latin typeface="微软雅黑" panose="020B0703020204020201" pitchFamily="34" charset="-122"/>
                <a:ea typeface="微软雅黑" panose="020B0703020204020201" pitchFamily="34" charset="-122"/>
              </a:rPr>
              <a:t>事故诱因</a:t>
            </a:r>
          </a:p>
        </p:txBody>
      </p:sp>
      <p:sp>
        <p:nvSpPr>
          <p:cNvPr id="12" name="文本框 11"/>
          <p:cNvSpPr txBox="1"/>
          <p:nvPr/>
        </p:nvSpPr>
        <p:spPr>
          <a:xfrm>
            <a:off x="7507287" y="3690254"/>
            <a:ext cx="1130300" cy="369332"/>
          </a:xfrm>
          <a:prstGeom prst="rect">
            <a:avLst/>
          </a:prstGeom>
          <a:noFill/>
        </p:spPr>
        <p:txBody>
          <a:bodyPr wrap="square" rtlCol="0">
            <a:spAutoFit/>
          </a:bodyPr>
          <a:lstStyle/>
          <a:p>
            <a:pPr algn="ctr"/>
            <a:r>
              <a:rPr lang="zh-CN" altLang="en-US" b="1" dirty="0">
                <a:solidFill>
                  <a:schemeClr val="bg1"/>
                </a:solidFill>
                <a:latin typeface="微软雅黑" panose="020B0703020204020201" pitchFamily="34" charset="-122"/>
                <a:ea typeface="微软雅黑" panose="020B0703020204020201" pitchFamily="34" charset="-122"/>
              </a:rPr>
              <a:t>防范措施</a:t>
            </a:r>
          </a:p>
        </p:txBody>
      </p:sp>
      <p:sp>
        <p:nvSpPr>
          <p:cNvPr id="13" name="文本框 12"/>
          <p:cNvSpPr txBox="1"/>
          <p:nvPr/>
        </p:nvSpPr>
        <p:spPr>
          <a:xfrm>
            <a:off x="510445" y="5005700"/>
            <a:ext cx="1533525" cy="468000"/>
          </a:xfrm>
          <a:prstGeom prst="rect">
            <a:avLst/>
          </a:prstGeom>
          <a:noFill/>
        </p:spPr>
        <p:txBody>
          <a:bodyPr wrap="square" rtlCol="0">
            <a:spAutoFit/>
          </a:bodyPr>
          <a:lstStyle/>
          <a:p>
            <a:pPr algn="ctr"/>
            <a:r>
              <a:rPr lang="zh-CN" altLang="en-US" sz="2400" b="1" dirty="0">
                <a:solidFill>
                  <a:schemeClr val="bg1"/>
                </a:solidFill>
                <a:latin typeface="微软雅黑" panose="020B0703020204020201" pitchFamily="34" charset="-122"/>
                <a:ea typeface="微软雅黑" panose="020B0703020204020201" pitchFamily="34" charset="-122"/>
              </a:rPr>
              <a:t>重要提示</a:t>
            </a:r>
          </a:p>
        </p:txBody>
      </p:sp>
      <p:sp>
        <p:nvSpPr>
          <p:cNvPr id="2" name="矩形 1"/>
          <p:cNvSpPr/>
          <p:nvPr/>
        </p:nvSpPr>
        <p:spPr>
          <a:xfrm>
            <a:off x="1243782" y="1842532"/>
            <a:ext cx="1371599" cy="369332"/>
          </a:xfrm>
          <a:prstGeom prst="rect">
            <a:avLst/>
          </a:prstGeom>
          <a:noFill/>
        </p:spPr>
        <p:txBody>
          <a:bodyPr wrap="square" rtlCol="0">
            <a:spAutoFit/>
          </a:bodyPr>
          <a:lstStyle/>
          <a:p>
            <a:r>
              <a:rPr lang="zh-CN" altLang="zh-CN" b="1" dirty="0">
                <a:solidFill>
                  <a:schemeClr val="tx1">
                    <a:lumMod val="95000"/>
                    <a:lumOff val="5000"/>
                  </a:schemeClr>
                </a:solidFill>
                <a:latin typeface="微软雅黑" panose="020B0703020204020201" pitchFamily="34" charset="-122"/>
                <a:ea typeface="微软雅黑" panose="020B0703020204020201" pitchFamily="34" charset="-122"/>
              </a:rPr>
              <a:t>升降车</a:t>
            </a:r>
          </a:p>
        </p:txBody>
      </p:sp>
      <p:sp>
        <p:nvSpPr>
          <p:cNvPr id="3" name="矩形 2"/>
          <p:cNvSpPr/>
          <p:nvPr/>
        </p:nvSpPr>
        <p:spPr>
          <a:xfrm>
            <a:off x="3313114" y="1804260"/>
            <a:ext cx="1371600" cy="1269258"/>
          </a:xfrm>
          <a:prstGeom prst="rect">
            <a:avLst/>
          </a:prstGeom>
        </p:spPr>
        <p:txBody>
          <a:bodyPr wrap="square">
            <a:spAutoFit/>
          </a:bodyPr>
          <a:lstStyle/>
          <a:p>
            <a:pPr algn="just">
              <a:lnSpc>
                <a:spcPct val="130000"/>
              </a:lnSpc>
            </a:pPr>
            <a:r>
              <a:rPr lang="zh-CN" altLang="zh-CN" sz="1200" b="1" dirty="0">
                <a:latin typeface="微软雅黑" panose="020B0703020204020201" pitchFamily="34" charset="-122"/>
                <a:ea typeface="微软雅黑" panose="020B0703020204020201" pitchFamily="34" charset="-122"/>
              </a:rPr>
              <a:t>1、机械伤害 </a:t>
            </a:r>
          </a:p>
          <a:p>
            <a:pPr algn="just">
              <a:lnSpc>
                <a:spcPct val="130000"/>
              </a:lnSpc>
            </a:pPr>
            <a:r>
              <a:rPr lang="zh-CN" altLang="zh-CN" sz="1200" b="1" dirty="0">
                <a:latin typeface="微软雅黑" panose="020B0703020204020201" pitchFamily="34" charset="-122"/>
                <a:ea typeface="微软雅黑" panose="020B0703020204020201" pitchFamily="34" charset="-122"/>
              </a:rPr>
              <a:t>2、触电 </a:t>
            </a:r>
          </a:p>
          <a:p>
            <a:pPr algn="just">
              <a:lnSpc>
                <a:spcPct val="130000"/>
              </a:lnSpc>
            </a:pPr>
            <a:r>
              <a:rPr lang="zh-CN" altLang="zh-CN" sz="1200" b="1" dirty="0">
                <a:latin typeface="微软雅黑" panose="020B0703020204020201" pitchFamily="34" charset="-122"/>
                <a:ea typeface="微软雅黑" panose="020B0703020204020201" pitchFamily="34" charset="-122"/>
              </a:rPr>
              <a:t>3、高处坠落</a:t>
            </a:r>
          </a:p>
          <a:p>
            <a:pPr algn="just">
              <a:lnSpc>
                <a:spcPct val="130000"/>
              </a:lnSpc>
            </a:pPr>
            <a:r>
              <a:rPr lang="zh-CN" altLang="zh-CN" sz="1200" b="1" dirty="0">
                <a:latin typeface="微软雅黑" panose="020B0703020204020201" pitchFamily="34" charset="-122"/>
                <a:ea typeface="微软雅黑" panose="020B0703020204020201" pitchFamily="34" charset="-122"/>
              </a:rPr>
              <a:t>4、砸伤</a:t>
            </a:r>
          </a:p>
          <a:p>
            <a:pPr algn="just">
              <a:lnSpc>
                <a:spcPct val="130000"/>
              </a:lnSpc>
            </a:pPr>
            <a:r>
              <a:rPr lang="zh-CN" altLang="zh-CN" sz="1200" b="1" dirty="0">
                <a:latin typeface="微软雅黑" panose="020B0703020204020201" pitchFamily="34" charset="-122"/>
                <a:ea typeface="微软雅黑" panose="020B0703020204020201" pitchFamily="34" charset="-122"/>
              </a:rPr>
              <a:t>5、其他伤害</a:t>
            </a:r>
          </a:p>
        </p:txBody>
      </p:sp>
      <p:sp>
        <p:nvSpPr>
          <p:cNvPr id="4" name="矩形 3"/>
          <p:cNvSpPr/>
          <p:nvPr/>
        </p:nvSpPr>
        <p:spPr>
          <a:xfrm>
            <a:off x="4684714" y="1943960"/>
            <a:ext cx="6821486" cy="1509324"/>
          </a:xfrm>
          <a:prstGeom prst="rect">
            <a:avLst/>
          </a:prstGeom>
        </p:spPr>
        <p:txBody>
          <a:bodyPr wrap="square">
            <a:spAutoFit/>
          </a:bodyPr>
          <a:lstStyle/>
          <a:p>
            <a:pPr algn="just">
              <a:lnSpc>
                <a:spcPct val="130000"/>
              </a:lnSpc>
            </a:pPr>
            <a:r>
              <a:rPr lang="zh-CN" altLang="zh-CN" sz="1200" b="1" dirty="0">
                <a:latin typeface="微软雅黑" panose="020B0703020204020201" pitchFamily="34" charset="-122"/>
                <a:ea typeface="微软雅黑" panose="020B0703020204020201" pitchFamily="34" charset="-122"/>
              </a:rPr>
              <a:t>1、安全防护、操纵控制装置等故障、失控引发事故；</a:t>
            </a:r>
          </a:p>
          <a:p>
            <a:pPr algn="just">
              <a:lnSpc>
                <a:spcPct val="130000"/>
              </a:lnSpc>
            </a:pPr>
            <a:r>
              <a:rPr lang="zh-CN" altLang="zh-CN" sz="1200" b="1" dirty="0">
                <a:latin typeface="微软雅黑" panose="020B0703020204020201" pitchFamily="34" charset="-122"/>
                <a:ea typeface="微软雅黑" panose="020B0703020204020201" pitchFamily="34" charset="-122"/>
              </a:rPr>
              <a:t>2、维护不当电器元件失修、老化、线路破损；绝缘、接地不良引发事故；</a:t>
            </a:r>
          </a:p>
          <a:p>
            <a:pPr algn="just">
              <a:lnSpc>
                <a:spcPct val="130000"/>
              </a:lnSpc>
            </a:pPr>
            <a:r>
              <a:rPr lang="zh-CN" altLang="zh-CN" sz="1200" b="1" dirty="0">
                <a:latin typeface="微软雅黑" panose="020B0703020204020201" pitchFamily="34" charset="-122"/>
                <a:ea typeface="微软雅黑" panose="020B0703020204020201" pitchFamily="34" charset="-122"/>
              </a:rPr>
              <a:t>3、操作人员违章操作、指挥不当、协调不好、误操作引发事故；</a:t>
            </a:r>
          </a:p>
          <a:p>
            <a:pPr algn="just">
              <a:lnSpc>
                <a:spcPct val="130000"/>
              </a:lnSpc>
            </a:pPr>
            <a:r>
              <a:rPr lang="zh-CN" altLang="zh-CN" sz="1200" b="1" dirty="0">
                <a:latin typeface="微软雅黑" panose="020B0703020204020201" pitchFamily="34" charset="-122"/>
                <a:ea typeface="微软雅黑" panose="020B0703020204020201" pitchFamily="34" charset="-122"/>
              </a:rPr>
              <a:t>4、未按规定穿戴劳动防护用品等引发事故；</a:t>
            </a:r>
          </a:p>
          <a:p>
            <a:pPr algn="just">
              <a:lnSpc>
                <a:spcPct val="130000"/>
              </a:lnSpc>
            </a:pPr>
            <a:r>
              <a:rPr lang="zh-CN" altLang="zh-CN" sz="1200" b="1" dirty="0">
                <a:latin typeface="微软雅黑" panose="020B0703020204020201" pitchFamily="34" charset="-122"/>
                <a:ea typeface="微软雅黑" panose="020B0703020204020201" pitchFamily="34" charset="-122"/>
              </a:rPr>
              <a:t>5、高处作业未系安全带引发事故；</a:t>
            </a:r>
          </a:p>
          <a:p>
            <a:pPr algn="just">
              <a:lnSpc>
                <a:spcPct val="130000"/>
              </a:lnSpc>
            </a:pPr>
            <a:r>
              <a:rPr lang="zh-CN" altLang="zh-CN" sz="1200" b="1" dirty="0">
                <a:latin typeface="微软雅黑" panose="020B0703020204020201" pitchFamily="34" charset="-122"/>
                <a:ea typeface="微软雅黑" panose="020B0703020204020201" pitchFamily="34" charset="-122"/>
              </a:rPr>
              <a:t>6、高位作业人员工具坠落引发的事故。</a:t>
            </a:r>
          </a:p>
        </p:txBody>
      </p:sp>
      <p:sp>
        <p:nvSpPr>
          <p:cNvPr id="6" name="矩形 5"/>
          <p:cNvSpPr/>
          <p:nvPr/>
        </p:nvSpPr>
        <p:spPr>
          <a:xfrm>
            <a:off x="4684714" y="4158856"/>
            <a:ext cx="6937342" cy="1509324"/>
          </a:xfrm>
          <a:prstGeom prst="rect">
            <a:avLst/>
          </a:prstGeom>
        </p:spPr>
        <p:txBody>
          <a:bodyPr wrap="square">
            <a:spAutoFit/>
          </a:bodyPr>
          <a:lstStyle/>
          <a:p>
            <a:pPr algn="just">
              <a:lnSpc>
                <a:spcPct val="130000"/>
              </a:lnSpc>
            </a:pPr>
            <a:r>
              <a:rPr lang="zh-CN" altLang="zh-CN" sz="1200" b="1" dirty="0">
                <a:latin typeface="微软雅黑" panose="020B0703020204020201" pitchFamily="34" charset="-122"/>
                <a:ea typeface="微软雅黑" panose="020B0703020204020201" pitchFamily="34" charset="-122"/>
              </a:rPr>
              <a:t>1、操作人员熟知《升降车安全操作规程》，并按规程要求操作；</a:t>
            </a:r>
          </a:p>
          <a:p>
            <a:pPr algn="just">
              <a:lnSpc>
                <a:spcPct val="130000"/>
              </a:lnSpc>
            </a:pPr>
            <a:r>
              <a:rPr lang="zh-CN" altLang="zh-CN" sz="1200" b="1" dirty="0">
                <a:latin typeface="微软雅黑" panose="020B0703020204020201" pitchFamily="34" charset="-122"/>
                <a:ea typeface="微软雅黑" panose="020B0703020204020201" pitchFamily="34" charset="-122"/>
              </a:rPr>
              <a:t>2、工作前必须对设备进行检查，各部正常方可作业；</a:t>
            </a:r>
          </a:p>
          <a:p>
            <a:pPr algn="just">
              <a:lnSpc>
                <a:spcPct val="130000"/>
              </a:lnSpc>
            </a:pPr>
            <a:r>
              <a:rPr lang="zh-CN" altLang="zh-CN" sz="1200" b="1" dirty="0">
                <a:latin typeface="微软雅黑" panose="020B0703020204020201" pitchFamily="34" charset="-122"/>
                <a:ea typeface="微软雅黑" panose="020B0703020204020201" pitchFamily="34" charset="-122"/>
              </a:rPr>
              <a:t>3、做好设备日常点检和定期检查，并定期维护保养，设备异常及时向机修车间报告，保证设备正常运转 ；</a:t>
            </a:r>
          </a:p>
          <a:p>
            <a:pPr algn="just">
              <a:lnSpc>
                <a:spcPct val="130000"/>
              </a:lnSpc>
            </a:pPr>
            <a:r>
              <a:rPr lang="zh-CN" altLang="zh-CN" sz="1200" b="1" dirty="0">
                <a:latin typeface="微软雅黑" panose="020B0703020204020201" pitchFamily="34" charset="-122"/>
                <a:ea typeface="微软雅黑" panose="020B0703020204020201" pitchFamily="34" charset="-122"/>
              </a:rPr>
              <a:t>4、操作人员必须按要求穿戴劳动防护用品，系好安全带；</a:t>
            </a:r>
          </a:p>
          <a:p>
            <a:pPr algn="just">
              <a:lnSpc>
                <a:spcPct val="130000"/>
              </a:lnSpc>
            </a:pPr>
            <a:r>
              <a:rPr lang="zh-CN" altLang="zh-CN" sz="1200" b="1" dirty="0">
                <a:latin typeface="微软雅黑" panose="020B0703020204020201" pitchFamily="34" charset="-122"/>
                <a:ea typeface="微软雅黑" panose="020B0703020204020201" pitchFamily="34" charset="-122"/>
              </a:rPr>
              <a:t>5、操作时做好协调，必须明确主要操作人员， 统一指挥，有序操作。</a:t>
            </a:r>
          </a:p>
        </p:txBody>
      </p:sp>
      <p:sp>
        <p:nvSpPr>
          <p:cNvPr id="28" name="矩形 27"/>
          <p:cNvSpPr/>
          <p:nvPr/>
        </p:nvSpPr>
        <p:spPr>
          <a:xfrm>
            <a:off x="569944" y="5641987"/>
            <a:ext cx="2209003"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火灾报警电话：</a:t>
            </a:r>
            <a:r>
              <a:rPr lang="en-US" altLang="zh-CN" sz="1200" b="1" dirty="0">
                <a:solidFill>
                  <a:schemeClr val="bg1"/>
                </a:solidFill>
                <a:latin typeface="微软雅黑" panose="020B0703020204020201" pitchFamily="34" charset="-122"/>
                <a:ea typeface="微软雅黑" panose="020B0703020204020201" pitchFamily="34" charset="-122"/>
              </a:rPr>
              <a:t>119</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29" name="矩形 28"/>
          <p:cNvSpPr/>
          <p:nvPr/>
        </p:nvSpPr>
        <p:spPr>
          <a:xfrm>
            <a:off x="2362036" y="5641987"/>
            <a:ext cx="2209003"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急救电话：</a:t>
            </a:r>
            <a:r>
              <a:rPr lang="en-US" altLang="zh-CN" sz="1200" b="1" dirty="0">
                <a:solidFill>
                  <a:schemeClr val="bg1"/>
                </a:solidFill>
                <a:latin typeface="微软雅黑" panose="020B0703020204020201" pitchFamily="34" charset="-122"/>
                <a:ea typeface="微软雅黑" panose="020B0703020204020201" pitchFamily="34" charset="-122"/>
              </a:rPr>
              <a:t>120</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30" name="矩形 29"/>
          <p:cNvSpPr/>
          <p:nvPr/>
        </p:nvSpPr>
        <p:spPr>
          <a:xfrm>
            <a:off x="569944" y="5929602"/>
            <a:ext cx="4163186"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公司应急电话：白天：</a:t>
            </a:r>
            <a:r>
              <a:rPr lang="en-US" altLang="zh-CN" sz="1200" b="1" dirty="0">
                <a:solidFill>
                  <a:schemeClr val="bg1"/>
                </a:solidFill>
                <a:latin typeface="微软雅黑" panose="020B0703020204020201" pitchFamily="34" charset="-122"/>
                <a:ea typeface="微软雅黑" panose="020B0703020204020201" pitchFamily="34" charset="-122"/>
              </a:rPr>
              <a:t>888888         </a:t>
            </a:r>
            <a:r>
              <a:rPr lang="zh-CN" altLang="en-US" sz="1200" b="1" dirty="0">
                <a:solidFill>
                  <a:schemeClr val="bg1"/>
                </a:solidFill>
                <a:latin typeface="微软雅黑" panose="020B0703020204020201" pitchFamily="34" charset="-122"/>
                <a:ea typeface="微软雅黑" panose="020B0703020204020201" pitchFamily="34" charset="-122"/>
              </a:rPr>
              <a:t>夜间：</a:t>
            </a:r>
            <a:r>
              <a:rPr lang="en-US" altLang="zh-CN" sz="1200" b="1" dirty="0">
                <a:solidFill>
                  <a:schemeClr val="bg1"/>
                </a:solidFill>
                <a:latin typeface="微软雅黑" panose="020B0703020204020201" pitchFamily="34" charset="-122"/>
                <a:ea typeface="微软雅黑" panose="020B0703020204020201" pitchFamily="34" charset="-122"/>
              </a:rPr>
              <a:t>888888</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31" name="矩形 30"/>
          <p:cNvSpPr/>
          <p:nvPr/>
        </p:nvSpPr>
        <p:spPr>
          <a:xfrm>
            <a:off x="569944" y="6204564"/>
            <a:ext cx="2209003"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市医院电话：</a:t>
            </a:r>
            <a:r>
              <a:rPr lang="en-US" altLang="zh-CN" sz="1200" b="1" dirty="0">
                <a:solidFill>
                  <a:schemeClr val="bg1"/>
                </a:solidFill>
                <a:latin typeface="微软雅黑" panose="020B0703020204020201" pitchFamily="34" charset="-122"/>
                <a:ea typeface="微软雅黑" panose="020B0703020204020201" pitchFamily="34" charset="-122"/>
              </a:rPr>
              <a:t>8888888</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7" name="矩形 6"/>
          <p:cNvSpPr/>
          <p:nvPr/>
        </p:nvSpPr>
        <p:spPr>
          <a:xfrm>
            <a:off x="2177059" y="4928691"/>
            <a:ext cx="2578955" cy="646331"/>
          </a:xfrm>
          <a:prstGeom prst="rect">
            <a:avLst/>
          </a:prstGeom>
        </p:spPr>
        <p:txBody>
          <a:bodyPr wrap="square">
            <a:spAutoFit/>
          </a:bodyPr>
          <a:lstStyle/>
          <a:p>
            <a:pPr algn="ctr"/>
            <a:r>
              <a:rPr lang="zh-CN" altLang="zh-CN" b="1" dirty="0"/>
              <a:t>非本设备人员禁止操作！</a:t>
            </a:r>
          </a:p>
          <a:p>
            <a:pPr algn="ctr"/>
            <a:r>
              <a:rPr lang="zh-CN" altLang="zh-CN" b="1" dirty="0"/>
              <a:t>必须进行设备点检！</a:t>
            </a:r>
          </a:p>
        </p:txBody>
      </p:sp>
      <p:pic>
        <p:nvPicPr>
          <p:cNvPr id="72" name="图片 7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16979" y="5753818"/>
            <a:ext cx="540076" cy="720000"/>
          </a:xfrm>
          <a:prstGeom prst="rect">
            <a:avLst/>
          </a:prstGeom>
        </p:spPr>
      </p:pic>
      <p:pic>
        <p:nvPicPr>
          <p:cNvPr id="73" name="图片 7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86165" y="5781369"/>
            <a:ext cx="540076" cy="720000"/>
          </a:xfrm>
          <a:prstGeom prst="rect">
            <a:avLst/>
          </a:prstGeom>
        </p:spPr>
      </p:pic>
      <p:pic>
        <p:nvPicPr>
          <p:cNvPr id="74" name="图片 7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13827" y="5753818"/>
            <a:ext cx="540076" cy="719999"/>
          </a:xfrm>
          <a:prstGeom prst="rect">
            <a:avLst/>
          </a:prstGeom>
        </p:spPr>
      </p:pic>
      <p:pic>
        <p:nvPicPr>
          <p:cNvPr id="77" name="图片 7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10675" y="5761262"/>
            <a:ext cx="540075" cy="719999"/>
          </a:xfrm>
          <a:prstGeom prst="rect">
            <a:avLst/>
          </a:prstGeom>
        </p:spPr>
      </p:pic>
      <p:pic>
        <p:nvPicPr>
          <p:cNvPr id="78" name="图片 7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29625" y="3706449"/>
            <a:ext cx="810114" cy="1080000"/>
          </a:xfrm>
          <a:prstGeom prst="rect">
            <a:avLst/>
          </a:prstGeom>
        </p:spPr>
      </p:pic>
      <p:pic>
        <p:nvPicPr>
          <p:cNvPr id="79" name="图片 7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07169" y="3671401"/>
            <a:ext cx="810114" cy="1080000"/>
          </a:xfrm>
          <a:prstGeom prst="rect">
            <a:avLst/>
          </a:prstGeom>
        </p:spPr>
      </p:pic>
      <p:pic>
        <p:nvPicPr>
          <p:cNvPr id="80" name="图片 7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43970" y="3672118"/>
            <a:ext cx="810114" cy="1080000"/>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5"/>
          <p:cNvGraphicFramePr>
            <a:graphicFrameLocks noGrp="1"/>
          </p:cNvGraphicFramePr>
          <p:nvPr/>
        </p:nvGraphicFramePr>
        <p:xfrm>
          <a:off x="497745" y="1244601"/>
          <a:ext cx="11185524" cy="5281612"/>
        </p:xfrm>
        <a:graphic>
          <a:graphicData uri="http://schemas.openxmlformats.org/drawingml/2006/table">
            <a:tbl>
              <a:tblPr firstRow="1" bandRow="1">
                <a:tableStyleId>{5C22544A-7EE6-4342-B048-85BDC9FD1C3A}</a:tableStyleId>
              </a:tblPr>
              <a:tblGrid>
                <a:gridCol w="1553366">
                  <a:extLst>
                    <a:ext uri="{9D8B030D-6E8A-4147-A177-3AD203B41FA5}">
                      <a16:colId xmlns:a16="http://schemas.microsoft.com/office/drawing/2014/main" val="20000"/>
                    </a:ext>
                  </a:extLst>
                </a:gridCol>
                <a:gridCol w="1093468">
                  <a:extLst>
                    <a:ext uri="{9D8B030D-6E8A-4147-A177-3AD203B41FA5}">
                      <a16:colId xmlns:a16="http://schemas.microsoft.com/office/drawing/2014/main" val="20001"/>
                    </a:ext>
                  </a:extLst>
                </a:gridCol>
                <a:gridCol w="1505125">
                  <a:extLst>
                    <a:ext uri="{9D8B030D-6E8A-4147-A177-3AD203B41FA5}">
                      <a16:colId xmlns:a16="http://schemas.microsoft.com/office/drawing/2014/main" val="20002"/>
                    </a:ext>
                  </a:extLst>
                </a:gridCol>
                <a:gridCol w="7033565">
                  <a:extLst>
                    <a:ext uri="{9D8B030D-6E8A-4147-A177-3AD203B41FA5}">
                      <a16:colId xmlns:a16="http://schemas.microsoft.com/office/drawing/2014/main" val="20003"/>
                    </a:ext>
                  </a:extLst>
                </a:gridCol>
              </a:tblGrid>
              <a:tr h="508000">
                <a:tc rowSpan="2" gridSpan="2">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hMerge="1">
                  <a:txBody>
                    <a:bodyPr/>
                    <a:lstStyle/>
                    <a:p>
                      <a:endParaRPr lang="zh-CN"/>
                    </a:p>
                  </a:txBody>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0000"/>
                  </a:ext>
                </a:extLst>
              </a:tr>
              <a:tr h="1847850">
                <a:tc gridSpan="2"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vMerge="1">
                  <a:txBody>
                    <a:bodyPr/>
                    <a:lstStyle/>
                    <a:p>
                      <a:endParaRPr lang="zh-CN"/>
                    </a:p>
                  </a:txBody>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58800">
                <a:tc rowSpan="2" gridSpan="3">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hMerge="1">
                  <a:txBody>
                    <a:bodyPr/>
                    <a:lstStyle/>
                    <a:p>
                      <a:endParaRPr lang="zh-CN"/>
                    </a:p>
                  </a:txBody>
                  <a:tcPr/>
                </a:tc>
                <a:tc rowSpan="2"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extLst>
                  <a:ext uri="{0D108BD9-81ED-4DB2-BD59-A6C34878D82A}">
                    <a16:rowId xmlns:a16="http://schemas.microsoft.com/office/drawing/2014/main" val="10002"/>
                  </a:ext>
                </a:extLst>
              </a:tr>
              <a:tr h="746125">
                <a:tc gridSpan="3"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vMerge="1">
                  <a:txBody>
                    <a:bodyPr/>
                    <a:lstStyle/>
                    <a:p>
                      <a:endParaRPr lang="zh-CN"/>
                    </a:p>
                  </a:txBody>
                  <a:tcPr/>
                </a:tc>
                <a:tc hMerge="1" vMerge="1">
                  <a:txBody>
                    <a:bodyPr/>
                    <a:lstStyle/>
                    <a:p>
                      <a:endParaRPr lang="zh-CN"/>
                    </a:p>
                  </a:txBody>
                  <a:tcPr/>
                </a:tc>
                <a:tc rowSpan="3">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685800">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gridSpan="2">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935037">
                <a:tc gridSpan="3">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hMerge="1">
                  <a:txBody>
                    <a:bodyPr/>
                    <a:lstStyle/>
                    <a:p>
                      <a:endParaRPr lang="zh-CN"/>
                    </a:p>
                  </a:txBody>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sp>
        <p:nvSpPr>
          <p:cNvPr id="8" name="文本框 7"/>
          <p:cNvSpPr txBox="1"/>
          <p:nvPr/>
        </p:nvSpPr>
        <p:spPr>
          <a:xfrm>
            <a:off x="3409950" y="356632"/>
            <a:ext cx="5372100" cy="645160"/>
          </a:xfrm>
          <a:prstGeom prst="rect">
            <a:avLst/>
          </a:prstGeom>
          <a:noFill/>
        </p:spPr>
        <p:txBody>
          <a:bodyPr wrap="square" rtlCol="0">
            <a:spAutoFit/>
          </a:bodyPr>
          <a:lstStyle/>
          <a:p>
            <a:pPr algn="ctr"/>
            <a:r>
              <a:rPr lang="zh-CN" altLang="en-US" sz="3600" b="1" spc="600" dirty="0">
                <a:solidFill>
                  <a:srgbClr val="C00000"/>
                </a:solidFill>
                <a:latin typeface="微软雅黑" panose="020B0703020204020201" pitchFamily="34" charset="-122"/>
                <a:ea typeface="微软雅黑" panose="020B0703020204020201" pitchFamily="34" charset="-122"/>
              </a:rPr>
              <a:t>危险源风险点告知卡</a:t>
            </a:r>
          </a:p>
        </p:txBody>
      </p:sp>
      <p:sp>
        <p:nvSpPr>
          <p:cNvPr id="9" name="文本框 8"/>
          <p:cNvSpPr txBox="1"/>
          <p:nvPr/>
        </p:nvSpPr>
        <p:spPr>
          <a:xfrm>
            <a:off x="685800" y="1358900"/>
            <a:ext cx="1917700" cy="369332"/>
          </a:xfrm>
          <a:prstGeom prst="rect">
            <a:avLst/>
          </a:prstGeom>
          <a:noFill/>
        </p:spPr>
        <p:txBody>
          <a:bodyPr wrap="square" rtlCol="0">
            <a:spAutoFit/>
          </a:bodyPr>
          <a:lstStyle/>
          <a:p>
            <a:r>
              <a:rPr lang="zh-CN" altLang="en-US" b="1" dirty="0">
                <a:solidFill>
                  <a:schemeClr val="tx1">
                    <a:lumMod val="95000"/>
                    <a:lumOff val="5000"/>
                  </a:schemeClr>
                </a:solidFill>
                <a:latin typeface="微软雅黑" panose="020B0703020204020201" pitchFamily="34" charset="-122"/>
                <a:ea typeface="微软雅黑" panose="020B0703020204020201" pitchFamily="34" charset="-122"/>
              </a:rPr>
              <a:t>危险源名称：</a:t>
            </a:r>
          </a:p>
        </p:txBody>
      </p:sp>
      <p:sp>
        <p:nvSpPr>
          <p:cNvPr id="10" name="文本框 9"/>
          <p:cNvSpPr txBox="1"/>
          <p:nvPr/>
        </p:nvSpPr>
        <p:spPr>
          <a:xfrm>
            <a:off x="3313114" y="1310278"/>
            <a:ext cx="1130300" cy="369332"/>
          </a:xfrm>
          <a:prstGeom prst="rect">
            <a:avLst/>
          </a:prstGeom>
          <a:noFill/>
        </p:spPr>
        <p:txBody>
          <a:bodyPr wrap="square" rtlCol="0">
            <a:spAutoFit/>
          </a:bodyPr>
          <a:lstStyle/>
          <a:p>
            <a:pPr algn="ctr"/>
            <a:r>
              <a:rPr lang="zh-CN" altLang="en-US" b="1" dirty="0">
                <a:solidFill>
                  <a:schemeClr val="bg1"/>
                </a:solidFill>
                <a:latin typeface="微软雅黑" panose="020B0703020204020201" pitchFamily="34" charset="-122"/>
                <a:ea typeface="微软雅黑" panose="020B0703020204020201" pitchFamily="34" charset="-122"/>
              </a:rPr>
              <a:t>危险因素</a:t>
            </a:r>
          </a:p>
        </p:txBody>
      </p:sp>
      <p:sp>
        <p:nvSpPr>
          <p:cNvPr id="11" name="文本框 10"/>
          <p:cNvSpPr txBox="1"/>
          <p:nvPr/>
        </p:nvSpPr>
        <p:spPr>
          <a:xfrm>
            <a:off x="7507287" y="1295400"/>
            <a:ext cx="1130300" cy="369332"/>
          </a:xfrm>
          <a:prstGeom prst="rect">
            <a:avLst/>
          </a:prstGeom>
          <a:noFill/>
        </p:spPr>
        <p:txBody>
          <a:bodyPr wrap="square" rtlCol="0">
            <a:spAutoFit/>
          </a:bodyPr>
          <a:lstStyle/>
          <a:p>
            <a:pPr algn="ctr"/>
            <a:r>
              <a:rPr lang="zh-CN" altLang="en-US" b="1" dirty="0">
                <a:solidFill>
                  <a:schemeClr val="bg1"/>
                </a:solidFill>
                <a:latin typeface="微软雅黑" panose="020B0703020204020201" pitchFamily="34" charset="-122"/>
                <a:ea typeface="微软雅黑" panose="020B0703020204020201" pitchFamily="34" charset="-122"/>
              </a:rPr>
              <a:t>事故诱因</a:t>
            </a:r>
          </a:p>
        </p:txBody>
      </p:sp>
      <p:sp>
        <p:nvSpPr>
          <p:cNvPr id="12" name="文本框 11"/>
          <p:cNvSpPr txBox="1"/>
          <p:nvPr/>
        </p:nvSpPr>
        <p:spPr>
          <a:xfrm>
            <a:off x="7507287" y="3690254"/>
            <a:ext cx="1130300" cy="369332"/>
          </a:xfrm>
          <a:prstGeom prst="rect">
            <a:avLst/>
          </a:prstGeom>
          <a:noFill/>
        </p:spPr>
        <p:txBody>
          <a:bodyPr wrap="square" rtlCol="0">
            <a:spAutoFit/>
          </a:bodyPr>
          <a:lstStyle/>
          <a:p>
            <a:pPr algn="ctr"/>
            <a:r>
              <a:rPr lang="zh-CN" altLang="en-US" b="1" dirty="0">
                <a:solidFill>
                  <a:schemeClr val="bg1"/>
                </a:solidFill>
                <a:latin typeface="微软雅黑" panose="020B0703020204020201" pitchFamily="34" charset="-122"/>
                <a:ea typeface="微软雅黑" panose="020B0703020204020201" pitchFamily="34" charset="-122"/>
              </a:rPr>
              <a:t>防范措施</a:t>
            </a:r>
          </a:p>
        </p:txBody>
      </p:sp>
      <p:sp>
        <p:nvSpPr>
          <p:cNvPr id="13" name="文本框 12"/>
          <p:cNvSpPr txBox="1"/>
          <p:nvPr/>
        </p:nvSpPr>
        <p:spPr>
          <a:xfrm>
            <a:off x="510445" y="5005700"/>
            <a:ext cx="1533525" cy="468000"/>
          </a:xfrm>
          <a:prstGeom prst="rect">
            <a:avLst/>
          </a:prstGeom>
          <a:noFill/>
        </p:spPr>
        <p:txBody>
          <a:bodyPr wrap="square" rtlCol="0">
            <a:spAutoFit/>
          </a:bodyPr>
          <a:lstStyle/>
          <a:p>
            <a:pPr algn="ctr"/>
            <a:r>
              <a:rPr lang="zh-CN" altLang="en-US" sz="2400" b="1" dirty="0">
                <a:solidFill>
                  <a:schemeClr val="bg1"/>
                </a:solidFill>
                <a:latin typeface="微软雅黑" panose="020B0703020204020201" pitchFamily="34" charset="-122"/>
                <a:ea typeface="微软雅黑" panose="020B0703020204020201" pitchFamily="34" charset="-122"/>
              </a:rPr>
              <a:t>重要提示</a:t>
            </a:r>
          </a:p>
        </p:txBody>
      </p:sp>
      <p:sp>
        <p:nvSpPr>
          <p:cNvPr id="2" name="矩形 1"/>
          <p:cNvSpPr/>
          <p:nvPr/>
        </p:nvSpPr>
        <p:spPr>
          <a:xfrm>
            <a:off x="1243782" y="1842532"/>
            <a:ext cx="1371599" cy="369332"/>
          </a:xfrm>
          <a:prstGeom prst="rect">
            <a:avLst/>
          </a:prstGeom>
          <a:noFill/>
        </p:spPr>
        <p:txBody>
          <a:bodyPr wrap="square" rtlCol="0">
            <a:spAutoFit/>
          </a:bodyPr>
          <a:lstStyle/>
          <a:p>
            <a:r>
              <a:rPr lang="zh-CN" altLang="zh-CN" b="1" dirty="0">
                <a:solidFill>
                  <a:schemeClr val="tx1">
                    <a:lumMod val="95000"/>
                    <a:lumOff val="5000"/>
                  </a:schemeClr>
                </a:solidFill>
                <a:latin typeface="微软雅黑" panose="020B0703020204020201" pitchFamily="34" charset="-122"/>
                <a:ea typeface="微软雅黑" panose="020B0703020204020201" pitchFamily="34" charset="-122"/>
              </a:rPr>
              <a:t>天车</a:t>
            </a:r>
          </a:p>
        </p:txBody>
      </p:sp>
      <p:sp>
        <p:nvSpPr>
          <p:cNvPr id="3" name="矩形 2"/>
          <p:cNvSpPr/>
          <p:nvPr/>
        </p:nvSpPr>
        <p:spPr>
          <a:xfrm>
            <a:off x="3313114" y="1804260"/>
            <a:ext cx="1371600" cy="1509324"/>
          </a:xfrm>
          <a:prstGeom prst="rect">
            <a:avLst/>
          </a:prstGeom>
        </p:spPr>
        <p:txBody>
          <a:bodyPr wrap="square">
            <a:spAutoFit/>
          </a:bodyPr>
          <a:lstStyle/>
          <a:p>
            <a:pPr algn="just">
              <a:lnSpc>
                <a:spcPct val="130000"/>
              </a:lnSpc>
            </a:pPr>
            <a:r>
              <a:rPr lang="zh-CN" altLang="zh-CN" sz="1200" b="1" dirty="0">
                <a:latin typeface="微软雅黑" panose="020B0703020204020201" pitchFamily="34" charset="-122"/>
                <a:ea typeface="微软雅黑" panose="020B0703020204020201" pitchFamily="34" charset="-122"/>
              </a:rPr>
              <a:t>1、机械伤害 </a:t>
            </a:r>
          </a:p>
          <a:p>
            <a:pPr algn="just">
              <a:lnSpc>
                <a:spcPct val="130000"/>
              </a:lnSpc>
            </a:pPr>
            <a:r>
              <a:rPr lang="zh-CN" altLang="zh-CN" sz="1200" b="1" dirty="0">
                <a:latin typeface="微软雅黑" panose="020B0703020204020201" pitchFamily="34" charset="-122"/>
                <a:ea typeface="微软雅黑" panose="020B0703020204020201" pitchFamily="34" charset="-122"/>
              </a:rPr>
              <a:t>2、触电 </a:t>
            </a:r>
          </a:p>
          <a:p>
            <a:pPr algn="just">
              <a:lnSpc>
                <a:spcPct val="130000"/>
              </a:lnSpc>
            </a:pPr>
            <a:r>
              <a:rPr lang="zh-CN" altLang="zh-CN" sz="1200" b="1" dirty="0">
                <a:latin typeface="微软雅黑" panose="020B0703020204020201" pitchFamily="34" charset="-122"/>
                <a:ea typeface="微软雅黑" panose="020B0703020204020201" pitchFamily="34" charset="-122"/>
              </a:rPr>
              <a:t>3、挤压、碰撞</a:t>
            </a:r>
          </a:p>
          <a:p>
            <a:pPr algn="just">
              <a:lnSpc>
                <a:spcPct val="130000"/>
              </a:lnSpc>
            </a:pPr>
            <a:r>
              <a:rPr lang="zh-CN" altLang="zh-CN" sz="1200" b="1" dirty="0">
                <a:latin typeface="微软雅黑" panose="020B0703020204020201" pitchFamily="34" charset="-122"/>
                <a:ea typeface="微软雅黑" panose="020B0703020204020201" pitchFamily="34" charset="-122"/>
              </a:rPr>
              <a:t>4、坠物伤人</a:t>
            </a:r>
          </a:p>
          <a:p>
            <a:pPr algn="just">
              <a:lnSpc>
                <a:spcPct val="130000"/>
              </a:lnSpc>
            </a:pPr>
            <a:r>
              <a:rPr lang="zh-CN" altLang="zh-CN" sz="1200" b="1" dirty="0">
                <a:latin typeface="微软雅黑" panose="020B0703020204020201" pitchFamily="34" charset="-122"/>
                <a:ea typeface="微软雅黑" panose="020B0703020204020201" pitchFamily="34" charset="-122"/>
              </a:rPr>
              <a:t>5、高处坠落</a:t>
            </a:r>
          </a:p>
          <a:p>
            <a:pPr algn="just">
              <a:lnSpc>
                <a:spcPct val="130000"/>
              </a:lnSpc>
            </a:pPr>
            <a:r>
              <a:rPr lang="zh-CN" altLang="zh-CN" sz="1200" b="1" dirty="0">
                <a:latin typeface="微软雅黑" panose="020B0703020204020201" pitchFamily="34" charset="-122"/>
                <a:ea typeface="微软雅黑" panose="020B0703020204020201" pitchFamily="34" charset="-122"/>
              </a:rPr>
              <a:t>6、其他伤害</a:t>
            </a:r>
          </a:p>
        </p:txBody>
      </p:sp>
      <p:sp>
        <p:nvSpPr>
          <p:cNvPr id="4" name="矩形 3"/>
          <p:cNvSpPr/>
          <p:nvPr/>
        </p:nvSpPr>
        <p:spPr>
          <a:xfrm>
            <a:off x="4684714" y="1943960"/>
            <a:ext cx="6821486" cy="1269258"/>
          </a:xfrm>
          <a:prstGeom prst="rect">
            <a:avLst/>
          </a:prstGeom>
        </p:spPr>
        <p:txBody>
          <a:bodyPr wrap="square">
            <a:spAutoFit/>
          </a:bodyPr>
          <a:lstStyle/>
          <a:p>
            <a:pPr algn="just">
              <a:lnSpc>
                <a:spcPct val="130000"/>
              </a:lnSpc>
            </a:pPr>
            <a:r>
              <a:rPr lang="zh-CN" altLang="zh-CN" sz="1200" b="1" dirty="0">
                <a:latin typeface="微软雅黑" panose="020B0703020204020201" pitchFamily="34" charset="-122"/>
                <a:ea typeface="微软雅黑" panose="020B0703020204020201" pitchFamily="34" charset="-122"/>
              </a:rPr>
              <a:t>1、安全附件限位器、限速器、操纵、急停按钮、连锁装置等失灵、失控引发事故；</a:t>
            </a:r>
          </a:p>
          <a:p>
            <a:pPr algn="just">
              <a:lnSpc>
                <a:spcPct val="130000"/>
              </a:lnSpc>
            </a:pPr>
            <a:r>
              <a:rPr lang="zh-CN" altLang="zh-CN" sz="1200" b="1" dirty="0">
                <a:latin typeface="微软雅黑" panose="020B0703020204020201" pitchFamily="34" charset="-122"/>
                <a:ea typeface="微软雅黑" panose="020B0703020204020201" pitchFamily="34" charset="-122"/>
              </a:rPr>
              <a:t>2、电器元件失修、老化、线路破损；绝缘、接地不良引发事故；</a:t>
            </a:r>
          </a:p>
          <a:p>
            <a:pPr algn="just">
              <a:lnSpc>
                <a:spcPct val="130000"/>
              </a:lnSpc>
            </a:pPr>
            <a:r>
              <a:rPr lang="zh-CN" altLang="zh-CN" sz="1200" b="1" dirty="0">
                <a:latin typeface="微软雅黑" panose="020B0703020204020201" pitchFamily="34" charset="-122"/>
                <a:ea typeface="微软雅黑" panose="020B0703020204020201" pitchFamily="34" charset="-122"/>
              </a:rPr>
              <a:t>3、无证操作、违章操作、指挥不当、协调不好、误操作引发事故；</a:t>
            </a:r>
          </a:p>
          <a:p>
            <a:pPr algn="just">
              <a:lnSpc>
                <a:spcPct val="130000"/>
              </a:lnSpc>
            </a:pPr>
            <a:r>
              <a:rPr lang="zh-CN" altLang="zh-CN" sz="1200" b="1" dirty="0">
                <a:latin typeface="微软雅黑" panose="020B0703020204020201" pitchFamily="34" charset="-122"/>
                <a:ea typeface="微软雅黑" panose="020B0703020204020201" pitchFamily="34" charset="-122"/>
              </a:rPr>
              <a:t>4、吊钩损坏、磨损、钢丝绳损伤等引发事故；</a:t>
            </a:r>
          </a:p>
          <a:p>
            <a:pPr algn="just">
              <a:lnSpc>
                <a:spcPct val="130000"/>
              </a:lnSpc>
            </a:pPr>
            <a:r>
              <a:rPr lang="zh-CN" altLang="zh-CN" sz="1200" b="1" dirty="0">
                <a:latin typeface="微软雅黑" panose="020B0703020204020201" pitchFamily="34" charset="-122"/>
                <a:ea typeface="微软雅黑" panose="020B0703020204020201" pitchFamily="34" charset="-122"/>
              </a:rPr>
              <a:t>5、工件绑扎不牢等引发事故。</a:t>
            </a:r>
          </a:p>
        </p:txBody>
      </p:sp>
      <p:sp>
        <p:nvSpPr>
          <p:cNvPr id="6" name="矩形 5"/>
          <p:cNvSpPr/>
          <p:nvPr/>
        </p:nvSpPr>
        <p:spPr>
          <a:xfrm>
            <a:off x="4684714" y="4349356"/>
            <a:ext cx="6937342" cy="1989455"/>
          </a:xfrm>
          <a:prstGeom prst="rect">
            <a:avLst/>
          </a:prstGeom>
        </p:spPr>
        <p:txBody>
          <a:bodyPr wrap="square">
            <a:spAutoFit/>
          </a:bodyPr>
          <a:lstStyle/>
          <a:p>
            <a:pPr algn="just">
              <a:lnSpc>
                <a:spcPct val="130000"/>
              </a:lnSpc>
            </a:pPr>
            <a:r>
              <a:rPr lang="zh-CN" altLang="zh-CN" sz="1200" b="1" dirty="0">
                <a:latin typeface="微软雅黑" panose="020B0703020204020201" pitchFamily="34" charset="-122"/>
                <a:ea typeface="微软雅黑" panose="020B0703020204020201" pitchFamily="34" charset="-122"/>
              </a:rPr>
              <a:t>1、人员操作吊车必须经专门培训,并持证上岗；</a:t>
            </a:r>
          </a:p>
          <a:p>
            <a:pPr algn="just">
              <a:lnSpc>
                <a:spcPct val="130000"/>
              </a:lnSpc>
            </a:pPr>
            <a:r>
              <a:rPr lang="zh-CN" altLang="zh-CN" sz="1200" b="1" dirty="0">
                <a:latin typeface="微软雅黑" panose="020B0703020204020201" pitchFamily="34" charset="-122"/>
                <a:ea typeface="微软雅黑" panose="020B0703020204020201" pitchFamily="34" charset="-122"/>
              </a:rPr>
              <a:t>2、严格程序控制、定期检验、维修保养设备；</a:t>
            </a:r>
          </a:p>
          <a:p>
            <a:pPr algn="just">
              <a:lnSpc>
                <a:spcPct val="130000"/>
              </a:lnSpc>
            </a:pPr>
            <a:r>
              <a:rPr lang="zh-CN" altLang="zh-CN" sz="1200" b="1" dirty="0">
                <a:latin typeface="微软雅黑" panose="020B0703020204020201" pitchFamily="34" charset="-122"/>
                <a:ea typeface="微软雅黑" panose="020B0703020204020201" pitchFamily="34" charset="-122"/>
              </a:rPr>
              <a:t>3、操作过程必须遵守“十不吊“及相关操作规程；</a:t>
            </a:r>
          </a:p>
          <a:p>
            <a:pPr algn="just">
              <a:lnSpc>
                <a:spcPct val="130000"/>
              </a:lnSpc>
            </a:pPr>
            <a:r>
              <a:rPr lang="zh-CN" altLang="zh-CN" sz="1200" b="1" dirty="0">
                <a:latin typeface="微软雅黑" panose="020B0703020204020201" pitchFamily="34" charset="-122"/>
                <a:ea typeface="微软雅黑" panose="020B0703020204020201" pitchFamily="34" charset="-122"/>
              </a:rPr>
              <a:t>4、每日工作前检查吊索具、电器等是否正常良好，并负重运行升降确定各部位无异常后方可使用；</a:t>
            </a:r>
          </a:p>
          <a:p>
            <a:pPr algn="just">
              <a:lnSpc>
                <a:spcPct val="130000"/>
              </a:lnSpc>
            </a:pPr>
            <a:r>
              <a:rPr lang="zh-CN" altLang="zh-CN" sz="1200" b="1" dirty="0">
                <a:latin typeface="微软雅黑" panose="020B0703020204020201" pitchFamily="34" charset="-122"/>
                <a:ea typeface="微软雅黑" panose="020B0703020204020201" pitchFamily="34" charset="-122"/>
              </a:rPr>
              <a:t>5、吊车工作完毕后放在指定位置，班后关闭电源；</a:t>
            </a:r>
          </a:p>
          <a:p>
            <a:pPr algn="just">
              <a:lnSpc>
                <a:spcPct val="130000"/>
              </a:lnSpc>
            </a:pPr>
            <a:r>
              <a:rPr lang="zh-CN" altLang="zh-CN" sz="1200" b="1" dirty="0">
                <a:latin typeface="微软雅黑" panose="020B0703020204020201" pitchFamily="34" charset="-122"/>
                <a:ea typeface="微软雅黑" panose="020B0703020204020201" pitchFamily="34" charset="-122"/>
              </a:rPr>
              <a:t>6、设备异常时要报告车间领导和机修车间。</a:t>
            </a:r>
          </a:p>
          <a:p>
            <a:pPr algn="just">
              <a:lnSpc>
                <a:spcPct val="130000"/>
              </a:lnSpc>
            </a:pPr>
            <a:r>
              <a:rPr lang="zh-CN" altLang="zh-CN" sz="1200" b="1" dirty="0">
                <a:latin typeface="微软雅黑" panose="020B0703020204020201" pitchFamily="34" charset="-122"/>
                <a:ea typeface="微软雅黑" panose="020B0703020204020201" pitchFamily="34" charset="-122"/>
              </a:rPr>
              <a:t>7、发生安全事故立即报告安全生产管理办公室。</a:t>
            </a:r>
          </a:p>
          <a:p>
            <a:pPr algn="just">
              <a:lnSpc>
                <a:spcPct val="130000"/>
              </a:lnSpc>
            </a:pPr>
            <a:r>
              <a:rPr lang="zh-CN" altLang="zh-CN" sz="1200" b="1" dirty="0">
                <a:latin typeface="微软雅黑" panose="020B0703020204020201" pitchFamily="34" charset="-122"/>
                <a:ea typeface="微软雅黑" panose="020B0703020204020201" pitchFamily="34" charset="-122"/>
              </a:rPr>
              <a:t>8、必须按照安全及设备点检表进行点检。</a:t>
            </a:r>
          </a:p>
        </p:txBody>
      </p:sp>
      <p:sp>
        <p:nvSpPr>
          <p:cNvPr id="28" name="矩形 27"/>
          <p:cNvSpPr/>
          <p:nvPr/>
        </p:nvSpPr>
        <p:spPr>
          <a:xfrm>
            <a:off x="569944" y="5641987"/>
            <a:ext cx="2209003"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火灾报警电话：</a:t>
            </a:r>
            <a:r>
              <a:rPr lang="en-US" altLang="zh-CN" sz="1200" b="1" dirty="0">
                <a:solidFill>
                  <a:schemeClr val="bg1"/>
                </a:solidFill>
                <a:latin typeface="微软雅黑" panose="020B0703020204020201" pitchFamily="34" charset="-122"/>
                <a:ea typeface="微软雅黑" panose="020B0703020204020201" pitchFamily="34" charset="-122"/>
              </a:rPr>
              <a:t>119</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29" name="矩形 28"/>
          <p:cNvSpPr/>
          <p:nvPr/>
        </p:nvSpPr>
        <p:spPr>
          <a:xfrm>
            <a:off x="2362036" y="5641987"/>
            <a:ext cx="2209003"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急救电话：</a:t>
            </a:r>
            <a:r>
              <a:rPr lang="en-US" altLang="zh-CN" sz="1200" b="1" dirty="0">
                <a:solidFill>
                  <a:schemeClr val="bg1"/>
                </a:solidFill>
                <a:latin typeface="微软雅黑" panose="020B0703020204020201" pitchFamily="34" charset="-122"/>
                <a:ea typeface="微软雅黑" panose="020B0703020204020201" pitchFamily="34" charset="-122"/>
              </a:rPr>
              <a:t>120</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30" name="矩形 29"/>
          <p:cNvSpPr/>
          <p:nvPr/>
        </p:nvSpPr>
        <p:spPr>
          <a:xfrm>
            <a:off x="569944" y="5929602"/>
            <a:ext cx="4163186"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公司应急电话：白天：</a:t>
            </a:r>
            <a:r>
              <a:rPr lang="en-US" altLang="zh-CN" sz="1200" b="1" dirty="0">
                <a:solidFill>
                  <a:schemeClr val="bg1"/>
                </a:solidFill>
                <a:latin typeface="微软雅黑" panose="020B0703020204020201" pitchFamily="34" charset="-122"/>
                <a:ea typeface="微软雅黑" panose="020B0703020204020201" pitchFamily="34" charset="-122"/>
              </a:rPr>
              <a:t>888888         </a:t>
            </a:r>
            <a:r>
              <a:rPr lang="zh-CN" altLang="en-US" sz="1200" b="1" dirty="0">
                <a:solidFill>
                  <a:schemeClr val="bg1"/>
                </a:solidFill>
                <a:latin typeface="微软雅黑" panose="020B0703020204020201" pitchFamily="34" charset="-122"/>
                <a:ea typeface="微软雅黑" panose="020B0703020204020201" pitchFamily="34" charset="-122"/>
              </a:rPr>
              <a:t>夜间：</a:t>
            </a:r>
            <a:r>
              <a:rPr lang="en-US" altLang="zh-CN" sz="1200" b="1" dirty="0">
                <a:solidFill>
                  <a:schemeClr val="bg1"/>
                </a:solidFill>
                <a:latin typeface="微软雅黑" panose="020B0703020204020201" pitchFamily="34" charset="-122"/>
                <a:ea typeface="微软雅黑" panose="020B0703020204020201" pitchFamily="34" charset="-122"/>
              </a:rPr>
              <a:t>888888</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31" name="矩形 30"/>
          <p:cNvSpPr/>
          <p:nvPr/>
        </p:nvSpPr>
        <p:spPr>
          <a:xfrm>
            <a:off x="569944" y="6204564"/>
            <a:ext cx="2209003"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市医院电话：</a:t>
            </a:r>
            <a:r>
              <a:rPr lang="en-US" altLang="zh-CN" sz="1200" b="1" dirty="0">
                <a:solidFill>
                  <a:schemeClr val="bg1"/>
                </a:solidFill>
                <a:latin typeface="微软雅黑" panose="020B0703020204020201" pitchFamily="34" charset="-122"/>
                <a:ea typeface="微软雅黑" panose="020B0703020204020201" pitchFamily="34" charset="-122"/>
              </a:rPr>
              <a:t>8888888</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7" name="矩形 6"/>
          <p:cNvSpPr/>
          <p:nvPr/>
        </p:nvSpPr>
        <p:spPr>
          <a:xfrm>
            <a:off x="2177059" y="4928691"/>
            <a:ext cx="2578955" cy="646331"/>
          </a:xfrm>
          <a:prstGeom prst="rect">
            <a:avLst/>
          </a:prstGeom>
        </p:spPr>
        <p:txBody>
          <a:bodyPr wrap="square">
            <a:spAutoFit/>
          </a:bodyPr>
          <a:lstStyle/>
          <a:p>
            <a:pPr algn="ctr"/>
            <a:r>
              <a:rPr lang="zh-CN" altLang="zh-CN" b="1" dirty="0"/>
              <a:t>非本设备人员禁止操作！</a:t>
            </a:r>
          </a:p>
          <a:p>
            <a:pPr algn="ctr"/>
            <a:r>
              <a:rPr lang="zh-CN" altLang="zh-CN" b="1" dirty="0"/>
              <a:t>必须进行设备点检！</a:t>
            </a:r>
          </a:p>
        </p:txBody>
      </p:sp>
      <p:pic>
        <p:nvPicPr>
          <p:cNvPr id="38" name="图片 3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82537" y="5649278"/>
            <a:ext cx="540076" cy="720000"/>
          </a:xfrm>
          <a:prstGeom prst="rect">
            <a:avLst/>
          </a:prstGeom>
        </p:spPr>
      </p:pic>
      <p:pic>
        <p:nvPicPr>
          <p:cNvPr id="39" name="图片 3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51723" y="5676829"/>
            <a:ext cx="540076" cy="720000"/>
          </a:xfrm>
          <a:prstGeom prst="rect">
            <a:avLst/>
          </a:prstGeom>
        </p:spPr>
      </p:pic>
      <p:pic>
        <p:nvPicPr>
          <p:cNvPr id="52" name="图片 5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79385" y="5649278"/>
            <a:ext cx="540076" cy="719999"/>
          </a:xfrm>
          <a:prstGeom prst="rect">
            <a:avLst/>
          </a:prstGeom>
        </p:spPr>
      </p:pic>
      <p:pic>
        <p:nvPicPr>
          <p:cNvPr id="53" name="图片 5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76233" y="5644022"/>
            <a:ext cx="540075" cy="719999"/>
          </a:xfrm>
          <a:prstGeom prst="rect">
            <a:avLst/>
          </a:prstGeom>
        </p:spPr>
      </p:pic>
      <p:pic>
        <p:nvPicPr>
          <p:cNvPr id="54" name="图片 5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29625" y="3706449"/>
            <a:ext cx="810114" cy="1080000"/>
          </a:xfrm>
          <a:prstGeom prst="rect">
            <a:avLst/>
          </a:prstGeom>
        </p:spPr>
      </p:pic>
      <p:pic>
        <p:nvPicPr>
          <p:cNvPr id="55" name="图片 5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07169" y="3671401"/>
            <a:ext cx="810114" cy="1080000"/>
          </a:xfrm>
          <a:prstGeom prst="rect">
            <a:avLst/>
          </a:prstGeom>
        </p:spPr>
      </p:pic>
      <p:pic>
        <p:nvPicPr>
          <p:cNvPr id="56" name="图片 5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43970" y="3672118"/>
            <a:ext cx="810114" cy="1080000"/>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5"/>
          <p:cNvGraphicFramePr>
            <a:graphicFrameLocks noGrp="1"/>
          </p:cNvGraphicFramePr>
          <p:nvPr/>
        </p:nvGraphicFramePr>
        <p:xfrm>
          <a:off x="497745" y="1244601"/>
          <a:ext cx="11185524" cy="5281612"/>
        </p:xfrm>
        <a:graphic>
          <a:graphicData uri="http://schemas.openxmlformats.org/drawingml/2006/table">
            <a:tbl>
              <a:tblPr firstRow="1" bandRow="1">
                <a:tableStyleId>{5C22544A-7EE6-4342-B048-85BDC9FD1C3A}</a:tableStyleId>
              </a:tblPr>
              <a:tblGrid>
                <a:gridCol w="1553366">
                  <a:extLst>
                    <a:ext uri="{9D8B030D-6E8A-4147-A177-3AD203B41FA5}">
                      <a16:colId xmlns:a16="http://schemas.microsoft.com/office/drawing/2014/main" val="20000"/>
                    </a:ext>
                  </a:extLst>
                </a:gridCol>
                <a:gridCol w="1093468">
                  <a:extLst>
                    <a:ext uri="{9D8B030D-6E8A-4147-A177-3AD203B41FA5}">
                      <a16:colId xmlns:a16="http://schemas.microsoft.com/office/drawing/2014/main" val="20001"/>
                    </a:ext>
                  </a:extLst>
                </a:gridCol>
                <a:gridCol w="1505125">
                  <a:extLst>
                    <a:ext uri="{9D8B030D-6E8A-4147-A177-3AD203B41FA5}">
                      <a16:colId xmlns:a16="http://schemas.microsoft.com/office/drawing/2014/main" val="20002"/>
                    </a:ext>
                  </a:extLst>
                </a:gridCol>
                <a:gridCol w="7033565">
                  <a:extLst>
                    <a:ext uri="{9D8B030D-6E8A-4147-A177-3AD203B41FA5}">
                      <a16:colId xmlns:a16="http://schemas.microsoft.com/office/drawing/2014/main" val="20003"/>
                    </a:ext>
                  </a:extLst>
                </a:gridCol>
              </a:tblGrid>
              <a:tr h="508000">
                <a:tc rowSpan="2" gridSpan="2">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hMerge="1">
                  <a:txBody>
                    <a:bodyPr/>
                    <a:lstStyle/>
                    <a:p>
                      <a:endParaRPr lang="zh-CN"/>
                    </a:p>
                  </a:txBody>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0000"/>
                  </a:ext>
                </a:extLst>
              </a:tr>
              <a:tr h="1847850">
                <a:tc gridSpan="2"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vMerge="1">
                  <a:txBody>
                    <a:bodyPr/>
                    <a:lstStyle/>
                    <a:p>
                      <a:endParaRPr lang="zh-CN"/>
                    </a:p>
                  </a:txBody>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58800">
                <a:tc rowSpan="2" gridSpan="3">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hMerge="1">
                  <a:txBody>
                    <a:bodyPr/>
                    <a:lstStyle/>
                    <a:p>
                      <a:endParaRPr lang="zh-CN"/>
                    </a:p>
                  </a:txBody>
                  <a:tcPr/>
                </a:tc>
                <a:tc rowSpan="2"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extLst>
                  <a:ext uri="{0D108BD9-81ED-4DB2-BD59-A6C34878D82A}">
                    <a16:rowId xmlns:a16="http://schemas.microsoft.com/office/drawing/2014/main" val="10002"/>
                  </a:ext>
                </a:extLst>
              </a:tr>
              <a:tr h="746125">
                <a:tc gridSpan="3"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vMerge="1">
                  <a:txBody>
                    <a:bodyPr/>
                    <a:lstStyle/>
                    <a:p>
                      <a:endParaRPr lang="zh-CN"/>
                    </a:p>
                  </a:txBody>
                  <a:tcPr/>
                </a:tc>
                <a:tc hMerge="1" vMerge="1">
                  <a:txBody>
                    <a:bodyPr/>
                    <a:lstStyle/>
                    <a:p>
                      <a:endParaRPr lang="zh-CN"/>
                    </a:p>
                  </a:txBody>
                  <a:tcPr/>
                </a:tc>
                <a:tc rowSpan="3">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685800">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gridSpan="2">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935037">
                <a:tc gridSpan="3">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hMerge="1">
                  <a:txBody>
                    <a:bodyPr/>
                    <a:lstStyle/>
                    <a:p>
                      <a:endParaRPr lang="zh-CN"/>
                    </a:p>
                  </a:txBody>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sp>
        <p:nvSpPr>
          <p:cNvPr id="8" name="文本框 7"/>
          <p:cNvSpPr txBox="1"/>
          <p:nvPr/>
        </p:nvSpPr>
        <p:spPr>
          <a:xfrm>
            <a:off x="3409950" y="356632"/>
            <a:ext cx="5372100" cy="645160"/>
          </a:xfrm>
          <a:prstGeom prst="rect">
            <a:avLst/>
          </a:prstGeom>
          <a:noFill/>
        </p:spPr>
        <p:txBody>
          <a:bodyPr wrap="square" rtlCol="0">
            <a:spAutoFit/>
          </a:bodyPr>
          <a:lstStyle/>
          <a:p>
            <a:pPr algn="ctr"/>
            <a:r>
              <a:rPr lang="zh-CN" altLang="en-US" sz="3600" b="1" spc="600" dirty="0">
                <a:solidFill>
                  <a:srgbClr val="C00000"/>
                </a:solidFill>
                <a:latin typeface="微软雅黑" panose="020B0703020204020201" pitchFamily="34" charset="-122"/>
                <a:ea typeface="微软雅黑" panose="020B0703020204020201" pitchFamily="34" charset="-122"/>
              </a:rPr>
              <a:t>危险源风险点告知卡</a:t>
            </a:r>
          </a:p>
        </p:txBody>
      </p:sp>
      <p:sp>
        <p:nvSpPr>
          <p:cNvPr id="9" name="文本框 8"/>
          <p:cNvSpPr txBox="1"/>
          <p:nvPr/>
        </p:nvSpPr>
        <p:spPr>
          <a:xfrm>
            <a:off x="685800" y="1358900"/>
            <a:ext cx="1917700" cy="369332"/>
          </a:xfrm>
          <a:prstGeom prst="rect">
            <a:avLst/>
          </a:prstGeom>
          <a:noFill/>
        </p:spPr>
        <p:txBody>
          <a:bodyPr wrap="square" rtlCol="0">
            <a:spAutoFit/>
          </a:bodyPr>
          <a:lstStyle/>
          <a:p>
            <a:r>
              <a:rPr lang="zh-CN" altLang="en-US" b="1" dirty="0">
                <a:solidFill>
                  <a:schemeClr val="tx1">
                    <a:lumMod val="95000"/>
                    <a:lumOff val="5000"/>
                  </a:schemeClr>
                </a:solidFill>
                <a:latin typeface="微软雅黑" panose="020B0703020204020201" pitchFamily="34" charset="-122"/>
                <a:ea typeface="微软雅黑" panose="020B0703020204020201" pitchFamily="34" charset="-122"/>
              </a:rPr>
              <a:t>危险源名称：</a:t>
            </a:r>
          </a:p>
        </p:txBody>
      </p:sp>
      <p:sp>
        <p:nvSpPr>
          <p:cNvPr id="10" name="文本框 9"/>
          <p:cNvSpPr txBox="1"/>
          <p:nvPr/>
        </p:nvSpPr>
        <p:spPr>
          <a:xfrm>
            <a:off x="3313114" y="1310278"/>
            <a:ext cx="1130300" cy="369332"/>
          </a:xfrm>
          <a:prstGeom prst="rect">
            <a:avLst/>
          </a:prstGeom>
          <a:noFill/>
        </p:spPr>
        <p:txBody>
          <a:bodyPr wrap="square" rtlCol="0">
            <a:spAutoFit/>
          </a:bodyPr>
          <a:lstStyle/>
          <a:p>
            <a:pPr algn="ctr"/>
            <a:r>
              <a:rPr lang="zh-CN" altLang="en-US" b="1" dirty="0">
                <a:solidFill>
                  <a:schemeClr val="bg1"/>
                </a:solidFill>
                <a:latin typeface="微软雅黑" panose="020B0703020204020201" pitchFamily="34" charset="-122"/>
                <a:ea typeface="微软雅黑" panose="020B0703020204020201" pitchFamily="34" charset="-122"/>
              </a:rPr>
              <a:t>危险因素</a:t>
            </a:r>
          </a:p>
        </p:txBody>
      </p:sp>
      <p:sp>
        <p:nvSpPr>
          <p:cNvPr id="11" name="文本框 10"/>
          <p:cNvSpPr txBox="1"/>
          <p:nvPr/>
        </p:nvSpPr>
        <p:spPr>
          <a:xfrm>
            <a:off x="7507287" y="1295400"/>
            <a:ext cx="1130300" cy="369332"/>
          </a:xfrm>
          <a:prstGeom prst="rect">
            <a:avLst/>
          </a:prstGeom>
          <a:noFill/>
        </p:spPr>
        <p:txBody>
          <a:bodyPr wrap="square" rtlCol="0">
            <a:spAutoFit/>
          </a:bodyPr>
          <a:lstStyle/>
          <a:p>
            <a:pPr algn="ctr"/>
            <a:r>
              <a:rPr lang="zh-CN" altLang="en-US" b="1" dirty="0">
                <a:solidFill>
                  <a:schemeClr val="bg1"/>
                </a:solidFill>
                <a:latin typeface="微软雅黑" panose="020B0703020204020201" pitchFamily="34" charset="-122"/>
                <a:ea typeface="微软雅黑" panose="020B0703020204020201" pitchFamily="34" charset="-122"/>
              </a:rPr>
              <a:t>事故诱因</a:t>
            </a:r>
          </a:p>
        </p:txBody>
      </p:sp>
      <p:sp>
        <p:nvSpPr>
          <p:cNvPr id="12" name="文本框 11"/>
          <p:cNvSpPr txBox="1"/>
          <p:nvPr/>
        </p:nvSpPr>
        <p:spPr>
          <a:xfrm>
            <a:off x="7507287" y="3690254"/>
            <a:ext cx="1130300" cy="369332"/>
          </a:xfrm>
          <a:prstGeom prst="rect">
            <a:avLst/>
          </a:prstGeom>
          <a:noFill/>
        </p:spPr>
        <p:txBody>
          <a:bodyPr wrap="square" rtlCol="0">
            <a:spAutoFit/>
          </a:bodyPr>
          <a:lstStyle/>
          <a:p>
            <a:pPr algn="ctr"/>
            <a:r>
              <a:rPr lang="zh-CN" altLang="en-US" b="1" dirty="0">
                <a:solidFill>
                  <a:schemeClr val="bg1"/>
                </a:solidFill>
                <a:latin typeface="微软雅黑" panose="020B0703020204020201" pitchFamily="34" charset="-122"/>
                <a:ea typeface="微软雅黑" panose="020B0703020204020201" pitchFamily="34" charset="-122"/>
              </a:rPr>
              <a:t>防范措施</a:t>
            </a:r>
          </a:p>
        </p:txBody>
      </p:sp>
      <p:sp>
        <p:nvSpPr>
          <p:cNvPr id="13" name="文本框 12"/>
          <p:cNvSpPr txBox="1"/>
          <p:nvPr/>
        </p:nvSpPr>
        <p:spPr>
          <a:xfrm>
            <a:off x="510445" y="5005700"/>
            <a:ext cx="1533525" cy="468000"/>
          </a:xfrm>
          <a:prstGeom prst="rect">
            <a:avLst/>
          </a:prstGeom>
          <a:noFill/>
        </p:spPr>
        <p:txBody>
          <a:bodyPr wrap="square" rtlCol="0">
            <a:spAutoFit/>
          </a:bodyPr>
          <a:lstStyle/>
          <a:p>
            <a:pPr algn="ctr"/>
            <a:r>
              <a:rPr lang="zh-CN" altLang="en-US" sz="2400" b="1" dirty="0">
                <a:solidFill>
                  <a:schemeClr val="bg1"/>
                </a:solidFill>
                <a:latin typeface="微软雅黑" panose="020B0703020204020201" pitchFamily="34" charset="-122"/>
                <a:ea typeface="微软雅黑" panose="020B0703020204020201" pitchFamily="34" charset="-122"/>
              </a:rPr>
              <a:t>重要提示</a:t>
            </a:r>
          </a:p>
        </p:txBody>
      </p:sp>
      <p:sp>
        <p:nvSpPr>
          <p:cNvPr id="2" name="矩形 1"/>
          <p:cNvSpPr/>
          <p:nvPr/>
        </p:nvSpPr>
        <p:spPr>
          <a:xfrm>
            <a:off x="1243782" y="1842532"/>
            <a:ext cx="1371599" cy="369332"/>
          </a:xfrm>
          <a:prstGeom prst="rect">
            <a:avLst/>
          </a:prstGeom>
          <a:noFill/>
        </p:spPr>
        <p:txBody>
          <a:bodyPr wrap="square" rtlCol="0">
            <a:spAutoFit/>
          </a:bodyPr>
          <a:lstStyle/>
          <a:p>
            <a:r>
              <a:rPr lang="zh-CN" altLang="zh-CN" b="1" dirty="0">
                <a:solidFill>
                  <a:schemeClr val="tx1">
                    <a:lumMod val="95000"/>
                    <a:lumOff val="5000"/>
                  </a:schemeClr>
                </a:solidFill>
                <a:latin typeface="微软雅黑" panose="020B0703020204020201" pitchFamily="34" charset="-122"/>
                <a:ea typeface="微软雅黑" panose="020B0703020204020201" pitchFamily="34" charset="-122"/>
              </a:rPr>
              <a:t>空压机</a:t>
            </a:r>
          </a:p>
        </p:txBody>
      </p:sp>
      <p:sp>
        <p:nvSpPr>
          <p:cNvPr id="3" name="矩形 2"/>
          <p:cNvSpPr/>
          <p:nvPr/>
        </p:nvSpPr>
        <p:spPr>
          <a:xfrm>
            <a:off x="3313114" y="1804260"/>
            <a:ext cx="1371600" cy="1029193"/>
          </a:xfrm>
          <a:prstGeom prst="rect">
            <a:avLst/>
          </a:prstGeom>
        </p:spPr>
        <p:txBody>
          <a:bodyPr wrap="square">
            <a:spAutoFit/>
          </a:bodyPr>
          <a:lstStyle/>
          <a:p>
            <a:pPr algn="just">
              <a:lnSpc>
                <a:spcPct val="130000"/>
              </a:lnSpc>
            </a:pPr>
            <a:r>
              <a:rPr lang="zh-CN" altLang="zh-CN" sz="1200" b="1" dirty="0">
                <a:latin typeface="微软雅黑" panose="020B0703020204020201" pitchFamily="34" charset="-122"/>
                <a:ea typeface="微软雅黑" panose="020B0703020204020201" pitchFamily="34" charset="-122"/>
              </a:rPr>
              <a:t>1、机械伤害 </a:t>
            </a:r>
          </a:p>
          <a:p>
            <a:pPr algn="just">
              <a:lnSpc>
                <a:spcPct val="130000"/>
              </a:lnSpc>
            </a:pPr>
            <a:r>
              <a:rPr lang="zh-CN" altLang="zh-CN" sz="1200" b="1" dirty="0">
                <a:latin typeface="微软雅黑" panose="020B0703020204020201" pitchFamily="34" charset="-122"/>
                <a:ea typeface="微软雅黑" panose="020B0703020204020201" pitchFamily="34" charset="-122"/>
              </a:rPr>
              <a:t>2、触电 </a:t>
            </a:r>
          </a:p>
          <a:p>
            <a:pPr algn="just">
              <a:lnSpc>
                <a:spcPct val="130000"/>
              </a:lnSpc>
            </a:pPr>
            <a:r>
              <a:rPr lang="zh-CN" altLang="zh-CN" sz="1200" b="1" dirty="0">
                <a:latin typeface="微软雅黑" panose="020B0703020204020201" pitchFamily="34" charset="-122"/>
                <a:ea typeface="微软雅黑" panose="020B0703020204020201" pitchFamily="34" charset="-122"/>
              </a:rPr>
              <a:t>3、爆炸</a:t>
            </a:r>
          </a:p>
          <a:p>
            <a:pPr algn="just">
              <a:lnSpc>
                <a:spcPct val="130000"/>
              </a:lnSpc>
            </a:pPr>
            <a:r>
              <a:rPr lang="zh-CN" altLang="zh-CN" sz="1200" b="1" dirty="0">
                <a:latin typeface="微软雅黑" panose="020B0703020204020201" pitchFamily="34" charset="-122"/>
                <a:ea typeface="微软雅黑" panose="020B0703020204020201" pitchFamily="34" charset="-122"/>
              </a:rPr>
              <a:t>4、其他伤害</a:t>
            </a:r>
          </a:p>
        </p:txBody>
      </p:sp>
      <p:sp>
        <p:nvSpPr>
          <p:cNvPr id="4" name="矩形 3"/>
          <p:cNvSpPr/>
          <p:nvPr/>
        </p:nvSpPr>
        <p:spPr>
          <a:xfrm>
            <a:off x="4684714" y="2096360"/>
            <a:ext cx="6821486" cy="1029193"/>
          </a:xfrm>
          <a:prstGeom prst="rect">
            <a:avLst/>
          </a:prstGeom>
        </p:spPr>
        <p:txBody>
          <a:bodyPr wrap="square">
            <a:spAutoFit/>
          </a:bodyPr>
          <a:lstStyle/>
          <a:p>
            <a:pPr algn="just">
              <a:lnSpc>
                <a:spcPct val="130000"/>
              </a:lnSpc>
            </a:pPr>
            <a:r>
              <a:rPr lang="zh-CN" altLang="zh-CN" sz="1200" b="1" dirty="0">
                <a:latin typeface="微软雅黑" panose="020B0703020204020201" pitchFamily="34" charset="-122"/>
                <a:ea typeface="微软雅黑" panose="020B0703020204020201" pitchFamily="34" charset="-122"/>
              </a:rPr>
              <a:t>1、安全附件、连锁装置等失灵、失控引发事故；</a:t>
            </a:r>
          </a:p>
          <a:p>
            <a:pPr algn="just">
              <a:lnSpc>
                <a:spcPct val="130000"/>
              </a:lnSpc>
            </a:pPr>
            <a:r>
              <a:rPr lang="zh-CN" altLang="zh-CN" sz="1200" b="1" dirty="0">
                <a:latin typeface="微软雅黑" panose="020B0703020204020201" pitchFamily="34" charset="-122"/>
                <a:ea typeface="微软雅黑" panose="020B0703020204020201" pitchFamily="34" charset="-122"/>
              </a:rPr>
              <a:t>2、电器元件失修、老化、线路破损；绝缘、接地不良引发事故；</a:t>
            </a:r>
          </a:p>
          <a:p>
            <a:pPr algn="just">
              <a:lnSpc>
                <a:spcPct val="130000"/>
              </a:lnSpc>
            </a:pPr>
            <a:r>
              <a:rPr lang="zh-CN" altLang="zh-CN" sz="1200" b="1" dirty="0">
                <a:latin typeface="微软雅黑" panose="020B0703020204020201" pitchFamily="34" charset="-122"/>
                <a:ea typeface="微软雅黑" panose="020B0703020204020201" pitchFamily="34" charset="-122"/>
              </a:rPr>
              <a:t>3、违章操作、指挥不当、误操作引发事故；</a:t>
            </a:r>
          </a:p>
          <a:p>
            <a:pPr algn="just">
              <a:lnSpc>
                <a:spcPct val="130000"/>
              </a:lnSpc>
            </a:pPr>
            <a:r>
              <a:rPr lang="zh-CN" altLang="zh-CN" sz="1200" b="1" dirty="0">
                <a:latin typeface="微软雅黑" panose="020B0703020204020201" pitchFamily="34" charset="-122"/>
                <a:ea typeface="微软雅黑" panose="020B0703020204020201" pitchFamily="34" charset="-122"/>
              </a:rPr>
              <a:t>4、压力超标，骤然受热等原因引发爆炸事故。。</a:t>
            </a:r>
          </a:p>
        </p:txBody>
      </p:sp>
      <p:sp>
        <p:nvSpPr>
          <p:cNvPr id="6" name="矩形 5"/>
          <p:cNvSpPr/>
          <p:nvPr/>
        </p:nvSpPr>
        <p:spPr>
          <a:xfrm>
            <a:off x="4684714" y="4349356"/>
            <a:ext cx="6937342" cy="1029193"/>
          </a:xfrm>
          <a:prstGeom prst="rect">
            <a:avLst/>
          </a:prstGeom>
        </p:spPr>
        <p:txBody>
          <a:bodyPr wrap="square">
            <a:spAutoFit/>
          </a:bodyPr>
          <a:lstStyle/>
          <a:p>
            <a:pPr algn="just">
              <a:lnSpc>
                <a:spcPct val="130000"/>
              </a:lnSpc>
            </a:pPr>
            <a:r>
              <a:rPr lang="zh-CN" altLang="zh-CN" sz="1200" b="1" dirty="0">
                <a:latin typeface="微软雅黑" panose="020B0703020204020201" pitchFamily="34" charset="-122"/>
                <a:ea typeface="微软雅黑" panose="020B0703020204020201" pitchFamily="34" charset="-122"/>
              </a:rPr>
              <a:t>1、严格程序控制、定期检验、维修保养设备；</a:t>
            </a:r>
          </a:p>
          <a:p>
            <a:pPr algn="just">
              <a:lnSpc>
                <a:spcPct val="130000"/>
              </a:lnSpc>
            </a:pPr>
            <a:r>
              <a:rPr lang="zh-CN" altLang="zh-CN" sz="1200" b="1" dirty="0">
                <a:latin typeface="微软雅黑" panose="020B0703020204020201" pitchFamily="34" charset="-122"/>
                <a:ea typeface="微软雅黑" panose="020B0703020204020201" pitchFamily="34" charset="-122"/>
              </a:rPr>
              <a:t>2、设备异常时要报告车间领导和机修车间。</a:t>
            </a:r>
          </a:p>
          <a:p>
            <a:pPr algn="just">
              <a:lnSpc>
                <a:spcPct val="130000"/>
              </a:lnSpc>
            </a:pPr>
            <a:r>
              <a:rPr lang="zh-CN" altLang="zh-CN" sz="1200" b="1" dirty="0">
                <a:latin typeface="微软雅黑" panose="020B0703020204020201" pitchFamily="34" charset="-122"/>
                <a:ea typeface="微软雅黑" panose="020B0703020204020201" pitchFamily="34" charset="-122"/>
              </a:rPr>
              <a:t>3、发生安全事故立即报告安全生产管理办公室。</a:t>
            </a:r>
          </a:p>
          <a:p>
            <a:pPr algn="just">
              <a:lnSpc>
                <a:spcPct val="130000"/>
              </a:lnSpc>
            </a:pPr>
            <a:r>
              <a:rPr lang="zh-CN" altLang="zh-CN" sz="1200" b="1" dirty="0">
                <a:latin typeface="微软雅黑" panose="020B0703020204020201" pitchFamily="34" charset="-122"/>
                <a:ea typeface="微软雅黑" panose="020B0703020204020201" pitchFamily="34" charset="-122"/>
              </a:rPr>
              <a:t>4、必须按照安全及设备点检表进行点检。</a:t>
            </a:r>
          </a:p>
        </p:txBody>
      </p:sp>
      <p:sp>
        <p:nvSpPr>
          <p:cNvPr id="28" name="矩形 27"/>
          <p:cNvSpPr/>
          <p:nvPr/>
        </p:nvSpPr>
        <p:spPr>
          <a:xfrm>
            <a:off x="569944" y="5641987"/>
            <a:ext cx="2209003"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火灾报警电话：</a:t>
            </a:r>
            <a:r>
              <a:rPr lang="en-US" altLang="zh-CN" sz="1200" b="1" dirty="0">
                <a:solidFill>
                  <a:schemeClr val="bg1"/>
                </a:solidFill>
                <a:latin typeface="微软雅黑" panose="020B0703020204020201" pitchFamily="34" charset="-122"/>
                <a:ea typeface="微软雅黑" panose="020B0703020204020201" pitchFamily="34" charset="-122"/>
              </a:rPr>
              <a:t>119</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29" name="矩形 28"/>
          <p:cNvSpPr/>
          <p:nvPr/>
        </p:nvSpPr>
        <p:spPr>
          <a:xfrm>
            <a:off x="2362036" y="5641987"/>
            <a:ext cx="2209003"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急救电话：</a:t>
            </a:r>
            <a:r>
              <a:rPr lang="en-US" altLang="zh-CN" sz="1200" b="1" dirty="0">
                <a:solidFill>
                  <a:schemeClr val="bg1"/>
                </a:solidFill>
                <a:latin typeface="微软雅黑" panose="020B0703020204020201" pitchFamily="34" charset="-122"/>
                <a:ea typeface="微软雅黑" panose="020B0703020204020201" pitchFamily="34" charset="-122"/>
              </a:rPr>
              <a:t>120</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30" name="矩形 29"/>
          <p:cNvSpPr/>
          <p:nvPr/>
        </p:nvSpPr>
        <p:spPr>
          <a:xfrm>
            <a:off x="569944" y="5929602"/>
            <a:ext cx="4163186"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公司应急电话：白天：</a:t>
            </a:r>
            <a:r>
              <a:rPr lang="en-US" altLang="zh-CN" sz="1200" b="1" dirty="0">
                <a:solidFill>
                  <a:schemeClr val="bg1"/>
                </a:solidFill>
                <a:latin typeface="微软雅黑" panose="020B0703020204020201" pitchFamily="34" charset="-122"/>
                <a:ea typeface="微软雅黑" panose="020B0703020204020201" pitchFamily="34" charset="-122"/>
              </a:rPr>
              <a:t>888888         </a:t>
            </a:r>
            <a:r>
              <a:rPr lang="zh-CN" altLang="en-US" sz="1200" b="1" dirty="0">
                <a:solidFill>
                  <a:schemeClr val="bg1"/>
                </a:solidFill>
                <a:latin typeface="微软雅黑" panose="020B0703020204020201" pitchFamily="34" charset="-122"/>
                <a:ea typeface="微软雅黑" panose="020B0703020204020201" pitchFamily="34" charset="-122"/>
              </a:rPr>
              <a:t>夜间：</a:t>
            </a:r>
            <a:r>
              <a:rPr lang="en-US" altLang="zh-CN" sz="1200" b="1" dirty="0">
                <a:solidFill>
                  <a:schemeClr val="bg1"/>
                </a:solidFill>
                <a:latin typeface="微软雅黑" panose="020B0703020204020201" pitchFamily="34" charset="-122"/>
                <a:ea typeface="微软雅黑" panose="020B0703020204020201" pitchFamily="34" charset="-122"/>
              </a:rPr>
              <a:t>888888</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31" name="矩形 30"/>
          <p:cNvSpPr/>
          <p:nvPr/>
        </p:nvSpPr>
        <p:spPr>
          <a:xfrm>
            <a:off x="569944" y="6204564"/>
            <a:ext cx="2209003" cy="308995"/>
          </a:xfrm>
          <a:prstGeom prst="rect">
            <a:avLst/>
          </a:prstGeom>
        </p:spPr>
        <p:txBody>
          <a:bodyPr wrap="square">
            <a:spAutoFit/>
          </a:bodyPr>
          <a:lstStyle/>
          <a:p>
            <a:pPr algn="just">
              <a:lnSpc>
                <a:spcPct val="130000"/>
              </a:lnSpc>
            </a:pPr>
            <a:r>
              <a:rPr lang="zh-CN" altLang="en-US" sz="1200" b="1" dirty="0">
                <a:solidFill>
                  <a:schemeClr val="bg1"/>
                </a:solidFill>
                <a:latin typeface="微软雅黑" panose="020B0703020204020201" pitchFamily="34" charset="-122"/>
                <a:ea typeface="微软雅黑" panose="020B0703020204020201" pitchFamily="34" charset="-122"/>
              </a:rPr>
              <a:t>市医院电话：</a:t>
            </a:r>
            <a:r>
              <a:rPr lang="en-US" altLang="zh-CN" sz="1200" b="1" dirty="0">
                <a:solidFill>
                  <a:schemeClr val="bg1"/>
                </a:solidFill>
                <a:latin typeface="微软雅黑" panose="020B0703020204020201" pitchFamily="34" charset="-122"/>
                <a:ea typeface="微软雅黑" panose="020B0703020204020201" pitchFamily="34" charset="-122"/>
              </a:rPr>
              <a:t>8888888</a:t>
            </a:r>
            <a:endParaRPr lang="zh-CN" altLang="zh-CN" sz="1200" b="1" dirty="0">
              <a:solidFill>
                <a:schemeClr val="bg1"/>
              </a:solidFill>
              <a:latin typeface="微软雅黑" panose="020B0703020204020201" pitchFamily="34" charset="-122"/>
              <a:ea typeface="微软雅黑" panose="020B0703020204020201" pitchFamily="34" charset="-122"/>
            </a:endParaRPr>
          </a:p>
        </p:txBody>
      </p:sp>
      <p:sp>
        <p:nvSpPr>
          <p:cNvPr id="7" name="矩形 6"/>
          <p:cNvSpPr/>
          <p:nvPr/>
        </p:nvSpPr>
        <p:spPr>
          <a:xfrm>
            <a:off x="2177059" y="4928691"/>
            <a:ext cx="2578955" cy="646331"/>
          </a:xfrm>
          <a:prstGeom prst="rect">
            <a:avLst/>
          </a:prstGeom>
        </p:spPr>
        <p:txBody>
          <a:bodyPr wrap="square">
            <a:spAutoFit/>
          </a:bodyPr>
          <a:lstStyle/>
          <a:p>
            <a:pPr algn="ctr"/>
            <a:r>
              <a:rPr lang="zh-CN" altLang="zh-CN" b="1" dirty="0"/>
              <a:t>非本设备人员禁止操作！</a:t>
            </a:r>
          </a:p>
          <a:p>
            <a:pPr algn="ctr"/>
            <a:r>
              <a:rPr lang="zh-CN" altLang="zh-CN" b="1" dirty="0"/>
              <a:t>必须进行设备点检！</a:t>
            </a:r>
          </a:p>
        </p:txBody>
      </p:sp>
      <p:pic>
        <p:nvPicPr>
          <p:cNvPr id="66" name="图片 6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0" y="5518598"/>
            <a:ext cx="540076" cy="720000"/>
          </a:xfrm>
          <a:prstGeom prst="rect">
            <a:avLst/>
          </a:prstGeom>
        </p:spPr>
      </p:pic>
      <p:pic>
        <p:nvPicPr>
          <p:cNvPr id="67" name="图片 6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39432" y="5490471"/>
            <a:ext cx="540076" cy="719999"/>
          </a:xfrm>
          <a:prstGeom prst="rect">
            <a:avLst/>
          </a:prstGeom>
        </p:spPr>
      </p:pic>
      <p:pic>
        <p:nvPicPr>
          <p:cNvPr id="68" name="图片 6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57628" y="5491047"/>
            <a:ext cx="540076" cy="720000"/>
          </a:xfrm>
          <a:prstGeom prst="rect">
            <a:avLst/>
          </a:prstGeom>
        </p:spPr>
      </p:pic>
      <p:pic>
        <p:nvPicPr>
          <p:cNvPr id="69" name="图片 6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26814" y="5518598"/>
            <a:ext cx="540076" cy="720000"/>
          </a:xfrm>
          <a:prstGeom prst="rect">
            <a:avLst/>
          </a:prstGeom>
        </p:spPr>
      </p:pic>
      <p:pic>
        <p:nvPicPr>
          <p:cNvPr id="70" name="图片 6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15253" y="5490471"/>
            <a:ext cx="540076" cy="719999"/>
          </a:xfrm>
          <a:prstGeom prst="rect">
            <a:avLst/>
          </a:prstGeom>
        </p:spPr>
      </p:pic>
      <p:pic>
        <p:nvPicPr>
          <p:cNvPr id="73" name="图片 7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29625" y="3706449"/>
            <a:ext cx="810114" cy="1080000"/>
          </a:xfrm>
          <a:prstGeom prst="rect">
            <a:avLst/>
          </a:prstGeom>
        </p:spPr>
      </p:pic>
      <p:pic>
        <p:nvPicPr>
          <p:cNvPr id="15" name="图片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170518" y="3697563"/>
            <a:ext cx="810114" cy="1080000"/>
          </a:xfrm>
          <a:prstGeom prst="rect">
            <a:avLst/>
          </a:prstGeom>
        </p:spPr>
      </p:pic>
      <p:pic>
        <p:nvPicPr>
          <p:cNvPr id="17" name="图片 1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66562" y="3704884"/>
            <a:ext cx="810114" cy="10800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502708" y="356632"/>
            <a:ext cx="718658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变配电室区风险点告知卡</a:t>
            </a:r>
          </a:p>
        </p:txBody>
      </p:sp>
      <p:graphicFrame>
        <p:nvGraphicFramePr>
          <p:cNvPr id="6" name="表格 5"/>
          <p:cNvGraphicFramePr>
            <a:graphicFrameLocks noGrp="1"/>
          </p:cNvGraphicFramePr>
          <p:nvPr/>
        </p:nvGraphicFramePr>
        <p:xfrm>
          <a:off x="479426" y="1244599"/>
          <a:ext cx="11262633" cy="5280026"/>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64099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变配电室</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lvl="0" indent="0" algn="l" defTabSz="914400" rtl="0" eaLnBrk="1" latinLnBrk="0" hangingPunct="1">
                        <a:lnSpc>
                          <a:spcPct val="130000"/>
                        </a:lnSpc>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雨、雪及小动物进入室内破坏绝缘层或绝缘不良，导致触电事故或火灾。</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59283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563913">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三</a:t>
                      </a: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1853947">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配电室耐火等级不低于二级；室内地面应采用防滑、不起尘的耐火材料；变压器、高压开关柜、低压开关柜操作地面应敷设绝缘胶垫。</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采光窗、通风窗、门、电缆沟等处应设置防止雨、雪和小动物进入的阻挡设施。</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长度大于</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7m</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的配电室应设两个出口，门应为防火门，且向外开；金属门或包铁皮门应做保护接地。</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29326">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indent="0" algn="l" defTabSz="914400" rtl="0" eaLnBrk="1" latinLnBrk="0" hangingPunct="1">
                        <a:lnSpc>
                          <a:spcPct val="130000"/>
                        </a:lnSpc>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火灾</a:t>
                      </a:r>
                      <a:r>
                        <a:rPr lang="zh-CN" altLang="en-US" sz="1400" b="1" kern="1200" dirty="0">
                          <a:solidFill>
                            <a:schemeClr val="tx1"/>
                          </a:solidFill>
                          <a:latin typeface="微软雅黑" panose="020B0703020204020201" pitchFamily="34" charset="-122"/>
                          <a:ea typeface="微软雅黑" panose="020B0703020204020201" pitchFamily="34" charset="-122"/>
                          <a:cs typeface="+mn-cs"/>
                        </a:rPr>
                        <a:t>、触电</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099020">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14" name="图片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39672" y="3333963"/>
            <a:ext cx="1080037" cy="1440000"/>
          </a:xfrm>
          <a:prstGeom prst="rect">
            <a:avLst/>
          </a:prstGeom>
        </p:spPr>
      </p:pic>
      <p:pic>
        <p:nvPicPr>
          <p:cNvPr id="15" name="图片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9426" y="3426431"/>
            <a:ext cx="1080152" cy="1440000"/>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59520" y="3426431"/>
            <a:ext cx="1080152" cy="1440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139852" y="356632"/>
            <a:ext cx="793306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电焊设备操作岗位风险点告知卡</a:t>
            </a:r>
          </a:p>
        </p:txBody>
      </p:sp>
      <p:graphicFrame>
        <p:nvGraphicFramePr>
          <p:cNvPr id="6" name="表格 5"/>
          <p:cNvGraphicFramePr>
            <a:graphicFrameLocks noGrp="1"/>
          </p:cNvGraphicFramePr>
          <p:nvPr/>
        </p:nvGraphicFramePr>
        <p:xfrm>
          <a:off x="479426" y="1244599"/>
          <a:ext cx="11262633" cy="5283609"/>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627744">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电焊设备</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lvl="0" indent="0" algn="l" defTabSz="914400" rtl="0" eaLnBrk="1" latinLnBrk="0" hangingPunct="1">
                        <a:lnSpc>
                          <a:spcPct val="130000"/>
                        </a:lnSpc>
                        <a:spcAft>
                          <a:spcPts val="0"/>
                        </a:spcAft>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一次线绝缘破损，二次线接头过多或搭接在可燃气体官道上，导致人员触电和可燃气体爆炸。</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59283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597341">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三</a:t>
                      </a: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1853947">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一次线绝缘无破损，二次回路宜直接与被焊工件直接连接或压接。</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焊机在有接地装置的焊件上进行操作，应避免焊机和工件的双重接地。</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禁止搭接或利用厂房金属结构、管道、轨道、设备可移动部位，以及</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PE</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线作为焊接二次回路。</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制定并执行操作规程。</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29326">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indent="0" algn="l" defTabSz="914400" rtl="0" eaLnBrk="1" latinLnBrk="0" hangingPunct="1">
                        <a:lnSpc>
                          <a:spcPct val="130000"/>
                        </a:lnSpc>
                        <a:buFont typeface="+mj-lt"/>
                        <a:buNone/>
                      </a:pPr>
                      <a:r>
                        <a:rPr lang="zh-CN" altLang="en-US" sz="1400" b="1" dirty="0">
                          <a:solidFill>
                            <a:schemeClr val="tx1"/>
                          </a:solidFill>
                          <a:latin typeface="微软雅黑" panose="020B0703020204020201" pitchFamily="34" charset="-122"/>
                          <a:ea typeface="微软雅黑" panose="020B0703020204020201" pitchFamily="34" charset="-122"/>
                          <a:sym typeface="+mn-ea"/>
                        </a:rPr>
                        <a:t>触电</a:t>
                      </a:r>
                      <a:r>
                        <a:rPr lang="zh-CN" altLang="zh-CN" sz="1400" b="1" dirty="0">
                          <a:solidFill>
                            <a:schemeClr val="tx1"/>
                          </a:solidFill>
                          <a:latin typeface="微软雅黑" panose="020B0703020204020201" pitchFamily="34" charset="-122"/>
                          <a:ea typeface="微软雅黑" panose="020B0703020204020201" pitchFamily="34" charset="-122"/>
                          <a:sym typeface="+mn-ea"/>
                        </a:rPr>
                        <a:t>、</a:t>
                      </a:r>
                      <a:r>
                        <a:rPr lang="zh-CN" altLang="en-US" sz="1400" b="1" dirty="0">
                          <a:solidFill>
                            <a:schemeClr val="tx1"/>
                          </a:solidFill>
                          <a:latin typeface="微软雅黑" panose="020B0703020204020201" pitchFamily="34" charset="-122"/>
                          <a:ea typeface="微软雅黑" panose="020B0703020204020201" pitchFamily="34" charset="-122"/>
                          <a:sym typeface="+mn-ea"/>
                        </a:rPr>
                        <a:t>可燃气体</a:t>
                      </a:r>
                      <a:r>
                        <a:rPr lang="zh-CN" altLang="zh-CN" sz="1400" b="1" dirty="0">
                          <a:solidFill>
                            <a:schemeClr val="tx1"/>
                          </a:solidFill>
                          <a:latin typeface="微软雅黑" panose="020B0703020204020201" pitchFamily="34" charset="-122"/>
                          <a:ea typeface="微软雅黑" panose="020B0703020204020201" pitchFamily="34" charset="-122"/>
                          <a:sym typeface="+mn-ea"/>
                        </a:rPr>
                        <a:t>爆炸</a:t>
                      </a:r>
                      <a:r>
                        <a:rPr lang="zh-CN" altLang="en-US" sz="1400" b="1" dirty="0">
                          <a:solidFill>
                            <a:schemeClr val="tx1"/>
                          </a:solidFill>
                          <a:latin typeface="微软雅黑" panose="020B0703020204020201" pitchFamily="34" charset="-122"/>
                          <a:ea typeface="微软雅黑" panose="020B0703020204020201" pitchFamily="34" charset="-122"/>
                          <a:sym typeface="+mn-ea"/>
                        </a:rPr>
                        <a:t>、管道爆炸、火灾</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0">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17" name="图片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9426" y="3606431"/>
            <a:ext cx="810114" cy="1080000"/>
          </a:xfrm>
          <a:prstGeom prst="rect">
            <a:avLst/>
          </a:prstGeom>
        </p:spPr>
      </p:pic>
      <p:pic>
        <p:nvPicPr>
          <p:cNvPr id="18" name="图片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89540" y="3606431"/>
            <a:ext cx="810114" cy="1080000"/>
          </a:xfrm>
          <a:prstGeom prst="rect">
            <a:avLst/>
          </a:prstGeom>
        </p:spPr>
      </p:pic>
      <p:pic>
        <p:nvPicPr>
          <p:cNvPr id="7" name="图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09768" y="3606431"/>
            <a:ext cx="810114" cy="1080000"/>
          </a:xfrm>
          <a:prstGeom prst="rect">
            <a:avLst/>
          </a:prstGeom>
        </p:spPr>
      </p:pic>
      <p:pic>
        <p:nvPicPr>
          <p:cNvPr id="4" name="图片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99654" y="3608134"/>
            <a:ext cx="810114" cy="1080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139852" y="356632"/>
            <a:ext cx="7933063" cy="646331"/>
          </a:xfrm>
          <a:prstGeom prst="rect">
            <a:avLst/>
          </a:prstGeom>
          <a:noFill/>
        </p:spPr>
        <p:txBody>
          <a:bodyPr wrap="square" rtlCol="0">
            <a:spAutoFit/>
          </a:bodyPr>
          <a:lstStyle/>
          <a:p>
            <a:pPr algn="ctr"/>
            <a:r>
              <a:rPr lang="zh-CN" altLang="zh-CN" sz="3600" b="1" spc="600" dirty="0">
                <a:solidFill>
                  <a:srgbClr val="C00000"/>
                </a:solidFill>
                <a:latin typeface="微软雅黑" panose="020B0703020204020201" pitchFamily="34" charset="-122"/>
                <a:ea typeface="微软雅黑" panose="020B0703020204020201" pitchFamily="34" charset="-122"/>
              </a:rPr>
              <a:t>氩弧焊机风险点告知卡</a:t>
            </a:r>
          </a:p>
        </p:txBody>
      </p:sp>
      <p:graphicFrame>
        <p:nvGraphicFramePr>
          <p:cNvPr id="6" name="表格 5"/>
          <p:cNvGraphicFramePr>
            <a:graphicFrameLocks noGrp="1"/>
          </p:cNvGraphicFramePr>
          <p:nvPr/>
        </p:nvGraphicFramePr>
        <p:xfrm>
          <a:off x="479426" y="1244599"/>
          <a:ext cx="11262633" cy="5292744"/>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431801">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风险点名称</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氩弧焊机</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主要危险因素描述</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lvl="0" indent="0" algn="l" defTabSz="914400" rtl="0" eaLnBrk="1" latinLnBrk="0" hangingPunct="1">
                        <a:lnSpc>
                          <a:spcPct val="130000"/>
                        </a:lnSpc>
                        <a:spcAft>
                          <a:spcPts val="0"/>
                        </a:spcAft>
                        <a:buFont typeface="+mj-lt"/>
                        <a:buNone/>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一次线绝缘破损，二次线接头过多或搭接在可燃气体官道上，导致人员触电和可燃气体爆炸。</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9370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风险点编号</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431800">
                <a:tc>
                  <a:txBody>
                    <a:bodyPr/>
                    <a:lstStyle/>
                    <a:p>
                      <a:pPr marL="0" algn="ctr" defTabSz="914400" rtl="0" eaLnBrk="1" latinLnBrk="0" hangingPunct="1"/>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风险等级</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三</a:t>
                      </a: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级风险</a:t>
                      </a:r>
                      <a:endParaRPr lang="zh-CN" altLang="en-US"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2311400">
                <a:tc gridSpan="2">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1800" b="1" kern="1200" dirty="0">
                          <a:solidFill>
                            <a:schemeClr val="tx1">
                              <a:lumMod val="95000"/>
                              <a:lumOff val="5000"/>
                            </a:schemeClr>
                          </a:solidFill>
                          <a:latin typeface="微软雅黑" panose="020B0703020204020201" pitchFamily="34" charset="-122"/>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主要风险控制措施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一次线绝缘无破损，二次回路宜直接与被焊工件直接连接或压接。</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焊机在有接地装置的焊件上进行操作，应避免焊机和工件的双重接地。</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禁止搭接或利用厂房金属结构、管道、轨道、设备可移动部位，以及</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PE</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线作为焊接二次回路。</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制定并执行操作规程。</a:t>
                      </a:r>
                    </a:p>
                  </a:txBody>
                  <a:tcPr marL="11430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66206">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责任单位</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主要事故类型</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None/>
                      </a:pPr>
                      <a:r>
                        <a:rPr lang="zh-CN" altLang="zh-CN" sz="1400" b="1" dirty="0">
                          <a:solidFill>
                            <a:schemeClr val="tx1"/>
                          </a:solidFill>
                          <a:latin typeface="微软雅黑" panose="020B0703020204020201" pitchFamily="34" charset="-122"/>
                          <a:ea typeface="微软雅黑" panose="020B0703020204020201" pitchFamily="34" charset="-122"/>
                          <a:sym typeface="+mn-ea"/>
                        </a:rPr>
                        <a:t>触电、</a:t>
                      </a:r>
                      <a:r>
                        <a:rPr lang="zh-CN" altLang="en-US" sz="1400" b="1" dirty="0">
                          <a:solidFill>
                            <a:schemeClr val="tx1"/>
                          </a:solidFill>
                          <a:latin typeface="微软雅黑" panose="020B0703020204020201" pitchFamily="34" charset="-122"/>
                          <a:ea typeface="微软雅黑" panose="020B0703020204020201" pitchFamily="34" charset="-122"/>
                          <a:sym typeface="+mn-ea"/>
                        </a:rPr>
                        <a:t>管道</a:t>
                      </a:r>
                      <a:r>
                        <a:rPr lang="zh-CN" altLang="zh-CN" sz="1400" b="1" dirty="0">
                          <a:solidFill>
                            <a:schemeClr val="tx1"/>
                          </a:solidFill>
                          <a:latin typeface="微软雅黑" panose="020B0703020204020201" pitchFamily="34" charset="-122"/>
                          <a:ea typeface="微软雅黑" panose="020B0703020204020201" pitchFamily="34" charset="-122"/>
                          <a:sym typeface="+mn-ea"/>
                        </a:rPr>
                        <a:t>爆炸</a:t>
                      </a:r>
                      <a:r>
                        <a:rPr lang="zh-CN" altLang="en-US" sz="1400" b="1" dirty="0">
                          <a:solidFill>
                            <a:schemeClr val="tx1"/>
                          </a:solidFill>
                          <a:latin typeface="微软雅黑" panose="020B0703020204020201" pitchFamily="34" charset="-122"/>
                          <a:ea typeface="微软雅黑" panose="020B0703020204020201" pitchFamily="34" charset="-122"/>
                          <a:sym typeface="+mn-ea"/>
                        </a:rPr>
                        <a:t>、可燃气体、火灾</a:t>
                      </a:r>
                      <a:endParaRPr lang="zh-CN" altLang="en-US" sz="1400" b="1" kern="1200" dirty="0">
                        <a:solidFill>
                          <a:schemeClr val="tx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157837">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责任人</a:t>
                      </a:r>
                    </a:p>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联系电话</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dirty="0">
                          <a:solidFill>
                            <a:schemeClr val="bg1"/>
                          </a:solidFill>
                          <a:latin typeface="微软雅黑" panose="020B0703020204020201" pitchFamily="34" charset="-122"/>
                          <a:ea typeface="微软雅黑" panose="020B0703020204020201" pitchFamily="34" charset="-122"/>
                          <a:cs typeface="+mn-cs"/>
                        </a:rPr>
                        <a:t>应急处置措施</a:t>
                      </a:r>
                      <a:endParaRPr lang="zh-CN" altLang="en-US" sz="1800" b="1" kern="1200" dirty="0">
                        <a:solidFill>
                          <a:schemeClr val="bg1"/>
                        </a:solidFill>
                        <a:latin typeface="微软雅黑" panose="020B0703020204020201" pitchFamily="34" charset="-122"/>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对受伤人员进行及时抢救，并拨打</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120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a:t>
                      </a:r>
                      <a:r>
                        <a:rPr lang="en-US" altLang="zh-CN" sz="1400" b="1" kern="1200" dirty="0">
                          <a:solidFill>
                            <a:schemeClr val="tx1"/>
                          </a:solidFill>
                          <a:latin typeface="微软雅黑" panose="020B0703020204020201" pitchFamily="34" charset="-122"/>
                          <a:ea typeface="微软雅黑" panose="020B0703020204020201" pitchFamily="34" charset="-122"/>
                          <a:cs typeface="+mn-cs"/>
                        </a:rPr>
                        <a:t>110</a:t>
                      </a:r>
                      <a:r>
                        <a:rPr lang="zh-CN" altLang="zh-CN" sz="1400" b="1" kern="1200" dirty="0">
                          <a:solidFill>
                            <a:schemeClr val="tx1"/>
                          </a:solidFill>
                          <a:latin typeface="微软雅黑" panose="020B0703020204020201" pitchFamily="34" charset="-122"/>
                          <a:ea typeface="微软雅黑" panose="020B0703020204020201" pitchFamily="34" charset="-122"/>
                          <a:cs typeface="+mn-cs"/>
                        </a:rPr>
                        <a:t>电话求救；</a:t>
                      </a:r>
                    </a:p>
                    <a:p>
                      <a:pPr marL="71755" lvl="0" indent="0" algn="l" defTabSz="914400" rtl="0" eaLnBrk="1" latinLnBrk="0" hangingPunct="1">
                        <a:lnSpc>
                          <a:spcPct val="130000"/>
                        </a:lnSpc>
                        <a:spcAft>
                          <a:spcPts val="0"/>
                        </a:spcAft>
                        <a:buFont typeface="+mj-lt"/>
                        <a:buAutoNum type="arabicPeriod"/>
                      </a:pPr>
                      <a:r>
                        <a:rPr lang="zh-CN" altLang="zh-CN" sz="1400" b="1" kern="1200" dirty="0">
                          <a:solidFill>
                            <a:schemeClr val="tx1"/>
                          </a:solidFill>
                          <a:latin typeface="微软雅黑" panose="020B0703020204020201" pitchFamily="34" charset="-122"/>
                          <a:ea typeface="微软雅黑" panose="020B0703020204020201" pitchFamily="34" charset="-122"/>
                          <a:cs typeface="+mn-cs"/>
                        </a:rPr>
                        <a:t>现场发现事故人员立即根据企业制订的《生产安全事故应急救援预案》规定的流程向企业相关管理人员进行事故报告。</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15" name="图片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0766" y="3236561"/>
            <a:ext cx="810114" cy="1080000"/>
          </a:xfrm>
          <a:prstGeom prst="rect">
            <a:avLst/>
          </a:prstGeom>
        </p:spPr>
      </p:pic>
      <p:pic>
        <p:nvPicPr>
          <p:cNvPr id="16" name="图片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86051" y="3236561"/>
            <a:ext cx="810114" cy="1080000"/>
          </a:xfrm>
          <a:prstGeom prst="rect">
            <a:avLst/>
          </a:prstGeom>
        </p:spPr>
      </p:pic>
      <p:pic>
        <p:nvPicPr>
          <p:cNvPr id="17" name="图片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81499" y="3236561"/>
            <a:ext cx="810114" cy="1080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139852" y="356632"/>
            <a:ext cx="7933063" cy="645160"/>
          </a:xfrm>
          <a:prstGeom prst="rect">
            <a:avLst/>
          </a:prstGeom>
          <a:noFill/>
        </p:spPr>
        <p:txBody>
          <a:bodyPr wrap="square" rtlCol="0">
            <a:spAutoFit/>
          </a:bodyPr>
          <a:lstStyle/>
          <a:p>
            <a:pPr algn="ctr"/>
            <a:r>
              <a:rPr lang="zh-CN" altLang="zh-CN" sz="3600" b="1" spc="600">
                <a:solidFill>
                  <a:srgbClr val="C00000"/>
                </a:solidFill>
                <a:latin typeface="Times New Roman" panose="02020603050405020304"/>
                <a:ea typeface="微软雅黑" panose="020B0703020204020201" pitchFamily="34" charset="-122"/>
              </a:rPr>
              <a:t>鼓风炉岗位风险点告知卡</a:t>
            </a:r>
          </a:p>
        </p:txBody>
      </p:sp>
      <p:graphicFrame>
        <p:nvGraphicFramePr>
          <p:cNvPr id="6" name="表格 5"/>
          <p:cNvGraphicFramePr>
            <a:graphicFrameLocks noGrp="1"/>
          </p:cNvGraphicFramePr>
          <p:nvPr>
            <p:custDataLst>
              <p:tags r:id="rId1"/>
            </p:custDataLst>
          </p:nvPr>
        </p:nvGraphicFramePr>
        <p:xfrm>
          <a:off x="479426" y="1244599"/>
          <a:ext cx="11262633" cy="5292744"/>
        </p:xfrm>
        <a:graphic>
          <a:graphicData uri="http://schemas.openxmlformats.org/drawingml/2006/table">
            <a:tbl>
              <a:tblPr firstRow="1" bandRow="1">
                <a:tableStyleId>{5C22544A-7EE6-4342-B048-85BDC9FD1C3A}</a:tableStyleId>
              </a:tblPr>
              <a:tblGrid>
                <a:gridCol w="1663998">
                  <a:extLst>
                    <a:ext uri="{9D8B030D-6E8A-4147-A177-3AD203B41FA5}">
                      <a16:colId xmlns:a16="http://schemas.microsoft.com/office/drawing/2014/main" val="20000"/>
                    </a:ext>
                  </a:extLst>
                </a:gridCol>
                <a:gridCol w="1687591">
                  <a:extLst>
                    <a:ext uri="{9D8B030D-6E8A-4147-A177-3AD203B41FA5}">
                      <a16:colId xmlns:a16="http://schemas.microsoft.com/office/drawing/2014/main" val="20001"/>
                    </a:ext>
                  </a:extLst>
                </a:gridCol>
                <a:gridCol w="2018242">
                  <a:extLst>
                    <a:ext uri="{9D8B030D-6E8A-4147-A177-3AD203B41FA5}">
                      <a16:colId xmlns:a16="http://schemas.microsoft.com/office/drawing/2014/main" val="20002"/>
                    </a:ext>
                  </a:extLst>
                </a:gridCol>
                <a:gridCol w="5892802">
                  <a:extLst>
                    <a:ext uri="{9D8B030D-6E8A-4147-A177-3AD203B41FA5}">
                      <a16:colId xmlns:a16="http://schemas.microsoft.com/office/drawing/2014/main" val="20003"/>
                    </a:ext>
                  </a:extLst>
                </a:gridCol>
              </a:tblGrid>
              <a:tr h="431801">
                <a:tc>
                  <a:txBody>
                    <a:bodyPr/>
                    <a:lstStyle/>
                    <a:p>
                      <a:pPr marL="0" algn="ctr" defTabSz="914400" rtl="0" eaLnBrk="1" latinLnBrk="0" hangingPunct="1"/>
                      <a:r>
                        <a:rPr lang="zh-CN" altLang="zh-CN" sz="1800" b="1" kern="1200">
                          <a:solidFill>
                            <a:schemeClr val="tx1">
                              <a:lumMod val="95000"/>
                              <a:lumOff val="5000"/>
                            </a:schemeClr>
                          </a:solidFill>
                          <a:latin typeface="Times New Roman" panose="02020603050405020304"/>
                          <a:ea typeface="微软雅黑" panose="020B0703020204020201" pitchFamily="34" charset="-122"/>
                          <a:cs typeface="+mn-cs"/>
                        </a:rPr>
                        <a:t>风险点名称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zh-CN" sz="1800" b="1" kern="1200">
                          <a:solidFill>
                            <a:schemeClr val="tx1">
                              <a:lumMod val="95000"/>
                              <a:lumOff val="5000"/>
                            </a:schemeClr>
                          </a:solidFill>
                          <a:latin typeface="Times New Roman" panose="02020603050405020304"/>
                          <a:ea typeface="微软雅黑" panose="020B0703020204020201" pitchFamily="34" charset="-122"/>
                          <a:cs typeface="+mn-cs"/>
                        </a:rPr>
                        <a:t>鼓风炉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algn="ctr" defTabSz="914400" rtl="0" eaLnBrk="1" latinLnBrk="0" hangingPunct="1"/>
                      <a:r>
                        <a:rPr lang="zh-CN" altLang="zh-CN" sz="1800" b="1" kern="1200">
                          <a:solidFill>
                            <a:schemeClr val="bg1"/>
                          </a:solidFill>
                          <a:latin typeface="Times New Roman" panose="02020603050405020304"/>
                          <a:ea typeface="微软雅黑" panose="020B0703020204020201" pitchFamily="34" charset="-122"/>
                          <a:cs typeface="+mn-cs"/>
                        </a:rPr>
                        <a:t>主要危险因素描述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rowSpan="3">
                  <a:txBody>
                    <a:bodyPr/>
                    <a:lstStyle/>
                    <a:p>
                      <a:pPr marL="71755" lvl="0" indent="0" algn="l" defTabSz="914400" rtl="0" eaLnBrk="1" latinLnBrk="0" hangingPunct="1">
                        <a:lnSpc>
                          <a:spcPct val="130000"/>
                        </a:lnSpc>
                        <a:spcAft>
                          <a:spcPct val="0"/>
                        </a:spcAft>
                        <a:buFont typeface="+mj-lt"/>
                        <a:buAutoNum type="arabicPeriod"/>
                      </a:pPr>
                      <a:r>
                        <a:rPr lang="zh-CN" altLang="zh-CN" sz="1400" b="1" kern="1200" dirty="0">
                          <a:solidFill>
                            <a:schemeClr val="tx1"/>
                          </a:solidFill>
                          <a:latin typeface="Times New Roman" panose="02020603050405020304"/>
                          <a:ea typeface="微软雅黑" panose="020B0703020204020201" pitchFamily="34" charset="-122"/>
                          <a:cs typeface="+mn-cs"/>
                        </a:rPr>
                        <a:t>水套漏水或缺水。</a:t>
                      </a:r>
                    </a:p>
                    <a:p>
                      <a:pPr marL="71755" lvl="0" indent="0" algn="l" defTabSz="914400" rtl="0" eaLnBrk="1" latinLnBrk="0" hangingPunct="1">
                        <a:lnSpc>
                          <a:spcPct val="130000"/>
                        </a:lnSpc>
                        <a:spcAft>
                          <a:spcPct val="0"/>
                        </a:spcAft>
                        <a:buFont typeface="+mj-lt"/>
                        <a:buAutoNum type="arabicPeriod"/>
                      </a:pPr>
                      <a:r>
                        <a:rPr lang="zh-CN" altLang="zh-CN" sz="1400" b="1" kern="1200" dirty="0">
                          <a:solidFill>
                            <a:schemeClr val="tx1"/>
                          </a:solidFill>
                          <a:latin typeface="Times New Roman" panose="02020603050405020304"/>
                          <a:ea typeface="微软雅黑" panose="020B0703020204020201" pitchFamily="34" charset="-122"/>
                          <a:cs typeface="+mn-cs"/>
                        </a:rPr>
                        <a:t>未按操作程序停炉或处置突然停电。</a:t>
                      </a:r>
                    </a:p>
                    <a:p>
                      <a:pPr marL="71755" lvl="0" indent="0" algn="l" defTabSz="914400" rtl="0" eaLnBrk="1" latinLnBrk="0" hangingPunct="1">
                        <a:lnSpc>
                          <a:spcPct val="130000"/>
                        </a:lnSpc>
                        <a:spcAft>
                          <a:spcPct val="0"/>
                        </a:spcAft>
                        <a:buFont typeface="+mj-lt"/>
                        <a:buAutoNum type="arabicPeriod"/>
                      </a:pPr>
                      <a:r>
                        <a:rPr lang="zh-CN" altLang="zh-CN" sz="1400" b="1" kern="1200" dirty="0">
                          <a:solidFill>
                            <a:schemeClr val="tx1"/>
                          </a:solidFill>
                          <a:latin typeface="Times New Roman" panose="02020603050405020304"/>
                          <a:ea typeface="微软雅黑" panose="020B0703020204020201" pitchFamily="34" charset="-122"/>
                          <a:cs typeface="+mn-cs"/>
                        </a:rPr>
                        <a:t>跑渣或</a:t>
                      </a:r>
                      <a:r>
                        <a:rPr lang="zh-CN" altLang="en-US" sz="1400" b="1" kern="1200" dirty="0">
                          <a:solidFill>
                            <a:schemeClr val="tx1"/>
                          </a:solidFill>
                          <a:latin typeface="Times New Roman" panose="02020603050405020304"/>
                          <a:ea typeface="微软雅黑" panose="020B0703020204020201" pitchFamily="34" charset="-122"/>
                          <a:cs typeface="+mn-cs"/>
                        </a:rPr>
                        <a:t>丙酮</a:t>
                      </a:r>
                      <a:r>
                        <a:rPr lang="zh-CN" altLang="zh-CN" sz="1400" b="1" kern="1200" dirty="0">
                          <a:solidFill>
                            <a:schemeClr val="tx1"/>
                          </a:solidFill>
                          <a:latin typeface="Times New Roman" panose="02020603050405020304"/>
                          <a:ea typeface="微软雅黑" panose="020B0703020204020201" pitchFamily="34" charset="-122"/>
                          <a:cs typeface="+mn-cs"/>
                        </a:rPr>
                        <a:t>流出。</a:t>
                      </a:r>
                    </a:p>
                    <a:p>
                      <a:pPr marL="71755" lvl="0" indent="0" algn="l" defTabSz="914400" rtl="0" eaLnBrk="1" latinLnBrk="0" hangingPunct="1">
                        <a:lnSpc>
                          <a:spcPct val="130000"/>
                        </a:lnSpc>
                        <a:spcAft>
                          <a:spcPct val="0"/>
                        </a:spcAft>
                        <a:buFont typeface="+mj-lt"/>
                        <a:buAutoNum type="arabicPeriod"/>
                      </a:pPr>
                      <a:r>
                        <a:rPr lang="zh-CN" altLang="zh-CN" sz="1400" b="1" kern="1200" dirty="0">
                          <a:solidFill>
                            <a:schemeClr val="tx1"/>
                          </a:solidFill>
                          <a:latin typeface="Times New Roman" panose="02020603050405020304"/>
                          <a:ea typeface="微软雅黑" panose="020B0703020204020201" pitchFamily="34" charset="-122"/>
                          <a:cs typeface="+mn-cs"/>
                        </a:rPr>
                        <a:t>与渣、铅流接触的容器、工具有积水或潮湿。</a:t>
                      </a:r>
                      <a:endParaRPr lang="zh-CN" altLang="en-US" sz="1400" b="1" kern="1200" dirty="0">
                        <a:solidFill>
                          <a:schemeClr val="tx1"/>
                        </a:solidFill>
                        <a:latin typeface="Times New Roman" panose="02020603050405020304"/>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93700">
                <a:tc>
                  <a:txBody>
                    <a:bodyPr/>
                    <a:lstStyle/>
                    <a:p>
                      <a:pPr marL="0" algn="ctr" defTabSz="914400" rtl="0" eaLnBrk="1" latinLnBrk="0" hangingPunct="1"/>
                      <a:r>
                        <a:rPr lang="zh-CN" altLang="zh-CN" sz="1800" b="1" kern="1200">
                          <a:solidFill>
                            <a:schemeClr val="tx1">
                              <a:lumMod val="95000"/>
                              <a:lumOff val="5000"/>
                            </a:schemeClr>
                          </a:solidFill>
                          <a:latin typeface="Times New Roman" panose="02020603050405020304"/>
                          <a:ea typeface="微软雅黑" panose="020B0703020204020201" pitchFamily="34" charset="-122"/>
                          <a:cs typeface="+mn-cs"/>
                        </a:rPr>
                        <a:t>风险点编号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endParaRPr lang="zh-CN" altLang="en-US">
                        <a:ea typeface="微软雅黑" panose="020B0703020204020201"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val="10001"/>
                  </a:ext>
                </a:extLst>
              </a:tr>
              <a:tr h="431800">
                <a:tc>
                  <a:txBody>
                    <a:bodyPr/>
                    <a:lstStyle/>
                    <a:p>
                      <a:pPr marL="0" algn="ctr" defTabSz="914400" rtl="0" eaLnBrk="1" latinLnBrk="0" hangingPunct="1"/>
                      <a:r>
                        <a:rPr lang="zh-CN" altLang="zh-CN" sz="1800" b="1" kern="1200">
                          <a:solidFill>
                            <a:schemeClr val="tx1">
                              <a:lumMod val="95000"/>
                              <a:lumOff val="5000"/>
                            </a:schemeClr>
                          </a:solidFill>
                          <a:latin typeface="Times New Roman" panose="02020603050405020304"/>
                          <a:ea typeface="微软雅黑" panose="020B0703020204020201" pitchFamily="34" charset="-122"/>
                          <a:cs typeface="+mn-cs"/>
                        </a:rPr>
                        <a:t>风险等级</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algn="ctr" defTabSz="914400" rtl="0" eaLnBrk="1" latinLnBrk="0" hangingPunct="1"/>
                      <a:r>
                        <a:rPr lang="zh-CN" altLang="en-US" sz="1800" b="1" kern="1200">
                          <a:solidFill>
                            <a:schemeClr val="tx1">
                              <a:lumMod val="95000"/>
                              <a:lumOff val="5000"/>
                            </a:schemeClr>
                          </a:solidFill>
                          <a:latin typeface="Times New Roman" panose="02020603050405020304"/>
                          <a:ea typeface="微软雅黑" panose="020B0703020204020201" pitchFamily="34" charset="-122"/>
                          <a:cs typeface="+mn-cs"/>
                        </a:rPr>
                        <a:t>三</a:t>
                      </a:r>
                      <a:r>
                        <a:rPr lang="zh-CN" altLang="zh-CN" sz="1800" b="1" kern="1200">
                          <a:solidFill>
                            <a:schemeClr val="tx1">
                              <a:lumMod val="95000"/>
                              <a:lumOff val="5000"/>
                            </a:schemeClr>
                          </a:solidFill>
                          <a:latin typeface="Times New Roman" panose="02020603050405020304"/>
                          <a:ea typeface="微软雅黑" panose="020B0703020204020201" pitchFamily="34" charset="-122"/>
                          <a:cs typeface="+mn-cs"/>
                        </a:rPr>
                        <a:t>级风险</a:t>
                      </a:r>
                      <a:endParaRPr lang="zh-CN" altLang="en-US" sz="1800" b="1" kern="1200">
                        <a:solidFill>
                          <a:schemeClr val="tx1">
                            <a:lumMod val="95000"/>
                            <a:lumOff val="5000"/>
                          </a:schemeClr>
                        </a:solidFill>
                        <a:latin typeface="Times New Roman" panose="02020603050405020304"/>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vMerge="1">
                  <a:txBody>
                    <a:bodyPr/>
                    <a:lstStyle/>
                    <a:p>
                      <a:endParaRPr lang="zh-CN"/>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2311400">
                <a:tc gridSpan="2">
                  <a:txBody>
                    <a:bodyPr/>
                    <a:lstStyle/>
                    <a:p>
                      <a:pPr marL="0" marR="0" lvl="0" indent="0" algn="ctr" defTabSz="914400" rtl="0" eaLnBrk="1" fontAlgn="auto" latinLnBrk="0" hangingPunct="1">
                        <a:lnSpc>
                          <a:spcPct val="100000"/>
                        </a:lnSpc>
                        <a:spcBef>
                          <a:spcPct val="0"/>
                        </a:spcBef>
                        <a:spcAft>
                          <a:spcPct val="0"/>
                        </a:spcAft>
                        <a:buClrTx/>
                        <a:buSzTx/>
                        <a:buFontTx/>
                        <a:buNone/>
                        <a:defRPr/>
                      </a:pPr>
                      <a:r>
                        <a:rPr lang="zh-CN" altLang="zh-CN" sz="1800" b="1" kern="1200">
                          <a:solidFill>
                            <a:schemeClr val="tx1">
                              <a:lumMod val="95000"/>
                              <a:lumOff val="5000"/>
                            </a:schemeClr>
                          </a:solidFill>
                          <a:latin typeface="Times New Roman" panose="02020603050405020304"/>
                          <a:ea typeface="微软雅黑" panose="020B0703020204020201" pitchFamily="34" charset="-122"/>
                          <a:cs typeface="+mn-cs"/>
                        </a:rPr>
                        <a:t>安全标志</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a:solidFill>
                            <a:schemeClr val="bg1"/>
                          </a:solidFill>
                          <a:latin typeface="Times New Roman" panose="02020603050405020304"/>
                          <a:ea typeface="微软雅黑" panose="020B0703020204020201" pitchFamily="34" charset="-122"/>
                          <a:cs typeface="+mn-cs"/>
                        </a:rPr>
                        <a:t>主要风险控制措施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ct val="0"/>
                        </a:spcAft>
                        <a:buFont typeface="+mj-lt"/>
                        <a:buAutoNum type="arabicPeriod"/>
                      </a:pPr>
                      <a:r>
                        <a:rPr lang="zh-CN" altLang="zh-CN" sz="1400" b="1" kern="1200">
                          <a:solidFill>
                            <a:schemeClr val="tx1"/>
                          </a:solidFill>
                          <a:latin typeface="Times New Roman" panose="02020603050405020304"/>
                          <a:ea typeface="微软雅黑" panose="020B0703020204020201" pitchFamily="34" charset="-122"/>
                          <a:cs typeface="+mn-cs"/>
                        </a:rPr>
                        <a:t>水套缺水或漏水应及时处理。</a:t>
                      </a:r>
                    </a:p>
                    <a:p>
                      <a:pPr marL="71755" lvl="0" indent="0" algn="l" defTabSz="914400" rtl="0" eaLnBrk="1" latinLnBrk="0" hangingPunct="1">
                        <a:lnSpc>
                          <a:spcPct val="130000"/>
                        </a:lnSpc>
                        <a:spcAft>
                          <a:spcPct val="0"/>
                        </a:spcAft>
                        <a:buFont typeface="+mj-lt"/>
                        <a:buAutoNum type="arabicPeriod"/>
                      </a:pPr>
                      <a:r>
                        <a:rPr lang="zh-CN" altLang="zh-CN" sz="1400" b="1" kern="1200">
                          <a:solidFill>
                            <a:schemeClr val="tx1"/>
                          </a:solidFill>
                          <a:latin typeface="Times New Roman" panose="02020603050405020304"/>
                          <a:ea typeface="微软雅黑" panose="020B0703020204020201" pitchFamily="34" charset="-122"/>
                          <a:cs typeface="+mn-cs"/>
                        </a:rPr>
                        <a:t>停炉或突然停电应严格按照程序操作。</a:t>
                      </a:r>
                    </a:p>
                    <a:p>
                      <a:pPr marL="71755" lvl="0" indent="0" algn="l" defTabSz="914400" rtl="0" eaLnBrk="1" latinLnBrk="0" hangingPunct="1">
                        <a:lnSpc>
                          <a:spcPct val="130000"/>
                        </a:lnSpc>
                        <a:spcAft>
                          <a:spcPct val="0"/>
                        </a:spcAft>
                        <a:buFont typeface="+mj-lt"/>
                        <a:buAutoNum type="arabicPeriod"/>
                      </a:pPr>
                      <a:r>
                        <a:rPr lang="zh-CN" altLang="zh-CN" sz="1400" b="1" kern="1200">
                          <a:solidFill>
                            <a:schemeClr val="tx1"/>
                          </a:solidFill>
                          <a:latin typeface="Times New Roman" panose="02020603050405020304"/>
                          <a:ea typeface="微软雅黑" panose="020B0703020204020201" pitchFamily="34" charset="-122"/>
                          <a:cs typeface="+mn-cs"/>
                        </a:rPr>
                        <a:t>跑渣或有冰铜流出应首先撤到安全位置，在及时采取补救措施减风处理。</a:t>
                      </a:r>
                    </a:p>
                    <a:p>
                      <a:pPr marL="71755" lvl="0" indent="0" algn="l" defTabSz="914400" rtl="0" eaLnBrk="1" latinLnBrk="0" hangingPunct="1">
                        <a:lnSpc>
                          <a:spcPct val="130000"/>
                        </a:lnSpc>
                        <a:spcAft>
                          <a:spcPct val="0"/>
                        </a:spcAft>
                        <a:buFont typeface="+mj-lt"/>
                        <a:buAutoNum type="arabicPeriod"/>
                      </a:pPr>
                      <a:r>
                        <a:rPr lang="zh-CN" altLang="zh-CN" sz="1400" b="1" kern="1200">
                          <a:solidFill>
                            <a:schemeClr val="tx1"/>
                          </a:solidFill>
                          <a:latin typeface="Times New Roman" panose="02020603050405020304"/>
                          <a:ea typeface="微软雅黑" panose="020B0703020204020201" pitchFamily="34" charset="-122"/>
                          <a:cs typeface="+mn-cs"/>
                        </a:rPr>
                        <a:t>容器、工具应经预热处理。</a:t>
                      </a:r>
                    </a:p>
                    <a:p>
                      <a:pPr marL="71755" lvl="0" indent="0" algn="l" defTabSz="914400" rtl="0" eaLnBrk="1" latinLnBrk="0" hangingPunct="1">
                        <a:lnSpc>
                          <a:spcPct val="130000"/>
                        </a:lnSpc>
                        <a:spcAft>
                          <a:spcPct val="0"/>
                        </a:spcAft>
                        <a:buFont typeface="+mj-lt"/>
                        <a:buAutoNum type="arabicPeriod"/>
                      </a:pPr>
                      <a:r>
                        <a:rPr lang="zh-CN" altLang="zh-CN" sz="1400" b="1" kern="1200">
                          <a:solidFill>
                            <a:schemeClr val="tx1"/>
                          </a:solidFill>
                          <a:latin typeface="Times New Roman" panose="02020603050405020304"/>
                          <a:ea typeface="微软雅黑" panose="020B0703020204020201" pitchFamily="34" charset="-122"/>
                          <a:cs typeface="+mn-cs"/>
                        </a:rPr>
                        <a:t>制定并执行操作规程。</a:t>
                      </a:r>
                    </a:p>
                  </a:txBody>
                  <a:tcPr marL="114300" marR="1143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66206">
                <a:tc>
                  <a:txBody>
                    <a:bodyPr/>
                    <a:lstStyle/>
                    <a:p>
                      <a:pPr marL="0" algn="ctr" defTabSz="914400" rtl="0" eaLnBrk="1" latinLnBrk="0" hangingPunct="1"/>
                      <a:r>
                        <a:rPr lang="zh-CN" altLang="zh-CN" sz="1800" b="1" kern="1200">
                          <a:solidFill>
                            <a:schemeClr val="bg1"/>
                          </a:solidFill>
                          <a:latin typeface="Times New Roman" panose="02020603050405020304"/>
                          <a:ea typeface="微软雅黑" panose="020B0703020204020201" pitchFamily="34" charset="-122"/>
                          <a:cs typeface="+mn-cs"/>
                        </a:rPr>
                        <a:t>责任单位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a:ea typeface="微软雅黑" panose="020B0703020204020201"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a:solidFill>
                            <a:schemeClr val="bg1"/>
                          </a:solidFill>
                          <a:latin typeface="Times New Roman" panose="02020603050405020304"/>
                          <a:ea typeface="微软雅黑" panose="020B0703020204020201" pitchFamily="34" charset="-122"/>
                          <a:cs typeface="+mn-cs"/>
                        </a:rPr>
                        <a:t>主要事故类型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ct val="0"/>
                        </a:spcAft>
                        <a:buFont typeface="+mj-lt"/>
                        <a:buNone/>
                      </a:pPr>
                      <a:r>
                        <a:rPr lang="zh-CN" altLang="zh-CN" sz="1400" b="1" kern="1200" dirty="0">
                          <a:solidFill>
                            <a:schemeClr val="tx1"/>
                          </a:solidFill>
                          <a:latin typeface="Times New Roman" panose="02020603050405020304"/>
                          <a:ea typeface="微软雅黑" panose="020B0703020204020201" pitchFamily="34" charset="-122"/>
                          <a:cs typeface="+mn-cs"/>
                        </a:rPr>
                        <a:t>火灾、</a:t>
                      </a:r>
                      <a:r>
                        <a:rPr lang="zh-CN" altLang="en-US" sz="1400" b="1" kern="1200" dirty="0">
                          <a:solidFill>
                            <a:schemeClr val="tx1"/>
                          </a:solidFill>
                          <a:latin typeface="Times New Roman" panose="02020603050405020304"/>
                          <a:ea typeface="微软雅黑" panose="020B0703020204020201" pitchFamily="34" charset="-122"/>
                          <a:cs typeface="+mn-cs"/>
                        </a:rPr>
                        <a:t>容器</a:t>
                      </a:r>
                      <a:r>
                        <a:rPr lang="zh-CN" altLang="zh-CN" sz="1400" b="1" kern="1200" dirty="0">
                          <a:solidFill>
                            <a:schemeClr val="tx1"/>
                          </a:solidFill>
                          <a:latin typeface="Times New Roman" panose="02020603050405020304"/>
                          <a:ea typeface="微软雅黑" panose="020B0703020204020201" pitchFamily="34" charset="-122"/>
                          <a:cs typeface="+mn-cs"/>
                        </a:rPr>
                        <a:t>爆炸、中毒</a:t>
                      </a:r>
                      <a:r>
                        <a:rPr lang="zh-CN" altLang="en-US" sz="1400" b="1" kern="1200" dirty="0">
                          <a:solidFill>
                            <a:schemeClr val="tx1"/>
                          </a:solidFill>
                          <a:latin typeface="Times New Roman" panose="02020603050405020304"/>
                          <a:ea typeface="微软雅黑" panose="020B0703020204020201" pitchFamily="34" charset="-122"/>
                          <a:cs typeface="+mn-cs"/>
                        </a:rPr>
                        <a:t>、</a:t>
                      </a:r>
                      <a:r>
                        <a:rPr lang="zh-CN" altLang="zh-CN" sz="1400" b="1" kern="1200" dirty="0">
                          <a:solidFill>
                            <a:schemeClr val="tx1"/>
                          </a:solidFill>
                          <a:latin typeface="Times New Roman" panose="02020603050405020304"/>
                          <a:ea typeface="微软雅黑" panose="020B0703020204020201" pitchFamily="34" charset="-122"/>
                          <a:cs typeface="+mn-cs"/>
                        </a:rPr>
                        <a:t>窒息</a:t>
                      </a:r>
                      <a:r>
                        <a:rPr lang="zh-CN" altLang="en-US" sz="1400" b="1" kern="1200" dirty="0">
                          <a:solidFill>
                            <a:schemeClr val="tx1"/>
                          </a:solidFill>
                          <a:latin typeface="Times New Roman" panose="02020603050405020304"/>
                          <a:ea typeface="微软雅黑" panose="020B0703020204020201" pitchFamily="34" charset="-122"/>
                          <a:cs typeface="+mn-cs"/>
                        </a:rPr>
                        <a:t>、高温熔融物爆炸</a:t>
                      </a:r>
                      <a:endParaRPr lang="zh-CN" altLang="zh-CN" sz="1400" b="1" kern="1200" dirty="0">
                        <a:solidFill>
                          <a:schemeClr val="tx1"/>
                        </a:solidFill>
                        <a:latin typeface="Times New Roman" panose="02020603050405020304"/>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157837">
                <a:tc>
                  <a:txBody>
                    <a:bodyPr/>
                    <a:lstStyle/>
                    <a:p>
                      <a:pPr marL="0" algn="ctr" defTabSz="914400" rtl="0" eaLnBrk="1" latinLnBrk="0" hangingPunct="1"/>
                      <a:r>
                        <a:rPr lang="zh-CN" altLang="zh-CN" sz="1800" b="1" kern="1200">
                          <a:solidFill>
                            <a:schemeClr val="bg1"/>
                          </a:solidFill>
                          <a:latin typeface="Times New Roman" panose="02020603050405020304"/>
                          <a:ea typeface="微软雅黑" panose="020B0703020204020201" pitchFamily="34" charset="-122"/>
                          <a:cs typeface="+mn-cs"/>
                        </a:rPr>
                        <a:t>责任人</a:t>
                      </a:r>
                    </a:p>
                    <a:p>
                      <a:pPr marL="0" algn="ctr" defTabSz="914400" rtl="0" eaLnBrk="1" latinLnBrk="0" hangingPunct="1"/>
                      <a:r>
                        <a:rPr lang="zh-CN" altLang="zh-CN" sz="1800" b="1" kern="1200">
                          <a:solidFill>
                            <a:schemeClr val="bg1"/>
                          </a:solidFill>
                          <a:latin typeface="Times New Roman" panose="02020603050405020304"/>
                          <a:ea typeface="微软雅黑" panose="020B0703020204020201" pitchFamily="34" charset="-122"/>
                          <a:cs typeface="+mn-cs"/>
                        </a:rPr>
                        <a:t>联系电话</a:t>
                      </a:r>
                      <a:endParaRPr lang="zh-CN" altLang="en-US" sz="1800" b="1" kern="1200">
                        <a:solidFill>
                          <a:schemeClr val="bg1"/>
                        </a:solidFill>
                        <a:latin typeface="Times New Roman" panose="02020603050405020304"/>
                        <a:ea typeface="微软雅黑" panose="020B0703020204020201" pitchFamily="34" charset="-122"/>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597D3"/>
                    </a:solidFill>
                  </a:tcPr>
                </a:tc>
                <a:tc>
                  <a:txBody>
                    <a:bodyPr/>
                    <a:lstStyle/>
                    <a:p>
                      <a:endParaRPr lang="zh-CN" altLang="en-US">
                        <a:ea typeface="微软雅黑" panose="020B0703020204020201"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zh-CN" altLang="zh-CN" sz="1800" b="1" kern="1200">
                          <a:solidFill>
                            <a:schemeClr val="bg1"/>
                          </a:solidFill>
                          <a:latin typeface="Times New Roman" panose="02020603050405020304"/>
                          <a:ea typeface="微软雅黑" panose="020B0703020204020201" pitchFamily="34" charset="-122"/>
                          <a:cs typeface="+mn-cs"/>
                        </a:rPr>
                        <a:t>应急处置措施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marL="71755" lvl="0" indent="0" algn="l" defTabSz="914400" rtl="0" eaLnBrk="1" latinLnBrk="0" hangingPunct="1">
                        <a:lnSpc>
                          <a:spcPct val="130000"/>
                        </a:lnSpc>
                        <a:spcAft>
                          <a:spcPct val="0"/>
                        </a:spcAft>
                        <a:buFont typeface="+mj-lt"/>
                        <a:buAutoNum type="arabicPeriod"/>
                      </a:pPr>
                      <a:r>
                        <a:rPr lang="zh-CN" altLang="zh-CN" sz="1400" b="1" kern="1200" dirty="0">
                          <a:solidFill>
                            <a:schemeClr val="tx1"/>
                          </a:solidFill>
                          <a:latin typeface="Times New Roman" panose="02020603050405020304"/>
                          <a:ea typeface="微软雅黑" panose="020B0703020204020201" pitchFamily="34" charset="-122"/>
                          <a:cs typeface="+mn-cs"/>
                        </a:rPr>
                        <a:t>立即疏散厂房及周边人群，对事故现场实施隔离和警戒；</a:t>
                      </a:r>
                    </a:p>
                    <a:p>
                      <a:pPr marL="71755" lvl="0" indent="0" algn="l" defTabSz="914400" rtl="0" eaLnBrk="1" latinLnBrk="0" hangingPunct="1">
                        <a:lnSpc>
                          <a:spcPct val="130000"/>
                        </a:lnSpc>
                        <a:spcAft>
                          <a:spcPct val="0"/>
                        </a:spcAft>
                        <a:buFont typeface="+mj-lt"/>
                        <a:buAutoNum type="arabicPeriod"/>
                      </a:pPr>
                      <a:r>
                        <a:rPr lang="zh-CN" altLang="zh-CN" sz="1400" b="1" kern="1200" dirty="0">
                          <a:solidFill>
                            <a:schemeClr val="tx1"/>
                          </a:solidFill>
                          <a:latin typeface="Times New Roman" panose="02020603050405020304"/>
                          <a:ea typeface="微软雅黑" panose="020B0703020204020201" pitchFamily="34" charset="-122"/>
                          <a:cs typeface="+mn-cs"/>
                        </a:rPr>
                        <a:t>对受伤人员进行及时抢救，并拨打</a:t>
                      </a:r>
                      <a:r>
                        <a:rPr lang="en-US" altLang="zh-CN" sz="1400" b="1" kern="1200" dirty="0">
                          <a:solidFill>
                            <a:schemeClr val="tx1"/>
                          </a:solidFill>
                          <a:latin typeface="Times New Roman" panose="02020603050405020304"/>
                          <a:ea typeface="微软雅黑" panose="020B0703020204020201" pitchFamily="34" charset="-122"/>
                          <a:cs typeface="+mn-cs"/>
                        </a:rPr>
                        <a:t>120</a:t>
                      </a:r>
                      <a:r>
                        <a:rPr lang="zh-CN" altLang="zh-CN" sz="1400" b="1" kern="1200" dirty="0">
                          <a:solidFill>
                            <a:schemeClr val="tx1"/>
                          </a:solidFill>
                          <a:latin typeface="Times New Roman" panose="02020603050405020304"/>
                          <a:ea typeface="微软雅黑" panose="020B0703020204020201" pitchFamily="34" charset="-122"/>
                          <a:cs typeface="+mn-cs"/>
                        </a:rPr>
                        <a:t>、</a:t>
                      </a:r>
                      <a:r>
                        <a:rPr lang="en-US" altLang="zh-CN" sz="1400" b="1" kern="1200" dirty="0">
                          <a:solidFill>
                            <a:schemeClr val="tx1"/>
                          </a:solidFill>
                          <a:latin typeface="Times New Roman" panose="02020603050405020304"/>
                          <a:ea typeface="微软雅黑" panose="020B0703020204020201" pitchFamily="34" charset="-122"/>
                          <a:cs typeface="+mn-cs"/>
                        </a:rPr>
                        <a:t>110</a:t>
                      </a:r>
                      <a:r>
                        <a:rPr lang="zh-CN" altLang="zh-CN" sz="1400" b="1" kern="1200" dirty="0">
                          <a:solidFill>
                            <a:schemeClr val="tx1"/>
                          </a:solidFill>
                          <a:latin typeface="Times New Roman" panose="02020603050405020304"/>
                          <a:ea typeface="微软雅黑" panose="020B0703020204020201" pitchFamily="34" charset="-122"/>
                          <a:cs typeface="+mn-cs"/>
                        </a:rPr>
                        <a:t>电话求救；</a:t>
                      </a:r>
                    </a:p>
                    <a:p>
                      <a:pPr marL="71755" lvl="0" indent="0" algn="l" defTabSz="914400" rtl="0" eaLnBrk="1" latinLnBrk="0" hangingPunct="1">
                        <a:lnSpc>
                          <a:spcPct val="130000"/>
                        </a:lnSpc>
                        <a:spcAft>
                          <a:spcPct val="0"/>
                        </a:spcAft>
                        <a:buFont typeface="+mj-lt"/>
                        <a:buAutoNum type="arabicPeriod"/>
                      </a:pPr>
                      <a:r>
                        <a:rPr lang="zh-CN" altLang="zh-CN" sz="1400" b="1" kern="1200" dirty="0">
                          <a:solidFill>
                            <a:schemeClr val="tx1"/>
                          </a:solidFill>
                          <a:latin typeface="Times New Roman" panose="02020603050405020304"/>
                          <a:ea typeface="微软雅黑" panose="020B0703020204020201" pitchFamily="34" charset="-122"/>
                          <a:cs typeface="+mn-cs"/>
                        </a:rPr>
                        <a:t>现场发现事故人员立即根据企业制订的《生产安全事故应急救援预案》规定的流程向企业相关管理人员进行事故报告。</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grpSp>
        <p:nvGrpSpPr>
          <p:cNvPr id="14" name="组合 13"/>
          <p:cNvGrpSpPr/>
          <p:nvPr/>
        </p:nvGrpSpPr>
        <p:grpSpPr>
          <a:xfrm>
            <a:off x="2859204" y="3174394"/>
            <a:ext cx="748387" cy="1072566"/>
            <a:chOff x="7460120" y="5755406"/>
            <a:chExt cx="486444" cy="697157"/>
          </a:xfrm>
        </p:grpSpPr>
        <p:pic>
          <p:nvPicPr>
            <p:cNvPr id="15" name="图片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69021" y="5786445"/>
              <a:ext cx="468911" cy="666118"/>
            </a:xfrm>
            <a:prstGeom prst="rect">
              <a:avLst/>
            </a:prstGeom>
          </p:spPr>
        </p:pic>
        <p:sp>
          <p:nvSpPr>
            <p:cNvPr id="16" name="Rectangle 74"/>
            <p:cNvSpPr>
              <a:spLocks noChangeArrowheads="1"/>
            </p:cNvSpPr>
            <p:nvPr/>
          </p:nvSpPr>
          <p:spPr bwMode="auto">
            <a:xfrm>
              <a:off x="7460120" y="5755406"/>
              <a:ext cx="486444" cy="688095"/>
            </a:xfrm>
            <a:prstGeom prst="rect">
              <a:avLst/>
            </a:prstGeom>
            <a:noFill/>
            <a:ln w="6350" cap="flat">
              <a:solidFill>
                <a:schemeClr val="tx1">
                  <a:lumMod val="65000"/>
                  <a:lumOff val="35000"/>
                </a:schemeClr>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grpSp>
      <p:pic>
        <p:nvPicPr>
          <p:cNvPr id="17" name="图片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10027" y="3166468"/>
            <a:ext cx="806016" cy="1065915"/>
          </a:xfrm>
          <a:prstGeom prst="rect">
            <a:avLst/>
          </a:prstGeom>
        </p:spPr>
      </p:pic>
      <p:grpSp>
        <p:nvGrpSpPr>
          <p:cNvPr id="18" name="组合 17"/>
          <p:cNvGrpSpPr/>
          <p:nvPr/>
        </p:nvGrpSpPr>
        <p:grpSpPr>
          <a:xfrm>
            <a:off x="594792" y="3219262"/>
            <a:ext cx="953973" cy="1038521"/>
            <a:chOff x="7545390" y="1668463"/>
            <a:chExt cx="2149476" cy="2339976"/>
          </a:xfrm>
        </p:grpSpPr>
        <p:sp>
          <p:nvSpPr>
            <p:cNvPr id="19" name="Freeform 27"/>
            <p:cNvSpPr/>
            <p:nvPr/>
          </p:nvSpPr>
          <p:spPr bwMode="auto">
            <a:xfrm>
              <a:off x="7545390" y="1668463"/>
              <a:ext cx="2149476" cy="1931988"/>
            </a:xfrm>
            <a:custGeom>
              <a:avLst/>
              <a:gdLst>
                <a:gd name="T0" fmla="*/ 113 w 1354"/>
                <a:gd name="T1" fmla="*/ 1217 h 1217"/>
                <a:gd name="T2" fmla="*/ 1236 w 1354"/>
                <a:gd name="T3" fmla="*/ 1217 h 1217"/>
                <a:gd name="T4" fmla="*/ 1247 w 1354"/>
                <a:gd name="T5" fmla="*/ 1217 h 1217"/>
                <a:gd name="T6" fmla="*/ 1260 w 1354"/>
                <a:gd name="T7" fmla="*/ 1214 h 1217"/>
                <a:gd name="T8" fmla="*/ 1271 w 1354"/>
                <a:gd name="T9" fmla="*/ 1212 h 1217"/>
                <a:gd name="T10" fmla="*/ 1282 w 1354"/>
                <a:gd name="T11" fmla="*/ 1209 h 1217"/>
                <a:gd name="T12" fmla="*/ 1295 w 1354"/>
                <a:gd name="T13" fmla="*/ 1201 h 1217"/>
                <a:gd name="T14" fmla="*/ 1306 w 1354"/>
                <a:gd name="T15" fmla="*/ 1196 h 1217"/>
                <a:gd name="T16" fmla="*/ 1317 w 1354"/>
                <a:gd name="T17" fmla="*/ 1188 h 1217"/>
                <a:gd name="T18" fmla="*/ 1325 w 1354"/>
                <a:gd name="T19" fmla="*/ 1177 h 1217"/>
                <a:gd name="T20" fmla="*/ 1333 w 1354"/>
                <a:gd name="T21" fmla="*/ 1169 h 1217"/>
                <a:gd name="T22" fmla="*/ 1343 w 1354"/>
                <a:gd name="T23" fmla="*/ 1150 h 1217"/>
                <a:gd name="T24" fmla="*/ 1346 w 1354"/>
                <a:gd name="T25" fmla="*/ 1139 h 1217"/>
                <a:gd name="T26" fmla="*/ 1351 w 1354"/>
                <a:gd name="T27" fmla="*/ 1126 h 1217"/>
                <a:gd name="T28" fmla="*/ 1354 w 1354"/>
                <a:gd name="T29" fmla="*/ 1112 h 1217"/>
                <a:gd name="T30" fmla="*/ 1354 w 1354"/>
                <a:gd name="T31" fmla="*/ 1088 h 1217"/>
                <a:gd name="T32" fmla="*/ 1351 w 1354"/>
                <a:gd name="T33" fmla="*/ 1072 h 1217"/>
                <a:gd name="T34" fmla="*/ 1346 w 1354"/>
                <a:gd name="T35" fmla="*/ 1062 h 1217"/>
                <a:gd name="T36" fmla="*/ 1335 w 1354"/>
                <a:gd name="T37" fmla="*/ 1037 h 1217"/>
                <a:gd name="T38" fmla="*/ 1314 w 1354"/>
                <a:gd name="T39" fmla="*/ 997 h 1217"/>
                <a:gd name="T40" fmla="*/ 780 w 1354"/>
                <a:gd name="T41" fmla="*/ 56 h 1217"/>
                <a:gd name="T42" fmla="*/ 764 w 1354"/>
                <a:gd name="T43" fmla="*/ 35 h 1217"/>
                <a:gd name="T44" fmla="*/ 754 w 1354"/>
                <a:gd name="T45" fmla="*/ 27 h 1217"/>
                <a:gd name="T46" fmla="*/ 743 w 1354"/>
                <a:gd name="T47" fmla="*/ 19 h 1217"/>
                <a:gd name="T48" fmla="*/ 732 w 1354"/>
                <a:gd name="T49" fmla="*/ 13 h 1217"/>
                <a:gd name="T50" fmla="*/ 724 w 1354"/>
                <a:gd name="T51" fmla="*/ 8 h 1217"/>
                <a:gd name="T52" fmla="*/ 716 w 1354"/>
                <a:gd name="T53" fmla="*/ 5 h 1217"/>
                <a:gd name="T54" fmla="*/ 708 w 1354"/>
                <a:gd name="T55" fmla="*/ 2 h 1217"/>
                <a:gd name="T56" fmla="*/ 697 w 1354"/>
                <a:gd name="T57" fmla="*/ 0 h 1217"/>
                <a:gd name="T58" fmla="*/ 687 w 1354"/>
                <a:gd name="T59" fmla="*/ 0 h 1217"/>
                <a:gd name="T60" fmla="*/ 679 w 1354"/>
                <a:gd name="T61" fmla="*/ 2 h 1217"/>
                <a:gd name="T62" fmla="*/ 665 w 1354"/>
                <a:gd name="T63" fmla="*/ 5 h 1217"/>
                <a:gd name="T64" fmla="*/ 654 w 1354"/>
                <a:gd name="T65" fmla="*/ 11 h 1217"/>
                <a:gd name="T66" fmla="*/ 638 w 1354"/>
                <a:gd name="T67" fmla="*/ 16 h 1217"/>
                <a:gd name="T68" fmla="*/ 630 w 1354"/>
                <a:gd name="T69" fmla="*/ 24 h 1217"/>
                <a:gd name="T70" fmla="*/ 620 w 1354"/>
                <a:gd name="T71" fmla="*/ 35 h 1217"/>
                <a:gd name="T72" fmla="*/ 6 w 1354"/>
                <a:gd name="T73" fmla="*/ 1059 h 1217"/>
                <a:gd name="T74" fmla="*/ 0 w 1354"/>
                <a:gd name="T75" fmla="*/ 1099 h 1217"/>
                <a:gd name="T76" fmla="*/ 0 w 1354"/>
                <a:gd name="T77" fmla="*/ 1118 h 1217"/>
                <a:gd name="T78" fmla="*/ 3 w 1354"/>
                <a:gd name="T79" fmla="*/ 1131 h 1217"/>
                <a:gd name="T80" fmla="*/ 8 w 1354"/>
                <a:gd name="T81" fmla="*/ 1142 h 1217"/>
                <a:gd name="T82" fmla="*/ 11 w 1354"/>
                <a:gd name="T83" fmla="*/ 1153 h 1217"/>
                <a:gd name="T84" fmla="*/ 25 w 1354"/>
                <a:gd name="T85" fmla="*/ 1171 h 1217"/>
                <a:gd name="T86" fmla="*/ 35 w 1354"/>
                <a:gd name="T87" fmla="*/ 1182 h 1217"/>
                <a:gd name="T88" fmla="*/ 43 w 1354"/>
                <a:gd name="T89" fmla="*/ 1190 h 1217"/>
                <a:gd name="T90" fmla="*/ 54 w 1354"/>
                <a:gd name="T91" fmla="*/ 1196 h 1217"/>
                <a:gd name="T92" fmla="*/ 67 w 1354"/>
                <a:gd name="T93" fmla="*/ 1201 h 1217"/>
                <a:gd name="T94" fmla="*/ 81 w 1354"/>
                <a:gd name="T95" fmla="*/ 1209 h 1217"/>
                <a:gd name="T96" fmla="*/ 113 w 1354"/>
                <a:gd name="T97" fmla="*/ 1217 h 1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54" h="1217">
                  <a:moveTo>
                    <a:pt x="113" y="1217"/>
                  </a:moveTo>
                  <a:lnTo>
                    <a:pt x="1236" y="1217"/>
                  </a:lnTo>
                  <a:lnTo>
                    <a:pt x="1247" y="1217"/>
                  </a:lnTo>
                  <a:lnTo>
                    <a:pt x="1260" y="1214"/>
                  </a:lnTo>
                  <a:lnTo>
                    <a:pt x="1271" y="1212"/>
                  </a:lnTo>
                  <a:lnTo>
                    <a:pt x="1282" y="1209"/>
                  </a:lnTo>
                  <a:lnTo>
                    <a:pt x="1295" y="1201"/>
                  </a:lnTo>
                  <a:lnTo>
                    <a:pt x="1306" y="1196"/>
                  </a:lnTo>
                  <a:lnTo>
                    <a:pt x="1317" y="1188"/>
                  </a:lnTo>
                  <a:lnTo>
                    <a:pt x="1325" y="1177"/>
                  </a:lnTo>
                  <a:lnTo>
                    <a:pt x="1333" y="1169"/>
                  </a:lnTo>
                  <a:lnTo>
                    <a:pt x="1343" y="1150"/>
                  </a:lnTo>
                  <a:lnTo>
                    <a:pt x="1346" y="1139"/>
                  </a:lnTo>
                  <a:lnTo>
                    <a:pt x="1351" y="1126"/>
                  </a:lnTo>
                  <a:lnTo>
                    <a:pt x="1354" y="1112"/>
                  </a:lnTo>
                  <a:lnTo>
                    <a:pt x="1354" y="1088"/>
                  </a:lnTo>
                  <a:lnTo>
                    <a:pt x="1351" y="1072"/>
                  </a:lnTo>
                  <a:lnTo>
                    <a:pt x="1346" y="1062"/>
                  </a:lnTo>
                  <a:lnTo>
                    <a:pt x="1335" y="1037"/>
                  </a:lnTo>
                  <a:lnTo>
                    <a:pt x="1314" y="997"/>
                  </a:lnTo>
                  <a:lnTo>
                    <a:pt x="780" y="56"/>
                  </a:lnTo>
                  <a:lnTo>
                    <a:pt x="764" y="35"/>
                  </a:lnTo>
                  <a:lnTo>
                    <a:pt x="754" y="27"/>
                  </a:lnTo>
                  <a:lnTo>
                    <a:pt x="743" y="19"/>
                  </a:lnTo>
                  <a:lnTo>
                    <a:pt x="732" y="13"/>
                  </a:lnTo>
                  <a:lnTo>
                    <a:pt x="724" y="8"/>
                  </a:lnTo>
                  <a:lnTo>
                    <a:pt x="716" y="5"/>
                  </a:lnTo>
                  <a:lnTo>
                    <a:pt x="708" y="2"/>
                  </a:lnTo>
                  <a:lnTo>
                    <a:pt x="697" y="0"/>
                  </a:lnTo>
                  <a:lnTo>
                    <a:pt x="687" y="0"/>
                  </a:lnTo>
                  <a:lnTo>
                    <a:pt x="679" y="2"/>
                  </a:lnTo>
                  <a:lnTo>
                    <a:pt x="665" y="5"/>
                  </a:lnTo>
                  <a:lnTo>
                    <a:pt x="654" y="11"/>
                  </a:lnTo>
                  <a:lnTo>
                    <a:pt x="638" y="16"/>
                  </a:lnTo>
                  <a:lnTo>
                    <a:pt x="630" y="24"/>
                  </a:lnTo>
                  <a:lnTo>
                    <a:pt x="620" y="35"/>
                  </a:lnTo>
                  <a:lnTo>
                    <a:pt x="6" y="1059"/>
                  </a:lnTo>
                  <a:lnTo>
                    <a:pt x="0" y="1099"/>
                  </a:lnTo>
                  <a:lnTo>
                    <a:pt x="0" y="1118"/>
                  </a:lnTo>
                  <a:lnTo>
                    <a:pt x="3" y="1131"/>
                  </a:lnTo>
                  <a:lnTo>
                    <a:pt x="8" y="1142"/>
                  </a:lnTo>
                  <a:lnTo>
                    <a:pt x="11" y="1153"/>
                  </a:lnTo>
                  <a:lnTo>
                    <a:pt x="25" y="1171"/>
                  </a:lnTo>
                  <a:lnTo>
                    <a:pt x="35" y="1182"/>
                  </a:lnTo>
                  <a:lnTo>
                    <a:pt x="43" y="1190"/>
                  </a:lnTo>
                  <a:lnTo>
                    <a:pt x="54" y="1196"/>
                  </a:lnTo>
                  <a:lnTo>
                    <a:pt x="67" y="1201"/>
                  </a:lnTo>
                  <a:lnTo>
                    <a:pt x="81" y="1209"/>
                  </a:lnTo>
                  <a:lnTo>
                    <a:pt x="113" y="1217"/>
                  </a:lnTo>
                  <a:close/>
                </a:path>
              </a:pathLst>
            </a:custGeom>
            <a:solidFill>
              <a:srgbClr val="FFF1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 name="Freeform 28"/>
            <p:cNvSpPr>
              <a:spLocks noEditPoints="1"/>
            </p:cNvSpPr>
            <p:nvPr/>
          </p:nvSpPr>
          <p:spPr bwMode="auto">
            <a:xfrm>
              <a:off x="7600953" y="1727201"/>
              <a:ext cx="2035176" cy="1814513"/>
            </a:xfrm>
            <a:custGeom>
              <a:avLst/>
              <a:gdLst>
                <a:gd name="T0" fmla="*/ 183 w 1282"/>
                <a:gd name="T1" fmla="*/ 998 h 1143"/>
                <a:gd name="T2" fmla="*/ 654 w 1282"/>
                <a:gd name="T3" fmla="*/ 193 h 1143"/>
                <a:gd name="T4" fmla="*/ 1118 w 1282"/>
                <a:gd name="T5" fmla="*/ 998 h 1143"/>
                <a:gd name="T6" fmla="*/ 183 w 1282"/>
                <a:gd name="T7" fmla="*/ 998 h 1143"/>
                <a:gd name="T8" fmla="*/ 183 w 1282"/>
                <a:gd name="T9" fmla="*/ 998 h 1143"/>
                <a:gd name="T10" fmla="*/ 183 w 1282"/>
                <a:gd name="T11" fmla="*/ 998 h 1143"/>
                <a:gd name="T12" fmla="*/ 83 w 1282"/>
                <a:gd name="T13" fmla="*/ 1143 h 1143"/>
                <a:gd name="T14" fmla="*/ 1201 w 1282"/>
                <a:gd name="T15" fmla="*/ 1143 h 1143"/>
                <a:gd name="T16" fmla="*/ 1209 w 1282"/>
                <a:gd name="T17" fmla="*/ 1143 h 1143"/>
                <a:gd name="T18" fmla="*/ 1220 w 1282"/>
                <a:gd name="T19" fmla="*/ 1143 h 1143"/>
                <a:gd name="T20" fmla="*/ 1225 w 1282"/>
                <a:gd name="T21" fmla="*/ 1140 h 1143"/>
                <a:gd name="T22" fmla="*/ 1233 w 1282"/>
                <a:gd name="T23" fmla="*/ 1137 h 1143"/>
                <a:gd name="T24" fmla="*/ 1241 w 1282"/>
                <a:gd name="T25" fmla="*/ 1134 h 1143"/>
                <a:gd name="T26" fmla="*/ 1247 w 1282"/>
                <a:gd name="T27" fmla="*/ 1129 h 1143"/>
                <a:gd name="T28" fmla="*/ 1252 w 1282"/>
                <a:gd name="T29" fmla="*/ 1126 h 1143"/>
                <a:gd name="T30" fmla="*/ 1257 w 1282"/>
                <a:gd name="T31" fmla="*/ 1121 h 1143"/>
                <a:gd name="T32" fmla="*/ 1263 w 1282"/>
                <a:gd name="T33" fmla="*/ 1118 h 1143"/>
                <a:gd name="T34" fmla="*/ 1265 w 1282"/>
                <a:gd name="T35" fmla="*/ 1113 h 1143"/>
                <a:gd name="T36" fmla="*/ 1273 w 1282"/>
                <a:gd name="T37" fmla="*/ 1097 h 1143"/>
                <a:gd name="T38" fmla="*/ 1276 w 1282"/>
                <a:gd name="T39" fmla="*/ 1089 h 1143"/>
                <a:gd name="T40" fmla="*/ 1282 w 1282"/>
                <a:gd name="T41" fmla="*/ 1081 h 1143"/>
                <a:gd name="T42" fmla="*/ 1282 w 1282"/>
                <a:gd name="T43" fmla="*/ 1073 h 1143"/>
                <a:gd name="T44" fmla="*/ 1282 w 1282"/>
                <a:gd name="T45" fmla="*/ 1065 h 1143"/>
                <a:gd name="T46" fmla="*/ 1282 w 1282"/>
                <a:gd name="T47" fmla="*/ 1054 h 1143"/>
                <a:gd name="T48" fmla="*/ 1279 w 1282"/>
                <a:gd name="T49" fmla="*/ 1046 h 1143"/>
                <a:gd name="T50" fmla="*/ 1276 w 1282"/>
                <a:gd name="T51" fmla="*/ 1038 h 1143"/>
                <a:gd name="T52" fmla="*/ 1268 w 1282"/>
                <a:gd name="T53" fmla="*/ 1019 h 1143"/>
                <a:gd name="T54" fmla="*/ 1247 w 1282"/>
                <a:gd name="T55" fmla="*/ 979 h 1143"/>
                <a:gd name="T56" fmla="*/ 716 w 1282"/>
                <a:gd name="T57" fmla="*/ 41 h 1143"/>
                <a:gd name="T58" fmla="*/ 703 w 1282"/>
                <a:gd name="T59" fmla="*/ 24 h 1143"/>
                <a:gd name="T60" fmla="*/ 694 w 1282"/>
                <a:gd name="T61" fmla="*/ 16 h 1143"/>
                <a:gd name="T62" fmla="*/ 689 w 1282"/>
                <a:gd name="T63" fmla="*/ 11 h 1143"/>
                <a:gd name="T64" fmla="*/ 681 w 1282"/>
                <a:gd name="T65" fmla="*/ 8 h 1143"/>
                <a:gd name="T66" fmla="*/ 676 w 1282"/>
                <a:gd name="T67" fmla="*/ 6 h 1143"/>
                <a:gd name="T68" fmla="*/ 670 w 1282"/>
                <a:gd name="T69" fmla="*/ 3 h 1143"/>
                <a:gd name="T70" fmla="*/ 665 w 1282"/>
                <a:gd name="T71" fmla="*/ 3 h 1143"/>
                <a:gd name="T72" fmla="*/ 660 w 1282"/>
                <a:gd name="T73" fmla="*/ 0 h 1143"/>
                <a:gd name="T74" fmla="*/ 657 w 1282"/>
                <a:gd name="T75" fmla="*/ 0 h 1143"/>
                <a:gd name="T76" fmla="*/ 654 w 1282"/>
                <a:gd name="T77" fmla="*/ 0 h 1143"/>
                <a:gd name="T78" fmla="*/ 649 w 1282"/>
                <a:gd name="T79" fmla="*/ 0 h 1143"/>
                <a:gd name="T80" fmla="*/ 641 w 1282"/>
                <a:gd name="T81" fmla="*/ 3 h 1143"/>
                <a:gd name="T82" fmla="*/ 633 w 1282"/>
                <a:gd name="T83" fmla="*/ 6 h 1143"/>
                <a:gd name="T84" fmla="*/ 625 w 1282"/>
                <a:gd name="T85" fmla="*/ 11 h 1143"/>
                <a:gd name="T86" fmla="*/ 619 w 1282"/>
                <a:gd name="T87" fmla="*/ 16 h 1143"/>
                <a:gd name="T88" fmla="*/ 611 w 1282"/>
                <a:gd name="T89" fmla="*/ 22 h 1143"/>
                <a:gd name="T90" fmla="*/ 6 w 1282"/>
                <a:gd name="T91" fmla="*/ 1035 h 1143"/>
                <a:gd name="T92" fmla="*/ 0 w 1282"/>
                <a:gd name="T93" fmla="*/ 1062 h 1143"/>
                <a:gd name="T94" fmla="*/ 3 w 1282"/>
                <a:gd name="T95" fmla="*/ 1075 h 1143"/>
                <a:gd name="T96" fmla="*/ 3 w 1282"/>
                <a:gd name="T97" fmla="*/ 1084 h 1143"/>
                <a:gd name="T98" fmla="*/ 8 w 1282"/>
                <a:gd name="T99" fmla="*/ 1092 h 1143"/>
                <a:gd name="T100" fmla="*/ 11 w 1282"/>
                <a:gd name="T101" fmla="*/ 1100 h 1143"/>
                <a:gd name="T102" fmla="*/ 14 w 1282"/>
                <a:gd name="T103" fmla="*/ 1105 h 1143"/>
                <a:gd name="T104" fmla="*/ 16 w 1282"/>
                <a:gd name="T105" fmla="*/ 1110 h 1143"/>
                <a:gd name="T106" fmla="*/ 22 w 1282"/>
                <a:gd name="T107" fmla="*/ 1113 h 1143"/>
                <a:gd name="T108" fmla="*/ 27 w 1282"/>
                <a:gd name="T109" fmla="*/ 1118 h 1143"/>
                <a:gd name="T110" fmla="*/ 32 w 1282"/>
                <a:gd name="T111" fmla="*/ 1124 h 1143"/>
                <a:gd name="T112" fmla="*/ 38 w 1282"/>
                <a:gd name="T113" fmla="*/ 1126 h 1143"/>
                <a:gd name="T114" fmla="*/ 46 w 1282"/>
                <a:gd name="T115" fmla="*/ 1132 h 1143"/>
                <a:gd name="T116" fmla="*/ 59 w 1282"/>
                <a:gd name="T117" fmla="*/ 1137 h 1143"/>
                <a:gd name="T118" fmla="*/ 83 w 1282"/>
                <a:gd name="T119" fmla="*/ 1143 h 1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82" h="1143">
                  <a:moveTo>
                    <a:pt x="183" y="998"/>
                  </a:moveTo>
                  <a:lnTo>
                    <a:pt x="654" y="193"/>
                  </a:lnTo>
                  <a:lnTo>
                    <a:pt x="1118" y="998"/>
                  </a:lnTo>
                  <a:lnTo>
                    <a:pt x="183" y="998"/>
                  </a:lnTo>
                  <a:lnTo>
                    <a:pt x="183" y="998"/>
                  </a:lnTo>
                  <a:lnTo>
                    <a:pt x="183" y="998"/>
                  </a:lnTo>
                  <a:close/>
                  <a:moveTo>
                    <a:pt x="83" y="1143"/>
                  </a:moveTo>
                  <a:lnTo>
                    <a:pt x="1201" y="1143"/>
                  </a:lnTo>
                  <a:lnTo>
                    <a:pt x="1209" y="1143"/>
                  </a:lnTo>
                  <a:lnTo>
                    <a:pt x="1220" y="1143"/>
                  </a:lnTo>
                  <a:lnTo>
                    <a:pt x="1225" y="1140"/>
                  </a:lnTo>
                  <a:lnTo>
                    <a:pt x="1233" y="1137"/>
                  </a:lnTo>
                  <a:lnTo>
                    <a:pt x="1241" y="1134"/>
                  </a:lnTo>
                  <a:lnTo>
                    <a:pt x="1247" y="1129"/>
                  </a:lnTo>
                  <a:lnTo>
                    <a:pt x="1252" y="1126"/>
                  </a:lnTo>
                  <a:lnTo>
                    <a:pt x="1257" y="1121"/>
                  </a:lnTo>
                  <a:lnTo>
                    <a:pt x="1263" y="1118"/>
                  </a:lnTo>
                  <a:lnTo>
                    <a:pt x="1265" y="1113"/>
                  </a:lnTo>
                  <a:lnTo>
                    <a:pt x="1273" y="1097"/>
                  </a:lnTo>
                  <a:lnTo>
                    <a:pt x="1276" y="1089"/>
                  </a:lnTo>
                  <a:lnTo>
                    <a:pt x="1282" y="1081"/>
                  </a:lnTo>
                  <a:lnTo>
                    <a:pt x="1282" y="1073"/>
                  </a:lnTo>
                  <a:lnTo>
                    <a:pt x="1282" y="1065"/>
                  </a:lnTo>
                  <a:lnTo>
                    <a:pt x="1282" y="1054"/>
                  </a:lnTo>
                  <a:lnTo>
                    <a:pt x="1279" y="1046"/>
                  </a:lnTo>
                  <a:lnTo>
                    <a:pt x="1276" y="1038"/>
                  </a:lnTo>
                  <a:lnTo>
                    <a:pt x="1268" y="1019"/>
                  </a:lnTo>
                  <a:lnTo>
                    <a:pt x="1247" y="979"/>
                  </a:lnTo>
                  <a:lnTo>
                    <a:pt x="716" y="41"/>
                  </a:lnTo>
                  <a:lnTo>
                    <a:pt x="703" y="24"/>
                  </a:lnTo>
                  <a:lnTo>
                    <a:pt x="694" y="16"/>
                  </a:lnTo>
                  <a:lnTo>
                    <a:pt x="689" y="11"/>
                  </a:lnTo>
                  <a:lnTo>
                    <a:pt x="681" y="8"/>
                  </a:lnTo>
                  <a:lnTo>
                    <a:pt x="676" y="6"/>
                  </a:lnTo>
                  <a:lnTo>
                    <a:pt x="670" y="3"/>
                  </a:lnTo>
                  <a:lnTo>
                    <a:pt x="665" y="3"/>
                  </a:lnTo>
                  <a:lnTo>
                    <a:pt x="660" y="0"/>
                  </a:lnTo>
                  <a:lnTo>
                    <a:pt x="657" y="0"/>
                  </a:lnTo>
                  <a:lnTo>
                    <a:pt x="654" y="0"/>
                  </a:lnTo>
                  <a:lnTo>
                    <a:pt x="649" y="0"/>
                  </a:lnTo>
                  <a:lnTo>
                    <a:pt x="641" y="3"/>
                  </a:lnTo>
                  <a:lnTo>
                    <a:pt x="633" y="6"/>
                  </a:lnTo>
                  <a:lnTo>
                    <a:pt x="625" y="11"/>
                  </a:lnTo>
                  <a:lnTo>
                    <a:pt x="619" y="16"/>
                  </a:lnTo>
                  <a:lnTo>
                    <a:pt x="611" y="22"/>
                  </a:lnTo>
                  <a:lnTo>
                    <a:pt x="6" y="1035"/>
                  </a:lnTo>
                  <a:lnTo>
                    <a:pt x="0" y="1062"/>
                  </a:lnTo>
                  <a:lnTo>
                    <a:pt x="3" y="1075"/>
                  </a:lnTo>
                  <a:lnTo>
                    <a:pt x="3" y="1084"/>
                  </a:lnTo>
                  <a:lnTo>
                    <a:pt x="8" y="1092"/>
                  </a:lnTo>
                  <a:lnTo>
                    <a:pt x="11" y="1100"/>
                  </a:lnTo>
                  <a:lnTo>
                    <a:pt x="14" y="1105"/>
                  </a:lnTo>
                  <a:lnTo>
                    <a:pt x="16" y="1110"/>
                  </a:lnTo>
                  <a:lnTo>
                    <a:pt x="22" y="1113"/>
                  </a:lnTo>
                  <a:lnTo>
                    <a:pt x="27" y="1118"/>
                  </a:lnTo>
                  <a:lnTo>
                    <a:pt x="32" y="1124"/>
                  </a:lnTo>
                  <a:lnTo>
                    <a:pt x="38" y="1126"/>
                  </a:lnTo>
                  <a:lnTo>
                    <a:pt x="46" y="1132"/>
                  </a:lnTo>
                  <a:lnTo>
                    <a:pt x="59" y="1137"/>
                  </a:lnTo>
                  <a:lnTo>
                    <a:pt x="83" y="114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 name="Freeform 29"/>
            <p:cNvSpPr>
              <a:spLocks noEditPoints="1"/>
            </p:cNvSpPr>
            <p:nvPr/>
          </p:nvSpPr>
          <p:spPr bwMode="auto">
            <a:xfrm>
              <a:off x="8154990" y="2246313"/>
              <a:ext cx="1093788" cy="1027113"/>
            </a:xfrm>
            <a:custGeom>
              <a:avLst/>
              <a:gdLst>
                <a:gd name="T0" fmla="*/ 340 w 689"/>
                <a:gd name="T1" fmla="*/ 647 h 647"/>
                <a:gd name="T2" fmla="*/ 308 w 689"/>
                <a:gd name="T3" fmla="*/ 639 h 647"/>
                <a:gd name="T4" fmla="*/ 533 w 689"/>
                <a:gd name="T5" fmla="*/ 639 h 647"/>
                <a:gd name="T6" fmla="*/ 177 w 689"/>
                <a:gd name="T7" fmla="*/ 550 h 647"/>
                <a:gd name="T8" fmla="*/ 112 w 689"/>
                <a:gd name="T9" fmla="*/ 563 h 647"/>
                <a:gd name="T10" fmla="*/ 69 w 689"/>
                <a:gd name="T11" fmla="*/ 526 h 647"/>
                <a:gd name="T12" fmla="*/ 48 w 689"/>
                <a:gd name="T13" fmla="*/ 504 h 647"/>
                <a:gd name="T14" fmla="*/ 32 w 689"/>
                <a:gd name="T15" fmla="*/ 480 h 647"/>
                <a:gd name="T16" fmla="*/ 0 w 689"/>
                <a:gd name="T17" fmla="*/ 539 h 647"/>
                <a:gd name="T18" fmla="*/ 45 w 689"/>
                <a:gd name="T19" fmla="*/ 593 h 647"/>
                <a:gd name="T20" fmla="*/ 115 w 689"/>
                <a:gd name="T21" fmla="*/ 566 h 647"/>
                <a:gd name="T22" fmla="*/ 115 w 689"/>
                <a:gd name="T23" fmla="*/ 537 h 647"/>
                <a:gd name="T24" fmla="*/ 118 w 689"/>
                <a:gd name="T25" fmla="*/ 504 h 647"/>
                <a:gd name="T26" fmla="*/ 161 w 689"/>
                <a:gd name="T27" fmla="*/ 534 h 647"/>
                <a:gd name="T28" fmla="*/ 624 w 689"/>
                <a:gd name="T29" fmla="*/ 513 h 647"/>
                <a:gd name="T30" fmla="*/ 394 w 689"/>
                <a:gd name="T31" fmla="*/ 531 h 647"/>
                <a:gd name="T32" fmla="*/ 337 w 689"/>
                <a:gd name="T33" fmla="*/ 515 h 647"/>
                <a:gd name="T34" fmla="*/ 391 w 689"/>
                <a:gd name="T35" fmla="*/ 510 h 647"/>
                <a:gd name="T36" fmla="*/ 581 w 689"/>
                <a:gd name="T37" fmla="*/ 432 h 647"/>
                <a:gd name="T38" fmla="*/ 571 w 689"/>
                <a:gd name="T39" fmla="*/ 429 h 647"/>
                <a:gd name="T40" fmla="*/ 222 w 689"/>
                <a:gd name="T41" fmla="*/ 480 h 647"/>
                <a:gd name="T42" fmla="*/ 193 w 689"/>
                <a:gd name="T43" fmla="*/ 499 h 647"/>
                <a:gd name="T44" fmla="*/ 126 w 689"/>
                <a:gd name="T45" fmla="*/ 459 h 647"/>
                <a:gd name="T46" fmla="*/ 112 w 689"/>
                <a:gd name="T47" fmla="*/ 491 h 647"/>
                <a:gd name="T48" fmla="*/ 94 w 689"/>
                <a:gd name="T49" fmla="*/ 480 h 647"/>
                <a:gd name="T50" fmla="*/ 53 w 689"/>
                <a:gd name="T51" fmla="*/ 462 h 647"/>
                <a:gd name="T52" fmla="*/ 59 w 689"/>
                <a:gd name="T53" fmla="*/ 462 h 647"/>
                <a:gd name="T54" fmla="*/ 64 w 689"/>
                <a:gd name="T55" fmla="*/ 413 h 647"/>
                <a:gd name="T56" fmla="*/ 48 w 689"/>
                <a:gd name="T57" fmla="*/ 392 h 647"/>
                <a:gd name="T58" fmla="*/ 493 w 689"/>
                <a:gd name="T59" fmla="*/ 277 h 647"/>
                <a:gd name="T60" fmla="*/ 458 w 689"/>
                <a:gd name="T61" fmla="*/ 207 h 647"/>
                <a:gd name="T62" fmla="*/ 509 w 689"/>
                <a:gd name="T63" fmla="*/ 317 h 647"/>
                <a:gd name="T64" fmla="*/ 514 w 689"/>
                <a:gd name="T65" fmla="*/ 322 h 647"/>
                <a:gd name="T66" fmla="*/ 99 w 689"/>
                <a:gd name="T67" fmla="*/ 432 h 647"/>
                <a:gd name="T68" fmla="*/ 85 w 689"/>
                <a:gd name="T69" fmla="*/ 432 h 647"/>
                <a:gd name="T70" fmla="*/ 53 w 689"/>
                <a:gd name="T71" fmla="*/ 365 h 647"/>
                <a:gd name="T72" fmla="*/ 85 w 689"/>
                <a:gd name="T73" fmla="*/ 349 h 647"/>
                <a:gd name="T74" fmla="*/ 99 w 689"/>
                <a:gd name="T75" fmla="*/ 328 h 647"/>
                <a:gd name="T76" fmla="*/ 152 w 689"/>
                <a:gd name="T77" fmla="*/ 202 h 647"/>
                <a:gd name="T78" fmla="*/ 471 w 689"/>
                <a:gd name="T79" fmla="*/ 424 h 647"/>
                <a:gd name="T80" fmla="*/ 429 w 689"/>
                <a:gd name="T81" fmla="*/ 411 h 647"/>
                <a:gd name="T82" fmla="*/ 480 w 689"/>
                <a:gd name="T83" fmla="*/ 387 h 647"/>
                <a:gd name="T84" fmla="*/ 496 w 689"/>
                <a:gd name="T85" fmla="*/ 384 h 647"/>
                <a:gd name="T86" fmla="*/ 316 w 689"/>
                <a:gd name="T87" fmla="*/ 161 h 647"/>
                <a:gd name="T88" fmla="*/ 378 w 689"/>
                <a:gd name="T89" fmla="*/ 73 h 647"/>
                <a:gd name="T90" fmla="*/ 257 w 689"/>
                <a:gd name="T91" fmla="*/ 330 h 647"/>
                <a:gd name="T92" fmla="*/ 244 w 689"/>
                <a:gd name="T93" fmla="*/ 277 h 647"/>
                <a:gd name="T94" fmla="*/ 233 w 689"/>
                <a:gd name="T95" fmla="*/ 301 h 647"/>
                <a:gd name="T96" fmla="*/ 260 w 689"/>
                <a:gd name="T97" fmla="*/ 306 h 647"/>
                <a:gd name="T98" fmla="*/ 166 w 689"/>
                <a:gd name="T99" fmla="*/ 261 h 647"/>
                <a:gd name="T100" fmla="*/ 195 w 689"/>
                <a:gd name="T101" fmla="*/ 239 h 647"/>
                <a:gd name="T102" fmla="*/ 195 w 689"/>
                <a:gd name="T103" fmla="*/ 239 h 647"/>
                <a:gd name="T104" fmla="*/ 359 w 689"/>
                <a:gd name="T105" fmla="*/ 164 h 647"/>
                <a:gd name="T106" fmla="*/ 337 w 689"/>
                <a:gd name="T107" fmla="*/ 183 h 647"/>
                <a:gd name="T108" fmla="*/ 332 w 689"/>
                <a:gd name="T109" fmla="*/ 175 h 647"/>
                <a:gd name="T110" fmla="*/ 340 w 689"/>
                <a:gd name="T111" fmla="*/ 156 h 647"/>
                <a:gd name="T112" fmla="*/ 362 w 689"/>
                <a:gd name="T113" fmla="*/ 143 h 647"/>
                <a:gd name="T114" fmla="*/ 287 w 689"/>
                <a:gd name="T115" fmla="*/ 35 h 647"/>
                <a:gd name="T116" fmla="*/ 254 w 689"/>
                <a:gd name="T117" fmla="*/ 121 h 647"/>
                <a:gd name="T118" fmla="*/ 238 w 689"/>
                <a:gd name="T119" fmla="*/ 124 h 647"/>
                <a:gd name="T120" fmla="*/ 225 w 689"/>
                <a:gd name="T121" fmla="*/ 97 h 647"/>
                <a:gd name="T122" fmla="*/ 252 w 689"/>
                <a:gd name="T123" fmla="*/ 54 h 6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89" h="647">
                  <a:moveTo>
                    <a:pt x="354" y="636"/>
                  </a:moveTo>
                  <a:lnTo>
                    <a:pt x="354" y="636"/>
                  </a:lnTo>
                  <a:lnTo>
                    <a:pt x="351" y="633"/>
                  </a:lnTo>
                  <a:lnTo>
                    <a:pt x="348" y="633"/>
                  </a:lnTo>
                  <a:lnTo>
                    <a:pt x="345" y="631"/>
                  </a:lnTo>
                  <a:lnTo>
                    <a:pt x="345" y="631"/>
                  </a:lnTo>
                  <a:lnTo>
                    <a:pt x="343" y="631"/>
                  </a:lnTo>
                  <a:lnTo>
                    <a:pt x="337" y="631"/>
                  </a:lnTo>
                  <a:lnTo>
                    <a:pt x="332" y="647"/>
                  </a:lnTo>
                  <a:lnTo>
                    <a:pt x="340" y="647"/>
                  </a:lnTo>
                  <a:lnTo>
                    <a:pt x="343" y="647"/>
                  </a:lnTo>
                  <a:lnTo>
                    <a:pt x="343" y="647"/>
                  </a:lnTo>
                  <a:lnTo>
                    <a:pt x="343" y="647"/>
                  </a:lnTo>
                  <a:lnTo>
                    <a:pt x="345" y="644"/>
                  </a:lnTo>
                  <a:lnTo>
                    <a:pt x="345" y="644"/>
                  </a:lnTo>
                  <a:lnTo>
                    <a:pt x="345" y="644"/>
                  </a:lnTo>
                  <a:lnTo>
                    <a:pt x="348" y="641"/>
                  </a:lnTo>
                  <a:lnTo>
                    <a:pt x="354" y="636"/>
                  </a:lnTo>
                  <a:lnTo>
                    <a:pt x="354" y="636"/>
                  </a:lnTo>
                  <a:close/>
                  <a:moveTo>
                    <a:pt x="308" y="639"/>
                  </a:moveTo>
                  <a:lnTo>
                    <a:pt x="308" y="639"/>
                  </a:lnTo>
                  <a:lnTo>
                    <a:pt x="238" y="639"/>
                  </a:lnTo>
                  <a:lnTo>
                    <a:pt x="161" y="577"/>
                  </a:lnTo>
                  <a:lnTo>
                    <a:pt x="442" y="622"/>
                  </a:lnTo>
                  <a:lnTo>
                    <a:pt x="520" y="636"/>
                  </a:lnTo>
                  <a:lnTo>
                    <a:pt x="530" y="639"/>
                  </a:lnTo>
                  <a:lnTo>
                    <a:pt x="533" y="639"/>
                  </a:lnTo>
                  <a:lnTo>
                    <a:pt x="533" y="639"/>
                  </a:lnTo>
                  <a:lnTo>
                    <a:pt x="533" y="639"/>
                  </a:lnTo>
                  <a:lnTo>
                    <a:pt x="533" y="639"/>
                  </a:lnTo>
                  <a:lnTo>
                    <a:pt x="533" y="639"/>
                  </a:lnTo>
                  <a:lnTo>
                    <a:pt x="413" y="639"/>
                  </a:lnTo>
                  <a:lnTo>
                    <a:pt x="198" y="593"/>
                  </a:lnTo>
                  <a:lnTo>
                    <a:pt x="300" y="633"/>
                  </a:lnTo>
                  <a:lnTo>
                    <a:pt x="308" y="639"/>
                  </a:lnTo>
                  <a:lnTo>
                    <a:pt x="308" y="639"/>
                  </a:lnTo>
                  <a:close/>
                  <a:moveTo>
                    <a:pt x="689" y="622"/>
                  </a:moveTo>
                  <a:lnTo>
                    <a:pt x="651" y="582"/>
                  </a:lnTo>
                  <a:lnTo>
                    <a:pt x="177" y="550"/>
                  </a:lnTo>
                  <a:lnTo>
                    <a:pt x="177" y="550"/>
                  </a:lnTo>
                  <a:lnTo>
                    <a:pt x="177" y="550"/>
                  </a:lnTo>
                  <a:lnTo>
                    <a:pt x="177" y="550"/>
                  </a:lnTo>
                  <a:lnTo>
                    <a:pt x="179" y="550"/>
                  </a:lnTo>
                  <a:lnTo>
                    <a:pt x="193" y="553"/>
                  </a:lnTo>
                  <a:lnTo>
                    <a:pt x="303" y="569"/>
                  </a:lnTo>
                  <a:lnTo>
                    <a:pt x="608" y="612"/>
                  </a:lnTo>
                  <a:lnTo>
                    <a:pt x="689" y="622"/>
                  </a:lnTo>
                  <a:lnTo>
                    <a:pt x="689" y="622"/>
                  </a:lnTo>
                  <a:close/>
                  <a:moveTo>
                    <a:pt x="115" y="566"/>
                  </a:moveTo>
                  <a:lnTo>
                    <a:pt x="112" y="563"/>
                  </a:lnTo>
                  <a:lnTo>
                    <a:pt x="107" y="561"/>
                  </a:lnTo>
                  <a:lnTo>
                    <a:pt x="99" y="553"/>
                  </a:lnTo>
                  <a:lnTo>
                    <a:pt x="94" y="547"/>
                  </a:lnTo>
                  <a:lnTo>
                    <a:pt x="88" y="545"/>
                  </a:lnTo>
                  <a:lnTo>
                    <a:pt x="88" y="545"/>
                  </a:lnTo>
                  <a:lnTo>
                    <a:pt x="85" y="542"/>
                  </a:lnTo>
                  <a:lnTo>
                    <a:pt x="85" y="539"/>
                  </a:lnTo>
                  <a:lnTo>
                    <a:pt x="85" y="537"/>
                  </a:lnTo>
                  <a:lnTo>
                    <a:pt x="85" y="518"/>
                  </a:lnTo>
                  <a:lnTo>
                    <a:pt x="69" y="526"/>
                  </a:lnTo>
                  <a:lnTo>
                    <a:pt x="67" y="526"/>
                  </a:lnTo>
                  <a:lnTo>
                    <a:pt x="64" y="526"/>
                  </a:lnTo>
                  <a:lnTo>
                    <a:pt x="61" y="526"/>
                  </a:lnTo>
                  <a:lnTo>
                    <a:pt x="61" y="526"/>
                  </a:lnTo>
                  <a:lnTo>
                    <a:pt x="61" y="526"/>
                  </a:lnTo>
                  <a:lnTo>
                    <a:pt x="59" y="526"/>
                  </a:lnTo>
                  <a:lnTo>
                    <a:pt x="53" y="523"/>
                  </a:lnTo>
                  <a:lnTo>
                    <a:pt x="40" y="518"/>
                  </a:lnTo>
                  <a:lnTo>
                    <a:pt x="45" y="510"/>
                  </a:lnTo>
                  <a:lnTo>
                    <a:pt x="48" y="504"/>
                  </a:lnTo>
                  <a:lnTo>
                    <a:pt x="48" y="502"/>
                  </a:lnTo>
                  <a:lnTo>
                    <a:pt x="51" y="499"/>
                  </a:lnTo>
                  <a:lnTo>
                    <a:pt x="51" y="496"/>
                  </a:lnTo>
                  <a:lnTo>
                    <a:pt x="51" y="494"/>
                  </a:lnTo>
                  <a:lnTo>
                    <a:pt x="48" y="494"/>
                  </a:lnTo>
                  <a:lnTo>
                    <a:pt x="48" y="491"/>
                  </a:lnTo>
                  <a:lnTo>
                    <a:pt x="48" y="486"/>
                  </a:lnTo>
                  <a:lnTo>
                    <a:pt x="45" y="483"/>
                  </a:lnTo>
                  <a:lnTo>
                    <a:pt x="40" y="475"/>
                  </a:lnTo>
                  <a:lnTo>
                    <a:pt x="32" y="480"/>
                  </a:lnTo>
                  <a:lnTo>
                    <a:pt x="24" y="486"/>
                  </a:lnTo>
                  <a:lnTo>
                    <a:pt x="18" y="491"/>
                  </a:lnTo>
                  <a:lnTo>
                    <a:pt x="13" y="496"/>
                  </a:lnTo>
                  <a:lnTo>
                    <a:pt x="10" y="502"/>
                  </a:lnTo>
                  <a:lnTo>
                    <a:pt x="5" y="507"/>
                  </a:lnTo>
                  <a:lnTo>
                    <a:pt x="2" y="515"/>
                  </a:lnTo>
                  <a:lnTo>
                    <a:pt x="0" y="521"/>
                  </a:lnTo>
                  <a:lnTo>
                    <a:pt x="0" y="529"/>
                  </a:lnTo>
                  <a:lnTo>
                    <a:pt x="0" y="534"/>
                  </a:lnTo>
                  <a:lnTo>
                    <a:pt x="0" y="539"/>
                  </a:lnTo>
                  <a:lnTo>
                    <a:pt x="2" y="547"/>
                  </a:lnTo>
                  <a:lnTo>
                    <a:pt x="5" y="558"/>
                  </a:lnTo>
                  <a:lnTo>
                    <a:pt x="10" y="566"/>
                  </a:lnTo>
                  <a:lnTo>
                    <a:pt x="16" y="572"/>
                  </a:lnTo>
                  <a:lnTo>
                    <a:pt x="24" y="580"/>
                  </a:lnTo>
                  <a:lnTo>
                    <a:pt x="27" y="585"/>
                  </a:lnTo>
                  <a:lnTo>
                    <a:pt x="32" y="588"/>
                  </a:lnTo>
                  <a:lnTo>
                    <a:pt x="35" y="590"/>
                  </a:lnTo>
                  <a:lnTo>
                    <a:pt x="43" y="590"/>
                  </a:lnTo>
                  <a:lnTo>
                    <a:pt x="45" y="593"/>
                  </a:lnTo>
                  <a:lnTo>
                    <a:pt x="53" y="593"/>
                  </a:lnTo>
                  <a:lnTo>
                    <a:pt x="59" y="593"/>
                  </a:lnTo>
                  <a:lnTo>
                    <a:pt x="64" y="593"/>
                  </a:lnTo>
                  <a:lnTo>
                    <a:pt x="72" y="593"/>
                  </a:lnTo>
                  <a:lnTo>
                    <a:pt x="80" y="590"/>
                  </a:lnTo>
                  <a:lnTo>
                    <a:pt x="91" y="585"/>
                  </a:lnTo>
                  <a:lnTo>
                    <a:pt x="99" y="580"/>
                  </a:lnTo>
                  <a:lnTo>
                    <a:pt x="107" y="574"/>
                  </a:lnTo>
                  <a:lnTo>
                    <a:pt x="115" y="566"/>
                  </a:lnTo>
                  <a:lnTo>
                    <a:pt x="115" y="566"/>
                  </a:lnTo>
                  <a:close/>
                  <a:moveTo>
                    <a:pt x="163" y="542"/>
                  </a:moveTo>
                  <a:lnTo>
                    <a:pt x="163" y="542"/>
                  </a:lnTo>
                  <a:lnTo>
                    <a:pt x="126" y="547"/>
                  </a:lnTo>
                  <a:lnTo>
                    <a:pt x="123" y="547"/>
                  </a:lnTo>
                  <a:lnTo>
                    <a:pt x="123" y="545"/>
                  </a:lnTo>
                  <a:lnTo>
                    <a:pt x="123" y="545"/>
                  </a:lnTo>
                  <a:lnTo>
                    <a:pt x="120" y="545"/>
                  </a:lnTo>
                  <a:lnTo>
                    <a:pt x="120" y="542"/>
                  </a:lnTo>
                  <a:lnTo>
                    <a:pt x="118" y="542"/>
                  </a:lnTo>
                  <a:lnTo>
                    <a:pt x="115" y="537"/>
                  </a:lnTo>
                  <a:lnTo>
                    <a:pt x="115" y="531"/>
                  </a:lnTo>
                  <a:lnTo>
                    <a:pt x="112" y="526"/>
                  </a:lnTo>
                  <a:lnTo>
                    <a:pt x="112" y="521"/>
                  </a:lnTo>
                  <a:lnTo>
                    <a:pt x="112" y="515"/>
                  </a:lnTo>
                  <a:lnTo>
                    <a:pt x="112" y="515"/>
                  </a:lnTo>
                  <a:lnTo>
                    <a:pt x="112" y="513"/>
                  </a:lnTo>
                  <a:lnTo>
                    <a:pt x="112" y="510"/>
                  </a:lnTo>
                  <a:lnTo>
                    <a:pt x="112" y="510"/>
                  </a:lnTo>
                  <a:lnTo>
                    <a:pt x="115" y="510"/>
                  </a:lnTo>
                  <a:lnTo>
                    <a:pt x="118" y="504"/>
                  </a:lnTo>
                  <a:lnTo>
                    <a:pt x="126" y="515"/>
                  </a:lnTo>
                  <a:lnTo>
                    <a:pt x="126" y="513"/>
                  </a:lnTo>
                  <a:lnTo>
                    <a:pt x="128" y="510"/>
                  </a:lnTo>
                  <a:lnTo>
                    <a:pt x="131" y="507"/>
                  </a:lnTo>
                  <a:lnTo>
                    <a:pt x="144" y="494"/>
                  </a:lnTo>
                  <a:lnTo>
                    <a:pt x="144" y="496"/>
                  </a:lnTo>
                  <a:lnTo>
                    <a:pt x="147" y="499"/>
                  </a:lnTo>
                  <a:lnTo>
                    <a:pt x="150" y="502"/>
                  </a:lnTo>
                  <a:lnTo>
                    <a:pt x="152" y="510"/>
                  </a:lnTo>
                  <a:lnTo>
                    <a:pt x="161" y="534"/>
                  </a:lnTo>
                  <a:lnTo>
                    <a:pt x="163" y="542"/>
                  </a:lnTo>
                  <a:lnTo>
                    <a:pt x="163" y="542"/>
                  </a:lnTo>
                  <a:close/>
                  <a:moveTo>
                    <a:pt x="648" y="542"/>
                  </a:moveTo>
                  <a:lnTo>
                    <a:pt x="646" y="537"/>
                  </a:lnTo>
                  <a:lnTo>
                    <a:pt x="638" y="523"/>
                  </a:lnTo>
                  <a:lnTo>
                    <a:pt x="632" y="518"/>
                  </a:lnTo>
                  <a:lnTo>
                    <a:pt x="630" y="515"/>
                  </a:lnTo>
                  <a:lnTo>
                    <a:pt x="630" y="513"/>
                  </a:lnTo>
                  <a:lnTo>
                    <a:pt x="627" y="513"/>
                  </a:lnTo>
                  <a:lnTo>
                    <a:pt x="624" y="513"/>
                  </a:lnTo>
                  <a:lnTo>
                    <a:pt x="624" y="513"/>
                  </a:lnTo>
                  <a:lnTo>
                    <a:pt x="624" y="513"/>
                  </a:lnTo>
                  <a:lnTo>
                    <a:pt x="624" y="513"/>
                  </a:lnTo>
                  <a:lnTo>
                    <a:pt x="447" y="526"/>
                  </a:lnTo>
                  <a:lnTo>
                    <a:pt x="391" y="529"/>
                  </a:lnTo>
                  <a:lnTo>
                    <a:pt x="391" y="529"/>
                  </a:lnTo>
                  <a:lnTo>
                    <a:pt x="391" y="531"/>
                  </a:lnTo>
                  <a:lnTo>
                    <a:pt x="391" y="531"/>
                  </a:lnTo>
                  <a:lnTo>
                    <a:pt x="394" y="531"/>
                  </a:lnTo>
                  <a:lnTo>
                    <a:pt x="394" y="531"/>
                  </a:lnTo>
                  <a:lnTo>
                    <a:pt x="402" y="531"/>
                  </a:lnTo>
                  <a:lnTo>
                    <a:pt x="455" y="534"/>
                  </a:lnTo>
                  <a:lnTo>
                    <a:pt x="648" y="542"/>
                  </a:lnTo>
                  <a:lnTo>
                    <a:pt x="648" y="542"/>
                  </a:lnTo>
                  <a:close/>
                  <a:moveTo>
                    <a:pt x="404" y="513"/>
                  </a:moveTo>
                  <a:lnTo>
                    <a:pt x="404" y="513"/>
                  </a:lnTo>
                  <a:lnTo>
                    <a:pt x="370" y="515"/>
                  </a:lnTo>
                  <a:lnTo>
                    <a:pt x="343" y="518"/>
                  </a:lnTo>
                  <a:lnTo>
                    <a:pt x="340" y="515"/>
                  </a:lnTo>
                  <a:lnTo>
                    <a:pt x="337" y="515"/>
                  </a:lnTo>
                  <a:lnTo>
                    <a:pt x="337" y="515"/>
                  </a:lnTo>
                  <a:lnTo>
                    <a:pt x="335" y="515"/>
                  </a:lnTo>
                  <a:lnTo>
                    <a:pt x="335" y="513"/>
                  </a:lnTo>
                  <a:lnTo>
                    <a:pt x="335" y="513"/>
                  </a:lnTo>
                  <a:lnTo>
                    <a:pt x="335" y="513"/>
                  </a:lnTo>
                  <a:lnTo>
                    <a:pt x="332" y="510"/>
                  </a:lnTo>
                  <a:lnTo>
                    <a:pt x="343" y="507"/>
                  </a:lnTo>
                  <a:lnTo>
                    <a:pt x="362" y="510"/>
                  </a:lnTo>
                  <a:lnTo>
                    <a:pt x="380" y="507"/>
                  </a:lnTo>
                  <a:lnTo>
                    <a:pt x="391" y="510"/>
                  </a:lnTo>
                  <a:lnTo>
                    <a:pt x="399" y="510"/>
                  </a:lnTo>
                  <a:lnTo>
                    <a:pt x="402" y="513"/>
                  </a:lnTo>
                  <a:lnTo>
                    <a:pt x="404" y="513"/>
                  </a:lnTo>
                  <a:lnTo>
                    <a:pt x="404" y="513"/>
                  </a:lnTo>
                  <a:lnTo>
                    <a:pt x="404" y="513"/>
                  </a:lnTo>
                  <a:lnTo>
                    <a:pt x="404" y="513"/>
                  </a:lnTo>
                  <a:close/>
                  <a:moveTo>
                    <a:pt x="606" y="467"/>
                  </a:moveTo>
                  <a:lnTo>
                    <a:pt x="600" y="459"/>
                  </a:lnTo>
                  <a:lnTo>
                    <a:pt x="587" y="437"/>
                  </a:lnTo>
                  <a:lnTo>
                    <a:pt x="581" y="432"/>
                  </a:lnTo>
                  <a:lnTo>
                    <a:pt x="579" y="432"/>
                  </a:lnTo>
                  <a:lnTo>
                    <a:pt x="579" y="429"/>
                  </a:lnTo>
                  <a:lnTo>
                    <a:pt x="579" y="429"/>
                  </a:lnTo>
                  <a:lnTo>
                    <a:pt x="579" y="429"/>
                  </a:lnTo>
                  <a:lnTo>
                    <a:pt x="579" y="429"/>
                  </a:lnTo>
                  <a:lnTo>
                    <a:pt x="579" y="429"/>
                  </a:lnTo>
                  <a:lnTo>
                    <a:pt x="579" y="429"/>
                  </a:lnTo>
                  <a:lnTo>
                    <a:pt x="579" y="429"/>
                  </a:lnTo>
                  <a:lnTo>
                    <a:pt x="576" y="429"/>
                  </a:lnTo>
                  <a:lnTo>
                    <a:pt x="571" y="429"/>
                  </a:lnTo>
                  <a:lnTo>
                    <a:pt x="533" y="435"/>
                  </a:lnTo>
                  <a:lnTo>
                    <a:pt x="319" y="472"/>
                  </a:lnTo>
                  <a:lnTo>
                    <a:pt x="236" y="486"/>
                  </a:lnTo>
                  <a:lnTo>
                    <a:pt x="222" y="488"/>
                  </a:lnTo>
                  <a:lnTo>
                    <a:pt x="220" y="488"/>
                  </a:lnTo>
                  <a:lnTo>
                    <a:pt x="220" y="488"/>
                  </a:lnTo>
                  <a:lnTo>
                    <a:pt x="222" y="483"/>
                  </a:lnTo>
                  <a:lnTo>
                    <a:pt x="222" y="480"/>
                  </a:lnTo>
                  <a:lnTo>
                    <a:pt x="222" y="480"/>
                  </a:lnTo>
                  <a:lnTo>
                    <a:pt x="222" y="480"/>
                  </a:lnTo>
                  <a:lnTo>
                    <a:pt x="222" y="478"/>
                  </a:lnTo>
                  <a:lnTo>
                    <a:pt x="222" y="478"/>
                  </a:lnTo>
                  <a:lnTo>
                    <a:pt x="220" y="475"/>
                  </a:lnTo>
                  <a:lnTo>
                    <a:pt x="217" y="475"/>
                  </a:lnTo>
                  <a:lnTo>
                    <a:pt x="217" y="472"/>
                  </a:lnTo>
                  <a:lnTo>
                    <a:pt x="211" y="467"/>
                  </a:lnTo>
                  <a:lnTo>
                    <a:pt x="198" y="459"/>
                  </a:lnTo>
                  <a:lnTo>
                    <a:pt x="193" y="491"/>
                  </a:lnTo>
                  <a:lnTo>
                    <a:pt x="193" y="496"/>
                  </a:lnTo>
                  <a:lnTo>
                    <a:pt x="193" y="499"/>
                  </a:lnTo>
                  <a:lnTo>
                    <a:pt x="193" y="502"/>
                  </a:lnTo>
                  <a:lnTo>
                    <a:pt x="193" y="502"/>
                  </a:lnTo>
                  <a:lnTo>
                    <a:pt x="193" y="502"/>
                  </a:lnTo>
                  <a:lnTo>
                    <a:pt x="193" y="504"/>
                  </a:lnTo>
                  <a:lnTo>
                    <a:pt x="195" y="504"/>
                  </a:lnTo>
                  <a:lnTo>
                    <a:pt x="195" y="504"/>
                  </a:lnTo>
                  <a:lnTo>
                    <a:pt x="606" y="467"/>
                  </a:lnTo>
                  <a:lnTo>
                    <a:pt x="606" y="467"/>
                  </a:lnTo>
                  <a:lnTo>
                    <a:pt x="606" y="467"/>
                  </a:lnTo>
                  <a:close/>
                  <a:moveTo>
                    <a:pt x="126" y="459"/>
                  </a:moveTo>
                  <a:lnTo>
                    <a:pt x="118" y="480"/>
                  </a:lnTo>
                  <a:lnTo>
                    <a:pt x="118" y="486"/>
                  </a:lnTo>
                  <a:lnTo>
                    <a:pt x="115" y="488"/>
                  </a:lnTo>
                  <a:lnTo>
                    <a:pt x="115" y="488"/>
                  </a:lnTo>
                  <a:lnTo>
                    <a:pt x="115" y="488"/>
                  </a:lnTo>
                  <a:lnTo>
                    <a:pt x="115" y="488"/>
                  </a:lnTo>
                  <a:lnTo>
                    <a:pt x="115" y="488"/>
                  </a:lnTo>
                  <a:lnTo>
                    <a:pt x="115" y="491"/>
                  </a:lnTo>
                  <a:lnTo>
                    <a:pt x="115" y="491"/>
                  </a:lnTo>
                  <a:lnTo>
                    <a:pt x="112" y="491"/>
                  </a:lnTo>
                  <a:lnTo>
                    <a:pt x="112" y="491"/>
                  </a:lnTo>
                  <a:lnTo>
                    <a:pt x="107" y="494"/>
                  </a:lnTo>
                  <a:lnTo>
                    <a:pt x="96" y="494"/>
                  </a:lnTo>
                  <a:lnTo>
                    <a:pt x="88" y="494"/>
                  </a:lnTo>
                  <a:lnTo>
                    <a:pt x="94" y="483"/>
                  </a:lnTo>
                  <a:lnTo>
                    <a:pt x="94" y="483"/>
                  </a:lnTo>
                  <a:lnTo>
                    <a:pt x="94" y="483"/>
                  </a:lnTo>
                  <a:lnTo>
                    <a:pt x="94" y="483"/>
                  </a:lnTo>
                  <a:lnTo>
                    <a:pt x="94" y="480"/>
                  </a:lnTo>
                  <a:lnTo>
                    <a:pt x="94" y="480"/>
                  </a:lnTo>
                  <a:lnTo>
                    <a:pt x="94" y="475"/>
                  </a:lnTo>
                  <a:lnTo>
                    <a:pt x="83" y="459"/>
                  </a:lnTo>
                  <a:lnTo>
                    <a:pt x="126" y="459"/>
                  </a:lnTo>
                  <a:lnTo>
                    <a:pt x="126" y="459"/>
                  </a:lnTo>
                  <a:close/>
                  <a:moveTo>
                    <a:pt x="37" y="389"/>
                  </a:moveTo>
                  <a:lnTo>
                    <a:pt x="40" y="419"/>
                  </a:lnTo>
                  <a:lnTo>
                    <a:pt x="43" y="437"/>
                  </a:lnTo>
                  <a:lnTo>
                    <a:pt x="51" y="459"/>
                  </a:lnTo>
                  <a:lnTo>
                    <a:pt x="53" y="462"/>
                  </a:lnTo>
                  <a:lnTo>
                    <a:pt x="53" y="462"/>
                  </a:lnTo>
                  <a:lnTo>
                    <a:pt x="53" y="462"/>
                  </a:lnTo>
                  <a:lnTo>
                    <a:pt x="53" y="462"/>
                  </a:lnTo>
                  <a:lnTo>
                    <a:pt x="56" y="462"/>
                  </a:lnTo>
                  <a:lnTo>
                    <a:pt x="56" y="462"/>
                  </a:lnTo>
                  <a:lnTo>
                    <a:pt x="56" y="462"/>
                  </a:lnTo>
                  <a:lnTo>
                    <a:pt x="56" y="462"/>
                  </a:lnTo>
                  <a:lnTo>
                    <a:pt x="56" y="462"/>
                  </a:lnTo>
                  <a:lnTo>
                    <a:pt x="59" y="462"/>
                  </a:lnTo>
                  <a:lnTo>
                    <a:pt x="59" y="462"/>
                  </a:lnTo>
                  <a:lnTo>
                    <a:pt x="59" y="462"/>
                  </a:lnTo>
                  <a:lnTo>
                    <a:pt x="61" y="462"/>
                  </a:lnTo>
                  <a:lnTo>
                    <a:pt x="61" y="459"/>
                  </a:lnTo>
                  <a:lnTo>
                    <a:pt x="61" y="459"/>
                  </a:lnTo>
                  <a:lnTo>
                    <a:pt x="64" y="456"/>
                  </a:lnTo>
                  <a:lnTo>
                    <a:pt x="67" y="451"/>
                  </a:lnTo>
                  <a:lnTo>
                    <a:pt x="67" y="448"/>
                  </a:lnTo>
                  <a:lnTo>
                    <a:pt x="69" y="446"/>
                  </a:lnTo>
                  <a:lnTo>
                    <a:pt x="69" y="443"/>
                  </a:lnTo>
                  <a:lnTo>
                    <a:pt x="67" y="424"/>
                  </a:lnTo>
                  <a:lnTo>
                    <a:pt x="64" y="413"/>
                  </a:lnTo>
                  <a:lnTo>
                    <a:pt x="64" y="408"/>
                  </a:lnTo>
                  <a:lnTo>
                    <a:pt x="61" y="405"/>
                  </a:lnTo>
                  <a:lnTo>
                    <a:pt x="61" y="403"/>
                  </a:lnTo>
                  <a:lnTo>
                    <a:pt x="61" y="400"/>
                  </a:lnTo>
                  <a:lnTo>
                    <a:pt x="59" y="400"/>
                  </a:lnTo>
                  <a:lnTo>
                    <a:pt x="59" y="397"/>
                  </a:lnTo>
                  <a:lnTo>
                    <a:pt x="56" y="397"/>
                  </a:lnTo>
                  <a:lnTo>
                    <a:pt x="53" y="395"/>
                  </a:lnTo>
                  <a:lnTo>
                    <a:pt x="51" y="395"/>
                  </a:lnTo>
                  <a:lnTo>
                    <a:pt x="48" y="392"/>
                  </a:lnTo>
                  <a:lnTo>
                    <a:pt x="37" y="389"/>
                  </a:lnTo>
                  <a:lnTo>
                    <a:pt x="37" y="389"/>
                  </a:lnTo>
                  <a:close/>
                  <a:moveTo>
                    <a:pt x="458" y="207"/>
                  </a:moveTo>
                  <a:lnTo>
                    <a:pt x="488" y="258"/>
                  </a:lnTo>
                  <a:lnTo>
                    <a:pt x="490" y="269"/>
                  </a:lnTo>
                  <a:lnTo>
                    <a:pt x="490" y="274"/>
                  </a:lnTo>
                  <a:lnTo>
                    <a:pt x="493" y="277"/>
                  </a:lnTo>
                  <a:lnTo>
                    <a:pt x="493" y="277"/>
                  </a:lnTo>
                  <a:lnTo>
                    <a:pt x="493" y="277"/>
                  </a:lnTo>
                  <a:lnTo>
                    <a:pt x="493" y="277"/>
                  </a:lnTo>
                  <a:lnTo>
                    <a:pt x="493" y="277"/>
                  </a:lnTo>
                  <a:lnTo>
                    <a:pt x="493" y="277"/>
                  </a:lnTo>
                  <a:lnTo>
                    <a:pt x="155" y="459"/>
                  </a:lnTo>
                  <a:lnTo>
                    <a:pt x="155" y="459"/>
                  </a:lnTo>
                  <a:lnTo>
                    <a:pt x="158" y="456"/>
                  </a:lnTo>
                  <a:lnTo>
                    <a:pt x="166" y="448"/>
                  </a:lnTo>
                  <a:lnTo>
                    <a:pt x="233" y="392"/>
                  </a:lnTo>
                  <a:lnTo>
                    <a:pt x="415" y="239"/>
                  </a:lnTo>
                  <a:lnTo>
                    <a:pt x="453" y="212"/>
                  </a:lnTo>
                  <a:lnTo>
                    <a:pt x="458" y="207"/>
                  </a:lnTo>
                  <a:lnTo>
                    <a:pt x="458" y="207"/>
                  </a:lnTo>
                  <a:lnTo>
                    <a:pt x="458" y="207"/>
                  </a:lnTo>
                  <a:lnTo>
                    <a:pt x="458" y="207"/>
                  </a:lnTo>
                  <a:close/>
                  <a:moveTo>
                    <a:pt x="538" y="360"/>
                  </a:moveTo>
                  <a:lnTo>
                    <a:pt x="538" y="360"/>
                  </a:lnTo>
                  <a:lnTo>
                    <a:pt x="273" y="432"/>
                  </a:lnTo>
                  <a:lnTo>
                    <a:pt x="453" y="344"/>
                  </a:lnTo>
                  <a:lnTo>
                    <a:pt x="501" y="319"/>
                  </a:lnTo>
                  <a:lnTo>
                    <a:pt x="509" y="317"/>
                  </a:lnTo>
                  <a:lnTo>
                    <a:pt x="509" y="317"/>
                  </a:lnTo>
                  <a:lnTo>
                    <a:pt x="512" y="317"/>
                  </a:lnTo>
                  <a:lnTo>
                    <a:pt x="512" y="317"/>
                  </a:lnTo>
                  <a:lnTo>
                    <a:pt x="512" y="317"/>
                  </a:lnTo>
                  <a:lnTo>
                    <a:pt x="512" y="317"/>
                  </a:lnTo>
                  <a:lnTo>
                    <a:pt x="512" y="317"/>
                  </a:lnTo>
                  <a:lnTo>
                    <a:pt x="512" y="317"/>
                  </a:lnTo>
                  <a:lnTo>
                    <a:pt x="512" y="317"/>
                  </a:lnTo>
                  <a:lnTo>
                    <a:pt x="512" y="319"/>
                  </a:lnTo>
                  <a:lnTo>
                    <a:pt x="514" y="319"/>
                  </a:lnTo>
                  <a:lnTo>
                    <a:pt x="514" y="322"/>
                  </a:lnTo>
                  <a:lnTo>
                    <a:pt x="520" y="328"/>
                  </a:lnTo>
                  <a:lnTo>
                    <a:pt x="530" y="346"/>
                  </a:lnTo>
                  <a:lnTo>
                    <a:pt x="538" y="360"/>
                  </a:lnTo>
                  <a:lnTo>
                    <a:pt x="538" y="360"/>
                  </a:lnTo>
                  <a:close/>
                  <a:moveTo>
                    <a:pt x="174" y="169"/>
                  </a:moveTo>
                  <a:lnTo>
                    <a:pt x="174" y="169"/>
                  </a:lnTo>
                  <a:lnTo>
                    <a:pt x="99" y="432"/>
                  </a:lnTo>
                  <a:lnTo>
                    <a:pt x="99" y="432"/>
                  </a:lnTo>
                  <a:lnTo>
                    <a:pt x="99" y="432"/>
                  </a:lnTo>
                  <a:lnTo>
                    <a:pt x="99" y="432"/>
                  </a:lnTo>
                  <a:lnTo>
                    <a:pt x="99" y="432"/>
                  </a:lnTo>
                  <a:lnTo>
                    <a:pt x="99" y="432"/>
                  </a:lnTo>
                  <a:lnTo>
                    <a:pt x="96" y="432"/>
                  </a:lnTo>
                  <a:lnTo>
                    <a:pt x="94" y="432"/>
                  </a:lnTo>
                  <a:lnTo>
                    <a:pt x="91" y="432"/>
                  </a:lnTo>
                  <a:lnTo>
                    <a:pt x="88" y="432"/>
                  </a:lnTo>
                  <a:lnTo>
                    <a:pt x="88" y="432"/>
                  </a:lnTo>
                  <a:lnTo>
                    <a:pt x="85" y="432"/>
                  </a:lnTo>
                  <a:lnTo>
                    <a:pt x="85" y="432"/>
                  </a:lnTo>
                  <a:lnTo>
                    <a:pt x="85" y="432"/>
                  </a:lnTo>
                  <a:lnTo>
                    <a:pt x="85" y="432"/>
                  </a:lnTo>
                  <a:lnTo>
                    <a:pt x="85" y="432"/>
                  </a:lnTo>
                  <a:lnTo>
                    <a:pt x="85" y="432"/>
                  </a:lnTo>
                  <a:lnTo>
                    <a:pt x="85" y="432"/>
                  </a:lnTo>
                  <a:lnTo>
                    <a:pt x="83" y="429"/>
                  </a:lnTo>
                  <a:lnTo>
                    <a:pt x="83" y="429"/>
                  </a:lnTo>
                  <a:lnTo>
                    <a:pt x="75" y="413"/>
                  </a:lnTo>
                  <a:lnTo>
                    <a:pt x="59" y="376"/>
                  </a:lnTo>
                  <a:lnTo>
                    <a:pt x="53" y="365"/>
                  </a:lnTo>
                  <a:lnTo>
                    <a:pt x="53" y="365"/>
                  </a:lnTo>
                  <a:lnTo>
                    <a:pt x="53" y="362"/>
                  </a:lnTo>
                  <a:lnTo>
                    <a:pt x="56" y="365"/>
                  </a:lnTo>
                  <a:lnTo>
                    <a:pt x="59" y="368"/>
                  </a:lnTo>
                  <a:lnTo>
                    <a:pt x="61" y="368"/>
                  </a:lnTo>
                  <a:lnTo>
                    <a:pt x="67" y="376"/>
                  </a:lnTo>
                  <a:lnTo>
                    <a:pt x="96" y="408"/>
                  </a:lnTo>
                  <a:lnTo>
                    <a:pt x="83" y="352"/>
                  </a:lnTo>
                  <a:lnTo>
                    <a:pt x="83" y="352"/>
                  </a:lnTo>
                  <a:lnTo>
                    <a:pt x="83" y="352"/>
                  </a:lnTo>
                  <a:lnTo>
                    <a:pt x="85" y="349"/>
                  </a:lnTo>
                  <a:lnTo>
                    <a:pt x="85" y="346"/>
                  </a:lnTo>
                  <a:lnTo>
                    <a:pt x="91" y="344"/>
                  </a:lnTo>
                  <a:lnTo>
                    <a:pt x="94" y="341"/>
                  </a:lnTo>
                  <a:lnTo>
                    <a:pt x="96" y="338"/>
                  </a:lnTo>
                  <a:lnTo>
                    <a:pt x="99" y="336"/>
                  </a:lnTo>
                  <a:lnTo>
                    <a:pt x="99" y="336"/>
                  </a:lnTo>
                  <a:lnTo>
                    <a:pt x="99" y="333"/>
                  </a:lnTo>
                  <a:lnTo>
                    <a:pt x="99" y="333"/>
                  </a:lnTo>
                  <a:lnTo>
                    <a:pt x="99" y="330"/>
                  </a:lnTo>
                  <a:lnTo>
                    <a:pt x="99" y="328"/>
                  </a:lnTo>
                  <a:lnTo>
                    <a:pt x="99" y="325"/>
                  </a:lnTo>
                  <a:lnTo>
                    <a:pt x="99" y="319"/>
                  </a:lnTo>
                  <a:lnTo>
                    <a:pt x="96" y="311"/>
                  </a:lnTo>
                  <a:lnTo>
                    <a:pt x="96" y="306"/>
                  </a:lnTo>
                  <a:lnTo>
                    <a:pt x="99" y="303"/>
                  </a:lnTo>
                  <a:lnTo>
                    <a:pt x="99" y="301"/>
                  </a:lnTo>
                  <a:lnTo>
                    <a:pt x="99" y="301"/>
                  </a:lnTo>
                  <a:lnTo>
                    <a:pt x="99" y="295"/>
                  </a:lnTo>
                  <a:lnTo>
                    <a:pt x="107" y="279"/>
                  </a:lnTo>
                  <a:lnTo>
                    <a:pt x="152" y="202"/>
                  </a:lnTo>
                  <a:lnTo>
                    <a:pt x="171" y="175"/>
                  </a:lnTo>
                  <a:lnTo>
                    <a:pt x="174" y="169"/>
                  </a:lnTo>
                  <a:lnTo>
                    <a:pt x="174" y="169"/>
                  </a:lnTo>
                  <a:lnTo>
                    <a:pt x="174" y="169"/>
                  </a:lnTo>
                  <a:lnTo>
                    <a:pt x="174" y="169"/>
                  </a:lnTo>
                  <a:close/>
                  <a:moveTo>
                    <a:pt x="498" y="432"/>
                  </a:moveTo>
                  <a:lnTo>
                    <a:pt x="496" y="429"/>
                  </a:lnTo>
                  <a:lnTo>
                    <a:pt x="490" y="429"/>
                  </a:lnTo>
                  <a:lnTo>
                    <a:pt x="477" y="424"/>
                  </a:lnTo>
                  <a:lnTo>
                    <a:pt x="471" y="424"/>
                  </a:lnTo>
                  <a:lnTo>
                    <a:pt x="469" y="421"/>
                  </a:lnTo>
                  <a:lnTo>
                    <a:pt x="450" y="427"/>
                  </a:lnTo>
                  <a:lnTo>
                    <a:pt x="418" y="432"/>
                  </a:lnTo>
                  <a:lnTo>
                    <a:pt x="418" y="427"/>
                  </a:lnTo>
                  <a:lnTo>
                    <a:pt x="421" y="421"/>
                  </a:lnTo>
                  <a:lnTo>
                    <a:pt x="423" y="419"/>
                  </a:lnTo>
                  <a:lnTo>
                    <a:pt x="423" y="416"/>
                  </a:lnTo>
                  <a:lnTo>
                    <a:pt x="426" y="413"/>
                  </a:lnTo>
                  <a:lnTo>
                    <a:pt x="426" y="413"/>
                  </a:lnTo>
                  <a:lnTo>
                    <a:pt x="429" y="411"/>
                  </a:lnTo>
                  <a:lnTo>
                    <a:pt x="431" y="408"/>
                  </a:lnTo>
                  <a:lnTo>
                    <a:pt x="434" y="408"/>
                  </a:lnTo>
                  <a:lnTo>
                    <a:pt x="434" y="408"/>
                  </a:lnTo>
                  <a:lnTo>
                    <a:pt x="434" y="408"/>
                  </a:lnTo>
                  <a:lnTo>
                    <a:pt x="437" y="408"/>
                  </a:lnTo>
                  <a:lnTo>
                    <a:pt x="439" y="408"/>
                  </a:lnTo>
                  <a:lnTo>
                    <a:pt x="439" y="408"/>
                  </a:lnTo>
                  <a:lnTo>
                    <a:pt x="453" y="408"/>
                  </a:lnTo>
                  <a:lnTo>
                    <a:pt x="469" y="395"/>
                  </a:lnTo>
                  <a:lnTo>
                    <a:pt x="480" y="387"/>
                  </a:lnTo>
                  <a:lnTo>
                    <a:pt x="485" y="384"/>
                  </a:lnTo>
                  <a:lnTo>
                    <a:pt x="488" y="384"/>
                  </a:lnTo>
                  <a:lnTo>
                    <a:pt x="488" y="381"/>
                  </a:lnTo>
                  <a:lnTo>
                    <a:pt x="490" y="381"/>
                  </a:lnTo>
                  <a:lnTo>
                    <a:pt x="490" y="381"/>
                  </a:lnTo>
                  <a:lnTo>
                    <a:pt x="490" y="381"/>
                  </a:lnTo>
                  <a:lnTo>
                    <a:pt x="493" y="381"/>
                  </a:lnTo>
                  <a:lnTo>
                    <a:pt x="493" y="384"/>
                  </a:lnTo>
                  <a:lnTo>
                    <a:pt x="493" y="384"/>
                  </a:lnTo>
                  <a:lnTo>
                    <a:pt x="496" y="384"/>
                  </a:lnTo>
                  <a:lnTo>
                    <a:pt x="496" y="384"/>
                  </a:lnTo>
                  <a:lnTo>
                    <a:pt x="496" y="384"/>
                  </a:lnTo>
                  <a:lnTo>
                    <a:pt x="496" y="387"/>
                  </a:lnTo>
                  <a:lnTo>
                    <a:pt x="496" y="387"/>
                  </a:lnTo>
                  <a:lnTo>
                    <a:pt x="496" y="389"/>
                  </a:lnTo>
                  <a:lnTo>
                    <a:pt x="498" y="397"/>
                  </a:lnTo>
                  <a:lnTo>
                    <a:pt x="498" y="432"/>
                  </a:lnTo>
                  <a:lnTo>
                    <a:pt x="498" y="432"/>
                  </a:lnTo>
                  <a:close/>
                  <a:moveTo>
                    <a:pt x="118" y="419"/>
                  </a:moveTo>
                  <a:lnTo>
                    <a:pt x="316" y="161"/>
                  </a:lnTo>
                  <a:lnTo>
                    <a:pt x="370" y="92"/>
                  </a:lnTo>
                  <a:lnTo>
                    <a:pt x="375" y="81"/>
                  </a:lnTo>
                  <a:lnTo>
                    <a:pt x="378" y="78"/>
                  </a:lnTo>
                  <a:lnTo>
                    <a:pt x="378" y="78"/>
                  </a:lnTo>
                  <a:lnTo>
                    <a:pt x="378" y="78"/>
                  </a:lnTo>
                  <a:lnTo>
                    <a:pt x="378" y="78"/>
                  </a:lnTo>
                  <a:lnTo>
                    <a:pt x="378" y="78"/>
                  </a:lnTo>
                  <a:lnTo>
                    <a:pt x="378" y="76"/>
                  </a:lnTo>
                  <a:lnTo>
                    <a:pt x="378" y="76"/>
                  </a:lnTo>
                  <a:lnTo>
                    <a:pt x="378" y="73"/>
                  </a:lnTo>
                  <a:lnTo>
                    <a:pt x="378" y="70"/>
                  </a:lnTo>
                  <a:lnTo>
                    <a:pt x="375" y="65"/>
                  </a:lnTo>
                  <a:lnTo>
                    <a:pt x="370" y="54"/>
                  </a:lnTo>
                  <a:lnTo>
                    <a:pt x="329" y="94"/>
                  </a:lnTo>
                  <a:lnTo>
                    <a:pt x="348" y="27"/>
                  </a:lnTo>
                  <a:lnTo>
                    <a:pt x="345" y="0"/>
                  </a:lnTo>
                  <a:lnTo>
                    <a:pt x="118" y="419"/>
                  </a:lnTo>
                  <a:lnTo>
                    <a:pt x="118" y="419"/>
                  </a:lnTo>
                  <a:lnTo>
                    <a:pt x="118" y="419"/>
                  </a:lnTo>
                  <a:close/>
                  <a:moveTo>
                    <a:pt x="257" y="330"/>
                  </a:moveTo>
                  <a:lnTo>
                    <a:pt x="437" y="172"/>
                  </a:lnTo>
                  <a:lnTo>
                    <a:pt x="410" y="118"/>
                  </a:lnTo>
                  <a:lnTo>
                    <a:pt x="257" y="330"/>
                  </a:lnTo>
                  <a:lnTo>
                    <a:pt x="257" y="330"/>
                  </a:lnTo>
                  <a:close/>
                  <a:moveTo>
                    <a:pt x="260" y="306"/>
                  </a:moveTo>
                  <a:lnTo>
                    <a:pt x="265" y="282"/>
                  </a:lnTo>
                  <a:lnTo>
                    <a:pt x="270" y="266"/>
                  </a:lnTo>
                  <a:lnTo>
                    <a:pt x="254" y="271"/>
                  </a:lnTo>
                  <a:lnTo>
                    <a:pt x="246" y="274"/>
                  </a:lnTo>
                  <a:lnTo>
                    <a:pt x="244" y="277"/>
                  </a:lnTo>
                  <a:lnTo>
                    <a:pt x="244" y="279"/>
                  </a:lnTo>
                  <a:lnTo>
                    <a:pt x="241" y="279"/>
                  </a:lnTo>
                  <a:lnTo>
                    <a:pt x="238" y="282"/>
                  </a:lnTo>
                  <a:lnTo>
                    <a:pt x="238" y="282"/>
                  </a:lnTo>
                  <a:lnTo>
                    <a:pt x="236" y="285"/>
                  </a:lnTo>
                  <a:lnTo>
                    <a:pt x="233" y="295"/>
                  </a:lnTo>
                  <a:lnTo>
                    <a:pt x="233" y="298"/>
                  </a:lnTo>
                  <a:lnTo>
                    <a:pt x="233" y="298"/>
                  </a:lnTo>
                  <a:lnTo>
                    <a:pt x="233" y="298"/>
                  </a:lnTo>
                  <a:lnTo>
                    <a:pt x="233" y="301"/>
                  </a:lnTo>
                  <a:lnTo>
                    <a:pt x="233" y="301"/>
                  </a:lnTo>
                  <a:lnTo>
                    <a:pt x="233" y="303"/>
                  </a:lnTo>
                  <a:lnTo>
                    <a:pt x="233" y="303"/>
                  </a:lnTo>
                  <a:lnTo>
                    <a:pt x="236" y="303"/>
                  </a:lnTo>
                  <a:lnTo>
                    <a:pt x="236" y="303"/>
                  </a:lnTo>
                  <a:lnTo>
                    <a:pt x="236" y="303"/>
                  </a:lnTo>
                  <a:lnTo>
                    <a:pt x="236" y="306"/>
                  </a:lnTo>
                  <a:lnTo>
                    <a:pt x="238" y="306"/>
                  </a:lnTo>
                  <a:lnTo>
                    <a:pt x="260" y="306"/>
                  </a:lnTo>
                  <a:lnTo>
                    <a:pt x="260" y="306"/>
                  </a:lnTo>
                  <a:lnTo>
                    <a:pt x="260" y="306"/>
                  </a:lnTo>
                  <a:close/>
                  <a:moveTo>
                    <a:pt x="174" y="285"/>
                  </a:moveTo>
                  <a:lnTo>
                    <a:pt x="179" y="255"/>
                  </a:lnTo>
                  <a:lnTo>
                    <a:pt x="174" y="258"/>
                  </a:lnTo>
                  <a:lnTo>
                    <a:pt x="171" y="258"/>
                  </a:lnTo>
                  <a:lnTo>
                    <a:pt x="169" y="258"/>
                  </a:lnTo>
                  <a:lnTo>
                    <a:pt x="169" y="258"/>
                  </a:lnTo>
                  <a:lnTo>
                    <a:pt x="169" y="258"/>
                  </a:lnTo>
                  <a:lnTo>
                    <a:pt x="166" y="261"/>
                  </a:lnTo>
                  <a:lnTo>
                    <a:pt x="166" y="261"/>
                  </a:lnTo>
                  <a:lnTo>
                    <a:pt x="166" y="261"/>
                  </a:lnTo>
                  <a:lnTo>
                    <a:pt x="166" y="263"/>
                  </a:lnTo>
                  <a:lnTo>
                    <a:pt x="163" y="263"/>
                  </a:lnTo>
                  <a:lnTo>
                    <a:pt x="163" y="266"/>
                  </a:lnTo>
                  <a:lnTo>
                    <a:pt x="163" y="271"/>
                  </a:lnTo>
                  <a:lnTo>
                    <a:pt x="161" y="285"/>
                  </a:lnTo>
                  <a:lnTo>
                    <a:pt x="174" y="285"/>
                  </a:lnTo>
                  <a:lnTo>
                    <a:pt x="174" y="285"/>
                  </a:lnTo>
                  <a:lnTo>
                    <a:pt x="174" y="285"/>
                  </a:lnTo>
                  <a:close/>
                  <a:moveTo>
                    <a:pt x="195" y="239"/>
                  </a:moveTo>
                  <a:lnTo>
                    <a:pt x="201" y="231"/>
                  </a:lnTo>
                  <a:lnTo>
                    <a:pt x="222" y="185"/>
                  </a:lnTo>
                  <a:lnTo>
                    <a:pt x="220" y="177"/>
                  </a:lnTo>
                  <a:lnTo>
                    <a:pt x="217" y="180"/>
                  </a:lnTo>
                  <a:lnTo>
                    <a:pt x="214" y="185"/>
                  </a:lnTo>
                  <a:lnTo>
                    <a:pt x="198" y="212"/>
                  </a:lnTo>
                  <a:lnTo>
                    <a:pt x="193" y="226"/>
                  </a:lnTo>
                  <a:lnTo>
                    <a:pt x="193" y="228"/>
                  </a:lnTo>
                  <a:lnTo>
                    <a:pt x="193" y="231"/>
                  </a:lnTo>
                  <a:lnTo>
                    <a:pt x="195" y="239"/>
                  </a:lnTo>
                  <a:lnTo>
                    <a:pt x="195" y="239"/>
                  </a:lnTo>
                  <a:lnTo>
                    <a:pt x="195" y="239"/>
                  </a:lnTo>
                  <a:close/>
                  <a:moveTo>
                    <a:pt x="370" y="151"/>
                  </a:moveTo>
                  <a:lnTo>
                    <a:pt x="370" y="151"/>
                  </a:lnTo>
                  <a:lnTo>
                    <a:pt x="364" y="156"/>
                  </a:lnTo>
                  <a:lnTo>
                    <a:pt x="362" y="156"/>
                  </a:lnTo>
                  <a:lnTo>
                    <a:pt x="362" y="156"/>
                  </a:lnTo>
                  <a:lnTo>
                    <a:pt x="362" y="159"/>
                  </a:lnTo>
                  <a:lnTo>
                    <a:pt x="362" y="161"/>
                  </a:lnTo>
                  <a:lnTo>
                    <a:pt x="359" y="164"/>
                  </a:lnTo>
                  <a:lnTo>
                    <a:pt x="356" y="175"/>
                  </a:lnTo>
                  <a:lnTo>
                    <a:pt x="356" y="177"/>
                  </a:lnTo>
                  <a:lnTo>
                    <a:pt x="356" y="177"/>
                  </a:lnTo>
                  <a:lnTo>
                    <a:pt x="354" y="177"/>
                  </a:lnTo>
                  <a:lnTo>
                    <a:pt x="354" y="180"/>
                  </a:lnTo>
                  <a:lnTo>
                    <a:pt x="354" y="180"/>
                  </a:lnTo>
                  <a:lnTo>
                    <a:pt x="354" y="180"/>
                  </a:lnTo>
                  <a:lnTo>
                    <a:pt x="345" y="183"/>
                  </a:lnTo>
                  <a:lnTo>
                    <a:pt x="340" y="183"/>
                  </a:lnTo>
                  <a:lnTo>
                    <a:pt x="337" y="183"/>
                  </a:lnTo>
                  <a:lnTo>
                    <a:pt x="335" y="180"/>
                  </a:lnTo>
                  <a:lnTo>
                    <a:pt x="335" y="180"/>
                  </a:lnTo>
                  <a:lnTo>
                    <a:pt x="335" y="180"/>
                  </a:lnTo>
                  <a:lnTo>
                    <a:pt x="335" y="180"/>
                  </a:lnTo>
                  <a:lnTo>
                    <a:pt x="332" y="177"/>
                  </a:lnTo>
                  <a:lnTo>
                    <a:pt x="332" y="177"/>
                  </a:lnTo>
                  <a:lnTo>
                    <a:pt x="332" y="177"/>
                  </a:lnTo>
                  <a:lnTo>
                    <a:pt x="332" y="177"/>
                  </a:lnTo>
                  <a:lnTo>
                    <a:pt x="332" y="175"/>
                  </a:lnTo>
                  <a:lnTo>
                    <a:pt x="332" y="175"/>
                  </a:lnTo>
                  <a:lnTo>
                    <a:pt x="332" y="172"/>
                  </a:lnTo>
                  <a:lnTo>
                    <a:pt x="332" y="172"/>
                  </a:lnTo>
                  <a:lnTo>
                    <a:pt x="332" y="169"/>
                  </a:lnTo>
                  <a:lnTo>
                    <a:pt x="332" y="169"/>
                  </a:lnTo>
                  <a:lnTo>
                    <a:pt x="332" y="164"/>
                  </a:lnTo>
                  <a:lnTo>
                    <a:pt x="335" y="164"/>
                  </a:lnTo>
                  <a:lnTo>
                    <a:pt x="335" y="161"/>
                  </a:lnTo>
                  <a:lnTo>
                    <a:pt x="335" y="161"/>
                  </a:lnTo>
                  <a:lnTo>
                    <a:pt x="337" y="159"/>
                  </a:lnTo>
                  <a:lnTo>
                    <a:pt x="340" y="156"/>
                  </a:lnTo>
                  <a:lnTo>
                    <a:pt x="340" y="156"/>
                  </a:lnTo>
                  <a:lnTo>
                    <a:pt x="343" y="153"/>
                  </a:lnTo>
                  <a:lnTo>
                    <a:pt x="343" y="151"/>
                  </a:lnTo>
                  <a:lnTo>
                    <a:pt x="343" y="151"/>
                  </a:lnTo>
                  <a:lnTo>
                    <a:pt x="343" y="148"/>
                  </a:lnTo>
                  <a:lnTo>
                    <a:pt x="343" y="140"/>
                  </a:lnTo>
                  <a:lnTo>
                    <a:pt x="351" y="140"/>
                  </a:lnTo>
                  <a:lnTo>
                    <a:pt x="356" y="140"/>
                  </a:lnTo>
                  <a:lnTo>
                    <a:pt x="359" y="143"/>
                  </a:lnTo>
                  <a:lnTo>
                    <a:pt x="362" y="143"/>
                  </a:lnTo>
                  <a:lnTo>
                    <a:pt x="364" y="143"/>
                  </a:lnTo>
                  <a:lnTo>
                    <a:pt x="364" y="143"/>
                  </a:lnTo>
                  <a:lnTo>
                    <a:pt x="367" y="145"/>
                  </a:lnTo>
                  <a:lnTo>
                    <a:pt x="367" y="145"/>
                  </a:lnTo>
                  <a:lnTo>
                    <a:pt x="370" y="148"/>
                  </a:lnTo>
                  <a:lnTo>
                    <a:pt x="370" y="151"/>
                  </a:lnTo>
                  <a:lnTo>
                    <a:pt x="370" y="151"/>
                  </a:lnTo>
                  <a:close/>
                  <a:moveTo>
                    <a:pt x="284" y="30"/>
                  </a:moveTo>
                  <a:lnTo>
                    <a:pt x="287" y="33"/>
                  </a:lnTo>
                  <a:lnTo>
                    <a:pt x="287" y="35"/>
                  </a:lnTo>
                  <a:lnTo>
                    <a:pt x="287" y="38"/>
                  </a:lnTo>
                  <a:lnTo>
                    <a:pt x="287" y="46"/>
                  </a:lnTo>
                  <a:lnTo>
                    <a:pt x="284" y="59"/>
                  </a:lnTo>
                  <a:lnTo>
                    <a:pt x="276" y="84"/>
                  </a:lnTo>
                  <a:lnTo>
                    <a:pt x="265" y="108"/>
                  </a:lnTo>
                  <a:lnTo>
                    <a:pt x="260" y="113"/>
                  </a:lnTo>
                  <a:lnTo>
                    <a:pt x="260" y="118"/>
                  </a:lnTo>
                  <a:lnTo>
                    <a:pt x="257" y="121"/>
                  </a:lnTo>
                  <a:lnTo>
                    <a:pt x="257" y="121"/>
                  </a:lnTo>
                  <a:lnTo>
                    <a:pt x="254" y="121"/>
                  </a:lnTo>
                  <a:lnTo>
                    <a:pt x="254" y="124"/>
                  </a:lnTo>
                  <a:lnTo>
                    <a:pt x="254" y="124"/>
                  </a:lnTo>
                  <a:lnTo>
                    <a:pt x="252" y="124"/>
                  </a:lnTo>
                  <a:lnTo>
                    <a:pt x="252" y="124"/>
                  </a:lnTo>
                  <a:lnTo>
                    <a:pt x="252" y="124"/>
                  </a:lnTo>
                  <a:lnTo>
                    <a:pt x="249" y="124"/>
                  </a:lnTo>
                  <a:lnTo>
                    <a:pt x="241" y="124"/>
                  </a:lnTo>
                  <a:lnTo>
                    <a:pt x="241" y="124"/>
                  </a:lnTo>
                  <a:lnTo>
                    <a:pt x="238" y="124"/>
                  </a:lnTo>
                  <a:lnTo>
                    <a:pt x="238" y="124"/>
                  </a:lnTo>
                  <a:lnTo>
                    <a:pt x="236" y="124"/>
                  </a:lnTo>
                  <a:lnTo>
                    <a:pt x="236" y="121"/>
                  </a:lnTo>
                  <a:lnTo>
                    <a:pt x="233" y="121"/>
                  </a:lnTo>
                  <a:lnTo>
                    <a:pt x="233" y="118"/>
                  </a:lnTo>
                  <a:lnTo>
                    <a:pt x="230" y="116"/>
                  </a:lnTo>
                  <a:lnTo>
                    <a:pt x="230" y="113"/>
                  </a:lnTo>
                  <a:lnTo>
                    <a:pt x="228" y="110"/>
                  </a:lnTo>
                  <a:lnTo>
                    <a:pt x="225" y="105"/>
                  </a:lnTo>
                  <a:lnTo>
                    <a:pt x="225" y="102"/>
                  </a:lnTo>
                  <a:lnTo>
                    <a:pt x="225" y="97"/>
                  </a:lnTo>
                  <a:lnTo>
                    <a:pt x="225" y="92"/>
                  </a:lnTo>
                  <a:lnTo>
                    <a:pt x="225" y="89"/>
                  </a:lnTo>
                  <a:lnTo>
                    <a:pt x="225" y="86"/>
                  </a:lnTo>
                  <a:lnTo>
                    <a:pt x="225" y="84"/>
                  </a:lnTo>
                  <a:lnTo>
                    <a:pt x="225" y="81"/>
                  </a:lnTo>
                  <a:lnTo>
                    <a:pt x="228" y="81"/>
                  </a:lnTo>
                  <a:lnTo>
                    <a:pt x="228" y="78"/>
                  </a:lnTo>
                  <a:lnTo>
                    <a:pt x="230" y="76"/>
                  </a:lnTo>
                  <a:lnTo>
                    <a:pt x="236" y="70"/>
                  </a:lnTo>
                  <a:lnTo>
                    <a:pt x="252" y="54"/>
                  </a:lnTo>
                  <a:lnTo>
                    <a:pt x="265" y="43"/>
                  </a:lnTo>
                  <a:lnTo>
                    <a:pt x="273" y="38"/>
                  </a:lnTo>
                  <a:lnTo>
                    <a:pt x="278" y="33"/>
                  </a:lnTo>
                  <a:lnTo>
                    <a:pt x="284" y="3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 name="Freeform 30"/>
            <p:cNvSpPr>
              <a:spLocks noEditPoints="1"/>
            </p:cNvSpPr>
            <p:nvPr/>
          </p:nvSpPr>
          <p:spPr bwMode="auto">
            <a:xfrm>
              <a:off x="7997828" y="3711576"/>
              <a:ext cx="1309688" cy="296863"/>
            </a:xfrm>
            <a:custGeom>
              <a:avLst/>
              <a:gdLst>
                <a:gd name="T0" fmla="*/ 25 w 308"/>
                <a:gd name="T1" fmla="*/ 0 h 70"/>
                <a:gd name="T2" fmla="*/ 1 w 308"/>
                <a:gd name="T3" fmla="*/ 34 h 70"/>
                <a:gd name="T4" fmla="*/ 2 w 308"/>
                <a:gd name="T5" fmla="*/ 42 h 70"/>
                <a:gd name="T6" fmla="*/ 10 w 308"/>
                <a:gd name="T7" fmla="*/ 59 h 70"/>
                <a:gd name="T8" fmla="*/ 48 w 308"/>
                <a:gd name="T9" fmla="*/ 69 h 70"/>
                <a:gd name="T10" fmla="*/ 47 w 308"/>
                <a:gd name="T11" fmla="*/ 27 h 70"/>
                <a:gd name="T12" fmla="*/ 46 w 308"/>
                <a:gd name="T13" fmla="*/ 24 h 70"/>
                <a:gd name="T14" fmla="*/ 1 w 308"/>
                <a:gd name="T15" fmla="*/ 9 h 70"/>
                <a:gd name="T16" fmla="*/ 103 w 308"/>
                <a:gd name="T17" fmla="*/ 6 h 70"/>
                <a:gd name="T18" fmla="*/ 105 w 308"/>
                <a:gd name="T19" fmla="*/ 24 h 70"/>
                <a:gd name="T20" fmla="*/ 104 w 308"/>
                <a:gd name="T21" fmla="*/ 60 h 70"/>
                <a:gd name="T22" fmla="*/ 129 w 308"/>
                <a:gd name="T23" fmla="*/ 54 h 70"/>
                <a:gd name="T24" fmla="*/ 97 w 308"/>
                <a:gd name="T25" fmla="*/ 60 h 70"/>
                <a:gd name="T26" fmla="*/ 125 w 308"/>
                <a:gd name="T27" fmla="*/ 27 h 70"/>
                <a:gd name="T28" fmla="*/ 84 w 308"/>
                <a:gd name="T29" fmla="*/ 54 h 70"/>
                <a:gd name="T30" fmla="*/ 173 w 308"/>
                <a:gd name="T31" fmla="*/ 26 h 70"/>
                <a:gd name="T32" fmla="*/ 173 w 308"/>
                <a:gd name="T33" fmla="*/ 20 h 70"/>
                <a:gd name="T34" fmla="*/ 167 w 308"/>
                <a:gd name="T35" fmla="*/ 8 h 70"/>
                <a:gd name="T36" fmla="*/ 172 w 308"/>
                <a:gd name="T37" fmla="*/ 44 h 70"/>
                <a:gd name="T38" fmla="*/ 223 w 308"/>
                <a:gd name="T39" fmla="*/ 1 h 70"/>
                <a:gd name="T40" fmla="*/ 213 w 308"/>
                <a:gd name="T41" fmla="*/ 23 h 70"/>
                <a:gd name="T42" fmla="*/ 215 w 308"/>
                <a:gd name="T43" fmla="*/ 31 h 70"/>
                <a:gd name="T44" fmla="*/ 226 w 308"/>
                <a:gd name="T45" fmla="*/ 41 h 70"/>
                <a:gd name="T46" fmla="*/ 206 w 308"/>
                <a:gd name="T47" fmla="*/ 40 h 70"/>
                <a:gd name="T48" fmla="*/ 187 w 308"/>
                <a:gd name="T49" fmla="*/ 40 h 70"/>
                <a:gd name="T50" fmla="*/ 192 w 308"/>
                <a:gd name="T51" fmla="*/ 31 h 70"/>
                <a:gd name="T52" fmla="*/ 192 w 308"/>
                <a:gd name="T53" fmla="*/ 27 h 70"/>
                <a:gd name="T54" fmla="*/ 184 w 308"/>
                <a:gd name="T55" fmla="*/ 1 h 70"/>
                <a:gd name="T56" fmla="*/ 216 w 308"/>
                <a:gd name="T57" fmla="*/ 6 h 70"/>
                <a:gd name="T58" fmla="*/ 216 w 308"/>
                <a:gd name="T59" fmla="*/ 14 h 70"/>
                <a:gd name="T60" fmla="*/ 164 w 308"/>
                <a:gd name="T61" fmla="*/ 21 h 70"/>
                <a:gd name="T62" fmla="*/ 197 w 308"/>
                <a:gd name="T63" fmla="*/ 23 h 70"/>
                <a:gd name="T64" fmla="*/ 197 w 308"/>
                <a:gd name="T65" fmla="*/ 31 h 70"/>
                <a:gd name="T66" fmla="*/ 224 w 308"/>
                <a:gd name="T67" fmla="*/ 63 h 70"/>
                <a:gd name="T68" fmla="*/ 196 w 308"/>
                <a:gd name="T69" fmla="*/ 70 h 70"/>
                <a:gd name="T70" fmla="*/ 198 w 308"/>
                <a:gd name="T71" fmla="*/ 59 h 70"/>
                <a:gd name="T72" fmla="*/ 193 w 308"/>
                <a:gd name="T73" fmla="*/ 50 h 70"/>
                <a:gd name="T74" fmla="*/ 200 w 308"/>
                <a:gd name="T75" fmla="*/ 48 h 70"/>
                <a:gd name="T76" fmla="*/ 205 w 308"/>
                <a:gd name="T77" fmla="*/ 52 h 70"/>
                <a:gd name="T78" fmla="*/ 224 w 308"/>
                <a:gd name="T79" fmla="*/ 63 h 70"/>
                <a:gd name="T80" fmla="*/ 288 w 308"/>
                <a:gd name="T81" fmla="*/ 3 h 70"/>
                <a:gd name="T82" fmla="*/ 279 w 308"/>
                <a:gd name="T83" fmla="*/ 61 h 70"/>
                <a:gd name="T84" fmla="*/ 300 w 308"/>
                <a:gd name="T85" fmla="*/ 52 h 70"/>
                <a:gd name="T86" fmla="*/ 284 w 308"/>
                <a:gd name="T87" fmla="*/ 35 h 70"/>
                <a:gd name="T88" fmla="*/ 295 w 308"/>
                <a:gd name="T89" fmla="*/ 30 h 70"/>
                <a:gd name="T90" fmla="*/ 308 w 308"/>
                <a:gd name="T91" fmla="*/ 13 h 70"/>
                <a:gd name="T92" fmla="*/ 256 w 308"/>
                <a:gd name="T93" fmla="*/ 46 h 70"/>
                <a:gd name="T94" fmla="*/ 260 w 308"/>
                <a:gd name="T95" fmla="*/ 1 h 70"/>
                <a:gd name="T96" fmla="*/ 271 w 308"/>
                <a:gd name="T97" fmla="*/ 17 h 70"/>
                <a:gd name="T98" fmla="*/ 257 w 308"/>
                <a:gd name="T99" fmla="*/ 41 h 70"/>
                <a:gd name="T100" fmla="*/ 248 w 308"/>
                <a:gd name="T101" fmla="*/ 2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08" h="70">
                  <a:moveTo>
                    <a:pt x="32" y="8"/>
                  </a:moveTo>
                  <a:cubicBezTo>
                    <a:pt x="32" y="6"/>
                    <a:pt x="33" y="4"/>
                    <a:pt x="34" y="2"/>
                  </a:cubicBezTo>
                  <a:cubicBezTo>
                    <a:pt x="35" y="1"/>
                    <a:pt x="35" y="1"/>
                    <a:pt x="35" y="1"/>
                  </a:cubicBezTo>
                  <a:cubicBezTo>
                    <a:pt x="35" y="0"/>
                    <a:pt x="33" y="0"/>
                    <a:pt x="29" y="0"/>
                  </a:cubicBezTo>
                  <a:cubicBezTo>
                    <a:pt x="27" y="0"/>
                    <a:pt x="26" y="0"/>
                    <a:pt x="25" y="0"/>
                  </a:cubicBezTo>
                  <a:cubicBezTo>
                    <a:pt x="26" y="2"/>
                    <a:pt x="26" y="4"/>
                    <a:pt x="26" y="8"/>
                  </a:cubicBezTo>
                  <a:cubicBezTo>
                    <a:pt x="26" y="27"/>
                    <a:pt x="26" y="27"/>
                    <a:pt x="26" y="27"/>
                  </a:cubicBezTo>
                  <a:cubicBezTo>
                    <a:pt x="11" y="27"/>
                    <a:pt x="11" y="27"/>
                    <a:pt x="11" y="27"/>
                  </a:cubicBezTo>
                  <a:cubicBezTo>
                    <a:pt x="5" y="27"/>
                    <a:pt x="2" y="27"/>
                    <a:pt x="1" y="27"/>
                  </a:cubicBezTo>
                  <a:cubicBezTo>
                    <a:pt x="1" y="34"/>
                    <a:pt x="1" y="34"/>
                    <a:pt x="1" y="34"/>
                  </a:cubicBezTo>
                  <a:cubicBezTo>
                    <a:pt x="2" y="33"/>
                    <a:pt x="6" y="33"/>
                    <a:pt x="11" y="33"/>
                  </a:cubicBezTo>
                  <a:cubicBezTo>
                    <a:pt x="49" y="33"/>
                    <a:pt x="49" y="33"/>
                    <a:pt x="49" y="33"/>
                  </a:cubicBezTo>
                  <a:cubicBezTo>
                    <a:pt x="49" y="43"/>
                    <a:pt x="49" y="43"/>
                    <a:pt x="49" y="43"/>
                  </a:cubicBezTo>
                  <a:cubicBezTo>
                    <a:pt x="12" y="43"/>
                    <a:pt x="12" y="43"/>
                    <a:pt x="12" y="43"/>
                  </a:cubicBezTo>
                  <a:cubicBezTo>
                    <a:pt x="7" y="43"/>
                    <a:pt x="4" y="43"/>
                    <a:pt x="2" y="42"/>
                  </a:cubicBezTo>
                  <a:cubicBezTo>
                    <a:pt x="2" y="49"/>
                    <a:pt x="2" y="49"/>
                    <a:pt x="2" y="49"/>
                  </a:cubicBezTo>
                  <a:cubicBezTo>
                    <a:pt x="4" y="49"/>
                    <a:pt x="7" y="49"/>
                    <a:pt x="13" y="49"/>
                  </a:cubicBezTo>
                  <a:cubicBezTo>
                    <a:pt x="49" y="49"/>
                    <a:pt x="49" y="49"/>
                    <a:pt x="49" y="49"/>
                  </a:cubicBezTo>
                  <a:cubicBezTo>
                    <a:pt x="49" y="59"/>
                    <a:pt x="49" y="59"/>
                    <a:pt x="49" y="59"/>
                  </a:cubicBezTo>
                  <a:cubicBezTo>
                    <a:pt x="10" y="59"/>
                    <a:pt x="10" y="59"/>
                    <a:pt x="10" y="59"/>
                  </a:cubicBezTo>
                  <a:cubicBezTo>
                    <a:pt x="4" y="59"/>
                    <a:pt x="1" y="58"/>
                    <a:pt x="0" y="58"/>
                  </a:cubicBezTo>
                  <a:cubicBezTo>
                    <a:pt x="0" y="64"/>
                    <a:pt x="0" y="64"/>
                    <a:pt x="0" y="64"/>
                  </a:cubicBezTo>
                  <a:cubicBezTo>
                    <a:pt x="1" y="64"/>
                    <a:pt x="4" y="64"/>
                    <a:pt x="10" y="64"/>
                  </a:cubicBezTo>
                  <a:cubicBezTo>
                    <a:pt x="49" y="64"/>
                    <a:pt x="49" y="64"/>
                    <a:pt x="49" y="64"/>
                  </a:cubicBezTo>
                  <a:cubicBezTo>
                    <a:pt x="48" y="69"/>
                    <a:pt x="48" y="69"/>
                    <a:pt x="48" y="69"/>
                  </a:cubicBezTo>
                  <a:cubicBezTo>
                    <a:pt x="56" y="69"/>
                    <a:pt x="56" y="69"/>
                    <a:pt x="56" y="69"/>
                  </a:cubicBezTo>
                  <a:cubicBezTo>
                    <a:pt x="55" y="68"/>
                    <a:pt x="55" y="66"/>
                    <a:pt x="55" y="62"/>
                  </a:cubicBezTo>
                  <a:cubicBezTo>
                    <a:pt x="55" y="34"/>
                    <a:pt x="55" y="34"/>
                    <a:pt x="55" y="34"/>
                  </a:cubicBezTo>
                  <a:cubicBezTo>
                    <a:pt x="55" y="30"/>
                    <a:pt x="55" y="28"/>
                    <a:pt x="56" y="27"/>
                  </a:cubicBezTo>
                  <a:cubicBezTo>
                    <a:pt x="56" y="27"/>
                    <a:pt x="53" y="27"/>
                    <a:pt x="47" y="27"/>
                  </a:cubicBezTo>
                  <a:cubicBezTo>
                    <a:pt x="32" y="27"/>
                    <a:pt x="32" y="27"/>
                    <a:pt x="32" y="27"/>
                  </a:cubicBezTo>
                  <a:cubicBezTo>
                    <a:pt x="32" y="8"/>
                    <a:pt x="32" y="8"/>
                    <a:pt x="32" y="8"/>
                  </a:cubicBezTo>
                  <a:close/>
                  <a:moveTo>
                    <a:pt x="51" y="4"/>
                  </a:moveTo>
                  <a:cubicBezTo>
                    <a:pt x="57" y="8"/>
                    <a:pt x="57" y="8"/>
                    <a:pt x="57" y="8"/>
                  </a:cubicBezTo>
                  <a:cubicBezTo>
                    <a:pt x="54" y="15"/>
                    <a:pt x="50" y="20"/>
                    <a:pt x="46" y="24"/>
                  </a:cubicBezTo>
                  <a:cubicBezTo>
                    <a:pt x="45" y="23"/>
                    <a:pt x="43" y="21"/>
                    <a:pt x="41" y="20"/>
                  </a:cubicBezTo>
                  <a:cubicBezTo>
                    <a:pt x="45" y="16"/>
                    <a:pt x="48" y="11"/>
                    <a:pt x="51" y="4"/>
                  </a:cubicBezTo>
                  <a:close/>
                  <a:moveTo>
                    <a:pt x="19" y="20"/>
                  </a:moveTo>
                  <a:cubicBezTo>
                    <a:pt x="13" y="23"/>
                    <a:pt x="13" y="23"/>
                    <a:pt x="13" y="23"/>
                  </a:cubicBezTo>
                  <a:cubicBezTo>
                    <a:pt x="9" y="18"/>
                    <a:pt x="5" y="13"/>
                    <a:pt x="1" y="9"/>
                  </a:cubicBezTo>
                  <a:cubicBezTo>
                    <a:pt x="7" y="6"/>
                    <a:pt x="7" y="6"/>
                    <a:pt x="7" y="6"/>
                  </a:cubicBezTo>
                  <a:cubicBezTo>
                    <a:pt x="11" y="10"/>
                    <a:pt x="15" y="15"/>
                    <a:pt x="19" y="20"/>
                  </a:cubicBezTo>
                  <a:close/>
                  <a:moveTo>
                    <a:pt x="120" y="17"/>
                  </a:moveTo>
                  <a:cubicBezTo>
                    <a:pt x="116" y="10"/>
                    <a:pt x="112" y="5"/>
                    <a:pt x="109" y="2"/>
                  </a:cubicBezTo>
                  <a:cubicBezTo>
                    <a:pt x="103" y="6"/>
                    <a:pt x="103" y="6"/>
                    <a:pt x="103" y="6"/>
                  </a:cubicBezTo>
                  <a:cubicBezTo>
                    <a:pt x="107" y="11"/>
                    <a:pt x="111" y="16"/>
                    <a:pt x="113" y="21"/>
                  </a:cubicBezTo>
                  <a:cubicBezTo>
                    <a:pt x="120" y="17"/>
                    <a:pt x="120" y="17"/>
                    <a:pt x="120" y="17"/>
                  </a:cubicBezTo>
                  <a:close/>
                  <a:moveTo>
                    <a:pt x="97" y="20"/>
                  </a:moveTo>
                  <a:cubicBezTo>
                    <a:pt x="102" y="21"/>
                    <a:pt x="105" y="21"/>
                    <a:pt x="105" y="22"/>
                  </a:cubicBezTo>
                  <a:cubicBezTo>
                    <a:pt x="105" y="23"/>
                    <a:pt x="105" y="23"/>
                    <a:pt x="105" y="24"/>
                  </a:cubicBezTo>
                  <a:cubicBezTo>
                    <a:pt x="104" y="24"/>
                    <a:pt x="104" y="25"/>
                    <a:pt x="104" y="26"/>
                  </a:cubicBezTo>
                  <a:cubicBezTo>
                    <a:pt x="104" y="30"/>
                    <a:pt x="104" y="34"/>
                    <a:pt x="103" y="39"/>
                  </a:cubicBezTo>
                  <a:cubicBezTo>
                    <a:pt x="103" y="41"/>
                    <a:pt x="103" y="43"/>
                    <a:pt x="103" y="46"/>
                  </a:cubicBezTo>
                  <a:cubicBezTo>
                    <a:pt x="103" y="48"/>
                    <a:pt x="103" y="52"/>
                    <a:pt x="103" y="56"/>
                  </a:cubicBezTo>
                  <a:cubicBezTo>
                    <a:pt x="103" y="58"/>
                    <a:pt x="104" y="59"/>
                    <a:pt x="104" y="60"/>
                  </a:cubicBezTo>
                  <a:cubicBezTo>
                    <a:pt x="104" y="60"/>
                    <a:pt x="105" y="61"/>
                    <a:pt x="107" y="61"/>
                  </a:cubicBezTo>
                  <a:cubicBezTo>
                    <a:pt x="109" y="61"/>
                    <a:pt x="112" y="61"/>
                    <a:pt x="114" y="61"/>
                  </a:cubicBezTo>
                  <a:cubicBezTo>
                    <a:pt x="116" y="61"/>
                    <a:pt x="118" y="61"/>
                    <a:pt x="118" y="60"/>
                  </a:cubicBezTo>
                  <a:cubicBezTo>
                    <a:pt x="121" y="59"/>
                    <a:pt x="122" y="56"/>
                    <a:pt x="122" y="51"/>
                  </a:cubicBezTo>
                  <a:cubicBezTo>
                    <a:pt x="124" y="53"/>
                    <a:pt x="127" y="54"/>
                    <a:pt x="129" y="54"/>
                  </a:cubicBezTo>
                  <a:cubicBezTo>
                    <a:pt x="128" y="60"/>
                    <a:pt x="127" y="63"/>
                    <a:pt x="125" y="65"/>
                  </a:cubicBezTo>
                  <a:cubicBezTo>
                    <a:pt x="123" y="66"/>
                    <a:pt x="120" y="67"/>
                    <a:pt x="116" y="67"/>
                  </a:cubicBezTo>
                  <a:cubicBezTo>
                    <a:pt x="111" y="67"/>
                    <a:pt x="106" y="67"/>
                    <a:pt x="102" y="66"/>
                  </a:cubicBezTo>
                  <a:cubicBezTo>
                    <a:pt x="100" y="66"/>
                    <a:pt x="98" y="65"/>
                    <a:pt x="98" y="64"/>
                  </a:cubicBezTo>
                  <a:cubicBezTo>
                    <a:pt x="97" y="64"/>
                    <a:pt x="97" y="62"/>
                    <a:pt x="97" y="60"/>
                  </a:cubicBezTo>
                  <a:cubicBezTo>
                    <a:pt x="97" y="59"/>
                    <a:pt x="97" y="58"/>
                    <a:pt x="97" y="59"/>
                  </a:cubicBezTo>
                  <a:cubicBezTo>
                    <a:pt x="97" y="38"/>
                    <a:pt x="97" y="26"/>
                    <a:pt x="97" y="20"/>
                  </a:cubicBezTo>
                  <a:close/>
                  <a:moveTo>
                    <a:pt x="145" y="46"/>
                  </a:moveTo>
                  <a:cubicBezTo>
                    <a:pt x="141" y="39"/>
                    <a:pt x="137" y="32"/>
                    <a:pt x="132" y="24"/>
                  </a:cubicBezTo>
                  <a:cubicBezTo>
                    <a:pt x="125" y="27"/>
                    <a:pt x="125" y="27"/>
                    <a:pt x="125" y="27"/>
                  </a:cubicBezTo>
                  <a:cubicBezTo>
                    <a:pt x="131" y="37"/>
                    <a:pt x="135" y="44"/>
                    <a:pt x="137" y="50"/>
                  </a:cubicBezTo>
                  <a:cubicBezTo>
                    <a:pt x="145" y="46"/>
                    <a:pt x="145" y="46"/>
                    <a:pt x="145" y="46"/>
                  </a:cubicBezTo>
                  <a:close/>
                  <a:moveTo>
                    <a:pt x="83" y="25"/>
                  </a:moveTo>
                  <a:cubicBezTo>
                    <a:pt x="81" y="36"/>
                    <a:pt x="79" y="45"/>
                    <a:pt x="75" y="52"/>
                  </a:cubicBezTo>
                  <a:cubicBezTo>
                    <a:pt x="78" y="53"/>
                    <a:pt x="81" y="53"/>
                    <a:pt x="84" y="54"/>
                  </a:cubicBezTo>
                  <a:cubicBezTo>
                    <a:pt x="87" y="46"/>
                    <a:pt x="89" y="36"/>
                    <a:pt x="91" y="27"/>
                  </a:cubicBezTo>
                  <a:cubicBezTo>
                    <a:pt x="83" y="25"/>
                    <a:pt x="83" y="25"/>
                    <a:pt x="83" y="25"/>
                  </a:cubicBezTo>
                  <a:close/>
                  <a:moveTo>
                    <a:pt x="182" y="46"/>
                  </a:moveTo>
                  <a:cubicBezTo>
                    <a:pt x="180" y="44"/>
                    <a:pt x="177" y="41"/>
                    <a:pt x="173" y="38"/>
                  </a:cubicBezTo>
                  <a:cubicBezTo>
                    <a:pt x="173" y="32"/>
                    <a:pt x="173" y="28"/>
                    <a:pt x="173" y="26"/>
                  </a:cubicBezTo>
                  <a:cubicBezTo>
                    <a:pt x="176" y="24"/>
                    <a:pt x="178" y="21"/>
                    <a:pt x="181" y="19"/>
                  </a:cubicBezTo>
                  <a:cubicBezTo>
                    <a:pt x="182" y="19"/>
                    <a:pt x="182" y="18"/>
                    <a:pt x="183" y="18"/>
                  </a:cubicBezTo>
                  <a:cubicBezTo>
                    <a:pt x="184" y="18"/>
                    <a:pt x="184" y="17"/>
                    <a:pt x="184" y="17"/>
                  </a:cubicBezTo>
                  <a:cubicBezTo>
                    <a:pt x="184" y="17"/>
                    <a:pt x="182" y="15"/>
                    <a:pt x="179" y="13"/>
                  </a:cubicBezTo>
                  <a:cubicBezTo>
                    <a:pt x="178" y="15"/>
                    <a:pt x="176" y="18"/>
                    <a:pt x="173" y="20"/>
                  </a:cubicBezTo>
                  <a:cubicBezTo>
                    <a:pt x="173" y="14"/>
                    <a:pt x="173" y="9"/>
                    <a:pt x="174" y="4"/>
                  </a:cubicBezTo>
                  <a:cubicBezTo>
                    <a:pt x="174" y="3"/>
                    <a:pt x="174" y="2"/>
                    <a:pt x="175" y="1"/>
                  </a:cubicBezTo>
                  <a:cubicBezTo>
                    <a:pt x="175" y="1"/>
                    <a:pt x="175" y="1"/>
                    <a:pt x="175" y="1"/>
                  </a:cubicBezTo>
                  <a:cubicBezTo>
                    <a:pt x="174" y="0"/>
                    <a:pt x="172" y="0"/>
                    <a:pt x="167" y="0"/>
                  </a:cubicBezTo>
                  <a:cubicBezTo>
                    <a:pt x="167" y="1"/>
                    <a:pt x="167" y="4"/>
                    <a:pt x="167" y="8"/>
                  </a:cubicBezTo>
                  <a:cubicBezTo>
                    <a:pt x="168" y="12"/>
                    <a:pt x="168" y="18"/>
                    <a:pt x="167" y="27"/>
                  </a:cubicBezTo>
                  <a:cubicBezTo>
                    <a:pt x="167" y="36"/>
                    <a:pt x="167" y="43"/>
                    <a:pt x="165" y="48"/>
                  </a:cubicBezTo>
                  <a:cubicBezTo>
                    <a:pt x="163" y="53"/>
                    <a:pt x="160" y="58"/>
                    <a:pt x="156" y="63"/>
                  </a:cubicBezTo>
                  <a:cubicBezTo>
                    <a:pt x="158" y="63"/>
                    <a:pt x="161" y="64"/>
                    <a:pt x="163" y="65"/>
                  </a:cubicBezTo>
                  <a:cubicBezTo>
                    <a:pt x="166" y="60"/>
                    <a:pt x="169" y="53"/>
                    <a:pt x="172" y="44"/>
                  </a:cubicBezTo>
                  <a:cubicBezTo>
                    <a:pt x="173" y="45"/>
                    <a:pt x="175" y="47"/>
                    <a:pt x="177" y="50"/>
                  </a:cubicBezTo>
                  <a:cubicBezTo>
                    <a:pt x="182" y="46"/>
                    <a:pt x="182" y="46"/>
                    <a:pt x="182" y="46"/>
                  </a:cubicBezTo>
                  <a:close/>
                  <a:moveTo>
                    <a:pt x="191" y="2"/>
                  </a:moveTo>
                  <a:cubicBezTo>
                    <a:pt x="215" y="2"/>
                    <a:pt x="215" y="2"/>
                    <a:pt x="215" y="2"/>
                  </a:cubicBezTo>
                  <a:cubicBezTo>
                    <a:pt x="218" y="2"/>
                    <a:pt x="221" y="1"/>
                    <a:pt x="223" y="1"/>
                  </a:cubicBezTo>
                  <a:cubicBezTo>
                    <a:pt x="222" y="2"/>
                    <a:pt x="222" y="4"/>
                    <a:pt x="222" y="7"/>
                  </a:cubicBezTo>
                  <a:cubicBezTo>
                    <a:pt x="222" y="17"/>
                    <a:pt x="222" y="17"/>
                    <a:pt x="222" y="17"/>
                  </a:cubicBezTo>
                  <a:cubicBezTo>
                    <a:pt x="222" y="20"/>
                    <a:pt x="222" y="22"/>
                    <a:pt x="223" y="23"/>
                  </a:cubicBezTo>
                  <a:cubicBezTo>
                    <a:pt x="221" y="23"/>
                    <a:pt x="218" y="23"/>
                    <a:pt x="215" y="23"/>
                  </a:cubicBezTo>
                  <a:cubicBezTo>
                    <a:pt x="213" y="23"/>
                    <a:pt x="213" y="23"/>
                    <a:pt x="213" y="23"/>
                  </a:cubicBezTo>
                  <a:cubicBezTo>
                    <a:pt x="213" y="27"/>
                    <a:pt x="213" y="27"/>
                    <a:pt x="213" y="27"/>
                  </a:cubicBezTo>
                  <a:cubicBezTo>
                    <a:pt x="215" y="27"/>
                    <a:pt x="215" y="27"/>
                    <a:pt x="215" y="27"/>
                  </a:cubicBezTo>
                  <a:cubicBezTo>
                    <a:pt x="219" y="27"/>
                    <a:pt x="222" y="27"/>
                    <a:pt x="223" y="27"/>
                  </a:cubicBezTo>
                  <a:cubicBezTo>
                    <a:pt x="223" y="32"/>
                    <a:pt x="223" y="32"/>
                    <a:pt x="223" y="32"/>
                  </a:cubicBezTo>
                  <a:cubicBezTo>
                    <a:pt x="222" y="32"/>
                    <a:pt x="219" y="31"/>
                    <a:pt x="215" y="31"/>
                  </a:cubicBezTo>
                  <a:cubicBezTo>
                    <a:pt x="213" y="31"/>
                    <a:pt x="213" y="31"/>
                    <a:pt x="213" y="31"/>
                  </a:cubicBezTo>
                  <a:cubicBezTo>
                    <a:pt x="213" y="36"/>
                    <a:pt x="213" y="36"/>
                    <a:pt x="213" y="36"/>
                  </a:cubicBezTo>
                  <a:cubicBezTo>
                    <a:pt x="218" y="36"/>
                    <a:pt x="218" y="36"/>
                    <a:pt x="218" y="36"/>
                  </a:cubicBezTo>
                  <a:cubicBezTo>
                    <a:pt x="222" y="36"/>
                    <a:pt x="225" y="36"/>
                    <a:pt x="226" y="35"/>
                  </a:cubicBezTo>
                  <a:cubicBezTo>
                    <a:pt x="226" y="41"/>
                    <a:pt x="226" y="41"/>
                    <a:pt x="226" y="41"/>
                  </a:cubicBezTo>
                  <a:cubicBezTo>
                    <a:pt x="225" y="41"/>
                    <a:pt x="222" y="40"/>
                    <a:pt x="218" y="40"/>
                  </a:cubicBezTo>
                  <a:cubicBezTo>
                    <a:pt x="211" y="40"/>
                    <a:pt x="211" y="40"/>
                    <a:pt x="211" y="40"/>
                  </a:cubicBezTo>
                  <a:cubicBezTo>
                    <a:pt x="215" y="45"/>
                    <a:pt x="221" y="47"/>
                    <a:pt x="228" y="49"/>
                  </a:cubicBezTo>
                  <a:cubicBezTo>
                    <a:pt x="226" y="51"/>
                    <a:pt x="225" y="53"/>
                    <a:pt x="224" y="55"/>
                  </a:cubicBezTo>
                  <a:cubicBezTo>
                    <a:pt x="217" y="52"/>
                    <a:pt x="210" y="47"/>
                    <a:pt x="206" y="40"/>
                  </a:cubicBezTo>
                  <a:cubicBezTo>
                    <a:pt x="198" y="40"/>
                    <a:pt x="198" y="40"/>
                    <a:pt x="198" y="40"/>
                  </a:cubicBezTo>
                  <a:cubicBezTo>
                    <a:pt x="194" y="47"/>
                    <a:pt x="188" y="52"/>
                    <a:pt x="181" y="56"/>
                  </a:cubicBezTo>
                  <a:cubicBezTo>
                    <a:pt x="179" y="55"/>
                    <a:pt x="177" y="53"/>
                    <a:pt x="175" y="52"/>
                  </a:cubicBezTo>
                  <a:cubicBezTo>
                    <a:pt x="183" y="49"/>
                    <a:pt x="189" y="45"/>
                    <a:pt x="192" y="40"/>
                  </a:cubicBezTo>
                  <a:cubicBezTo>
                    <a:pt x="187" y="40"/>
                    <a:pt x="187" y="40"/>
                    <a:pt x="187" y="40"/>
                  </a:cubicBezTo>
                  <a:cubicBezTo>
                    <a:pt x="182" y="40"/>
                    <a:pt x="179" y="41"/>
                    <a:pt x="179" y="41"/>
                  </a:cubicBezTo>
                  <a:cubicBezTo>
                    <a:pt x="179" y="36"/>
                    <a:pt x="179" y="36"/>
                    <a:pt x="179" y="36"/>
                  </a:cubicBezTo>
                  <a:cubicBezTo>
                    <a:pt x="179" y="36"/>
                    <a:pt x="182" y="36"/>
                    <a:pt x="187" y="36"/>
                  </a:cubicBezTo>
                  <a:cubicBezTo>
                    <a:pt x="192" y="36"/>
                    <a:pt x="192" y="36"/>
                    <a:pt x="192" y="36"/>
                  </a:cubicBezTo>
                  <a:cubicBezTo>
                    <a:pt x="192" y="31"/>
                    <a:pt x="192" y="31"/>
                    <a:pt x="192" y="31"/>
                  </a:cubicBezTo>
                  <a:cubicBezTo>
                    <a:pt x="190" y="31"/>
                    <a:pt x="190" y="31"/>
                    <a:pt x="190" y="31"/>
                  </a:cubicBezTo>
                  <a:cubicBezTo>
                    <a:pt x="186" y="31"/>
                    <a:pt x="183" y="32"/>
                    <a:pt x="181" y="32"/>
                  </a:cubicBezTo>
                  <a:cubicBezTo>
                    <a:pt x="181" y="27"/>
                    <a:pt x="181" y="27"/>
                    <a:pt x="181" y="27"/>
                  </a:cubicBezTo>
                  <a:cubicBezTo>
                    <a:pt x="184" y="27"/>
                    <a:pt x="186" y="27"/>
                    <a:pt x="190" y="27"/>
                  </a:cubicBezTo>
                  <a:cubicBezTo>
                    <a:pt x="192" y="27"/>
                    <a:pt x="192" y="27"/>
                    <a:pt x="192" y="27"/>
                  </a:cubicBezTo>
                  <a:cubicBezTo>
                    <a:pt x="192" y="23"/>
                    <a:pt x="192" y="23"/>
                    <a:pt x="192" y="23"/>
                  </a:cubicBezTo>
                  <a:cubicBezTo>
                    <a:pt x="189" y="23"/>
                    <a:pt x="186" y="23"/>
                    <a:pt x="184" y="23"/>
                  </a:cubicBezTo>
                  <a:cubicBezTo>
                    <a:pt x="184" y="22"/>
                    <a:pt x="184" y="20"/>
                    <a:pt x="184" y="18"/>
                  </a:cubicBezTo>
                  <a:cubicBezTo>
                    <a:pt x="184" y="7"/>
                    <a:pt x="184" y="7"/>
                    <a:pt x="184" y="7"/>
                  </a:cubicBezTo>
                  <a:cubicBezTo>
                    <a:pt x="184" y="5"/>
                    <a:pt x="184" y="3"/>
                    <a:pt x="184" y="1"/>
                  </a:cubicBezTo>
                  <a:cubicBezTo>
                    <a:pt x="185" y="1"/>
                    <a:pt x="188" y="2"/>
                    <a:pt x="191" y="2"/>
                  </a:cubicBezTo>
                  <a:close/>
                  <a:moveTo>
                    <a:pt x="190" y="6"/>
                  </a:moveTo>
                  <a:cubicBezTo>
                    <a:pt x="190" y="10"/>
                    <a:pt x="190" y="10"/>
                    <a:pt x="190" y="10"/>
                  </a:cubicBezTo>
                  <a:cubicBezTo>
                    <a:pt x="216" y="10"/>
                    <a:pt x="216" y="10"/>
                    <a:pt x="216" y="10"/>
                  </a:cubicBezTo>
                  <a:cubicBezTo>
                    <a:pt x="216" y="6"/>
                    <a:pt x="216" y="6"/>
                    <a:pt x="216" y="6"/>
                  </a:cubicBezTo>
                  <a:cubicBezTo>
                    <a:pt x="190" y="6"/>
                    <a:pt x="190" y="6"/>
                    <a:pt x="190" y="6"/>
                  </a:cubicBezTo>
                  <a:close/>
                  <a:moveTo>
                    <a:pt x="190" y="14"/>
                  </a:moveTo>
                  <a:cubicBezTo>
                    <a:pt x="190" y="19"/>
                    <a:pt x="190" y="19"/>
                    <a:pt x="190" y="19"/>
                  </a:cubicBezTo>
                  <a:cubicBezTo>
                    <a:pt x="216" y="19"/>
                    <a:pt x="216" y="19"/>
                    <a:pt x="216" y="19"/>
                  </a:cubicBezTo>
                  <a:cubicBezTo>
                    <a:pt x="216" y="14"/>
                    <a:pt x="216" y="14"/>
                    <a:pt x="216" y="14"/>
                  </a:cubicBezTo>
                  <a:cubicBezTo>
                    <a:pt x="190" y="14"/>
                    <a:pt x="190" y="14"/>
                    <a:pt x="190" y="14"/>
                  </a:cubicBezTo>
                  <a:close/>
                  <a:moveTo>
                    <a:pt x="158" y="17"/>
                  </a:moveTo>
                  <a:cubicBezTo>
                    <a:pt x="162" y="17"/>
                    <a:pt x="164" y="17"/>
                    <a:pt x="165" y="17"/>
                  </a:cubicBezTo>
                  <a:cubicBezTo>
                    <a:pt x="165" y="17"/>
                    <a:pt x="165" y="17"/>
                    <a:pt x="165" y="17"/>
                  </a:cubicBezTo>
                  <a:cubicBezTo>
                    <a:pt x="164" y="18"/>
                    <a:pt x="164" y="19"/>
                    <a:pt x="164" y="21"/>
                  </a:cubicBezTo>
                  <a:cubicBezTo>
                    <a:pt x="163" y="27"/>
                    <a:pt x="163" y="31"/>
                    <a:pt x="163" y="36"/>
                  </a:cubicBezTo>
                  <a:cubicBezTo>
                    <a:pt x="161" y="36"/>
                    <a:pt x="159" y="36"/>
                    <a:pt x="157" y="36"/>
                  </a:cubicBezTo>
                  <a:cubicBezTo>
                    <a:pt x="157" y="34"/>
                    <a:pt x="157" y="30"/>
                    <a:pt x="158" y="26"/>
                  </a:cubicBezTo>
                  <a:cubicBezTo>
                    <a:pt x="158" y="22"/>
                    <a:pt x="158" y="19"/>
                    <a:pt x="158" y="17"/>
                  </a:cubicBezTo>
                  <a:close/>
                  <a:moveTo>
                    <a:pt x="197" y="23"/>
                  </a:moveTo>
                  <a:cubicBezTo>
                    <a:pt x="197" y="27"/>
                    <a:pt x="197" y="27"/>
                    <a:pt x="197" y="27"/>
                  </a:cubicBezTo>
                  <a:cubicBezTo>
                    <a:pt x="208" y="27"/>
                    <a:pt x="208" y="27"/>
                    <a:pt x="208" y="27"/>
                  </a:cubicBezTo>
                  <a:cubicBezTo>
                    <a:pt x="208" y="23"/>
                    <a:pt x="208" y="23"/>
                    <a:pt x="208" y="23"/>
                  </a:cubicBezTo>
                  <a:cubicBezTo>
                    <a:pt x="197" y="23"/>
                    <a:pt x="197" y="23"/>
                    <a:pt x="197" y="23"/>
                  </a:cubicBezTo>
                  <a:close/>
                  <a:moveTo>
                    <a:pt x="197" y="31"/>
                  </a:moveTo>
                  <a:cubicBezTo>
                    <a:pt x="197" y="36"/>
                    <a:pt x="197" y="36"/>
                    <a:pt x="197" y="36"/>
                  </a:cubicBezTo>
                  <a:cubicBezTo>
                    <a:pt x="208" y="36"/>
                    <a:pt x="208" y="36"/>
                    <a:pt x="208" y="36"/>
                  </a:cubicBezTo>
                  <a:cubicBezTo>
                    <a:pt x="208" y="31"/>
                    <a:pt x="208" y="31"/>
                    <a:pt x="208" y="31"/>
                  </a:cubicBezTo>
                  <a:cubicBezTo>
                    <a:pt x="197" y="31"/>
                    <a:pt x="197" y="31"/>
                    <a:pt x="197" y="31"/>
                  </a:cubicBezTo>
                  <a:close/>
                  <a:moveTo>
                    <a:pt x="224" y="63"/>
                  </a:moveTo>
                  <a:cubicBezTo>
                    <a:pt x="220" y="67"/>
                    <a:pt x="220" y="67"/>
                    <a:pt x="220" y="67"/>
                  </a:cubicBezTo>
                  <a:cubicBezTo>
                    <a:pt x="215" y="62"/>
                    <a:pt x="210" y="59"/>
                    <a:pt x="205" y="57"/>
                  </a:cubicBezTo>
                  <a:cubicBezTo>
                    <a:pt x="205" y="62"/>
                    <a:pt x="205" y="62"/>
                    <a:pt x="205" y="62"/>
                  </a:cubicBezTo>
                  <a:cubicBezTo>
                    <a:pt x="205" y="62"/>
                    <a:pt x="205" y="62"/>
                    <a:pt x="205" y="63"/>
                  </a:cubicBezTo>
                  <a:cubicBezTo>
                    <a:pt x="206" y="67"/>
                    <a:pt x="203" y="69"/>
                    <a:pt x="196" y="70"/>
                  </a:cubicBezTo>
                  <a:cubicBezTo>
                    <a:pt x="196" y="68"/>
                    <a:pt x="195" y="66"/>
                    <a:pt x="193" y="64"/>
                  </a:cubicBezTo>
                  <a:cubicBezTo>
                    <a:pt x="197" y="65"/>
                    <a:pt x="199" y="64"/>
                    <a:pt x="199" y="64"/>
                  </a:cubicBezTo>
                  <a:cubicBezTo>
                    <a:pt x="200" y="63"/>
                    <a:pt x="200" y="62"/>
                    <a:pt x="200" y="60"/>
                  </a:cubicBezTo>
                  <a:cubicBezTo>
                    <a:pt x="200" y="59"/>
                    <a:pt x="200" y="58"/>
                    <a:pt x="200" y="58"/>
                  </a:cubicBezTo>
                  <a:cubicBezTo>
                    <a:pt x="199" y="58"/>
                    <a:pt x="199" y="59"/>
                    <a:pt x="198" y="59"/>
                  </a:cubicBezTo>
                  <a:cubicBezTo>
                    <a:pt x="191" y="62"/>
                    <a:pt x="186" y="64"/>
                    <a:pt x="184" y="65"/>
                  </a:cubicBezTo>
                  <a:cubicBezTo>
                    <a:pt x="183" y="64"/>
                    <a:pt x="182" y="62"/>
                    <a:pt x="180" y="60"/>
                  </a:cubicBezTo>
                  <a:cubicBezTo>
                    <a:pt x="184" y="60"/>
                    <a:pt x="188" y="59"/>
                    <a:pt x="193" y="57"/>
                  </a:cubicBezTo>
                  <a:cubicBezTo>
                    <a:pt x="191" y="55"/>
                    <a:pt x="189" y="53"/>
                    <a:pt x="188" y="52"/>
                  </a:cubicBezTo>
                  <a:cubicBezTo>
                    <a:pt x="193" y="50"/>
                    <a:pt x="193" y="50"/>
                    <a:pt x="193" y="50"/>
                  </a:cubicBezTo>
                  <a:cubicBezTo>
                    <a:pt x="194" y="50"/>
                    <a:pt x="194" y="51"/>
                    <a:pt x="194" y="51"/>
                  </a:cubicBezTo>
                  <a:cubicBezTo>
                    <a:pt x="195" y="54"/>
                    <a:pt x="196" y="55"/>
                    <a:pt x="197" y="55"/>
                  </a:cubicBezTo>
                  <a:cubicBezTo>
                    <a:pt x="198" y="55"/>
                    <a:pt x="198" y="55"/>
                    <a:pt x="197" y="55"/>
                  </a:cubicBezTo>
                  <a:cubicBezTo>
                    <a:pt x="198" y="55"/>
                    <a:pt x="199" y="55"/>
                    <a:pt x="200" y="54"/>
                  </a:cubicBezTo>
                  <a:cubicBezTo>
                    <a:pt x="200" y="48"/>
                    <a:pt x="200" y="48"/>
                    <a:pt x="200" y="48"/>
                  </a:cubicBezTo>
                  <a:cubicBezTo>
                    <a:pt x="200" y="46"/>
                    <a:pt x="200" y="45"/>
                    <a:pt x="199" y="44"/>
                  </a:cubicBezTo>
                  <a:cubicBezTo>
                    <a:pt x="203" y="44"/>
                    <a:pt x="206" y="44"/>
                    <a:pt x="206" y="44"/>
                  </a:cubicBezTo>
                  <a:cubicBezTo>
                    <a:pt x="206" y="44"/>
                    <a:pt x="206" y="45"/>
                    <a:pt x="206" y="45"/>
                  </a:cubicBezTo>
                  <a:cubicBezTo>
                    <a:pt x="206" y="46"/>
                    <a:pt x="205" y="47"/>
                    <a:pt x="205" y="47"/>
                  </a:cubicBezTo>
                  <a:cubicBezTo>
                    <a:pt x="205" y="48"/>
                    <a:pt x="205" y="50"/>
                    <a:pt x="205" y="52"/>
                  </a:cubicBezTo>
                  <a:cubicBezTo>
                    <a:pt x="206" y="53"/>
                    <a:pt x="208" y="54"/>
                    <a:pt x="209" y="54"/>
                  </a:cubicBezTo>
                  <a:cubicBezTo>
                    <a:pt x="211" y="53"/>
                    <a:pt x="212" y="52"/>
                    <a:pt x="213" y="50"/>
                  </a:cubicBezTo>
                  <a:cubicBezTo>
                    <a:pt x="215" y="51"/>
                    <a:pt x="217" y="52"/>
                    <a:pt x="218" y="53"/>
                  </a:cubicBezTo>
                  <a:cubicBezTo>
                    <a:pt x="216" y="54"/>
                    <a:pt x="215" y="55"/>
                    <a:pt x="213" y="56"/>
                  </a:cubicBezTo>
                  <a:cubicBezTo>
                    <a:pt x="217" y="58"/>
                    <a:pt x="221" y="61"/>
                    <a:pt x="224" y="63"/>
                  </a:cubicBezTo>
                  <a:close/>
                  <a:moveTo>
                    <a:pt x="282" y="13"/>
                  </a:moveTo>
                  <a:cubicBezTo>
                    <a:pt x="282" y="11"/>
                    <a:pt x="283" y="10"/>
                    <a:pt x="284" y="8"/>
                  </a:cubicBezTo>
                  <a:cubicBezTo>
                    <a:pt x="285" y="7"/>
                    <a:pt x="286" y="6"/>
                    <a:pt x="286" y="5"/>
                  </a:cubicBezTo>
                  <a:cubicBezTo>
                    <a:pt x="286" y="5"/>
                    <a:pt x="287" y="4"/>
                    <a:pt x="288" y="3"/>
                  </a:cubicBezTo>
                  <a:cubicBezTo>
                    <a:pt x="288" y="3"/>
                    <a:pt x="288" y="3"/>
                    <a:pt x="288" y="3"/>
                  </a:cubicBezTo>
                  <a:cubicBezTo>
                    <a:pt x="288" y="2"/>
                    <a:pt x="285" y="1"/>
                    <a:pt x="280" y="0"/>
                  </a:cubicBezTo>
                  <a:cubicBezTo>
                    <a:pt x="277" y="14"/>
                    <a:pt x="271" y="25"/>
                    <a:pt x="263" y="32"/>
                  </a:cubicBezTo>
                  <a:cubicBezTo>
                    <a:pt x="266" y="33"/>
                    <a:pt x="268" y="35"/>
                    <a:pt x="270" y="36"/>
                  </a:cubicBezTo>
                  <a:cubicBezTo>
                    <a:pt x="273" y="31"/>
                    <a:pt x="276" y="26"/>
                    <a:pt x="279" y="20"/>
                  </a:cubicBezTo>
                  <a:cubicBezTo>
                    <a:pt x="279" y="61"/>
                    <a:pt x="279" y="61"/>
                    <a:pt x="279" y="61"/>
                  </a:cubicBezTo>
                  <a:cubicBezTo>
                    <a:pt x="279" y="64"/>
                    <a:pt x="278" y="67"/>
                    <a:pt x="278" y="69"/>
                  </a:cubicBezTo>
                  <a:cubicBezTo>
                    <a:pt x="285" y="69"/>
                    <a:pt x="285" y="69"/>
                    <a:pt x="285" y="69"/>
                  </a:cubicBezTo>
                  <a:cubicBezTo>
                    <a:pt x="285" y="66"/>
                    <a:pt x="284" y="63"/>
                    <a:pt x="284" y="61"/>
                  </a:cubicBezTo>
                  <a:cubicBezTo>
                    <a:pt x="284" y="52"/>
                    <a:pt x="284" y="52"/>
                    <a:pt x="284" y="52"/>
                  </a:cubicBezTo>
                  <a:cubicBezTo>
                    <a:pt x="300" y="52"/>
                    <a:pt x="300" y="52"/>
                    <a:pt x="300" y="52"/>
                  </a:cubicBezTo>
                  <a:cubicBezTo>
                    <a:pt x="303" y="52"/>
                    <a:pt x="305" y="52"/>
                    <a:pt x="308" y="52"/>
                  </a:cubicBezTo>
                  <a:cubicBezTo>
                    <a:pt x="308" y="47"/>
                    <a:pt x="308" y="47"/>
                    <a:pt x="308" y="47"/>
                  </a:cubicBezTo>
                  <a:cubicBezTo>
                    <a:pt x="306" y="47"/>
                    <a:pt x="303" y="47"/>
                    <a:pt x="300" y="47"/>
                  </a:cubicBezTo>
                  <a:cubicBezTo>
                    <a:pt x="284" y="47"/>
                    <a:pt x="284" y="47"/>
                    <a:pt x="284" y="47"/>
                  </a:cubicBezTo>
                  <a:cubicBezTo>
                    <a:pt x="284" y="35"/>
                    <a:pt x="284" y="35"/>
                    <a:pt x="284" y="35"/>
                  </a:cubicBezTo>
                  <a:cubicBezTo>
                    <a:pt x="295" y="35"/>
                    <a:pt x="295" y="35"/>
                    <a:pt x="295" y="35"/>
                  </a:cubicBezTo>
                  <a:cubicBezTo>
                    <a:pt x="298" y="35"/>
                    <a:pt x="301" y="35"/>
                    <a:pt x="302" y="35"/>
                  </a:cubicBezTo>
                  <a:cubicBezTo>
                    <a:pt x="303" y="35"/>
                    <a:pt x="304" y="35"/>
                    <a:pt x="305" y="36"/>
                  </a:cubicBezTo>
                  <a:cubicBezTo>
                    <a:pt x="305" y="30"/>
                    <a:pt x="305" y="30"/>
                    <a:pt x="305" y="30"/>
                  </a:cubicBezTo>
                  <a:cubicBezTo>
                    <a:pt x="302" y="30"/>
                    <a:pt x="298" y="30"/>
                    <a:pt x="295" y="30"/>
                  </a:cubicBezTo>
                  <a:cubicBezTo>
                    <a:pt x="284" y="30"/>
                    <a:pt x="284" y="30"/>
                    <a:pt x="284" y="30"/>
                  </a:cubicBezTo>
                  <a:cubicBezTo>
                    <a:pt x="284" y="18"/>
                    <a:pt x="284" y="18"/>
                    <a:pt x="284" y="18"/>
                  </a:cubicBezTo>
                  <a:cubicBezTo>
                    <a:pt x="299" y="18"/>
                    <a:pt x="299" y="18"/>
                    <a:pt x="299" y="18"/>
                  </a:cubicBezTo>
                  <a:cubicBezTo>
                    <a:pt x="302" y="18"/>
                    <a:pt x="305" y="18"/>
                    <a:pt x="308" y="19"/>
                  </a:cubicBezTo>
                  <a:cubicBezTo>
                    <a:pt x="308" y="13"/>
                    <a:pt x="308" y="13"/>
                    <a:pt x="308" y="13"/>
                  </a:cubicBezTo>
                  <a:cubicBezTo>
                    <a:pt x="305" y="13"/>
                    <a:pt x="302" y="13"/>
                    <a:pt x="299" y="13"/>
                  </a:cubicBezTo>
                  <a:cubicBezTo>
                    <a:pt x="282" y="13"/>
                    <a:pt x="282" y="13"/>
                    <a:pt x="282" y="13"/>
                  </a:cubicBezTo>
                  <a:close/>
                  <a:moveTo>
                    <a:pt x="272" y="53"/>
                  </a:moveTo>
                  <a:cubicBezTo>
                    <a:pt x="266" y="58"/>
                    <a:pt x="266" y="58"/>
                    <a:pt x="266" y="58"/>
                  </a:cubicBezTo>
                  <a:cubicBezTo>
                    <a:pt x="263" y="53"/>
                    <a:pt x="259" y="49"/>
                    <a:pt x="256" y="46"/>
                  </a:cubicBezTo>
                  <a:cubicBezTo>
                    <a:pt x="254" y="54"/>
                    <a:pt x="251" y="61"/>
                    <a:pt x="247" y="67"/>
                  </a:cubicBezTo>
                  <a:cubicBezTo>
                    <a:pt x="245" y="66"/>
                    <a:pt x="242" y="65"/>
                    <a:pt x="240" y="64"/>
                  </a:cubicBezTo>
                  <a:cubicBezTo>
                    <a:pt x="247" y="58"/>
                    <a:pt x="251" y="50"/>
                    <a:pt x="252" y="38"/>
                  </a:cubicBezTo>
                  <a:cubicBezTo>
                    <a:pt x="252" y="26"/>
                    <a:pt x="252" y="13"/>
                    <a:pt x="252" y="0"/>
                  </a:cubicBezTo>
                  <a:cubicBezTo>
                    <a:pt x="257" y="0"/>
                    <a:pt x="260" y="0"/>
                    <a:pt x="260" y="1"/>
                  </a:cubicBezTo>
                  <a:cubicBezTo>
                    <a:pt x="260" y="1"/>
                    <a:pt x="260" y="1"/>
                    <a:pt x="260" y="2"/>
                  </a:cubicBezTo>
                  <a:cubicBezTo>
                    <a:pt x="259" y="2"/>
                    <a:pt x="259" y="3"/>
                    <a:pt x="259" y="4"/>
                  </a:cubicBezTo>
                  <a:cubicBezTo>
                    <a:pt x="258" y="10"/>
                    <a:pt x="258" y="16"/>
                    <a:pt x="258" y="23"/>
                  </a:cubicBezTo>
                  <a:cubicBezTo>
                    <a:pt x="261" y="19"/>
                    <a:pt x="264" y="16"/>
                    <a:pt x="266" y="12"/>
                  </a:cubicBezTo>
                  <a:cubicBezTo>
                    <a:pt x="269" y="15"/>
                    <a:pt x="271" y="16"/>
                    <a:pt x="271" y="17"/>
                  </a:cubicBezTo>
                  <a:cubicBezTo>
                    <a:pt x="271" y="17"/>
                    <a:pt x="271" y="17"/>
                    <a:pt x="271" y="17"/>
                  </a:cubicBezTo>
                  <a:cubicBezTo>
                    <a:pt x="270" y="18"/>
                    <a:pt x="269" y="19"/>
                    <a:pt x="268" y="20"/>
                  </a:cubicBezTo>
                  <a:cubicBezTo>
                    <a:pt x="267" y="20"/>
                    <a:pt x="265" y="22"/>
                    <a:pt x="263" y="24"/>
                  </a:cubicBezTo>
                  <a:cubicBezTo>
                    <a:pt x="261" y="26"/>
                    <a:pt x="259" y="27"/>
                    <a:pt x="258" y="28"/>
                  </a:cubicBezTo>
                  <a:cubicBezTo>
                    <a:pt x="257" y="35"/>
                    <a:pt x="257" y="39"/>
                    <a:pt x="257" y="41"/>
                  </a:cubicBezTo>
                  <a:cubicBezTo>
                    <a:pt x="260" y="44"/>
                    <a:pt x="265" y="48"/>
                    <a:pt x="272" y="53"/>
                  </a:cubicBezTo>
                  <a:close/>
                  <a:moveTo>
                    <a:pt x="242" y="16"/>
                  </a:moveTo>
                  <a:cubicBezTo>
                    <a:pt x="242" y="25"/>
                    <a:pt x="241" y="32"/>
                    <a:pt x="240" y="37"/>
                  </a:cubicBezTo>
                  <a:cubicBezTo>
                    <a:pt x="242" y="36"/>
                    <a:pt x="244" y="36"/>
                    <a:pt x="247" y="37"/>
                  </a:cubicBezTo>
                  <a:cubicBezTo>
                    <a:pt x="247" y="31"/>
                    <a:pt x="247" y="26"/>
                    <a:pt x="248" y="20"/>
                  </a:cubicBezTo>
                  <a:cubicBezTo>
                    <a:pt x="248" y="19"/>
                    <a:pt x="248" y="18"/>
                    <a:pt x="249" y="17"/>
                  </a:cubicBezTo>
                  <a:cubicBezTo>
                    <a:pt x="249" y="17"/>
                    <a:pt x="249" y="17"/>
                    <a:pt x="249" y="17"/>
                  </a:cubicBezTo>
                  <a:cubicBezTo>
                    <a:pt x="249" y="16"/>
                    <a:pt x="246" y="16"/>
                    <a:pt x="242" y="16"/>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 name="Freeform 33"/>
            <p:cNvSpPr>
              <a:spLocks noEditPoints="1"/>
            </p:cNvSpPr>
            <p:nvPr/>
          </p:nvSpPr>
          <p:spPr bwMode="auto">
            <a:xfrm>
              <a:off x="8154990" y="2246313"/>
              <a:ext cx="1093788" cy="1027113"/>
            </a:xfrm>
            <a:custGeom>
              <a:avLst/>
              <a:gdLst>
                <a:gd name="T0" fmla="*/ 340 w 689"/>
                <a:gd name="T1" fmla="*/ 647 h 647"/>
                <a:gd name="T2" fmla="*/ 308 w 689"/>
                <a:gd name="T3" fmla="*/ 639 h 647"/>
                <a:gd name="T4" fmla="*/ 533 w 689"/>
                <a:gd name="T5" fmla="*/ 639 h 647"/>
                <a:gd name="T6" fmla="*/ 177 w 689"/>
                <a:gd name="T7" fmla="*/ 550 h 647"/>
                <a:gd name="T8" fmla="*/ 112 w 689"/>
                <a:gd name="T9" fmla="*/ 563 h 647"/>
                <a:gd name="T10" fmla="*/ 69 w 689"/>
                <a:gd name="T11" fmla="*/ 526 h 647"/>
                <a:gd name="T12" fmla="*/ 48 w 689"/>
                <a:gd name="T13" fmla="*/ 504 h 647"/>
                <a:gd name="T14" fmla="*/ 32 w 689"/>
                <a:gd name="T15" fmla="*/ 480 h 647"/>
                <a:gd name="T16" fmla="*/ 0 w 689"/>
                <a:gd name="T17" fmla="*/ 539 h 647"/>
                <a:gd name="T18" fmla="*/ 45 w 689"/>
                <a:gd name="T19" fmla="*/ 593 h 647"/>
                <a:gd name="T20" fmla="*/ 115 w 689"/>
                <a:gd name="T21" fmla="*/ 566 h 647"/>
                <a:gd name="T22" fmla="*/ 115 w 689"/>
                <a:gd name="T23" fmla="*/ 537 h 647"/>
                <a:gd name="T24" fmla="*/ 118 w 689"/>
                <a:gd name="T25" fmla="*/ 504 h 647"/>
                <a:gd name="T26" fmla="*/ 161 w 689"/>
                <a:gd name="T27" fmla="*/ 534 h 647"/>
                <a:gd name="T28" fmla="*/ 624 w 689"/>
                <a:gd name="T29" fmla="*/ 513 h 647"/>
                <a:gd name="T30" fmla="*/ 394 w 689"/>
                <a:gd name="T31" fmla="*/ 531 h 647"/>
                <a:gd name="T32" fmla="*/ 337 w 689"/>
                <a:gd name="T33" fmla="*/ 515 h 647"/>
                <a:gd name="T34" fmla="*/ 391 w 689"/>
                <a:gd name="T35" fmla="*/ 510 h 647"/>
                <a:gd name="T36" fmla="*/ 581 w 689"/>
                <a:gd name="T37" fmla="*/ 432 h 647"/>
                <a:gd name="T38" fmla="*/ 571 w 689"/>
                <a:gd name="T39" fmla="*/ 429 h 647"/>
                <a:gd name="T40" fmla="*/ 222 w 689"/>
                <a:gd name="T41" fmla="*/ 480 h 647"/>
                <a:gd name="T42" fmla="*/ 193 w 689"/>
                <a:gd name="T43" fmla="*/ 499 h 647"/>
                <a:gd name="T44" fmla="*/ 126 w 689"/>
                <a:gd name="T45" fmla="*/ 459 h 647"/>
                <a:gd name="T46" fmla="*/ 112 w 689"/>
                <a:gd name="T47" fmla="*/ 491 h 647"/>
                <a:gd name="T48" fmla="*/ 94 w 689"/>
                <a:gd name="T49" fmla="*/ 480 h 647"/>
                <a:gd name="T50" fmla="*/ 53 w 689"/>
                <a:gd name="T51" fmla="*/ 462 h 647"/>
                <a:gd name="T52" fmla="*/ 59 w 689"/>
                <a:gd name="T53" fmla="*/ 462 h 647"/>
                <a:gd name="T54" fmla="*/ 64 w 689"/>
                <a:gd name="T55" fmla="*/ 413 h 647"/>
                <a:gd name="T56" fmla="*/ 48 w 689"/>
                <a:gd name="T57" fmla="*/ 392 h 647"/>
                <a:gd name="T58" fmla="*/ 493 w 689"/>
                <a:gd name="T59" fmla="*/ 277 h 647"/>
                <a:gd name="T60" fmla="*/ 458 w 689"/>
                <a:gd name="T61" fmla="*/ 207 h 647"/>
                <a:gd name="T62" fmla="*/ 509 w 689"/>
                <a:gd name="T63" fmla="*/ 317 h 647"/>
                <a:gd name="T64" fmla="*/ 514 w 689"/>
                <a:gd name="T65" fmla="*/ 322 h 647"/>
                <a:gd name="T66" fmla="*/ 99 w 689"/>
                <a:gd name="T67" fmla="*/ 432 h 647"/>
                <a:gd name="T68" fmla="*/ 85 w 689"/>
                <a:gd name="T69" fmla="*/ 432 h 647"/>
                <a:gd name="T70" fmla="*/ 53 w 689"/>
                <a:gd name="T71" fmla="*/ 365 h 647"/>
                <a:gd name="T72" fmla="*/ 85 w 689"/>
                <a:gd name="T73" fmla="*/ 349 h 647"/>
                <a:gd name="T74" fmla="*/ 99 w 689"/>
                <a:gd name="T75" fmla="*/ 328 h 647"/>
                <a:gd name="T76" fmla="*/ 152 w 689"/>
                <a:gd name="T77" fmla="*/ 202 h 647"/>
                <a:gd name="T78" fmla="*/ 471 w 689"/>
                <a:gd name="T79" fmla="*/ 424 h 647"/>
                <a:gd name="T80" fmla="*/ 429 w 689"/>
                <a:gd name="T81" fmla="*/ 411 h 647"/>
                <a:gd name="T82" fmla="*/ 480 w 689"/>
                <a:gd name="T83" fmla="*/ 387 h 647"/>
                <a:gd name="T84" fmla="*/ 496 w 689"/>
                <a:gd name="T85" fmla="*/ 384 h 647"/>
                <a:gd name="T86" fmla="*/ 316 w 689"/>
                <a:gd name="T87" fmla="*/ 161 h 647"/>
                <a:gd name="T88" fmla="*/ 378 w 689"/>
                <a:gd name="T89" fmla="*/ 73 h 647"/>
                <a:gd name="T90" fmla="*/ 257 w 689"/>
                <a:gd name="T91" fmla="*/ 330 h 647"/>
                <a:gd name="T92" fmla="*/ 244 w 689"/>
                <a:gd name="T93" fmla="*/ 277 h 647"/>
                <a:gd name="T94" fmla="*/ 233 w 689"/>
                <a:gd name="T95" fmla="*/ 301 h 647"/>
                <a:gd name="T96" fmla="*/ 260 w 689"/>
                <a:gd name="T97" fmla="*/ 306 h 647"/>
                <a:gd name="T98" fmla="*/ 166 w 689"/>
                <a:gd name="T99" fmla="*/ 261 h 647"/>
                <a:gd name="T100" fmla="*/ 195 w 689"/>
                <a:gd name="T101" fmla="*/ 239 h 647"/>
                <a:gd name="T102" fmla="*/ 195 w 689"/>
                <a:gd name="T103" fmla="*/ 239 h 647"/>
                <a:gd name="T104" fmla="*/ 359 w 689"/>
                <a:gd name="T105" fmla="*/ 164 h 647"/>
                <a:gd name="T106" fmla="*/ 337 w 689"/>
                <a:gd name="T107" fmla="*/ 183 h 647"/>
                <a:gd name="T108" fmla="*/ 332 w 689"/>
                <a:gd name="T109" fmla="*/ 175 h 647"/>
                <a:gd name="T110" fmla="*/ 340 w 689"/>
                <a:gd name="T111" fmla="*/ 156 h 647"/>
                <a:gd name="T112" fmla="*/ 362 w 689"/>
                <a:gd name="T113" fmla="*/ 143 h 647"/>
                <a:gd name="T114" fmla="*/ 287 w 689"/>
                <a:gd name="T115" fmla="*/ 35 h 647"/>
                <a:gd name="T116" fmla="*/ 254 w 689"/>
                <a:gd name="T117" fmla="*/ 121 h 647"/>
                <a:gd name="T118" fmla="*/ 238 w 689"/>
                <a:gd name="T119" fmla="*/ 124 h 647"/>
                <a:gd name="T120" fmla="*/ 225 w 689"/>
                <a:gd name="T121" fmla="*/ 97 h 647"/>
                <a:gd name="T122" fmla="*/ 252 w 689"/>
                <a:gd name="T123" fmla="*/ 54 h 6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89" h="647">
                  <a:moveTo>
                    <a:pt x="354" y="636"/>
                  </a:moveTo>
                  <a:lnTo>
                    <a:pt x="354" y="636"/>
                  </a:lnTo>
                  <a:lnTo>
                    <a:pt x="351" y="633"/>
                  </a:lnTo>
                  <a:lnTo>
                    <a:pt x="348" y="633"/>
                  </a:lnTo>
                  <a:lnTo>
                    <a:pt x="345" y="631"/>
                  </a:lnTo>
                  <a:lnTo>
                    <a:pt x="345" y="631"/>
                  </a:lnTo>
                  <a:lnTo>
                    <a:pt x="343" y="631"/>
                  </a:lnTo>
                  <a:lnTo>
                    <a:pt x="337" y="631"/>
                  </a:lnTo>
                  <a:lnTo>
                    <a:pt x="332" y="647"/>
                  </a:lnTo>
                  <a:lnTo>
                    <a:pt x="340" y="647"/>
                  </a:lnTo>
                  <a:lnTo>
                    <a:pt x="343" y="647"/>
                  </a:lnTo>
                  <a:lnTo>
                    <a:pt x="343" y="647"/>
                  </a:lnTo>
                  <a:lnTo>
                    <a:pt x="343" y="647"/>
                  </a:lnTo>
                  <a:lnTo>
                    <a:pt x="345" y="644"/>
                  </a:lnTo>
                  <a:lnTo>
                    <a:pt x="345" y="644"/>
                  </a:lnTo>
                  <a:lnTo>
                    <a:pt x="345" y="644"/>
                  </a:lnTo>
                  <a:lnTo>
                    <a:pt x="348" y="641"/>
                  </a:lnTo>
                  <a:lnTo>
                    <a:pt x="354" y="636"/>
                  </a:lnTo>
                  <a:lnTo>
                    <a:pt x="354" y="636"/>
                  </a:lnTo>
                  <a:close/>
                  <a:moveTo>
                    <a:pt x="308" y="639"/>
                  </a:moveTo>
                  <a:lnTo>
                    <a:pt x="308" y="639"/>
                  </a:lnTo>
                  <a:lnTo>
                    <a:pt x="238" y="639"/>
                  </a:lnTo>
                  <a:lnTo>
                    <a:pt x="161" y="577"/>
                  </a:lnTo>
                  <a:lnTo>
                    <a:pt x="442" y="622"/>
                  </a:lnTo>
                  <a:lnTo>
                    <a:pt x="520" y="636"/>
                  </a:lnTo>
                  <a:lnTo>
                    <a:pt x="530" y="639"/>
                  </a:lnTo>
                  <a:lnTo>
                    <a:pt x="533" y="639"/>
                  </a:lnTo>
                  <a:lnTo>
                    <a:pt x="533" y="639"/>
                  </a:lnTo>
                  <a:lnTo>
                    <a:pt x="533" y="639"/>
                  </a:lnTo>
                  <a:lnTo>
                    <a:pt x="533" y="639"/>
                  </a:lnTo>
                  <a:lnTo>
                    <a:pt x="533" y="639"/>
                  </a:lnTo>
                  <a:lnTo>
                    <a:pt x="413" y="639"/>
                  </a:lnTo>
                  <a:lnTo>
                    <a:pt x="198" y="593"/>
                  </a:lnTo>
                  <a:lnTo>
                    <a:pt x="300" y="633"/>
                  </a:lnTo>
                  <a:lnTo>
                    <a:pt x="308" y="639"/>
                  </a:lnTo>
                  <a:lnTo>
                    <a:pt x="308" y="639"/>
                  </a:lnTo>
                  <a:close/>
                  <a:moveTo>
                    <a:pt x="689" y="622"/>
                  </a:moveTo>
                  <a:lnTo>
                    <a:pt x="651" y="582"/>
                  </a:lnTo>
                  <a:lnTo>
                    <a:pt x="177" y="550"/>
                  </a:lnTo>
                  <a:lnTo>
                    <a:pt x="177" y="550"/>
                  </a:lnTo>
                  <a:lnTo>
                    <a:pt x="177" y="550"/>
                  </a:lnTo>
                  <a:lnTo>
                    <a:pt x="177" y="550"/>
                  </a:lnTo>
                  <a:lnTo>
                    <a:pt x="179" y="550"/>
                  </a:lnTo>
                  <a:lnTo>
                    <a:pt x="193" y="553"/>
                  </a:lnTo>
                  <a:lnTo>
                    <a:pt x="303" y="569"/>
                  </a:lnTo>
                  <a:lnTo>
                    <a:pt x="608" y="612"/>
                  </a:lnTo>
                  <a:lnTo>
                    <a:pt x="689" y="622"/>
                  </a:lnTo>
                  <a:lnTo>
                    <a:pt x="689" y="622"/>
                  </a:lnTo>
                  <a:close/>
                  <a:moveTo>
                    <a:pt x="115" y="566"/>
                  </a:moveTo>
                  <a:lnTo>
                    <a:pt x="112" y="563"/>
                  </a:lnTo>
                  <a:lnTo>
                    <a:pt x="107" y="561"/>
                  </a:lnTo>
                  <a:lnTo>
                    <a:pt x="99" y="553"/>
                  </a:lnTo>
                  <a:lnTo>
                    <a:pt x="94" y="547"/>
                  </a:lnTo>
                  <a:lnTo>
                    <a:pt x="88" y="545"/>
                  </a:lnTo>
                  <a:lnTo>
                    <a:pt x="88" y="545"/>
                  </a:lnTo>
                  <a:lnTo>
                    <a:pt x="85" y="542"/>
                  </a:lnTo>
                  <a:lnTo>
                    <a:pt x="85" y="539"/>
                  </a:lnTo>
                  <a:lnTo>
                    <a:pt x="85" y="537"/>
                  </a:lnTo>
                  <a:lnTo>
                    <a:pt x="85" y="518"/>
                  </a:lnTo>
                  <a:lnTo>
                    <a:pt x="69" y="526"/>
                  </a:lnTo>
                  <a:lnTo>
                    <a:pt x="67" y="526"/>
                  </a:lnTo>
                  <a:lnTo>
                    <a:pt x="64" y="526"/>
                  </a:lnTo>
                  <a:lnTo>
                    <a:pt x="61" y="526"/>
                  </a:lnTo>
                  <a:lnTo>
                    <a:pt x="61" y="526"/>
                  </a:lnTo>
                  <a:lnTo>
                    <a:pt x="61" y="526"/>
                  </a:lnTo>
                  <a:lnTo>
                    <a:pt x="59" y="526"/>
                  </a:lnTo>
                  <a:lnTo>
                    <a:pt x="53" y="523"/>
                  </a:lnTo>
                  <a:lnTo>
                    <a:pt x="40" y="518"/>
                  </a:lnTo>
                  <a:lnTo>
                    <a:pt x="45" y="510"/>
                  </a:lnTo>
                  <a:lnTo>
                    <a:pt x="48" y="504"/>
                  </a:lnTo>
                  <a:lnTo>
                    <a:pt x="48" y="502"/>
                  </a:lnTo>
                  <a:lnTo>
                    <a:pt x="51" y="499"/>
                  </a:lnTo>
                  <a:lnTo>
                    <a:pt x="51" y="496"/>
                  </a:lnTo>
                  <a:lnTo>
                    <a:pt x="51" y="494"/>
                  </a:lnTo>
                  <a:lnTo>
                    <a:pt x="48" y="494"/>
                  </a:lnTo>
                  <a:lnTo>
                    <a:pt x="48" y="491"/>
                  </a:lnTo>
                  <a:lnTo>
                    <a:pt x="48" y="486"/>
                  </a:lnTo>
                  <a:lnTo>
                    <a:pt x="45" y="483"/>
                  </a:lnTo>
                  <a:lnTo>
                    <a:pt x="40" y="475"/>
                  </a:lnTo>
                  <a:lnTo>
                    <a:pt x="32" y="480"/>
                  </a:lnTo>
                  <a:lnTo>
                    <a:pt x="24" y="486"/>
                  </a:lnTo>
                  <a:lnTo>
                    <a:pt x="18" y="491"/>
                  </a:lnTo>
                  <a:lnTo>
                    <a:pt x="13" y="496"/>
                  </a:lnTo>
                  <a:lnTo>
                    <a:pt x="10" y="502"/>
                  </a:lnTo>
                  <a:lnTo>
                    <a:pt x="5" y="507"/>
                  </a:lnTo>
                  <a:lnTo>
                    <a:pt x="2" y="515"/>
                  </a:lnTo>
                  <a:lnTo>
                    <a:pt x="0" y="521"/>
                  </a:lnTo>
                  <a:lnTo>
                    <a:pt x="0" y="529"/>
                  </a:lnTo>
                  <a:lnTo>
                    <a:pt x="0" y="534"/>
                  </a:lnTo>
                  <a:lnTo>
                    <a:pt x="0" y="539"/>
                  </a:lnTo>
                  <a:lnTo>
                    <a:pt x="2" y="547"/>
                  </a:lnTo>
                  <a:lnTo>
                    <a:pt x="5" y="558"/>
                  </a:lnTo>
                  <a:lnTo>
                    <a:pt x="10" y="566"/>
                  </a:lnTo>
                  <a:lnTo>
                    <a:pt x="16" y="572"/>
                  </a:lnTo>
                  <a:lnTo>
                    <a:pt x="24" y="580"/>
                  </a:lnTo>
                  <a:lnTo>
                    <a:pt x="27" y="585"/>
                  </a:lnTo>
                  <a:lnTo>
                    <a:pt x="32" y="588"/>
                  </a:lnTo>
                  <a:lnTo>
                    <a:pt x="35" y="590"/>
                  </a:lnTo>
                  <a:lnTo>
                    <a:pt x="43" y="590"/>
                  </a:lnTo>
                  <a:lnTo>
                    <a:pt x="45" y="593"/>
                  </a:lnTo>
                  <a:lnTo>
                    <a:pt x="53" y="593"/>
                  </a:lnTo>
                  <a:lnTo>
                    <a:pt x="59" y="593"/>
                  </a:lnTo>
                  <a:lnTo>
                    <a:pt x="64" y="593"/>
                  </a:lnTo>
                  <a:lnTo>
                    <a:pt x="72" y="593"/>
                  </a:lnTo>
                  <a:lnTo>
                    <a:pt x="80" y="590"/>
                  </a:lnTo>
                  <a:lnTo>
                    <a:pt x="91" y="585"/>
                  </a:lnTo>
                  <a:lnTo>
                    <a:pt x="99" y="580"/>
                  </a:lnTo>
                  <a:lnTo>
                    <a:pt x="107" y="574"/>
                  </a:lnTo>
                  <a:lnTo>
                    <a:pt x="115" y="566"/>
                  </a:lnTo>
                  <a:lnTo>
                    <a:pt x="115" y="566"/>
                  </a:lnTo>
                  <a:close/>
                  <a:moveTo>
                    <a:pt x="163" y="542"/>
                  </a:moveTo>
                  <a:lnTo>
                    <a:pt x="163" y="542"/>
                  </a:lnTo>
                  <a:lnTo>
                    <a:pt x="126" y="547"/>
                  </a:lnTo>
                  <a:lnTo>
                    <a:pt x="123" y="547"/>
                  </a:lnTo>
                  <a:lnTo>
                    <a:pt x="123" y="545"/>
                  </a:lnTo>
                  <a:lnTo>
                    <a:pt x="123" y="545"/>
                  </a:lnTo>
                  <a:lnTo>
                    <a:pt x="120" y="545"/>
                  </a:lnTo>
                  <a:lnTo>
                    <a:pt x="120" y="542"/>
                  </a:lnTo>
                  <a:lnTo>
                    <a:pt x="118" y="542"/>
                  </a:lnTo>
                  <a:lnTo>
                    <a:pt x="115" y="537"/>
                  </a:lnTo>
                  <a:lnTo>
                    <a:pt x="115" y="531"/>
                  </a:lnTo>
                  <a:lnTo>
                    <a:pt x="112" y="526"/>
                  </a:lnTo>
                  <a:lnTo>
                    <a:pt x="112" y="521"/>
                  </a:lnTo>
                  <a:lnTo>
                    <a:pt x="112" y="515"/>
                  </a:lnTo>
                  <a:lnTo>
                    <a:pt x="112" y="515"/>
                  </a:lnTo>
                  <a:lnTo>
                    <a:pt x="112" y="513"/>
                  </a:lnTo>
                  <a:lnTo>
                    <a:pt x="112" y="510"/>
                  </a:lnTo>
                  <a:lnTo>
                    <a:pt x="112" y="510"/>
                  </a:lnTo>
                  <a:lnTo>
                    <a:pt x="115" y="510"/>
                  </a:lnTo>
                  <a:lnTo>
                    <a:pt x="118" y="504"/>
                  </a:lnTo>
                  <a:lnTo>
                    <a:pt x="126" y="515"/>
                  </a:lnTo>
                  <a:lnTo>
                    <a:pt x="126" y="513"/>
                  </a:lnTo>
                  <a:lnTo>
                    <a:pt x="128" y="510"/>
                  </a:lnTo>
                  <a:lnTo>
                    <a:pt x="131" y="507"/>
                  </a:lnTo>
                  <a:lnTo>
                    <a:pt x="144" y="494"/>
                  </a:lnTo>
                  <a:lnTo>
                    <a:pt x="144" y="496"/>
                  </a:lnTo>
                  <a:lnTo>
                    <a:pt x="147" y="499"/>
                  </a:lnTo>
                  <a:lnTo>
                    <a:pt x="150" y="502"/>
                  </a:lnTo>
                  <a:lnTo>
                    <a:pt x="152" y="510"/>
                  </a:lnTo>
                  <a:lnTo>
                    <a:pt x="161" y="534"/>
                  </a:lnTo>
                  <a:lnTo>
                    <a:pt x="163" y="542"/>
                  </a:lnTo>
                  <a:lnTo>
                    <a:pt x="163" y="542"/>
                  </a:lnTo>
                  <a:close/>
                  <a:moveTo>
                    <a:pt x="648" y="542"/>
                  </a:moveTo>
                  <a:lnTo>
                    <a:pt x="646" y="537"/>
                  </a:lnTo>
                  <a:lnTo>
                    <a:pt x="638" y="523"/>
                  </a:lnTo>
                  <a:lnTo>
                    <a:pt x="632" y="518"/>
                  </a:lnTo>
                  <a:lnTo>
                    <a:pt x="630" y="515"/>
                  </a:lnTo>
                  <a:lnTo>
                    <a:pt x="630" y="513"/>
                  </a:lnTo>
                  <a:lnTo>
                    <a:pt x="627" y="513"/>
                  </a:lnTo>
                  <a:lnTo>
                    <a:pt x="624" y="513"/>
                  </a:lnTo>
                  <a:lnTo>
                    <a:pt x="624" y="513"/>
                  </a:lnTo>
                  <a:lnTo>
                    <a:pt x="624" y="513"/>
                  </a:lnTo>
                  <a:lnTo>
                    <a:pt x="624" y="513"/>
                  </a:lnTo>
                  <a:lnTo>
                    <a:pt x="447" y="526"/>
                  </a:lnTo>
                  <a:lnTo>
                    <a:pt x="391" y="529"/>
                  </a:lnTo>
                  <a:lnTo>
                    <a:pt x="391" y="529"/>
                  </a:lnTo>
                  <a:lnTo>
                    <a:pt x="391" y="531"/>
                  </a:lnTo>
                  <a:lnTo>
                    <a:pt x="391" y="531"/>
                  </a:lnTo>
                  <a:lnTo>
                    <a:pt x="394" y="531"/>
                  </a:lnTo>
                  <a:lnTo>
                    <a:pt x="394" y="531"/>
                  </a:lnTo>
                  <a:lnTo>
                    <a:pt x="402" y="531"/>
                  </a:lnTo>
                  <a:lnTo>
                    <a:pt x="455" y="534"/>
                  </a:lnTo>
                  <a:lnTo>
                    <a:pt x="648" y="542"/>
                  </a:lnTo>
                  <a:lnTo>
                    <a:pt x="648" y="542"/>
                  </a:lnTo>
                  <a:close/>
                  <a:moveTo>
                    <a:pt x="404" y="513"/>
                  </a:moveTo>
                  <a:lnTo>
                    <a:pt x="404" y="513"/>
                  </a:lnTo>
                  <a:lnTo>
                    <a:pt x="370" y="515"/>
                  </a:lnTo>
                  <a:lnTo>
                    <a:pt x="343" y="518"/>
                  </a:lnTo>
                  <a:lnTo>
                    <a:pt x="340" y="515"/>
                  </a:lnTo>
                  <a:lnTo>
                    <a:pt x="337" y="515"/>
                  </a:lnTo>
                  <a:lnTo>
                    <a:pt x="337" y="515"/>
                  </a:lnTo>
                  <a:lnTo>
                    <a:pt x="335" y="515"/>
                  </a:lnTo>
                  <a:lnTo>
                    <a:pt x="335" y="513"/>
                  </a:lnTo>
                  <a:lnTo>
                    <a:pt x="335" y="513"/>
                  </a:lnTo>
                  <a:lnTo>
                    <a:pt x="335" y="513"/>
                  </a:lnTo>
                  <a:lnTo>
                    <a:pt x="332" y="510"/>
                  </a:lnTo>
                  <a:lnTo>
                    <a:pt x="343" y="507"/>
                  </a:lnTo>
                  <a:lnTo>
                    <a:pt x="362" y="510"/>
                  </a:lnTo>
                  <a:lnTo>
                    <a:pt x="380" y="507"/>
                  </a:lnTo>
                  <a:lnTo>
                    <a:pt x="391" y="510"/>
                  </a:lnTo>
                  <a:lnTo>
                    <a:pt x="399" y="510"/>
                  </a:lnTo>
                  <a:lnTo>
                    <a:pt x="402" y="513"/>
                  </a:lnTo>
                  <a:lnTo>
                    <a:pt x="404" y="513"/>
                  </a:lnTo>
                  <a:lnTo>
                    <a:pt x="404" y="513"/>
                  </a:lnTo>
                  <a:lnTo>
                    <a:pt x="404" y="513"/>
                  </a:lnTo>
                  <a:lnTo>
                    <a:pt x="404" y="513"/>
                  </a:lnTo>
                  <a:close/>
                  <a:moveTo>
                    <a:pt x="606" y="467"/>
                  </a:moveTo>
                  <a:lnTo>
                    <a:pt x="600" y="459"/>
                  </a:lnTo>
                  <a:lnTo>
                    <a:pt x="587" y="437"/>
                  </a:lnTo>
                  <a:lnTo>
                    <a:pt x="581" y="432"/>
                  </a:lnTo>
                  <a:lnTo>
                    <a:pt x="579" y="432"/>
                  </a:lnTo>
                  <a:lnTo>
                    <a:pt x="579" y="429"/>
                  </a:lnTo>
                  <a:lnTo>
                    <a:pt x="579" y="429"/>
                  </a:lnTo>
                  <a:lnTo>
                    <a:pt x="579" y="429"/>
                  </a:lnTo>
                  <a:lnTo>
                    <a:pt x="579" y="429"/>
                  </a:lnTo>
                  <a:lnTo>
                    <a:pt x="579" y="429"/>
                  </a:lnTo>
                  <a:lnTo>
                    <a:pt x="579" y="429"/>
                  </a:lnTo>
                  <a:lnTo>
                    <a:pt x="579" y="429"/>
                  </a:lnTo>
                  <a:lnTo>
                    <a:pt x="576" y="429"/>
                  </a:lnTo>
                  <a:lnTo>
                    <a:pt x="571" y="429"/>
                  </a:lnTo>
                  <a:lnTo>
                    <a:pt x="533" y="435"/>
                  </a:lnTo>
                  <a:lnTo>
                    <a:pt x="319" y="472"/>
                  </a:lnTo>
                  <a:lnTo>
                    <a:pt x="236" y="486"/>
                  </a:lnTo>
                  <a:lnTo>
                    <a:pt x="222" y="488"/>
                  </a:lnTo>
                  <a:lnTo>
                    <a:pt x="220" y="488"/>
                  </a:lnTo>
                  <a:lnTo>
                    <a:pt x="220" y="488"/>
                  </a:lnTo>
                  <a:lnTo>
                    <a:pt x="222" y="483"/>
                  </a:lnTo>
                  <a:lnTo>
                    <a:pt x="222" y="480"/>
                  </a:lnTo>
                  <a:lnTo>
                    <a:pt x="222" y="480"/>
                  </a:lnTo>
                  <a:lnTo>
                    <a:pt x="222" y="480"/>
                  </a:lnTo>
                  <a:lnTo>
                    <a:pt x="222" y="478"/>
                  </a:lnTo>
                  <a:lnTo>
                    <a:pt x="222" y="478"/>
                  </a:lnTo>
                  <a:lnTo>
                    <a:pt x="220" y="475"/>
                  </a:lnTo>
                  <a:lnTo>
                    <a:pt x="217" y="475"/>
                  </a:lnTo>
                  <a:lnTo>
                    <a:pt x="217" y="472"/>
                  </a:lnTo>
                  <a:lnTo>
                    <a:pt x="211" y="467"/>
                  </a:lnTo>
                  <a:lnTo>
                    <a:pt x="198" y="459"/>
                  </a:lnTo>
                  <a:lnTo>
                    <a:pt x="193" y="491"/>
                  </a:lnTo>
                  <a:lnTo>
                    <a:pt x="193" y="496"/>
                  </a:lnTo>
                  <a:lnTo>
                    <a:pt x="193" y="499"/>
                  </a:lnTo>
                  <a:lnTo>
                    <a:pt x="193" y="502"/>
                  </a:lnTo>
                  <a:lnTo>
                    <a:pt x="193" y="502"/>
                  </a:lnTo>
                  <a:lnTo>
                    <a:pt x="193" y="502"/>
                  </a:lnTo>
                  <a:lnTo>
                    <a:pt x="193" y="504"/>
                  </a:lnTo>
                  <a:lnTo>
                    <a:pt x="195" y="504"/>
                  </a:lnTo>
                  <a:lnTo>
                    <a:pt x="195" y="504"/>
                  </a:lnTo>
                  <a:lnTo>
                    <a:pt x="606" y="467"/>
                  </a:lnTo>
                  <a:lnTo>
                    <a:pt x="606" y="467"/>
                  </a:lnTo>
                  <a:lnTo>
                    <a:pt x="606" y="467"/>
                  </a:lnTo>
                  <a:close/>
                  <a:moveTo>
                    <a:pt x="126" y="459"/>
                  </a:moveTo>
                  <a:lnTo>
                    <a:pt x="118" y="480"/>
                  </a:lnTo>
                  <a:lnTo>
                    <a:pt x="118" y="486"/>
                  </a:lnTo>
                  <a:lnTo>
                    <a:pt x="115" y="488"/>
                  </a:lnTo>
                  <a:lnTo>
                    <a:pt x="115" y="488"/>
                  </a:lnTo>
                  <a:lnTo>
                    <a:pt x="115" y="488"/>
                  </a:lnTo>
                  <a:lnTo>
                    <a:pt x="115" y="488"/>
                  </a:lnTo>
                  <a:lnTo>
                    <a:pt x="115" y="488"/>
                  </a:lnTo>
                  <a:lnTo>
                    <a:pt x="115" y="491"/>
                  </a:lnTo>
                  <a:lnTo>
                    <a:pt x="115" y="491"/>
                  </a:lnTo>
                  <a:lnTo>
                    <a:pt x="112" y="491"/>
                  </a:lnTo>
                  <a:lnTo>
                    <a:pt x="112" y="491"/>
                  </a:lnTo>
                  <a:lnTo>
                    <a:pt x="107" y="494"/>
                  </a:lnTo>
                  <a:lnTo>
                    <a:pt x="96" y="494"/>
                  </a:lnTo>
                  <a:lnTo>
                    <a:pt x="88" y="494"/>
                  </a:lnTo>
                  <a:lnTo>
                    <a:pt x="94" y="483"/>
                  </a:lnTo>
                  <a:lnTo>
                    <a:pt x="94" y="483"/>
                  </a:lnTo>
                  <a:lnTo>
                    <a:pt x="94" y="483"/>
                  </a:lnTo>
                  <a:lnTo>
                    <a:pt x="94" y="483"/>
                  </a:lnTo>
                  <a:lnTo>
                    <a:pt x="94" y="480"/>
                  </a:lnTo>
                  <a:lnTo>
                    <a:pt x="94" y="480"/>
                  </a:lnTo>
                  <a:lnTo>
                    <a:pt x="94" y="475"/>
                  </a:lnTo>
                  <a:lnTo>
                    <a:pt x="83" y="459"/>
                  </a:lnTo>
                  <a:lnTo>
                    <a:pt x="126" y="459"/>
                  </a:lnTo>
                  <a:lnTo>
                    <a:pt x="126" y="459"/>
                  </a:lnTo>
                  <a:close/>
                  <a:moveTo>
                    <a:pt x="37" y="389"/>
                  </a:moveTo>
                  <a:lnTo>
                    <a:pt x="40" y="419"/>
                  </a:lnTo>
                  <a:lnTo>
                    <a:pt x="43" y="437"/>
                  </a:lnTo>
                  <a:lnTo>
                    <a:pt x="51" y="459"/>
                  </a:lnTo>
                  <a:lnTo>
                    <a:pt x="53" y="462"/>
                  </a:lnTo>
                  <a:lnTo>
                    <a:pt x="53" y="462"/>
                  </a:lnTo>
                  <a:lnTo>
                    <a:pt x="53" y="462"/>
                  </a:lnTo>
                  <a:lnTo>
                    <a:pt x="53" y="462"/>
                  </a:lnTo>
                  <a:lnTo>
                    <a:pt x="56" y="462"/>
                  </a:lnTo>
                  <a:lnTo>
                    <a:pt x="56" y="462"/>
                  </a:lnTo>
                  <a:lnTo>
                    <a:pt x="56" y="462"/>
                  </a:lnTo>
                  <a:lnTo>
                    <a:pt x="56" y="462"/>
                  </a:lnTo>
                  <a:lnTo>
                    <a:pt x="56" y="462"/>
                  </a:lnTo>
                  <a:lnTo>
                    <a:pt x="59" y="462"/>
                  </a:lnTo>
                  <a:lnTo>
                    <a:pt x="59" y="462"/>
                  </a:lnTo>
                  <a:lnTo>
                    <a:pt x="59" y="462"/>
                  </a:lnTo>
                  <a:lnTo>
                    <a:pt x="61" y="462"/>
                  </a:lnTo>
                  <a:lnTo>
                    <a:pt x="61" y="459"/>
                  </a:lnTo>
                  <a:lnTo>
                    <a:pt x="61" y="459"/>
                  </a:lnTo>
                  <a:lnTo>
                    <a:pt x="64" y="456"/>
                  </a:lnTo>
                  <a:lnTo>
                    <a:pt x="67" y="451"/>
                  </a:lnTo>
                  <a:lnTo>
                    <a:pt x="67" y="448"/>
                  </a:lnTo>
                  <a:lnTo>
                    <a:pt x="69" y="446"/>
                  </a:lnTo>
                  <a:lnTo>
                    <a:pt x="69" y="443"/>
                  </a:lnTo>
                  <a:lnTo>
                    <a:pt x="67" y="424"/>
                  </a:lnTo>
                  <a:lnTo>
                    <a:pt x="64" y="413"/>
                  </a:lnTo>
                  <a:lnTo>
                    <a:pt x="64" y="408"/>
                  </a:lnTo>
                  <a:lnTo>
                    <a:pt x="61" y="405"/>
                  </a:lnTo>
                  <a:lnTo>
                    <a:pt x="61" y="403"/>
                  </a:lnTo>
                  <a:lnTo>
                    <a:pt x="61" y="400"/>
                  </a:lnTo>
                  <a:lnTo>
                    <a:pt x="59" y="400"/>
                  </a:lnTo>
                  <a:lnTo>
                    <a:pt x="59" y="397"/>
                  </a:lnTo>
                  <a:lnTo>
                    <a:pt x="56" y="397"/>
                  </a:lnTo>
                  <a:lnTo>
                    <a:pt x="53" y="395"/>
                  </a:lnTo>
                  <a:lnTo>
                    <a:pt x="51" y="395"/>
                  </a:lnTo>
                  <a:lnTo>
                    <a:pt x="48" y="392"/>
                  </a:lnTo>
                  <a:lnTo>
                    <a:pt x="37" y="389"/>
                  </a:lnTo>
                  <a:lnTo>
                    <a:pt x="37" y="389"/>
                  </a:lnTo>
                  <a:close/>
                  <a:moveTo>
                    <a:pt x="458" y="207"/>
                  </a:moveTo>
                  <a:lnTo>
                    <a:pt x="488" y="258"/>
                  </a:lnTo>
                  <a:lnTo>
                    <a:pt x="490" y="269"/>
                  </a:lnTo>
                  <a:lnTo>
                    <a:pt x="490" y="274"/>
                  </a:lnTo>
                  <a:lnTo>
                    <a:pt x="493" y="277"/>
                  </a:lnTo>
                  <a:lnTo>
                    <a:pt x="493" y="277"/>
                  </a:lnTo>
                  <a:lnTo>
                    <a:pt x="493" y="277"/>
                  </a:lnTo>
                  <a:lnTo>
                    <a:pt x="493" y="277"/>
                  </a:lnTo>
                  <a:lnTo>
                    <a:pt x="493" y="277"/>
                  </a:lnTo>
                  <a:lnTo>
                    <a:pt x="493" y="277"/>
                  </a:lnTo>
                  <a:lnTo>
                    <a:pt x="155" y="459"/>
                  </a:lnTo>
                  <a:lnTo>
                    <a:pt x="155" y="459"/>
                  </a:lnTo>
                  <a:lnTo>
                    <a:pt x="158" y="456"/>
                  </a:lnTo>
                  <a:lnTo>
                    <a:pt x="166" y="448"/>
                  </a:lnTo>
                  <a:lnTo>
                    <a:pt x="233" y="392"/>
                  </a:lnTo>
                  <a:lnTo>
                    <a:pt x="415" y="239"/>
                  </a:lnTo>
                  <a:lnTo>
                    <a:pt x="453" y="212"/>
                  </a:lnTo>
                  <a:lnTo>
                    <a:pt x="458" y="207"/>
                  </a:lnTo>
                  <a:lnTo>
                    <a:pt x="458" y="207"/>
                  </a:lnTo>
                  <a:lnTo>
                    <a:pt x="458" y="207"/>
                  </a:lnTo>
                  <a:lnTo>
                    <a:pt x="458" y="207"/>
                  </a:lnTo>
                  <a:close/>
                  <a:moveTo>
                    <a:pt x="538" y="360"/>
                  </a:moveTo>
                  <a:lnTo>
                    <a:pt x="538" y="360"/>
                  </a:lnTo>
                  <a:lnTo>
                    <a:pt x="273" y="432"/>
                  </a:lnTo>
                  <a:lnTo>
                    <a:pt x="453" y="344"/>
                  </a:lnTo>
                  <a:lnTo>
                    <a:pt x="501" y="319"/>
                  </a:lnTo>
                  <a:lnTo>
                    <a:pt x="509" y="317"/>
                  </a:lnTo>
                  <a:lnTo>
                    <a:pt x="509" y="317"/>
                  </a:lnTo>
                  <a:lnTo>
                    <a:pt x="512" y="317"/>
                  </a:lnTo>
                  <a:lnTo>
                    <a:pt x="512" y="317"/>
                  </a:lnTo>
                  <a:lnTo>
                    <a:pt x="512" y="317"/>
                  </a:lnTo>
                  <a:lnTo>
                    <a:pt x="512" y="317"/>
                  </a:lnTo>
                  <a:lnTo>
                    <a:pt x="512" y="317"/>
                  </a:lnTo>
                  <a:lnTo>
                    <a:pt x="512" y="317"/>
                  </a:lnTo>
                  <a:lnTo>
                    <a:pt x="512" y="317"/>
                  </a:lnTo>
                  <a:lnTo>
                    <a:pt x="512" y="319"/>
                  </a:lnTo>
                  <a:lnTo>
                    <a:pt x="514" y="319"/>
                  </a:lnTo>
                  <a:lnTo>
                    <a:pt x="514" y="322"/>
                  </a:lnTo>
                  <a:lnTo>
                    <a:pt x="520" y="328"/>
                  </a:lnTo>
                  <a:lnTo>
                    <a:pt x="530" y="346"/>
                  </a:lnTo>
                  <a:lnTo>
                    <a:pt x="538" y="360"/>
                  </a:lnTo>
                  <a:lnTo>
                    <a:pt x="538" y="360"/>
                  </a:lnTo>
                  <a:close/>
                  <a:moveTo>
                    <a:pt x="174" y="169"/>
                  </a:moveTo>
                  <a:lnTo>
                    <a:pt x="174" y="169"/>
                  </a:lnTo>
                  <a:lnTo>
                    <a:pt x="99" y="432"/>
                  </a:lnTo>
                  <a:lnTo>
                    <a:pt x="99" y="432"/>
                  </a:lnTo>
                  <a:lnTo>
                    <a:pt x="99" y="432"/>
                  </a:lnTo>
                  <a:lnTo>
                    <a:pt x="99" y="432"/>
                  </a:lnTo>
                  <a:lnTo>
                    <a:pt x="99" y="432"/>
                  </a:lnTo>
                  <a:lnTo>
                    <a:pt x="99" y="432"/>
                  </a:lnTo>
                  <a:lnTo>
                    <a:pt x="96" y="432"/>
                  </a:lnTo>
                  <a:lnTo>
                    <a:pt x="94" y="432"/>
                  </a:lnTo>
                  <a:lnTo>
                    <a:pt x="91" y="432"/>
                  </a:lnTo>
                  <a:lnTo>
                    <a:pt x="88" y="432"/>
                  </a:lnTo>
                  <a:lnTo>
                    <a:pt x="88" y="432"/>
                  </a:lnTo>
                  <a:lnTo>
                    <a:pt x="85" y="432"/>
                  </a:lnTo>
                  <a:lnTo>
                    <a:pt x="85" y="432"/>
                  </a:lnTo>
                  <a:lnTo>
                    <a:pt x="85" y="432"/>
                  </a:lnTo>
                  <a:lnTo>
                    <a:pt x="85" y="432"/>
                  </a:lnTo>
                  <a:lnTo>
                    <a:pt x="85" y="432"/>
                  </a:lnTo>
                  <a:lnTo>
                    <a:pt x="85" y="432"/>
                  </a:lnTo>
                  <a:lnTo>
                    <a:pt x="85" y="432"/>
                  </a:lnTo>
                  <a:lnTo>
                    <a:pt x="83" y="429"/>
                  </a:lnTo>
                  <a:lnTo>
                    <a:pt x="83" y="429"/>
                  </a:lnTo>
                  <a:lnTo>
                    <a:pt x="75" y="413"/>
                  </a:lnTo>
                  <a:lnTo>
                    <a:pt x="59" y="376"/>
                  </a:lnTo>
                  <a:lnTo>
                    <a:pt x="53" y="365"/>
                  </a:lnTo>
                  <a:lnTo>
                    <a:pt x="53" y="365"/>
                  </a:lnTo>
                  <a:lnTo>
                    <a:pt x="53" y="362"/>
                  </a:lnTo>
                  <a:lnTo>
                    <a:pt x="56" y="365"/>
                  </a:lnTo>
                  <a:lnTo>
                    <a:pt x="59" y="368"/>
                  </a:lnTo>
                  <a:lnTo>
                    <a:pt x="61" y="368"/>
                  </a:lnTo>
                  <a:lnTo>
                    <a:pt x="67" y="376"/>
                  </a:lnTo>
                  <a:lnTo>
                    <a:pt x="96" y="408"/>
                  </a:lnTo>
                  <a:lnTo>
                    <a:pt x="83" y="352"/>
                  </a:lnTo>
                  <a:lnTo>
                    <a:pt x="83" y="352"/>
                  </a:lnTo>
                  <a:lnTo>
                    <a:pt x="83" y="352"/>
                  </a:lnTo>
                  <a:lnTo>
                    <a:pt x="85" y="349"/>
                  </a:lnTo>
                  <a:lnTo>
                    <a:pt x="85" y="346"/>
                  </a:lnTo>
                  <a:lnTo>
                    <a:pt x="91" y="344"/>
                  </a:lnTo>
                  <a:lnTo>
                    <a:pt x="94" y="341"/>
                  </a:lnTo>
                  <a:lnTo>
                    <a:pt x="96" y="338"/>
                  </a:lnTo>
                  <a:lnTo>
                    <a:pt x="99" y="336"/>
                  </a:lnTo>
                  <a:lnTo>
                    <a:pt x="99" y="336"/>
                  </a:lnTo>
                  <a:lnTo>
                    <a:pt x="99" y="333"/>
                  </a:lnTo>
                  <a:lnTo>
                    <a:pt x="99" y="333"/>
                  </a:lnTo>
                  <a:lnTo>
                    <a:pt x="99" y="330"/>
                  </a:lnTo>
                  <a:lnTo>
                    <a:pt x="99" y="328"/>
                  </a:lnTo>
                  <a:lnTo>
                    <a:pt x="99" y="325"/>
                  </a:lnTo>
                  <a:lnTo>
                    <a:pt x="99" y="319"/>
                  </a:lnTo>
                  <a:lnTo>
                    <a:pt x="96" y="311"/>
                  </a:lnTo>
                  <a:lnTo>
                    <a:pt x="96" y="306"/>
                  </a:lnTo>
                  <a:lnTo>
                    <a:pt x="99" y="303"/>
                  </a:lnTo>
                  <a:lnTo>
                    <a:pt x="99" y="301"/>
                  </a:lnTo>
                  <a:lnTo>
                    <a:pt x="99" y="301"/>
                  </a:lnTo>
                  <a:lnTo>
                    <a:pt x="99" y="295"/>
                  </a:lnTo>
                  <a:lnTo>
                    <a:pt x="107" y="279"/>
                  </a:lnTo>
                  <a:lnTo>
                    <a:pt x="152" y="202"/>
                  </a:lnTo>
                  <a:lnTo>
                    <a:pt x="171" y="175"/>
                  </a:lnTo>
                  <a:lnTo>
                    <a:pt x="174" y="169"/>
                  </a:lnTo>
                  <a:lnTo>
                    <a:pt x="174" y="169"/>
                  </a:lnTo>
                  <a:lnTo>
                    <a:pt x="174" y="169"/>
                  </a:lnTo>
                  <a:lnTo>
                    <a:pt x="174" y="169"/>
                  </a:lnTo>
                  <a:close/>
                  <a:moveTo>
                    <a:pt x="498" y="432"/>
                  </a:moveTo>
                  <a:lnTo>
                    <a:pt x="496" y="429"/>
                  </a:lnTo>
                  <a:lnTo>
                    <a:pt x="490" y="429"/>
                  </a:lnTo>
                  <a:lnTo>
                    <a:pt x="477" y="424"/>
                  </a:lnTo>
                  <a:lnTo>
                    <a:pt x="471" y="424"/>
                  </a:lnTo>
                  <a:lnTo>
                    <a:pt x="469" y="421"/>
                  </a:lnTo>
                  <a:lnTo>
                    <a:pt x="450" y="427"/>
                  </a:lnTo>
                  <a:lnTo>
                    <a:pt x="418" y="432"/>
                  </a:lnTo>
                  <a:lnTo>
                    <a:pt x="418" y="427"/>
                  </a:lnTo>
                  <a:lnTo>
                    <a:pt x="421" y="421"/>
                  </a:lnTo>
                  <a:lnTo>
                    <a:pt x="423" y="419"/>
                  </a:lnTo>
                  <a:lnTo>
                    <a:pt x="423" y="416"/>
                  </a:lnTo>
                  <a:lnTo>
                    <a:pt x="426" y="413"/>
                  </a:lnTo>
                  <a:lnTo>
                    <a:pt x="426" y="413"/>
                  </a:lnTo>
                  <a:lnTo>
                    <a:pt x="429" y="411"/>
                  </a:lnTo>
                  <a:lnTo>
                    <a:pt x="431" y="408"/>
                  </a:lnTo>
                  <a:lnTo>
                    <a:pt x="434" y="408"/>
                  </a:lnTo>
                  <a:lnTo>
                    <a:pt x="434" y="408"/>
                  </a:lnTo>
                  <a:lnTo>
                    <a:pt x="434" y="408"/>
                  </a:lnTo>
                  <a:lnTo>
                    <a:pt x="437" y="408"/>
                  </a:lnTo>
                  <a:lnTo>
                    <a:pt x="439" y="408"/>
                  </a:lnTo>
                  <a:lnTo>
                    <a:pt x="439" y="408"/>
                  </a:lnTo>
                  <a:lnTo>
                    <a:pt x="453" y="408"/>
                  </a:lnTo>
                  <a:lnTo>
                    <a:pt x="469" y="395"/>
                  </a:lnTo>
                  <a:lnTo>
                    <a:pt x="480" y="387"/>
                  </a:lnTo>
                  <a:lnTo>
                    <a:pt x="485" y="384"/>
                  </a:lnTo>
                  <a:lnTo>
                    <a:pt x="488" y="384"/>
                  </a:lnTo>
                  <a:lnTo>
                    <a:pt x="488" y="381"/>
                  </a:lnTo>
                  <a:lnTo>
                    <a:pt x="490" y="381"/>
                  </a:lnTo>
                  <a:lnTo>
                    <a:pt x="490" y="381"/>
                  </a:lnTo>
                  <a:lnTo>
                    <a:pt x="490" y="381"/>
                  </a:lnTo>
                  <a:lnTo>
                    <a:pt x="493" y="381"/>
                  </a:lnTo>
                  <a:lnTo>
                    <a:pt x="493" y="384"/>
                  </a:lnTo>
                  <a:lnTo>
                    <a:pt x="493" y="384"/>
                  </a:lnTo>
                  <a:lnTo>
                    <a:pt x="496" y="384"/>
                  </a:lnTo>
                  <a:lnTo>
                    <a:pt x="496" y="384"/>
                  </a:lnTo>
                  <a:lnTo>
                    <a:pt x="496" y="384"/>
                  </a:lnTo>
                  <a:lnTo>
                    <a:pt x="496" y="387"/>
                  </a:lnTo>
                  <a:lnTo>
                    <a:pt x="496" y="387"/>
                  </a:lnTo>
                  <a:lnTo>
                    <a:pt x="496" y="389"/>
                  </a:lnTo>
                  <a:lnTo>
                    <a:pt x="498" y="397"/>
                  </a:lnTo>
                  <a:lnTo>
                    <a:pt x="498" y="432"/>
                  </a:lnTo>
                  <a:lnTo>
                    <a:pt x="498" y="432"/>
                  </a:lnTo>
                  <a:close/>
                  <a:moveTo>
                    <a:pt x="118" y="419"/>
                  </a:moveTo>
                  <a:lnTo>
                    <a:pt x="316" y="161"/>
                  </a:lnTo>
                  <a:lnTo>
                    <a:pt x="370" y="92"/>
                  </a:lnTo>
                  <a:lnTo>
                    <a:pt x="375" y="81"/>
                  </a:lnTo>
                  <a:lnTo>
                    <a:pt x="378" y="78"/>
                  </a:lnTo>
                  <a:lnTo>
                    <a:pt x="378" y="78"/>
                  </a:lnTo>
                  <a:lnTo>
                    <a:pt x="378" y="78"/>
                  </a:lnTo>
                  <a:lnTo>
                    <a:pt x="378" y="78"/>
                  </a:lnTo>
                  <a:lnTo>
                    <a:pt x="378" y="78"/>
                  </a:lnTo>
                  <a:lnTo>
                    <a:pt x="378" y="76"/>
                  </a:lnTo>
                  <a:lnTo>
                    <a:pt x="378" y="76"/>
                  </a:lnTo>
                  <a:lnTo>
                    <a:pt x="378" y="73"/>
                  </a:lnTo>
                  <a:lnTo>
                    <a:pt x="378" y="70"/>
                  </a:lnTo>
                  <a:lnTo>
                    <a:pt x="375" y="65"/>
                  </a:lnTo>
                  <a:lnTo>
                    <a:pt x="370" y="54"/>
                  </a:lnTo>
                  <a:lnTo>
                    <a:pt x="329" y="94"/>
                  </a:lnTo>
                  <a:lnTo>
                    <a:pt x="348" y="27"/>
                  </a:lnTo>
                  <a:lnTo>
                    <a:pt x="345" y="0"/>
                  </a:lnTo>
                  <a:lnTo>
                    <a:pt x="118" y="419"/>
                  </a:lnTo>
                  <a:lnTo>
                    <a:pt x="118" y="419"/>
                  </a:lnTo>
                  <a:lnTo>
                    <a:pt x="118" y="419"/>
                  </a:lnTo>
                  <a:close/>
                  <a:moveTo>
                    <a:pt x="257" y="330"/>
                  </a:moveTo>
                  <a:lnTo>
                    <a:pt x="437" y="172"/>
                  </a:lnTo>
                  <a:lnTo>
                    <a:pt x="410" y="118"/>
                  </a:lnTo>
                  <a:lnTo>
                    <a:pt x="257" y="330"/>
                  </a:lnTo>
                  <a:lnTo>
                    <a:pt x="257" y="330"/>
                  </a:lnTo>
                  <a:close/>
                  <a:moveTo>
                    <a:pt x="260" y="306"/>
                  </a:moveTo>
                  <a:lnTo>
                    <a:pt x="265" y="282"/>
                  </a:lnTo>
                  <a:lnTo>
                    <a:pt x="270" y="266"/>
                  </a:lnTo>
                  <a:lnTo>
                    <a:pt x="254" y="271"/>
                  </a:lnTo>
                  <a:lnTo>
                    <a:pt x="246" y="274"/>
                  </a:lnTo>
                  <a:lnTo>
                    <a:pt x="244" y="277"/>
                  </a:lnTo>
                  <a:lnTo>
                    <a:pt x="244" y="279"/>
                  </a:lnTo>
                  <a:lnTo>
                    <a:pt x="241" y="279"/>
                  </a:lnTo>
                  <a:lnTo>
                    <a:pt x="238" y="282"/>
                  </a:lnTo>
                  <a:lnTo>
                    <a:pt x="238" y="282"/>
                  </a:lnTo>
                  <a:lnTo>
                    <a:pt x="236" y="285"/>
                  </a:lnTo>
                  <a:lnTo>
                    <a:pt x="233" y="295"/>
                  </a:lnTo>
                  <a:lnTo>
                    <a:pt x="233" y="298"/>
                  </a:lnTo>
                  <a:lnTo>
                    <a:pt x="233" y="298"/>
                  </a:lnTo>
                  <a:lnTo>
                    <a:pt x="233" y="298"/>
                  </a:lnTo>
                  <a:lnTo>
                    <a:pt x="233" y="301"/>
                  </a:lnTo>
                  <a:lnTo>
                    <a:pt x="233" y="301"/>
                  </a:lnTo>
                  <a:lnTo>
                    <a:pt x="233" y="303"/>
                  </a:lnTo>
                  <a:lnTo>
                    <a:pt x="233" y="303"/>
                  </a:lnTo>
                  <a:lnTo>
                    <a:pt x="236" y="303"/>
                  </a:lnTo>
                  <a:lnTo>
                    <a:pt x="236" y="303"/>
                  </a:lnTo>
                  <a:lnTo>
                    <a:pt x="236" y="303"/>
                  </a:lnTo>
                  <a:lnTo>
                    <a:pt x="236" y="306"/>
                  </a:lnTo>
                  <a:lnTo>
                    <a:pt x="238" y="306"/>
                  </a:lnTo>
                  <a:lnTo>
                    <a:pt x="260" y="306"/>
                  </a:lnTo>
                  <a:lnTo>
                    <a:pt x="260" y="306"/>
                  </a:lnTo>
                  <a:lnTo>
                    <a:pt x="260" y="306"/>
                  </a:lnTo>
                  <a:close/>
                  <a:moveTo>
                    <a:pt x="174" y="285"/>
                  </a:moveTo>
                  <a:lnTo>
                    <a:pt x="179" y="255"/>
                  </a:lnTo>
                  <a:lnTo>
                    <a:pt x="174" y="258"/>
                  </a:lnTo>
                  <a:lnTo>
                    <a:pt x="171" y="258"/>
                  </a:lnTo>
                  <a:lnTo>
                    <a:pt x="169" y="258"/>
                  </a:lnTo>
                  <a:lnTo>
                    <a:pt x="169" y="258"/>
                  </a:lnTo>
                  <a:lnTo>
                    <a:pt x="169" y="258"/>
                  </a:lnTo>
                  <a:lnTo>
                    <a:pt x="166" y="261"/>
                  </a:lnTo>
                  <a:lnTo>
                    <a:pt x="166" y="261"/>
                  </a:lnTo>
                  <a:lnTo>
                    <a:pt x="166" y="261"/>
                  </a:lnTo>
                  <a:lnTo>
                    <a:pt x="166" y="263"/>
                  </a:lnTo>
                  <a:lnTo>
                    <a:pt x="163" y="263"/>
                  </a:lnTo>
                  <a:lnTo>
                    <a:pt x="163" y="266"/>
                  </a:lnTo>
                  <a:lnTo>
                    <a:pt x="163" y="271"/>
                  </a:lnTo>
                  <a:lnTo>
                    <a:pt x="161" y="285"/>
                  </a:lnTo>
                  <a:lnTo>
                    <a:pt x="174" y="285"/>
                  </a:lnTo>
                  <a:lnTo>
                    <a:pt x="174" y="285"/>
                  </a:lnTo>
                  <a:lnTo>
                    <a:pt x="174" y="285"/>
                  </a:lnTo>
                  <a:close/>
                  <a:moveTo>
                    <a:pt x="195" y="239"/>
                  </a:moveTo>
                  <a:lnTo>
                    <a:pt x="201" y="231"/>
                  </a:lnTo>
                  <a:lnTo>
                    <a:pt x="222" y="185"/>
                  </a:lnTo>
                  <a:lnTo>
                    <a:pt x="220" y="177"/>
                  </a:lnTo>
                  <a:lnTo>
                    <a:pt x="217" y="180"/>
                  </a:lnTo>
                  <a:lnTo>
                    <a:pt x="214" y="185"/>
                  </a:lnTo>
                  <a:lnTo>
                    <a:pt x="198" y="212"/>
                  </a:lnTo>
                  <a:lnTo>
                    <a:pt x="193" y="226"/>
                  </a:lnTo>
                  <a:lnTo>
                    <a:pt x="193" y="228"/>
                  </a:lnTo>
                  <a:lnTo>
                    <a:pt x="193" y="231"/>
                  </a:lnTo>
                  <a:lnTo>
                    <a:pt x="195" y="239"/>
                  </a:lnTo>
                  <a:lnTo>
                    <a:pt x="195" y="239"/>
                  </a:lnTo>
                  <a:lnTo>
                    <a:pt x="195" y="239"/>
                  </a:lnTo>
                  <a:close/>
                  <a:moveTo>
                    <a:pt x="370" y="151"/>
                  </a:moveTo>
                  <a:lnTo>
                    <a:pt x="370" y="151"/>
                  </a:lnTo>
                  <a:lnTo>
                    <a:pt x="364" y="156"/>
                  </a:lnTo>
                  <a:lnTo>
                    <a:pt x="362" y="156"/>
                  </a:lnTo>
                  <a:lnTo>
                    <a:pt x="362" y="156"/>
                  </a:lnTo>
                  <a:lnTo>
                    <a:pt x="362" y="159"/>
                  </a:lnTo>
                  <a:lnTo>
                    <a:pt x="362" y="161"/>
                  </a:lnTo>
                  <a:lnTo>
                    <a:pt x="359" y="164"/>
                  </a:lnTo>
                  <a:lnTo>
                    <a:pt x="356" y="175"/>
                  </a:lnTo>
                  <a:lnTo>
                    <a:pt x="356" y="177"/>
                  </a:lnTo>
                  <a:lnTo>
                    <a:pt x="356" y="177"/>
                  </a:lnTo>
                  <a:lnTo>
                    <a:pt x="354" y="177"/>
                  </a:lnTo>
                  <a:lnTo>
                    <a:pt x="354" y="180"/>
                  </a:lnTo>
                  <a:lnTo>
                    <a:pt x="354" y="180"/>
                  </a:lnTo>
                  <a:lnTo>
                    <a:pt x="354" y="180"/>
                  </a:lnTo>
                  <a:lnTo>
                    <a:pt x="345" y="183"/>
                  </a:lnTo>
                  <a:lnTo>
                    <a:pt x="340" y="183"/>
                  </a:lnTo>
                  <a:lnTo>
                    <a:pt x="337" y="183"/>
                  </a:lnTo>
                  <a:lnTo>
                    <a:pt x="335" y="180"/>
                  </a:lnTo>
                  <a:lnTo>
                    <a:pt x="335" y="180"/>
                  </a:lnTo>
                  <a:lnTo>
                    <a:pt x="335" y="180"/>
                  </a:lnTo>
                  <a:lnTo>
                    <a:pt x="335" y="180"/>
                  </a:lnTo>
                  <a:lnTo>
                    <a:pt x="332" y="177"/>
                  </a:lnTo>
                  <a:lnTo>
                    <a:pt x="332" y="177"/>
                  </a:lnTo>
                  <a:lnTo>
                    <a:pt x="332" y="177"/>
                  </a:lnTo>
                  <a:lnTo>
                    <a:pt x="332" y="177"/>
                  </a:lnTo>
                  <a:lnTo>
                    <a:pt x="332" y="175"/>
                  </a:lnTo>
                  <a:lnTo>
                    <a:pt x="332" y="175"/>
                  </a:lnTo>
                  <a:lnTo>
                    <a:pt x="332" y="172"/>
                  </a:lnTo>
                  <a:lnTo>
                    <a:pt x="332" y="172"/>
                  </a:lnTo>
                  <a:lnTo>
                    <a:pt x="332" y="169"/>
                  </a:lnTo>
                  <a:lnTo>
                    <a:pt x="332" y="169"/>
                  </a:lnTo>
                  <a:lnTo>
                    <a:pt x="332" y="164"/>
                  </a:lnTo>
                  <a:lnTo>
                    <a:pt x="335" y="164"/>
                  </a:lnTo>
                  <a:lnTo>
                    <a:pt x="335" y="161"/>
                  </a:lnTo>
                  <a:lnTo>
                    <a:pt x="335" y="161"/>
                  </a:lnTo>
                  <a:lnTo>
                    <a:pt x="337" y="159"/>
                  </a:lnTo>
                  <a:lnTo>
                    <a:pt x="340" y="156"/>
                  </a:lnTo>
                  <a:lnTo>
                    <a:pt x="340" y="156"/>
                  </a:lnTo>
                  <a:lnTo>
                    <a:pt x="343" y="153"/>
                  </a:lnTo>
                  <a:lnTo>
                    <a:pt x="343" y="151"/>
                  </a:lnTo>
                  <a:lnTo>
                    <a:pt x="343" y="151"/>
                  </a:lnTo>
                  <a:lnTo>
                    <a:pt x="343" y="148"/>
                  </a:lnTo>
                  <a:lnTo>
                    <a:pt x="343" y="140"/>
                  </a:lnTo>
                  <a:lnTo>
                    <a:pt x="351" y="140"/>
                  </a:lnTo>
                  <a:lnTo>
                    <a:pt x="356" y="140"/>
                  </a:lnTo>
                  <a:lnTo>
                    <a:pt x="359" y="143"/>
                  </a:lnTo>
                  <a:lnTo>
                    <a:pt x="362" y="143"/>
                  </a:lnTo>
                  <a:lnTo>
                    <a:pt x="364" y="143"/>
                  </a:lnTo>
                  <a:lnTo>
                    <a:pt x="364" y="143"/>
                  </a:lnTo>
                  <a:lnTo>
                    <a:pt x="367" y="145"/>
                  </a:lnTo>
                  <a:lnTo>
                    <a:pt x="367" y="145"/>
                  </a:lnTo>
                  <a:lnTo>
                    <a:pt x="370" y="148"/>
                  </a:lnTo>
                  <a:lnTo>
                    <a:pt x="370" y="151"/>
                  </a:lnTo>
                  <a:lnTo>
                    <a:pt x="370" y="151"/>
                  </a:lnTo>
                  <a:close/>
                  <a:moveTo>
                    <a:pt x="284" y="30"/>
                  </a:moveTo>
                  <a:lnTo>
                    <a:pt x="287" y="33"/>
                  </a:lnTo>
                  <a:lnTo>
                    <a:pt x="287" y="35"/>
                  </a:lnTo>
                  <a:lnTo>
                    <a:pt x="287" y="38"/>
                  </a:lnTo>
                  <a:lnTo>
                    <a:pt x="287" y="46"/>
                  </a:lnTo>
                  <a:lnTo>
                    <a:pt x="284" y="59"/>
                  </a:lnTo>
                  <a:lnTo>
                    <a:pt x="276" y="84"/>
                  </a:lnTo>
                  <a:lnTo>
                    <a:pt x="265" y="108"/>
                  </a:lnTo>
                  <a:lnTo>
                    <a:pt x="260" y="113"/>
                  </a:lnTo>
                  <a:lnTo>
                    <a:pt x="260" y="118"/>
                  </a:lnTo>
                  <a:lnTo>
                    <a:pt x="257" y="121"/>
                  </a:lnTo>
                  <a:lnTo>
                    <a:pt x="257" y="121"/>
                  </a:lnTo>
                  <a:lnTo>
                    <a:pt x="254" y="121"/>
                  </a:lnTo>
                  <a:lnTo>
                    <a:pt x="254" y="124"/>
                  </a:lnTo>
                  <a:lnTo>
                    <a:pt x="254" y="124"/>
                  </a:lnTo>
                  <a:lnTo>
                    <a:pt x="252" y="124"/>
                  </a:lnTo>
                  <a:lnTo>
                    <a:pt x="252" y="124"/>
                  </a:lnTo>
                  <a:lnTo>
                    <a:pt x="252" y="124"/>
                  </a:lnTo>
                  <a:lnTo>
                    <a:pt x="249" y="124"/>
                  </a:lnTo>
                  <a:lnTo>
                    <a:pt x="241" y="124"/>
                  </a:lnTo>
                  <a:lnTo>
                    <a:pt x="241" y="124"/>
                  </a:lnTo>
                  <a:lnTo>
                    <a:pt x="238" y="124"/>
                  </a:lnTo>
                  <a:lnTo>
                    <a:pt x="238" y="124"/>
                  </a:lnTo>
                  <a:lnTo>
                    <a:pt x="236" y="124"/>
                  </a:lnTo>
                  <a:lnTo>
                    <a:pt x="236" y="121"/>
                  </a:lnTo>
                  <a:lnTo>
                    <a:pt x="233" y="121"/>
                  </a:lnTo>
                  <a:lnTo>
                    <a:pt x="233" y="118"/>
                  </a:lnTo>
                  <a:lnTo>
                    <a:pt x="230" y="116"/>
                  </a:lnTo>
                  <a:lnTo>
                    <a:pt x="230" y="113"/>
                  </a:lnTo>
                  <a:lnTo>
                    <a:pt x="228" y="110"/>
                  </a:lnTo>
                  <a:lnTo>
                    <a:pt x="225" y="105"/>
                  </a:lnTo>
                  <a:lnTo>
                    <a:pt x="225" y="102"/>
                  </a:lnTo>
                  <a:lnTo>
                    <a:pt x="225" y="97"/>
                  </a:lnTo>
                  <a:lnTo>
                    <a:pt x="225" y="92"/>
                  </a:lnTo>
                  <a:lnTo>
                    <a:pt x="225" y="89"/>
                  </a:lnTo>
                  <a:lnTo>
                    <a:pt x="225" y="86"/>
                  </a:lnTo>
                  <a:lnTo>
                    <a:pt x="225" y="84"/>
                  </a:lnTo>
                  <a:lnTo>
                    <a:pt x="225" y="81"/>
                  </a:lnTo>
                  <a:lnTo>
                    <a:pt x="228" y="81"/>
                  </a:lnTo>
                  <a:lnTo>
                    <a:pt x="228" y="78"/>
                  </a:lnTo>
                  <a:lnTo>
                    <a:pt x="230" y="76"/>
                  </a:lnTo>
                  <a:lnTo>
                    <a:pt x="236" y="70"/>
                  </a:lnTo>
                  <a:lnTo>
                    <a:pt x="252" y="54"/>
                  </a:lnTo>
                  <a:lnTo>
                    <a:pt x="265" y="43"/>
                  </a:lnTo>
                  <a:lnTo>
                    <a:pt x="273" y="38"/>
                  </a:lnTo>
                  <a:lnTo>
                    <a:pt x="278" y="33"/>
                  </a:lnTo>
                  <a:lnTo>
                    <a:pt x="284" y="3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3" name="文本框 2"/>
          <p:cNvSpPr txBox="1"/>
          <p:nvPr/>
        </p:nvSpPr>
        <p:spPr>
          <a:xfrm>
            <a:off x="9201785" y="164465"/>
            <a:ext cx="2540000" cy="368300"/>
          </a:xfrm>
          <a:prstGeom prst="rect">
            <a:avLst/>
          </a:prstGeom>
          <a:noFill/>
        </p:spPr>
        <p:txBody>
          <a:bodyPr wrap="square" rtlCol="0" anchor="t">
            <a:spAutoFit/>
          </a:bodyPr>
          <a:lstStyle/>
          <a:p>
            <a:r>
              <a:rPr lang="zh-CN" altLang="en-US">
                <a:solidFill>
                  <a:schemeClr val="bg1">
                    <a:lumMod val="95000"/>
                  </a:schemeClr>
                </a:solidFill>
              </a:rPr>
              <a:t>[公众号：安全生产管理]</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DOCER_RESOURCE_TRACE_INFO" val="{&quot;id&quot;:&quot;235130113&quot;,&quot;origin&quot;:0,&quot;type&quot;:&quot;pictures&quot;,&quot;user&quot;:&quot;228609630&quot;}"/>
</p:tagLst>
</file>

<file path=ppt/tags/tag2.xml><?xml version="1.0" encoding="utf-8"?>
<p:tagLst xmlns:a="http://schemas.openxmlformats.org/drawingml/2006/main" xmlns:r="http://schemas.openxmlformats.org/officeDocument/2006/relationships" xmlns:p="http://schemas.openxmlformats.org/presentationml/2006/main">
  <p:tag name="KSO_WM_UNIT_TABLE_BEAUTIFY" val="smartTable{24591960-aea9-4b08-9b1a-671742c6ca10}"/>
</p:tagLst>
</file>

<file path=ppt/theme/theme1.xml><?xml version="1.0" encoding="utf-8"?>
<a:theme xmlns:a="http://schemas.openxmlformats.org/drawingml/2006/main" name="111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222">
  <a:themeElements>
    <a:clrScheme name="">
      <a:dk1>
        <a:srgbClr val="000000"/>
      </a:dk1>
      <a:lt1>
        <a:srgbClr val="FFFFFF"/>
      </a:lt1>
      <a:dk2>
        <a:srgbClr val="F9F9F9"/>
      </a:dk2>
      <a:lt2>
        <a:srgbClr val="FFFFFF"/>
      </a:lt2>
      <a:accent1>
        <a:srgbClr val="137E89"/>
      </a:accent1>
      <a:accent2>
        <a:srgbClr val="084C61"/>
      </a:accent2>
      <a:accent3>
        <a:srgbClr val="DB3A33"/>
      </a:accent3>
      <a:accent4>
        <a:srgbClr val="F7B62F"/>
      </a:accent4>
      <a:accent5>
        <a:srgbClr val="66595F"/>
      </a:accent5>
      <a:accent6>
        <a:srgbClr val="57AEC9"/>
      </a:accent6>
      <a:hlink>
        <a:srgbClr val="304FFE"/>
      </a:hlink>
      <a:folHlink>
        <a:srgbClr val="492067"/>
      </a:folHlink>
    </a:clrScheme>
    <a:fontScheme name="">
      <a:majorFont>
        <a:latin typeface="微软雅黑"/>
        <a:ea typeface="微软雅黑"/>
        <a:cs typeface=""/>
      </a:majorFont>
      <a:minorFont>
        <a:latin typeface="微软雅黑"/>
        <a:ea typeface="微软雅黑"/>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8100">
          <a:solidFill>
            <a:schemeClr val="tx1">
              <a:lumMod val="60000"/>
              <a:lumOff val="40000"/>
            </a:schemeClr>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200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17750</Words>
  <Application>Microsoft Office PowerPoint</Application>
  <PresentationFormat>宽屏</PresentationFormat>
  <Paragraphs>1285</Paragraphs>
  <Slides>54</Slides>
  <Notes>4</Notes>
  <HiddenSlides>0</HiddenSlides>
  <MMClips>0</MMClips>
  <ScaleCrop>false</ScaleCrop>
  <HeadingPairs>
    <vt:vector size="6" baseType="variant">
      <vt:variant>
        <vt:lpstr>已用的字体</vt:lpstr>
      </vt:variant>
      <vt:variant>
        <vt:i4>9</vt:i4>
      </vt:variant>
      <vt:variant>
        <vt:lpstr>主题</vt:lpstr>
      </vt:variant>
      <vt:variant>
        <vt:i4>2</vt:i4>
      </vt:variant>
      <vt:variant>
        <vt:lpstr>幻灯片标题</vt:lpstr>
      </vt:variant>
      <vt:variant>
        <vt:i4>54</vt:i4>
      </vt:variant>
    </vt:vector>
  </HeadingPairs>
  <TitlesOfParts>
    <vt:vector size="65" baseType="lpstr">
      <vt:lpstr>等线</vt:lpstr>
      <vt:lpstr>等线 Light</vt:lpstr>
      <vt:lpstr>黑体</vt:lpstr>
      <vt:lpstr>宋体</vt:lpstr>
      <vt:lpstr>微软雅黑</vt:lpstr>
      <vt:lpstr>Arial</vt:lpstr>
      <vt:lpstr>Calibri</vt:lpstr>
      <vt:lpstr>Impact</vt:lpstr>
      <vt:lpstr>Times New Roman</vt:lpstr>
      <vt:lpstr>1111</vt:lpstr>
      <vt:lpstr>2222</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Administrator</cp:lastModifiedBy>
  <cp:revision>1</cp:revision>
  <dcterms:created xsi:type="dcterms:W3CDTF">2026-07-21T08:13:19Z</dcterms:created>
  <dcterms:modified xsi:type="dcterms:W3CDTF">2026-08-21T12:13:15Z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9559FCBEB2124649B7215893742B3B96_13</vt:lpwstr>
  </property>
  <property fmtid="{D5CDD505-2E9C-101B-9397-08002B2CF9AE}" pid="3" name="KSOProductBuildVer">
    <vt:lpwstr>2052-12.1.24031.24031</vt:lpwstr>
  </property>
</Properties>
</file>