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0693400" cy="7562850"/>
  <p:notesSz cx="10693400" cy="7562850"/>
  <p:custDataLst>
    <p:tags r:id="rId22"/>
  </p:custData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219" y="5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rgbClr val="364680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364680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364680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130" cy="756030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364680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78000" y="3359022"/>
            <a:ext cx="7750809" cy="756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rgbClr val="364680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/>
              <a:t>消防重点单位 </a:t>
            </a:r>
            <a:r>
              <a:t>62</a:t>
            </a:r>
            <a:r>
              <a:rPr spc="-50"/>
              <a:t> 个标识图例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/>
          <a:stretch>
            <a:fillRect/>
          </a:stretch>
        </p:blipFill>
        <p:spPr>
          <a:xfrm>
            <a:off x="845819" y="1529079"/>
            <a:ext cx="1885187" cy="221996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/>
          <a:stretch>
            <a:fillRect/>
          </a:stretch>
        </p:blipFill>
        <p:spPr>
          <a:xfrm>
            <a:off x="914400" y="3768725"/>
            <a:ext cx="1748027" cy="2292223"/>
          </a:xfrm>
          <a:prstGeom prst="rect">
            <a:avLst/>
          </a:prstGeom>
        </p:spPr>
      </p:pic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72136" y="1170939"/>
          <a:ext cx="10513059" cy="4912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94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3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43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77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084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7505">
                <a:tc>
                  <a:txBody>
                    <a:bodyPr/>
                    <a:lstStyle/>
                    <a:p>
                      <a:pPr marL="26034" marR="317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b="1" spc="65">
                          <a:latin typeface="仿宋"/>
                          <a:cs typeface="仿宋"/>
                        </a:rPr>
                        <a:t>序号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24765" marB="0" vert="vert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b="1" spc="5">
                          <a:latin typeface="仿宋"/>
                          <a:cs typeface="仿宋"/>
                        </a:rPr>
                        <a:t>标志图例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731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2405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000" b="1" spc="-35">
                          <a:latin typeface="仿宋"/>
                          <a:cs typeface="仿宋"/>
                        </a:rPr>
                        <a:t>类型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92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b="1" spc="-30">
                          <a:latin typeface="仿宋"/>
                          <a:cs typeface="仿宋"/>
                        </a:rPr>
                        <a:t>名称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731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000" b="1" spc="5">
                          <a:latin typeface="仿宋"/>
                          <a:cs typeface="仿宋"/>
                        </a:rPr>
                        <a:t>设置说明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92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39645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23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715"/>
                        </a:spcBef>
                        <a:tabLst>
                          <a:tab pos="386080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消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防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3825" marR="116839">
                        <a:lnSpc>
                          <a:spcPts val="1310"/>
                        </a:lnSpc>
                        <a:spcBef>
                          <a:spcPts val="50"/>
                        </a:spcBef>
                        <a:tabLst>
                          <a:tab pos="38290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设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施</a:t>
                      </a:r>
                      <a:r>
                        <a:rPr sz="1000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30480" algn="ctr">
                        <a:lnSpc>
                          <a:spcPct val="100000"/>
                        </a:lnSpc>
                      </a:pPr>
                      <a:r>
                        <a:rPr sz="1000" spc="10">
                          <a:latin typeface="仿宋"/>
                          <a:cs typeface="仿宋"/>
                        </a:rPr>
                        <a:t>室内消火栓标识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4279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30">
                          <a:latin typeface="仿宋"/>
                          <a:cs typeface="仿宋"/>
                        </a:rPr>
                        <a:t>设置在室内消火栓箱体上， 标明操作方法， 规格： </a:t>
                      </a:r>
                      <a:r>
                        <a:rPr sz="1000" spc="-10">
                          <a:latin typeface="仿宋"/>
                          <a:cs typeface="仿宋"/>
                        </a:rPr>
                        <a:t>400mmX400mm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15210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24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tabLst>
                          <a:tab pos="386080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消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防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3825" marR="116839">
                        <a:lnSpc>
                          <a:spcPts val="1310"/>
                        </a:lnSpc>
                        <a:spcBef>
                          <a:spcPts val="50"/>
                        </a:spcBef>
                        <a:tabLst>
                          <a:tab pos="38290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设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施</a:t>
                      </a:r>
                      <a:r>
                        <a:rPr sz="1000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55880" algn="ctr">
                        <a:lnSpc>
                          <a:spcPct val="100000"/>
                        </a:lnSpc>
                      </a:pPr>
                      <a:r>
                        <a:rPr sz="1000" spc="50">
                          <a:latin typeface="仿宋"/>
                          <a:cs typeface="仿宋"/>
                        </a:rPr>
                        <a:t>室内消火栓、灭火器一体标识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75565">
                        <a:lnSpc>
                          <a:spcPct val="100000"/>
                        </a:lnSpc>
                      </a:pPr>
                      <a:r>
                        <a:rPr sz="1000" spc="35">
                          <a:latin typeface="仿宋"/>
                          <a:cs typeface="仿宋"/>
                        </a:rPr>
                        <a:t>设置在室内消火栓、灭火器一体表面， 规格根据实际情况确定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/>
          <a:stretch>
            <a:fillRect/>
          </a:stretch>
        </p:blipFill>
        <p:spPr>
          <a:xfrm>
            <a:off x="937260" y="1529079"/>
            <a:ext cx="1702307" cy="120802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/>
          <a:stretch>
            <a:fillRect/>
          </a:stretch>
        </p:blipFill>
        <p:spPr>
          <a:xfrm>
            <a:off x="449580" y="3831589"/>
            <a:ext cx="2743200" cy="2092198"/>
          </a:xfrm>
          <a:prstGeom prst="rect">
            <a:avLst/>
          </a:prstGeom>
        </p:spPr>
      </p:pic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72136" y="1170939"/>
          <a:ext cx="10513059" cy="4770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94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3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43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77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084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7505">
                <a:tc>
                  <a:txBody>
                    <a:bodyPr/>
                    <a:lstStyle/>
                    <a:p>
                      <a:pPr marL="26034" marR="317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b="1" spc="65">
                          <a:latin typeface="仿宋"/>
                          <a:cs typeface="仿宋"/>
                        </a:rPr>
                        <a:t>序号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24765" marB="0" vert="vert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b="1" spc="5">
                          <a:latin typeface="仿宋"/>
                          <a:cs typeface="仿宋"/>
                        </a:rPr>
                        <a:t>标志图例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731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2405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000" b="1" spc="-35">
                          <a:latin typeface="仿宋"/>
                          <a:cs typeface="仿宋"/>
                        </a:rPr>
                        <a:t>类型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92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b="1" spc="-30">
                          <a:latin typeface="仿宋"/>
                          <a:cs typeface="仿宋"/>
                        </a:rPr>
                        <a:t>名称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731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000" b="1" spc="5">
                          <a:latin typeface="仿宋"/>
                          <a:cs typeface="仿宋"/>
                        </a:rPr>
                        <a:t>设置说明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92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2510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40130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25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600"/>
                        </a:spcBef>
                        <a:tabLst>
                          <a:tab pos="386080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消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防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3825" marR="116839">
                        <a:lnSpc>
                          <a:spcPts val="1310"/>
                        </a:lnSpc>
                        <a:spcBef>
                          <a:spcPts val="50"/>
                        </a:spcBef>
                        <a:tabLst>
                          <a:tab pos="38290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设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施</a:t>
                      </a:r>
                      <a:r>
                        <a:rPr sz="1000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25400" algn="ctr">
                        <a:lnSpc>
                          <a:spcPct val="100000"/>
                        </a:lnSpc>
                      </a:pPr>
                      <a:r>
                        <a:rPr sz="1000" spc="45">
                          <a:latin typeface="仿宋"/>
                          <a:cs typeface="仿宋"/>
                        </a:rPr>
                        <a:t>灭火器放置点标识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98425" algn="ctr">
                        <a:lnSpc>
                          <a:spcPct val="100000"/>
                        </a:lnSpc>
                      </a:pPr>
                      <a:r>
                        <a:rPr sz="1000">
                          <a:latin typeface="仿宋"/>
                          <a:cs typeface="仿宋"/>
                        </a:rPr>
                        <a:t>设置灭火器箱正上方的墙面上， 规格： </a:t>
                      </a:r>
                      <a:r>
                        <a:rPr sz="1000" spc="-10">
                          <a:latin typeface="仿宋"/>
                          <a:cs typeface="仿宋"/>
                        </a:rPr>
                        <a:t>240mmX90mm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9975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26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715"/>
                        </a:spcBef>
                        <a:tabLst>
                          <a:tab pos="386080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消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防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3825" marR="116839">
                        <a:lnSpc>
                          <a:spcPts val="1310"/>
                        </a:lnSpc>
                        <a:spcBef>
                          <a:spcPts val="50"/>
                        </a:spcBef>
                        <a:tabLst>
                          <a:tab pos="38290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设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施</a:t>
                      </a:r>
                      <a:r>
                        <a:rPr sz="1000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15240" algn="ctr">
                        <a:lnSpc>
                          <a:spcPct val="100000"/>
                        </a:lnSpc>
                      </a:pPr>
                      <a:r>
                        <a:rPr sz="1000" spc="30">
                          <a:latin typeface="仿宋"/>
                          <a:cs typeface="仿宋"/>
                        </a:rPr>
                        <a:t>灭火器标识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75565">
                        <a:lnSpc>
                          <a:spcPct val="100000"/>
                        </a:lnSpc>
                      </a:pPr>
                      <a:r>
                        <a:rPr sz="1000" spc="20">
                          <a:latin typeface="仿宋"/>
                          <a:cs typeface="仿宋"/>
                        </a:rPr>
                        <a:t>设置在灭火器设置点的上方或灭火器箱体的上面， 规格： </a:t>
                      </a:r>
                      <a:r>
                        <a:rPr sz="1000" spc="-10">
                          <a:latin typeface="仿宋"/>
                          <a:cs typeface="仿宋"/>
                        </a:rPr>
                        <a:t>300mmX200mm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/>
          <a:stretch>
            <a:fillRect/>
          </a:stretch>
        </p:blipFill>
        <p:spPr>
          <a:xfrm>
            <a:off x="449580" y="1529079"/>
            <a:ext cx="2743200" cy="90017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/>
          <a:stretch>
            <a:fillRect/>
          </a:stretch>
        </p:blipFill>
        <p:spPr>
          <a:xfrm>
            <a:off x="449580" y="2455544"/>
            <a:ext cx="2743200" cy="88353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/>
          <a:stretch>
            <a:fillRect/>
          </a:stretch>
        </p:blipFill>
        <p:spPr>
          <a:xfrm>
            <a:off x="890016" y="3351276"/>
            <a:ext cx="1795272" cy="2692907"/>
          </a:xfrm>
          <a:prstGeom prst="rect">
            <a:avLst/>
          </a:prstGeom>
        </p:spPr>
      </p:pic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72136" y="1170939"/>
          <a:ext cx="10513059" cy="4886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94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3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43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77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084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7505">
                <a:tc>
                  <a:txBody>
                    <a:bodyPr/>
                    <a:lstStyle/>
                    <a:p>
                      <a:pPr marL="26034" marR="317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b="1" spc="65">
                          <a:latin typeface="仿宋"/>
                          <a:cs typeface="仿宋"/>
                        </a:rPr>
                        <a:t>序号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24765" marB="0" vert="vert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b="1" spc="5">
                          <a:latin typeface="仿宋"/>
                          <a:cs typeface="仿宋"/>
                        </a:rPr>
                        <a:t>标志图例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731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2405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000" b="1" spc="-35">
                          <a:latin typeface="仿宋"/>
                          <a:cs typeface="仿宋"/>
                        </a:rPr>
                        <a:t>类型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92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b="1" spc="-30">
                          <a:latin typeface="仿宋"/>
                          <a:cs typeface="仿宋"/>
                        </a:rPr>
                        <a:t>名称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731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000" b="1" spc="5">
                          <a:latin typeface="仿宋"/>
                          <a:cs typeface="仿宋"/>
                        </a:rPr>
                        <a:t>设置说明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92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6465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27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tabLst>
                          <a:tab pos="386080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消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防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3825" marR="116839">
                        <a:lnSpc>
                          <a:spcPct val="109000"/>
                        </a:lnSpc>
                        <a:tabLst>
                          <a:tab pos="38290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设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施</a:t>
                      </a:r>
                      <a:r>
                        <a:rPr sz="1000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492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000" spc="45">
                          <a:latin typeface="仿宋"/>
                          <a:cs typeface="仿宋"/>
                        </a:rPr>
                        <a:t>消火栓水泵接合器标识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92710" algn="ctr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000">
                          <a:latin typeface="仿宋"/>
                          <a:cs typeface="仿宋"/>
                        </a:rPr>
                        <a:t>设置在消火栓水泵接合器处， 规格： </a:t>
                      </a:r>
                      <a:r>
                        <a:rPr sz="1000" spc="-10">
                          <a:latin typeface="仿宋"/>
                          <a:cs typeface="仿宋"/>
                        </a:rPr>
                        <a:t>300mmX120mm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5350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28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tabLst>
                          <a:tab pos="386080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消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防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3825" marR="116839">
                        <a:lnSpc>
                          <a:spcPts val="1310"/>
                        </a:lnSpc>
                        <a:spcBef>
                          <a:spcPts val="50"/>
                        </a:spcBef>
                        <a:tabLst>
                          <a:tab pos="38290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设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施</a:t>
                      </a:r>
                      <a:r>
                        <a:rPr sz="1000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9370" algn="ct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1000" spc="45">
                          <a:latin typeface="仿宋"/>
                          <a:cs typeface="仿宋"/>
                        </a:rPr>
                        <a:t>喷淋水泵接合器标识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89535" algn="ct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000" spc="20">
                          <a:latin typeface="仿宋"/>
                          <a:cs typeface="仿宋"/>
                        </a:rPr>
                        <a:t>设置在喷淋水泵接合器处， 规格：</a:t>
                      </a:r>
                      <a:r>
                        <a:rPr sz="1000" spc="-10">
                          <a:latin typeface="仿宋"/>
                          <a:cs typeface="仿宋"/>
                        </a:rPr>
                        <a:t>300mmX120mm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26210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29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tabLst>
                          <a:tab pos="386080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消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防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3825" marR="116839">
                        <a:lnSpc>
                          <a:spcPct val="108000"/>
                        </a:lnSpc>
                        <a:spcBef>
                          <a:spcPts val="10"/>
                        </a:spcBef>
                        <a:tabLst>
                          <a:tab pos="38290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设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施</a:t>
                      </a:r>
                      <a:r>
                        <a:rPr sz="1000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19685" algn="ctr">
                        <a:lnSpc>
                          <a:spcPct val="100000"/>
                        </a:lnSpc>
                      </a:pPr>
                      <a:r>
                        <a:rPr sz="1000" spc="30">
                          <a:latin typeface="仿宋"/>
                          <a:cs typeface="仿宋"/>
                        </a:rPr>
                        <a:t>消火栓泵标识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75565" algn="ctr">
                        <a:lnSpc>
                          <a:spcPct val="100000"/>
                        </a:lnSpc>
                      </a:pPr>
                      <a:r>
                        <a:rPr sz="1000" spc="65">
                          <a:latin typeface="仿宋"/>
                          <a:cs typeface="仿宋"/>
                        </a:rPr>
                        <a:t>悬挂或张贴在消火栓泵上，规格：</a:t>
                      </a:r>
                      <a:r>
                        <a:rPr sz="1000" spc="-10">
                          <a:latin typeface="仿宋"/>
                          <a:cs typeface="仿宋"/>
                        </a:rPr>
                        <a:t>130mmX230mm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81430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30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tabLst>
                          <a:tab pos="386080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消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防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3825" marR="116839">
                        <a:lnSpc>
                          <a:spcPct val="109000"/>
                        </a:lnSpc>
                        <a:tabLst>
                          <a:tab pos="38290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设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施</a:t>
                      </a:r>
                      <a:r>
                        <a:rPr sz="1000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968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5">
                          <a:latin typeface="仿宋"/>
                          <a:cs typeface="仿宋"/>
                        </a:rPr>
                        <a:t>喷淋泵标识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7302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65">
                          <a:latin typeface="仿宋"/>
                          <a:cs typeface="仿宋"/>
                        </a:rPr>
                        <a:t>悬挂或张贴在喷淋泵上，规格：</a:t>
                      </a:r>
                      <a:r>
                        <a:rPr sz="1000" spc="-10">
                          <a:latin typeface="仿宋"/>
                          <a:cs typeface="仿宋"/>
                        </a:rPr>
                        <a:t>130mmX230mm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/>
          <a:stretch>
            <a:fillRect/>
          </a:stretch>
        </p:blipFill>
        <p:spPr>
          <a:xfrm>
            <a:off x="449580" y="1529079"/>
            <a:ext cx="2743200" cy="106934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/>
          <a:stretch>
            <a:fillRect/>
          </a:stretch>
        </p:blipFill>
        <p:spPr>
          <a:xfrm>
            <a:off x="449580" y="3743959"/>
            <a:ext cx="2743200" cy="2426715"/>
          </a:xfrm>
          <a:prstGeom prst="rect">
            <a:avLst/>
          </a:prstGeom>
        </p:spPr>
      </p:pic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72136" y="1170939"/>
          <a:ext cx="10540999" cy="50114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94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3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43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77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364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7505">
                <a:tc>
                  <a:txBody>
                    <a:bodyPr/>
                    <a:lstStyle/>
                    <a:p>
                      <a:pPr marL="26034" marR="317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b="1" spc="65">
                          <a:latin typeface="仿宋"/>
                          <a:cs typeface="仿宋"/>
                        </a:rPr>
                        <a:t>序号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24765" marB="0" vert="vert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b="1" spc="5">
                          <a:latin typeface="仿宋"/>
                          <a:cs typeface="仿宋"/>
                        </a:rPr>
                        <a:t>标志图例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731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2405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000" b="1" spc="-35">
                          <a:latin typeface="仿宋"/>
                          <a:cs typeface="仿宋"/>
                        </a:rPr>
                        <a:t>类型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92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b="1" spc="-30">
                          <a:latin typeface="仿宋"/>
                          <a:cs typeface="仿宋"/>
                        </a:rPr>
                        <a:t>名称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731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marR="21590" algn="ctr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000" b="1" spc="5">
                          <a:latin typeface="仿宋"/>
                          <a:cs typeface="仿宋"/>
                        </a:rPr>
                        <a:t>设置说明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92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7120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31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770"/>
                        </a:spcBef>
                        <a:tabLst>
                          <a:tab pos="386080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消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防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3825" marR="116839">
                        <a:lnSpc>
                          <a:spcPct val="109000"/>
                        </a:lnSpc>
                        <a:tabLst>
                          <a:tab pos="38290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设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施</a:t>
                      </a:r>
                      <a:r>
                        <a:rPr sz="1000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0480" algn="ctr">
                        <a:lnSpc>
                          <a:spcPct val="100000"/>
                        </a:lnSpc>
                      </a:pPr>
                      <a:r>
                        <a:rPr sz="1000" spc="40">
                          <a:latin typeface="仿宋"/>
                          <a:cs typeface="仿宋"/>
                        </a:rPr>
                        <a:t>消防稳压泵标识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1590"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21590"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2159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73025" marR="21590" algn="ctr">
                        <a:lnSpc>
                          <a:spcPct val="100000"/>
                        </a:lnSpc>
                      </a:pPr>
                      <a:r>
                        <a:rPr sz="1000" spc="65">
                          <a:latin typeface="仿宋"/>
                          <a:cs typeface="仿宋"/>
                        </a:rPr>
                        <a:t>悬挂或张贴在稳压泵上，规格：</a:t>
                      </a:r>
                      <a:r>
                        <a:rPr sz="1000" spc="-10">
                          <a:latin typeface="仿宋"/>
                          <a:cs typeface="仿宋"/>
                        </a:rPr>
                        <a:t>130mmX230mm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27760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32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tabLst>
                          <a:tab pos="386080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消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防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3825" marR="116839">
                        <a:lnSpc>
                          <a:spcPct val="109000"/>
                        </a:lnSpc>
                        <a:tabLst>
                          <a:tab pos="38290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设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施</a:t>
                      </a:r>
                      <a:r>
                        <a:rPr sz="1000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19685" algn="ctr">
                        <a:lnSpc>
                          <a:spcPct val="100000"/>
                        </a:lnSpc>
                      </a:pPr>
                      <a:r>
                        <a:rPr sz="1000" spc="30">
                          <a:latin typeface="仿宋"/>
                          <a:cs typeface="仿宋"/>
                        </a:rPr>
                        <a:t>消防水池标识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1590"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21590"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2159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1028065" marR="21590">
                        <a:lnSpc>
                          <a:spcPct val="100000"/>
                        </a:lnSpc>
                      </a:pPr>
                      <a:r>
                        <a:rPr sz="1000" spc="-10">
                          <a:latin typeface="仿宋"/>
                          <a:cs typeface="仿宋"/>
                        </a:rPr>
                        <a:t>设置在消防水池附近， 规格： 450mmX250mm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42060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33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5"/>
                        </a:spcBef>
                        <a:tabLst>
                          <a:tab pos="386080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消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防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3825" marR="116839">
                        <a:lnSpc>
                          <a:spcPct val="109000"/>
                        </a:lnSpc>
                        <a:tabLst>
                          <a:tab pos="38290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设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施</a:t>
                      </a:r>
                      <a:r>
                        <a:rPr sz="1000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685" algn="ctr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1000" spc="30">
                          <a:latin typeface="仿宋"/>
                          <a:cs typeface="仿宋"/>
                        </a:rPr>
                        <a:t>消防水箱标识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1590"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21590"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21590"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028065" marR="21590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000" spc="-10">
                          <a:latin typeface="仿宋"/>
                          <a:cs typeface="仿宋"/>
                        </a:rPr>
                        <a:t>设置在消防水箱附近， 规格： 450mmX250mm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96975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34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tabLst>
                          <a:tab pos="386080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消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防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3825" marR="116839">
                        <a:lnSpc>
                          <a:spcPts val="1310"/>
                        </a:lnSpc>
                        <a:spcBef>
                          <a:spcPts val="50"/>
                        </a:spcBef>
                        <a:tabLst>
                          <a:tab pos="38290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设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施</a:t>
                      </a:r>
                      <a:r>
                        <a:rPr sz="1000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80">
                          <a:latin typeface="仿宋"/>
                          <a:cs typeface="仿宋"/>
                        </a:rPr>
                        <a:t>消火栓泵 控制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20066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000">
                          <a:latin typeface="仿宋"/>
                          <a:cs typeface="仿宋"/>
                        </a:rPr>
                        <a:t>柜 标识</a:t>
                      </a: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1590"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21590"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2159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1692910" indent="-1617345">
                        <a:lnSpc>
                          <a:spcPct val="108000"/>
                        </a:lnSpc>
                      </a:pPr>
                      <a:r>
                        <a:rPr sz="1000" spc="10">
                          <a:latin typeface="仿宋"/>
                          <a:cs typeface="仿宋"/>
                        </a:rPr>
                        <a:t>设置或张贴在消火栓泵控制柜上，标明手动、自动转换开关应处于自动状态，</a:t>
                      </a:r>
                      <a:r>
                        <a:rPr sz="1000" spc="55">
                          <a:latin typeface="仿宋"/>
                          <a:cs typeface="仿宋"/>
                        </a:rPr>
                        <a:t>规格：</a:t>
                      </a:r>
                      <a:r>
                        <a:rPr sz="1000" spc="20">
                          <a:latin typeface="仿宋"/>
                          <a:cs typeface="仿宋"/>
                        </a:rPr>
                        <a:t>200mmX100mm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5" name="object 5"/>
          <p:cNvPicPr/>
          <p:nvPr/>
        </p:nvPicPr>
        <p:blipFill>
          <a:blip r:embed="rId4"/>
          <a:stretch>
            <a:fillRect/>
          </a:stretch>
        </p:blipFill>
        <p:spPr>
          <a:xfrm>
            <a:off x="449580" y="2628900"/>
            <a:ext cx="2743200" cy="106832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/>
          <a:stretch>
            <a:fillRect/>
          </a:stretch>
        </p:blipFill>
        <p:spPr>
          <a:xfrm>
            <a:off x="449580" y="1533144"/>
            <a:ext cx="2743200" cy="209092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/>
          <a:stretch>
            <a:fillRect/>
          </a:stretch>
        </p:blipFill>
        <p:spPr>
          <a:xfrm>
            <a:off x="449580" y="3644264"/>
            <a:ext cx="2743200" cy="105422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/>
          <a:stretch>
            <a:fillRect/>
          </a:stretch>
        </p:blipFill>
        <p:spPr>
          <a:xfrm>
            <a:off x="449580" y="4723129"/>
            <a:ext cx="2743200" cy="1095502"/>
          </a:xfrm>
          <a:prstGeom prst="rect">
            <a:avLst/>
          </a:prstGeom>
        </p:spPr>
      </p:pic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72136" y="1170939"/>
          <a:ext cx="10513059" cy="46659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94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3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43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77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084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7505">
                <a:tc>
                  <a:txBody>
                    <a:bodyPr/>
                    <a:lstStyle/>
                    <a:p>
                      <a:pPr marL="26034" marR="317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b="1" spc="65">
                          <a:latin typeface="仿宋"/>
                          <a:cs typeface="仿宋"/>
                        </a:rPr>
                        <a:t>序号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24765" marB="0" vert="vert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b="1" spc="5">
                          <a:latin typeface="仿宋"/>
                          <a:cs typeface="仿宋"/>
                        </a:rPr>
                        <a:t>标志图例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731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2405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000" b="1" spc="-35">
                          <a:latin typeface="仿宋"/>
                          <a:cs typeface="仿宋"/>
                        </a:rPr>
                        <a:t>类型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92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b="1" spc="-30">
                          <a:latin typeface="仿宋"/>
                          <a:cs typeface="仿宋"/>
                        </a:rPr>
                        <a:t>名称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731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000" b="1" spc="5">
                          <a:latin typeface="仿宋"/>
                          <a:cs typeface="仿宋"/>
                        </a:rPr>
                        <a:t>设置说明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92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2990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35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670"/>
                        </a:spcBef>
                        <a:tabLst>
                          <a:tab pos="386080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消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防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3825" marR="116839">
                        <a:lnSpc>
                          <a:spcPct val="109000"/>
                        </a:lnSpc>
                        <a:tabLst>
                          <a:tab pos="38290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设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施</a:t>
                      </a:r>
                      <a:r>
                        <a:rPr sz="1000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8575" algn="ctr">
                        <a:lnSpc>
                          <a:spcPct val="100000"/>
                        </a:lnSpc>
                      </a:pPr>
                      <a:r>
                        <a:rPr sz="1000" spc="35">
                          <a:latin typeface="仿宋"/>
                          <a:cs typeface="仿宋"/>
                        </a:rPr>
                        <a:t>喷淋泵控制柜标识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1692910" marR="4445" indent="-1617345">
                        <a:lnSpc>
                          <a:spcPct val="109000"/>
                        </a:lnSpc>
                      </a:pPr>
                      <a:r>
                        <a:rPr sz="1000" spc="30">
                          <a:latin typeface="仿宋"/>
                          <a:cs typeface="仿宋"/>
                        </a:rPr>
                        <a:t>设置或张贴在喷淋泵控制柜上，标明手动、自动转换开关应处于自动状态，</a:t>
                      </a:r>
                      <a:r>
                        <a:rPr sz="1000" spc="45">
                          <a:latin typeface="仿宋"/>
                          <a:cs typeface="仿宋"/>
                        </a:rPr>
                        <a:t>规格：</a:t>
                      </a:r>
                      <a:r>
                        <a:rPr sz="1000" spc="-10">
                          <a:latin typeface="仿宋"/>
                          <a:cs typeface="仿宋"/>
                        </a:rPr>
                        <a:t>200mmX100mm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1560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36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630"/>
                        </a:spcBef>
                        <a:tabLst>
                          <a:tab pos="386080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消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防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3825" marR="116839">
                        <a:lnSpc>
                          <a:spcPct val="109000"/>
                        </a:lnSpc>
                        <a:tabLst>
                          <a:tab pos="38290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设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施</a:t>
                      </a:r>
                      <a:r>
                        <a:rPr sz="1000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4130" algn="ctr">
                        <a:lnSpc>
                          <a:spcPct val="100000"/>
                        </a:lnSpc>
                      </a:pPr>
                      <a:r>
                        <a:rPr sz="1000" spc="40">
                          <a:latin typeface="仿宋"/>
                          <a:cs typeface="仿宋"/>
                        </a:rPr>
                        <a:t>巡检控制柜标识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726440" algn="r">
                        <a:lnSpc>
                          <a:spcPct val="100000"/>
                        </a:lnSpc>
                      </a:pPr>
                      <a:r>
                        <a:rPr sz="1000">
                          <a:latin typeface="仿宋"/>
                          <a:cs typeface="仿宋"/>
                        </a:rPr>
                        <a:t>设置或张贴在巡检控制柜上， 规格： </a:t>
                      </a:r>
                      <a:r>
                        <a:rPr sz="1000" spc="-10">
                          <a:latin typeface="仿宋"/>
                          <a:cs typeface="仿宋"/>
                        </a:rPr>
                        <a:t>200mmX100mm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78230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37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745"/>
                        </a:spcBef>
                        <a:tabLst>
                          <a:tab pos="386080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消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防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3825" marR="116839">
                        <a:lnSpc>
                          <a:spcPts val="1310"/>
                        </a:lnSpc>
                        <a:spcBef>
                          <a:spcPts val="50"/>
                        </a:spcBef>
                        <a:tabLst>
                          <a:tab pos="38290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设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施</a:t>
                      </a:r>
                      <a:r>
                        <a:rPr sz="1000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064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60">
                          <a:latin typeface="仿宋"/>
                          <a:cs typeface="仿宋"/>
                        </a:rPr>
                        <a:t>机械应急启泵装置标识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726440" algn="r">
                        <a:lnSpc>
                          <a:spcPct val="100000"/>
                        </a:lnSpc>
                      </a:pPr>
                      <a:r>
                        <a:rPr sz="1000" spc="35">
                          <a:latin typeface="仿宋"/>
                          <a:cs typeface="仿宋"/>
                        </a:rPr>
                        <a:t>设置或张贴在机械应急启泵装置上， </a:t>
                      </a:r>
                      <a:r>
                        <a:rPr sz="1000" spc="-10">
                          <a:latin typeface="仿宋"/>
                          <a:cs typeface="仿宋"/>
                        </a:rPr>
                        <a:t>200mmX100mm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15695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38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890"/>
                        </a:spcBef>
                        <a:tabLst>
                          <a:tab pos="386080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消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防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3825" marR="116839">
                        <a:lnSpc>
                          <a:spcPts val="1310"/>
                        </a:lnSpc>
                        <a:spcBef>
                          <a:spcPts val="50"/>
                        </a:spcBef>
                        <a:tabLst>
                          <a:tab pos="38290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设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施</a:t>
                      </a:r>
                      <a:r>
                        <a:rPr sz="1000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2857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45">
                          <a:latin typeface="仿宋"/>
                          <a:cs typeface="仿宋"/>
                        </a:rPr>
                        <a:t>湿式报警阀组标识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7302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65">
                          <a:latin typeface="仿宋"/>
                          <a:cs typeface="仿宋"/>
                        </a:rPr>
                        <a:t>悬挂于湿式报警阀组上，规格：</a:t>
                      </a:r>
                      <a:r>
                        <a:rPr sz="1000" spc="-10">
                          <a:latin typeface="仿宋"/>
                          <a:cs typeface="仿宋"/>
                        </a:rPr>
                        <a:t>300mmX150mm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/>
          <a:stretch>
            <a:fillRect/>
          </a:stretch>
        </p:blipFill>
        <p:spPr>
          <a:xfrm>
            <a:off x="478536" y="1529079"/>
            <a:ext cx="2619755" cy="26162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/>
          <a:stretch>
            <a:fillRect/>
          </a:stretch>
        </p:blipFill>
        <p:spPr>
          <a:xfrm>
            <a:off x="469392" y="1967483"/>
            <a:ext cx="2636520" cy="145999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/>
          <a:stretch>
            <a:fillRect/>
          </a:stretch>
        </p:blipFill>
        <p:spPr>
          <a:xfrm>
            <a:off x="1136903" y="3444239"/>
            <a:ext cx="1303019" cy="115671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/>
          <a:stretch>
            <a:fillRect/>
          </a:stretch>
        </p:blipFill>
        <p:spPr>
          <a:xfrm>
            <a:off x="1156716" y="4612004"/>
            <a:ext cx="1261872" cy="1049655"/>
          </a:xfrm>
          <a:prstGeom prst="rect">
            <a:avLst/>
          </a:prstGeom>
        </p:spPr>
      </p:pic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72136" y="1170939"/>
          <a:ext cx="10513059" cy="45078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94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3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43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77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084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7505">
                <a:tc>
                  <a:txBody>
                    <a:bodyPr/>
                    <a:lstStyle/>
                    <a:p>
                      <a:pPr marL="26034" marR="317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b="1" spc="65">
                          <a:latin typeface="仿宋"/>
                          <a:cs typeface="仿宋"/>
                        </a:rPr>
                        <a:t>序号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24765" marB="0" vert="vert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b="1" spc="5">
                          <a:latin typeface="仿宋"/>
                          <a:cs typeface="仿宋"/>
                        </a:rPr>
                        <a:t>标志图例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731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2405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000" b="1" spc="-35">
                          <a:latin typeface="仿宋"/>
                          <a:cs typeface="仿宋"/>
                        </a:rPr>
                        <a:t>类型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92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b="1" spc="-30">
                          <a:latin typeface="仿宋"/>
                          <a:cs typeface="仿宋"/>
                        </a:rPr>
                        <a:t>名称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731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000" b="1" spc="5">
                          <a:latin typeface="仿宋"/>
                          <a:cs typeface="仿宋"/>
                        </a:rPr>
                        <a:t>设置说明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92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3420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39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tabLst>
                          <a:tab pos="386080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消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防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3825" marR="116839">
                        <a:lnSpc>
                          <a:spcPts val="1310"/>
                        </a:lnSpc>
                        <a:spcBef>
                          <a:spcPts val="25"/>
                        </a:spcBef>
                        <a:tabLst>
                          <a:tab pos="38290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设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施</a:t>
                      </a:r>
                      <a:r>
                        <a:rPr sz="1000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1949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65">
                          <a:latin typeface="仿宋"/>
                          <a:cs typeface="仿宋"/>
                        </a:rPr>
                        <a:t>消火栓、喷淋管道水流方向标识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3619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0">
                          <a:latin typeface="仿宋"/>
                          <a:cs typeface="仿宋"/>
                        </a:rPr>
                        <a:t>张贴在消火栓或喷淋管道上， 标明水流方向， 规格： </a:t>
                      </a:r>
                      <a:r>
                        <a:rPr sz="1000" spc="-10">
                          <a:latin typeface="仿宋"/>
                          <a:cs typeface="仿宋"/>
                        </a:rPr>
                        <a:t>300mmX100mm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20470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40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tabLst>
                          <a:tab pos="386080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消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防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3825" marR="116839">
                        <a:lnSpc>
                          <a:spcPct val="109000"/>
                        </a:lnSpc>
                        <a:tabLst>
                          <a:tab pos="38290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设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施</a:t>
                      </a:r>
                      <a:r>
                        <a:rPr sz="1000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594360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45">
                          <a:latin typeface="仿宋"/>
                          <a:cs typeface="仿宋"/>
                        </a:rPr>
                        <a:t>末端试水装置标识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89535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000" spc="20">
                          <a:latin typeface="仿宋"/>
                          <a:cs typeface="仿宋"/>
                        </a:rPr>
                        <a:t>设置在末端试水装置附近， 规格：</a:t>
                      </a:r>
                      <a:r>
                        <a:rPr sz="1000" spc="-10">
                          <a:latin typeface="仿宋"/>
                          <a:cs typeface="仿宋"/>
                        </a:rPr>
                        <a:t>300mmX200mm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8400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41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189230" marR="116839" indent="-66040">
                        <a:lnSpc>
                          <a:spcPct val="108000"/>
                        </a:lnSpc>
                        <a:tabLst>
                          <a:tab pos="38290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警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示性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89230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仿宋"/>
                          <a:cs typeface="仿宋"/>
                        </a:rPr>
                        <a:t>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991869" marR="652145" indent="-325120">
                        <a:lnSpc>
                          <a:spcPct val="108000"/>
                        </a:lnSpc>
                      </a:pPr>
                      <a:r>
                        <a:rPr sz="1000" spc="5">
                          <a:latin typeface="仿宋"/>
                          <a:cs typeface="仿宋"/>
                        </a:rPr>
                        <a:t>常开、常闭阀门</a:t>
                      </a:r>
                      <a:r>
                        <a:rPr sz="1000" spc="-25">
                          <a:latin typeface="仿宋"/>
                          <a:cs typeface="仿宋"/>
                        </a:rPr>
                        <a:t>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93980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1000" spc="-10">
                          <a:latin typeface="仿宋"/>
                          <a:cs typeface="仿宋"/>
                        </a:rPr>
                        <a:t>悬挂于常开、常闭阀门处， 规格： 90mmX35mm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68070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42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710"/>
                        </a:spcBef>
                        <a:tabLst>
                          <a:tab pos="386080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消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防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3825" marR="116839">
                        <a:lnSpc>
                          <a:spcPts val="1310"/>
                        </a:lnSpc>
                        <a:spcBef>
                          <a:spcPts val="45"/>
                        </a:spcBef>
                        <a:tabLst>
                          <a:tab pos="38290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设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施</a:t>
                      </a:r>
                      <a:r>
                        <a:rPr sz="1000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460375">
                        <a:lnSpc>
                          <a:spcPct val="100000"/>
                        </a:lnSpc>
                      </a:pPr>
                      <a:r>
                        <a:rPr sz="1000" spc="60">
                          <a:latin typeface="仿宋"/>
                          <a:cs typeface="仿宋"/>
                        </a:rPr>
                        <a:t>手动火灾报警按钮标识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97155" algn="ctr">
                        <a:lnSpc>
                          <a:spcPct val="100000"/>
                        </a:lnSpc>
                      </a:pPr>
                      <a:r>
                        <a:rPr sz="1000">
                          <a:latin typeface="仿宋"/>
                          <a:cs typeface="仿宋"/>
                        </a:rPr>
                        <a:t>张贴于手动火灾报警正上方， 规格： </a:t>
                      </a:r>
                      <a:r>
                        <a:rPr sz="1000" spc="-10">
                          <a:latin typeface="仿宋"/>
                          <a:cs typeface="仿宋"/>
                        </a:rPr>
                        <a:t>100mmX100mm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/>
          <a:stretch>
            <a:fillRect/>
          </a:stretch>
        </p:blipFill>
        <p:spPr>
          <a:xfrm>
            <a:off x="1147572" y="1529079"/>
            <a:ext cx="1284731" cy="3068828"/>
          </a:xfrm>
          <a:prstGeom prst="rect">
            <a:avLst/>
          </a:prstGeom>
        </p:spPr>
      </p:pic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72136" y="1170939"/>
          <a:ext cx="10513059" cy="345058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94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3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43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77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084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7505">
                <a:tc>
                  <a:txBody>
                    <a:bodyPr/>
                    <a:lstStyle/>
                    <a:p>
                      <a:pPr marL="26034" marR="317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b="1" spc="65">
                          <a:latin typeface="仿宋"/>
                          <a:cs typeface="仿宋"/>
                        </a:rPr>
                        <a:t>序号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24765" marB="0" vert="vert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b="1" spc="5">
                          <a:latin typeface="仿宋"/>
                          <a:cs typeface="仿宋"/>
                        </a:rPr>
                        <a:t>标志图例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731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2405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000" b="1" spc="-35">
                          <a:latin typeface="仿宋"/>
                          <a:cs typeface="仿宋"/>
                        </a:rPr>
                        <a:t>类型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92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b="1" spc="-30">
                          <a:latin typeface="仿宋"/>
                          <a:cs typeface="仿宋"/>
                        </a:rPr>
                        <a:t>名称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731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000" b="1" spc="5">
                          <a:latin typeface="仿宋"/>
                          <a:cs typeface="仿宋"/>
                        </a:rPr>
                        <a:t>设置说明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92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5860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43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tabLst>
                          <a:tab pos="386080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消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防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3825" marR="116839">
                        <a:lnSpc>
                          <a:spcPts val="1310"/>
                        </a:lnSpc>
                        <a:spcBef>
                          <a:spcPts val="50"/>
                        </a:spcBef>
                        <a:tabLst>
                          <a:tab pos="38290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设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施</a:t>
                      </a:r>
                      <a:r>
                        <a:rPr sz="1000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413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000" spc="40">
                          <a:latin typeface="仿宋"/>
                          <a:cs typeface="仿宋"/>
                        </a:rPr>
                        <a:t>声光警报器标识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9271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000" spc="-10">
                          <a:latin typeface="仿宋"/>
                          <a:cs typeface="仿宋"/>
                        </a:rPr>
                        <a:t>张贴于声光警报器正下方， 规格： 100mmX100mm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9180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44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670"/>
                        </a:spcBef>
                        <a:tabLst>
                          <a:tab pos="386080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消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防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3825" marR="116839">
                        <a:lnSpc>
                          <a:spcPts val="1310"/>
                        </a:lnSpc>
                        <a:spcBef>
                          <a:spcPts val="50"/>
                        </a:spcBef>
                        <a:tabLst>
                          <a:tab pos="38290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设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施</a:t>
                      </a:r>
                      <a:r>
                        <a:rPr sz="1000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9685" algn="ctr">
                        <a:lnSpc>
                          <a:spcPct val="100000"/>
                        </a:lnSpc>
                      </a:pPr>
                      <a:r>
                        <a:rPr sz="1000" spc="30">
                          <a:latin typeface="仿宋"/>
                          <a:cs typeface="仿宋"/>
                        </a:rPr>
                        <a:t>消防广播标识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00" algn="ctr">
                        <a:lnSpc>
                          <a:spcPct val="100000"/>
                        </a:lnSpc>
                      </a:pPr>
                      <a:r>
                        <a:rPr sz="1000" spc="65">
                          <a:latin typeface="仿宋"/>
                          <a:cs typeface="仿宋"/>
                        </a:rPr>
                        <a:t>张贴于消防广播附近，规格：</a:t>
                      </a:r>
                      <a:r>
                        <a:rPr sz="1000" spc="-10">
                          <a:latin typeface="仿宋"/>
                          <a:cs typeface="仿宋"/>
                        </a:rPr>
                        <a:t>150mmX150mm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8044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45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tabLst>
                          <a:tab pos="386080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消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防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3825" marR="116839">
                        <a:lnSpc>
                          <a:spcPct val="109000"/>
                        </a:lnSpc>
                        <a:tabLst>
                          <a:tab pos="38290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设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施</a:t>
                      </a:r>
                      <a:r>
                        <a:rPr sz="1000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19685" algn="ctr">
                        <a:lnSpc>
                          <a:spcPct val="100000"/>
                        </a:lnSpc>
                      </a:pPr>
                      <a:r>
                        <a:rPr sz="1000" spc="30">
                          <a:latin typeface="仿宋"/>
                          <a:cs typeface="仿宋"/>
                        </a:rPr>
                        <a:t>消防电话标识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80645" algn="ctr">
                        <a:lnSpc>
                          <a:spcPct val="100000"/>
                        </a:lnSpc>
                      </a:pPr>
                      <a:r>
                        <a:rPr sz="1000" spc="-10">
                          <a:latin typeface="仿宋"/>
                          <a:cs typeface="仿宋"/>
                        </a:rPr>
                        <a:t>设置在消防电话附近， 规格： 150mmX150mm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/>
          <a:stretch>
            <a:fillRect/>
          </a:stretch>
        </p:blipFill>
        <p:spPr>
          <a:xfrm>
            <a:off x="521208" y="1529079"/>
            <a:ext cx="2534411" cy="4670552"/>
          </a:xfrm>
          <a:prstGeom prst="rect">
            <a:avLst/>
          </a:prstGeom>
        </p:spPr>
      </p:pic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72136" y="1170939"/>
          <a:ext cx="10513059" cy="50469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94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3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43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77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084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7505">
                <a:tc>
                  <a:txBody>
                    <a:bodyPr/>
                    <a:lstStyle/>
                    <a:p>
                      <a:pPr marL="26034" marR="317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b="1" spc="65">
                          <a:latin typeface="仿宋"/>
                          <a:cs typeface="仿宋"/>
                        </a:rPr>
                        <a:t>序号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24765" marB="0" vert="vert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b="1" spc="5">
                          <a:latin typeface="仿宋"/>
                          <a:cs typeface="仿宋"/>
                        </a:rPr>
                        <a:t>标志图例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731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2405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000" b="1" spc="-35">
                          <a:latin typeface="仿宋"/>
                          <a:cs typeface="仿宋"/>
                        </a:rPr>
                        <a:t>类型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92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b="1" spc="-30">
                          <a:latin typeface="仿宋"/>
                          <a:cs typeface="仿宋"/>
                        </a:rPr>
                        <a:t>名称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731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000" b="1" spc="5">
                          <a:latin typeface="仿宋"/>
                          <a:cs typeface="仿宋"/>
                        </a:rPr>
                        <a:t>设置说明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92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45360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46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730"/>
                        </a:spcBef>
                        <a:tabLst>
                          <a:tab pos="386080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消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防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3825" marR="116839">
                        <a:lnSpc>
                          <a:spcPct val="109000"/>
                        </a:lnSpc>
                        <a:tabLst>
                          <a:tab pos="38290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设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施</a:t>
                      </a:r>
                      <a:r>
                        <a:rPr sz="1000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33020" algn="ctr">
                        <a:lnSpc>
                          <a:spcPct val="100000"/>
                        </a:lnSpc>
                      </a:pPr>
                      <a:r>
                        <a:rPr sz="1000" spc="45">
                          <a:latin typeface="仿宋"/>
                          <a:cs typeface="仿宋"/>
                        </a:rPr>
                        <a:t>消防风机控制柜标识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295275">
                        <a:lnSpc>
                          <a:spcPct val="100000"/>
                        </a:lnSpc>
                      </a:pPr>
                      <a:r>
                        <a:rPr sz="1000" spc="50">
                          <a:latin typeface="仿宋"/>
                          <a:cs typeface="仿宋"/>
                        </a:rPr>
                        <a:t>张贴在排烟风机、正压送风机控制柜醒目位置，规格： </a:t>
                      </a:r>
                      <a:r>
                        <a:rPr sz="1000" spc="-10">
                          <a:latin typeface="仿宋"/>
                          <a:cs typeface="仿宋"/>
                        </a:rPr>
                        <a:t>300mmX100mm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6655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47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5"/>
                        </a:spcBef>
                        <a:tabLst>
                          <a:tab pos="386080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消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防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3825" marR="116839">
                        <a:lnSpc>
                          <a:spcPts val="1310"/>
                        </a:lnSpc>
                        <a:spcBef>
                          <a:spcPts val="45"/>
                        </a:spcBef>
                        <a:tabLst>
                          <a:tab pos="38290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设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施</a:t>
                      </a:r>
                      <a:r>
                        <a:rPr sz="1000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7305" algn="ctr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sz="1000" spc="40">
                          <a:latin typeface="仿宋"/>
                          <a:cs typeface="仿宋"/>
                        </a:rPr>
                        <a:t>正压送风机标识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033144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sz="1000" spc="65">
                          <a:latin typeface="仿宋"/>
                          <a:cs typeface="仿宋"/>
                        </a:rPr>
                        <a:t>悬挂于正压送风机上，规格：</a:t>
                      </a:r>
                      <a:r>
                        <a:rPr sz="1000" spc="-10">
                          <a:latin typeface="仿宋"/>
                          <a:cs typeface="仿宋"/>
                        </a:rPr>
                        <a:t>300mmX200mm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67460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48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tabLst>
                          <a:tab pos="386080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消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防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3825" marR="116839">
                        <a:lnSpc>
                          <a:spcPts val="1310"/>
                        </a:lnSpc>
                        <a:spcBef>
                          <a:spcPts val="50"/>
                        </a:spcBef>
                        <a:tabLst>
                          <a:tab pos="38290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设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施</a:t>
                      </a:r>
                      <a:r>
                        <a:rPr sz="1000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16510" algn="ctr">
                        <a:lnSpc>
                          <a:spcPct val="100000"/>
                        </a:lnSpc>
                      </a:pPr>
                      <a:r>
                        <a:rPr sz="1000" spc="40">
                          <a:latin typeface="仿宋"/>
                          <a:cs typeface="仿宋"/>
                        </a:rPr>
                        <a:t>排烟风机标识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1098550">
                        <a:lnSpc>
                          <a:spcPct val="100000"/>
                        </a:lnSpc>
                      </a:pPr>
                      <a:r>
                        <a:rPr sz="1000" spc="65">
                          <a:latin typeface="仿宋"/>
                          <a:cs typeface="仿宋"/>
                        </a:rPr>
                        <a:t>悬挂于排烟风机上，规格：</a:t>
                      </a:r>
                      <a:r>
                        <a:rPr sz="1000" spc="-10">
                          <a:latin typeface="仿宋"/>
                          <a:cs typeface="仿宋"/>
                        </a:rPr>
                        <a:t>300mmX200mm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/>
          <a:stretch>
            <a:fillRect/>
          </a:stretch>
        </p:blipFill>
        <p:spPr>
          <a:xfrm>
            <a:off x="673608" y="1529079"/>
            <a:ext cx="2228087" cy="214680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/>
          <a:stretch>
            <a:fillRect/>
          </a:stretch>
        </p:blipFill>
        <p:spPr>
          <a:xfrm>
            <a:off x="454152" y="3697604"/>
            <a:ext cx="2667000" cy="42786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/>
          <a:stretch>
            <a:fillRect/>
          </a:stretch>
        </p:blipFill>
        <p:spPr>
          <a:xfrm>
            <a:off x="1275588" y="5297169"/>
            <a:ext cx="1266443" cy="992378"/>
          </a:xfrm>
          <a:prstGeom prst="rect">
            <a:avLst/>
          </a:prstGeom>
        </p:spPr>
      </p:pic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72136" y="1170939"/>
          <a:ext cx="10513059" cy="51352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94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9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711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43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377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08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57505">
                <a:tc>
                  <a:txBody>
                    <a:bodyPr/>
                    <a:lstStyle/>
                    <a:p>
                      <a:pPr marL="26034" marR="317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b="1" spc="65">
                          <a:latin typeface="仿宋"/>
                          <a:cs typeface="仿宋"/>
                        </a:rPr>
                        <a:t>序号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24765" marB="0" vert="vert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b="1" spc="5">
                          <a:latin typeface="仿宋"/>
                          <a:cs typeface="仿宋"/>
                        </a:rPr>
                        <a:t>标志图例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731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2405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000" b="1" spc="-35">
                          <a:latin typeface="仿宋"/>
                          <a:cs typeface="仿宋"/>
                        </a:rPr>
                        <a:t>类型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92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b="1" spc="-30">
                          <a:latin typeface="仿宋"/>
                          <a:cs typeface="仿宋"/>
                        </a:rPr>
                        <a:t>名称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731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000" b="1" spc="5">
                          <a:latin typeface="仿宋"/>
                          <a:cs typeface="仿宋"/>
                        </a:rPr>
                        <a:t>设置说明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92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600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49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890"/>
                        </a:spcBef>
                        <a:tabLst>
                          <a:tab pos="386080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消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防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3825" marR="116839">
                        <a:lnSpc>
                          <a:spcPct val="109000"/>
                        </a:lnSpc>
                        <a:tabLst>
                          <a:tab pos="38290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设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施</a:t>
                      </a:r>
                      <a:r>
                        <a:rPr sz="1000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24130" algn="ctr">
                        <a:lnSpc>
                          <a:spcPct val="100000"/>
                        </a:lnSpc>
                      </a:pPr>
                      <a:r>
                        <a:rPr sz="1000" spc="40">
                          <a:latin typeface="仿宋"/>
                          <a:cs typeface="仿宋"/>
                        </a:rPr>
                        <a:t>机械排烟口标识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11760" algn="ctr">
                        <a:lnSpc>
                          <a:spcPct val="100000"/>
                        </a:lnSpc>
                      </a:pPr>
                      <a:r>
                        <a:rPr sz="1000" spc="20">
                          <a:latin typeface="仿宋"/>
                          <a:cs typeface="仿宋"/>
                        </a:rPr>
                        <a:t>张贴在机械排烟口附近， 规格根据实际情况确定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0925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50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630"/>
                        </a:spcBef>
                        <a:tabLst>
                          <a:tab pos="386080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消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防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3825" marR="116839">
                        <a:lnSpc>
                          <a:spcPts val="1310"/>
                        </a:lnSpc>
                        <a:spcBef>
                          <a:spcPts val="50"/>
                        </a:spcBef>
                        <a:tabLst>
                          <a:tab pos="38290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设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施</a:t>
                      </a:r>
                      <a:r>
                        <a:rPr sz="1000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7305" algn="ctr">
                        <a:lnSpc>
                          <a:spcPct val="100000"/>
                        </a:lnSpc>
                      </a:pPr>
                      <a:r>
                        <a:rPr sz="1000" spc="40">
                          <a:latin typeface="仿宋"/>
                          <a:cs typeface="仿宋"/>
                        </a:rPr>
                        <a:t>正压送风口标识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8509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10">
                          <a:latin typeface="仿宋"/>
                          <a:cs typeface="仿宋"/>
                        </a:rPr>
                        <a:t>设置在正压送风口附近， 规格： 200mmX100mm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7690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51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381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560"/>
                        </a:spcBef>
                        <a:tabLst>
                          <a:tab pos="386080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消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防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3825" marR="116839">
                        <a:lnSpc>
                          <a:spcPts val="1310"/>
                        </a:lnSpc>
                        <a:tabLst>
                          <a:tab pos="38290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设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施</a:t>
                      </a:r>
                      <a:r>
                        <a:rPr sz="1000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711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5400" algn="ctr">
                        <a:lnSpc>
                          <a:spcPct val="100000"/>
                        </a:lnSpc>
                      </a:pPr>
                      <a:r>
                        <a:rPr sz="1000" spc="45">
                          <a:latin typeface="仿宋"/>
                          <a:cs typeface="仿宋"/>
                        </a:rPr>
                        <a:t>机械排烟风管标识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571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97155" algn="ctr">
                        <a:lnSpc>
                          <a:spcPct val="100000"/>
                        </a:lnSpc>
                      </a:pPr>
                      <a:r>
                        <a:rPr sz="1000">
                          <a:latin typeface="仿宋"/>
                          <a:cs typeface="仿宋"/>
                        </a:rPr>
                        <a:t>张贴在机械排烟风管正下方， 规格： </a:t>
                      </a:r>
                      <a:r>
                        <a:rPr sz="1000" spc="-10">
                          <a:latin typeface="仿宋"/>
                          <a:cs typeface="仿宋"/>
                        </a:rPr>
                        <a:t>800mmX200mm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44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31875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52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5"/>
                        </a:spcBef>
                        <a:tabLst>
                          <a:tab pos="386080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消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防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3825" marR="116839">
                        <a:lnSpc>
                          <a:spcPts val="1310"/>
                        </a:lnSpc>
                        <a:spcBef>
                          <a:spcPts val="45"/>
                        </a:spcBef>
                        <a:tabLst>
                          <a:tab pos="38290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设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施</a:t>
                      </a:r>
                      <a:r>
                        <a:rPr sz="1000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板 式排 烟 口按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208915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000" spc="15">
                          <a:latin typeface="仿宋"/>
                          <a:cs typeface="仿宋"/>
                        </a:rPr>
                        <a:t>钮 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R="600710" algn="r">
                        <a:lnSpc>
                          <a:spcPct val="100000"/>
                        </a:lnSpc>
                      </a:pPr>
                      <a:r>
                        <a:rPr sz="1000" spc="20">
                          <a:latin typeface="仿宋"/>
                          <a:cs typeface="仿宋"/>
                        </a:rPr>
                        <a:t>设置在板式排烟口按钮上， 规格：根据产品大小制作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0965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74955">
                        <a:lnSpc>
                          <a:spcPct val="100000"/>
                        </a:lnSpc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53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tabLst>
                          <a:tab pos="38417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消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防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120"/>
                        </a:spcBef>
                        <a:tabLst>
                          <a:tab pos="38417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安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全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7000" marR="115570">
                        <a:lnSpc>
                          <a:spcPct val="110000"/>
                        </a:lnSpc>
                        <a:tabLst>
                          <a:tab pos="38417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疏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散</a:t>
                      </a:r>
                      <a:r>
                        <a:rPr sz="1000" spc="375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6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31750" algn="ctr">
                        <a:lnSpc>
                          <a:spcPct val="100000"/>
                        </a:lnSpc>
                      </a:pPr>
                      <a:r>
                        <a:rPr sz="1000" spc="45">
                          <a:latin typeface="仿宋"/>
                          <a:cs typeface="仿宋"/>
                        </a:rPr>
                        <a:t>紧急逃生窗口标识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R="581660" algn="r">
                        <a:lnSpc>
                          <a:spcPct val="100000"/>
                        </a:lnSpc>
                      </a:pPr>
                      <a:r>
                        <a:rPr sz="1000" spc="45">
                          <a:latin typeface="仿宋"/>
                          <a:cs typeface="仿宋"/>
                        </a:rPr>
                        <a:t>设置在歌舞娱乐场所包房外窗上，规格： </a:t>
                      </a:r>
                      <a:r>
                        <a:rPr sz="1000" spc="-10">
                          <a:latin typeface="仿宋"/>
                          <a:cs typeface="仿宋"/>
                        </a:rPr>
                        <a:t>300mmX300mm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6" name="object 6"/>
          <p:cNvPicPr/>
          <p:nvPr/>
        </p:nvPicPr>
        <p:blipFill>
          <a:blip r:embed="rId5"/>
          <a:stretch>
            <a:fillRect/>
          </a:stretch>
        </p:blipFill>
        <p:spPr>
          <a:xfrm>
            <a:off x="1133855" y="4268723"/>
            <a:ext cx="1309116" cy="101955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/>
          <a:stretch>
            <a:fillRect/>
          </a:stretch>
        </p:blipFill>
        <p:spPr>
          <a:xfrm>
            <a:off x="1271016" y="1529079"/>
            <a:ext cx="1274063" cy="108915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/>
          <a:stretch>
            <a:fillRect/>
          </a:stretch>
        </p:blipFill>
        <p:spPr>
          <a:xfrm>
            <a:off x="1650491" y="2860548"/>
            <a:ext cx="518159" cy="118567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/>
          <a:stretch>
            <a:fillRect/>
          </a:stretch>
        </p:blipFill>
        <p:spPr>
          <a:xfrm>
            <a:off x="691896" y="4058411"/>
            <a:ext cx="2502407" cy="742188"/>
          </a:xfrm>
          <a:prstGeom prst="rect">
            <a:avLst/>
          </a:prstGeom>
        </p:spPr>
      </p:pic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72136" y="1170939"/>
          <a:ext cx="10513059" cy="53092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94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9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711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43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377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08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57505">
                <a:tc>
                  <a:txBody>
                    <a:bodyPr/>
                    <a:lstStyle/>
                    <a:p>
                      <a:pPr marL="26034" marR="317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b="1" spc="65">
                          <a:latin typeface="仿宋"/>
                          <a:cs typeface="仿宋"/>
                        </a:rPr>
                        <a:t>序号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24765" marB="0" vert="vert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b="1" spc="5">
                          <a:latin typeface="仿宋"/>
                          <a:cs typeface="仿宋"/>
                        </a:rPr>
                        <a:t>标志图例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731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2405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000" b="1" spc="-35">
                          <a:latin typeface="仿宋"/>
                          <a:cs typeface="仿宋"/>
                        </a:rPr>
                        <a:t>类型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92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b="1" spc="-30">
                          <a:latin typeface="仿宋"/>
                          <a:cs typeface="仿宋"/>
                        </a:rPr>
                        <a:t>名称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731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000" b="1" spc="5">
                          <a:latin typeface="仿宋"/>
                          <a:cs typeface="仿宋"/>
                        </a:rPr>
                        <a:t>设置说明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92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159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74955"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54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123825">
                        <a:lnSpc>
                          <a:spcPct val="100000"/>
                        </a:lnSpc>
                        <a:spcBef>
                          <a:spcPts val="5"/>
                        </a:spcBef>
                        <a:tabLst>
                          <a:tab pos="38290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警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示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7000" marR="144145">
                        <a:lnSpc>
                          <a:spcPct val="111000"/>
                        </a:lnSpc>
                      </a:pPr>
                      <a:r>
                        <a:rPr sz="1000" spc="15">
                          <a:latin typeface="仿宋"/>
                          <a:cs typeface="仿宋"/>
                        </a:rPr>
                        <a:t>性 标</a:t>
                      </a:r>
                      <a:r>
                        <a:rPr sz="1000" spc="6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130"/>
                        </a:spcBef>
                        <a:tabLst>
                          <a:tab pos="386080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消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防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145"/>
                        </a:spcBef>
                        <a:tabLst>
                          <a:tab pos="38417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安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全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7000" marR="113664">
                        <a:lnSpc>
                          <a:spcPct val="111000"/>
                        </a:lnSpc>
                        <a:tabLst>
                          <a:tab pos="386080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疏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散</a:t>
                      </a:r>
                      <a:r>
                        <a:rPr sz="1000" spc="375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6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508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460375">
                        <a:lnSpc>
                          <a:spcPct val="100000"/>
                        </a:lnSpc>
                      </a:pPr>
                      <a:r>
                        <a:rPr sz="1000" spc="60">
                          <a:latin typeface="仿宋"/>
                          <a:cs typeface="仿宋"/>
                        </a:rPr>
                        <a:t>安全出口严禁锁闭标识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13664" algn="ctr">
                        <a:lnSpc>
                          <a:spcPct val="100000"/>
                        </a:lnSpc>
                      </a:pPr>
                      <a:r>
                        <a:rPr sz="1000" spc="-30">
                          <a:latin typeface="仿宋"/>
                          <a:cs typeface="仿宋"/>
                        </a:rPr>
                        <a:t>设置在安全出口旁边， 标明严禁锁闭， 规格： </a:t>
                      </a:r>
                      <a:r>
                        <a:rPr sz="1000" spc="-10">
                          <a:latin typeface="仿宋"/>
                          <a:cs typeface="仿宋"/>
                        </a:rPr>
                        <a:t>250mmX250mm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761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74955">
                        <a:lnSpc>
                          <a:spcPct val="100000"/>
                        </a:lnSpc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55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tabLst>
                          <a:tab pos="38417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消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防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120"/>
                        </a:spcBef>
                        <a:tabLst>
                          <a:tab pos="38417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安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全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7000" marR="115570">
                        <a:lnSpc>
                          <a:spcPts val="1330"/>
                        </a:lnSpc>
                        <a:spcBef>
                          <a:spcPts val="55"/>
                        </a:spcBef>
                        <a:tabLst>
                          <a:tab pos="38417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疏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散</a:t>
                      </a:r>
                      <a:r>
                        <a:rPr sz="1000" spc="375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6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593090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000" spc="45">
                          <a:latin typeface="仿宋"/>
                          <a:cs typeface="仿宋"/>
                        </a:rPr>
                        <a:t>地面辅助疏散标识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75565" marR="73660">
                        <a:lnSpc>
                          <a:spcPct val="110000"/>
                        </a:lnSpc>
                      </a:pPr>
                      <a:r>
                        <a:rPr sz="1000" spc="55">
                          <a:latin typeface="仿宋"/>
                          <a:cs typeface="仿宋"/>
                        </a:rPr>
                        <a:t>设置在疏散走道和主要疏散路线的地面上，能保持视觉连续的灯光或蓄光</a:t>
                      </a:r>
                      <a:r>
                        <a:rPr sz="1000" spc="45">
                          <a:latin typeface="仿宋"/>
                          <a:cs typeface="仿宋"/>
                        </a:rPr>
                        <a:t>疏 散指示标识，规格：</a:t>
                      </a:r>
                      <a:r>
                        <a:rPr sz="1000" spc="-10">
                          <a:latin typeface="仿宋"/>
                          <a:cs typeface="仿宋"/>
                        </a:rPr>
                        <a:t>400mmX150mm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835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74955">
                        <a:lnSpc>
                          <a:spcPct val="100000"/>
                        </a:lnSpc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56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tabLst>
                          <a:tab pos="38417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消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防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110"/>
                        </a:spcBef>
                        <a:tabLst>
                          <a:tab pos="38417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安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全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7000" marR="115570">
                        <a:lnSpc>
                          <a:spcPct val="110000"/>
                        </a:lnSpc>
                        <a:tabLst>
                          <a:tab pos="38417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疏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散</a:t>
                      </a:r>
                      <a:r>
                        <a:rPr sz="1000" spc="375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6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206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25">
                          <a:latin typeface="仿宋"/>
                          <a:cs typeface="仿宋"/>
                        </a:rPr>
                        <a:t>楼层标识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6350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65">
                          <a:latin typeface="仿宋"/>
                          <a:cs typeface="仿宋"/>
                        </a:rPr>
                        <a:t>张贴在每层楼梯间处，规格：</a:t>
                      </a:r>
                      <a:r>
                        <a:rPr sz="1000" spc="-10">
                          <a:latin typeface="仿宋"/>
                          <a:cs typeface="仿宋"/>
                        </a:rPr>
                        <a:t>300mmX200mm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2800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57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tabLst>
                          <a:tab pos="38417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消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防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120"/>
                        </a:spcBef>
                        <a:tabLst>
                          <a:tab pos="38417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安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全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7000" marR="115570">
                        <a:lnSpc>
                          <a:spcPct val="110000"/>
                        </a:lnSpc>
                        <a:spcBef>
                          <a:spcPts val="15"/>
                        </a:spcBef>
                        <a:tabLst>
                          <a:tab pos="38417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疏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散</a:t>
                      </a:r>
                      <a:r>
                        <a:rPr sz="1000" spc="375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6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7620" algn="ctr">
                        <a:lnSpc>
                          <a:spcPct val="100000"/>
                        </a:lnSpc>
                      </a:pPr>
                      <a:r>
                        <a:rPr sz="1000" spc="-5">
                          <a:latin typeface="仿宋"/>
                          <a:cs typeface="仿宋"/>
                        </a:rPr>
                        <a:t>界线标识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09220" algn="ctr">
                        <a:lnSpc>
                          <a:spcPct val="100000"/>
                        </a:lnSpc>
                      </a:pPr>
                      <a:r>
                        <a:rPr sz="1000" spc="60">
                          <a:latin typeface="仿宋"/>
                          <a:cs typeface="仿宋"/>
                        </a:rPr>
                        <a:t>张贴在商店疏散走道与营业区之间的地面上，宽度 </a:t>
                      </a:r>
                      <a:r>
                        <a:rPr sz="1000" spc="-20">
                          <a:latin typeface="仿宋"/>
                          <a:cs typeface="仿宋"/>
                        </a:rPr>
                        <a:t>50mm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01370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58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89230" marR="116839" indent="-66040">
                        <a:lnSpc>
                          <a:spcPct val="108000"/>
                        </a:lnSpc>
                        <a:spcBef>
                          <a:spcPts val="710"/>
                        </a:spcBef>
                        <a:tabLst>
                          <a:tab pos="38290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警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示性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8923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仿宋"/>
                          <a:cs typeface="仿宋"/>
                        </a:rPr>
                        <a:t>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33083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60">
                          <a:latin typeface="仿宋"/>
                          <a:cs typeface="仿宋"/>
                        </a:rPr>
                        <a:t>易燃易爆场所禁带火源标识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3025" marR="539750" indent="2540">
                        <a:lnSpc>
                          <a:spcPct val="112999"/>
                        </a:lnSpc>
                        <a:spcBef>
                          <a:spcPts val="650"/>
                        </a:spcBef>
                      </a:pPr>
                      <a:r>
                        <a:rPr sz="1000" spc="30">
                          <a:latin typeface="仿宋"/>
                          <a:cs typeface="仿宋"/>
                        </a:rPr>
                        <a:t>设置在爆炸危险场所显著位置，提示该场所禁止携带火源，规格：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 </a:t>
                      </a:r>
                      <a:r>
                        <a:rPr sz="1000" spc="-10">
                          <a:latin typeface="仿宋"/>
                          <a:cs typeface="仿宋"/>
                        </a:rPr>
                        <a:t>250mmX150mm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6" name="object 6"/>
          <p:cNvPicPr/>
          <p:nvPr/>
        </p:nvPicPr>
        <p:blipFill>
          <a:blip r:embed="rId5"/>
          <a:stretch>
            <a:fillRect/>
          </a:stretch>
        </p:blipFill>
        <p:spPr>
          <a:xfrm>
            <a:off x="449580" y="4986527"/>
            <a:ext cx="2743200" cy="492252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/>
          <a:stretch>
            <a:fillRect/>
          </a:stretch>
        </p:blipFill>
        <p:spPr>
          <a:xfrm>
            <a:off x="603504" y="5686044"/>
            <a:ext cx="2369820" cy="76352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71520" y="931024"/>
            <a:ext cx="4100829" cy="353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50" b="1" spc="-35">
                <a:solidFill>
                  <a:srgbClr val="000000"/>
                </a:solidFill>
                <a:latin typeface="宋体"/>
                <a:cs typeface="宋体"/>
              </a:rPr>
              <a:t>消防重点单位 </a:t>
            </a:r>
            <a:r>
              <a:rPr sz="2150" b="1">
                <a:solidFill>
                  <a:srgbClr val="000000"/>
                </a:solidFill>
                <a:latin typeface="宋体"/>
                <a:cs typeface="宋体"/>
              </a:rPr>
              <a:t>62</a:t>
            </a:r>
            <a:r>
              <a:rPr sz="2150" b="1" spc="-50">
                <a:solidFill>
                  <a:srgbClr val="000000"/>
                </a:solidFill>
                <a:latin typeface="宋体"/>
                <a:cs typeface="宋体"/>
              </a:rPr>
              <a:t> 个消防安全标识</a:t>
            </a:r>
            <a:endParaRPr sz="2150">
              <a:latin typeface="宋体"/>
              <a:cs typeface="宋体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9700" y="1686560"/>
            <a:ext cx="7220584" cy="440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6000"/>
              </a:lnSpc>
              <a:spcBef>
                <a:spcPts val="100"/>
              </a:spcBef>
            </a:pPr>
            <a:r>
              <a:rPr sz="1000" spc="-5">
                <a:latin typeface="仿宋"/>
                <a:cs typeface="仿宋"/>
              </a:rPr>
              <a:t>基本要求：各单位参照图例结合实际制定，未列举的类比参照执行，消防安全标志牌应用坚固耐  用且不易燃烧的材料制作。除另有规定外，夜间、火灾情况下需正常使用的消防安全标识需采用荧  光材料制作。</a:t>
            </a:r>
            <a:endParaRPr sz="1000">
              <a:latin typeface="仿宋"/>
              <a:cs typeface="仿宋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31499" y="2491613"/>
            <a:ext cx="1671955" cy="261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50" spc="55">
                <a:latin typeface="黑体"/>
                <a:cs typeface="黑体"/>
              </a:rPr>
              <a:t>消防安全标识图例</a:t>
            </a:r>
            <a:endParaRPr sz="1550">
              <a:latin typeface="黑体"/>
              <a:cs typeface="黑体"/>
            </a:endParaRPr>
          </a:p>
        </p:txBody>
      </p:sp>
      <p:pic>
        <p:nvPicPr>
          <p:cNvPr id="5" name="object 5"/>
          <p:cNvPicPr/>
          <p:nvPr/>
        </p:nvPicPr>
        <p:blipFill>
          <a:blip r:embed="rId2"/>
          <a:stretch>
            <a:fillRect/>
          </a:stretch>
        </p:blipFill>
        <p:spPr>
          <a:xfrm>
            <a:off x="452627" y="3117849"/>
            <a:ext cx="2741676" cy="1954021"/>
          </a:xfrm>
          <a:prstGeom prst="rect">
            <a:avLst/>
          </a:prstGeom>
        </p:spPr>
      </p:pic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72136" y="2759710"/>
          <a:ext cx="10503534" cy="232917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9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3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43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77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084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8140"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000" b="1" spc="65">
                          <a:latin typeface="仿宋"/>
                          <a:cs typeface="仿宋"/>
                        </a:rPr>
                        <a:t>序号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25400" marB="0" vert="vert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b="1" spc="5">
                          <a:latin typeface="仿宋"/>
                          <a:cs typeface="仿宋"/>
                        </a:rPr>
                        <a:t>标志图例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668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2405">
                        <a:lnSpc>
                          <a:spcPct val="100000"/>
                        </a:lnSpc>
                        <a:spcBef>
                          <a:spcPts val="865"/>
                        </a:spcBef>
                      </a:pPr>
                      <a:r>
                        <a:rPr sz="1000" b="1" spc="-35">
                          <a:latin typeface="仿宋"/>
                          <a:cs typeface="仿宋"/>
                        </a:rPr>
                        <a:t>类型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985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b="1" spc="-30">
                          <a:latin typeface="仿宋"/>
                          <a:cs typeface="仿宋"/>
                        </a:rPr>
                        <a:t>名称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668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1000" b="1" spc="5">
                          <a:latin typeface="仿宋"/>
                          <a:cs typeface="仿宋"/>
                        </a:rPr>
                        <a:t>设置说明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858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0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R="698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>
                          <a:latin typeface="宋体"/>
                          <a:cs typeface="宋体"/>
                        </a:rPr>
                        <a:t>1</a:t>
                      </a: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tabLst>
                          <a:tab pos="38417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消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防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120"/>
                        </a:spcBef>
                        <a:tabLst>
                          <a:tab pos="38417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安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全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7000" marR="115570">
                        <a:lnSpc>
                          <a:spcPct val="109000"/>
                        </a:lnSpc>
                        <a:spcBef>
                          <a:spcPts val="15"/>
                        </a:spcBef>
                        <a:tabLst>
                          <a:tab pos="38417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布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局</a:t>
                      </a:r>
                      <a:r>
                        <a:rPr sz="1000" spc="375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6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2857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35">
                          <a:latin typeface="仿宋"/>
                          <a:cs typeface="仿宋"/>
                        </a:rPr>
                        <a:t>总平面布局标识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77470" marR="69215" indent="134620" algn="just">
                        <a:lnSpc>
                          <a:spcPct val="109000"/>
                        </a:lnSpc>
                        <a:buSzPct val="90000"/>
                        <a:buAutoNum type="arabicPeriod"/>
                        <a:tabLst>
                          <a:tab pos="212090" algn="l"/>
                        </a:tabLst>
                      </a:pPr>
                      <a:r>
                        <a:rPr sz="1000" spc="10">
                          <a:latin typeface="仿宋"/>
                          <a:cs typeface="仿宋"/>
                        </a:rPr>
                        <a:t>设置在单位主要出入口、门口、消防办公室等醒目位置，室内标识设置面</a:t>
                      </a:r>
                      <a:r>
                        <a:rPr sz="1000">
                          <a:latin typeface="仿宋"/>
                          <a:cs typeface="仿宋"/>
                        </a:rPr>
                        <a:t>积不应小于 </a:t>
                      </a:r>
                      <a:r>
                        <a:rPr sz="1000" spc="-5">
                          <a:latin typeface="仿宋"/>
                          <a:cs typeface="仿宋"/>
                        </a:rPr>
                        <a:t>1</a:t>
                      </a:r>
                      <a:r>
                        <a:rPr sz="1000" spc="-10">
                          <a:latin typeface="仿宋"/>
                          <a:cs typeface="仿宋"/>
                        </a:rPr>
                        <a:t> 平方米，室外标识设置面积不应小于 </a:t>
                      </a:r>
                      <a:r>
                        <a:rPr sz="1000" spc="5">
                          <a:latin typeface="仿宋"/>
                          <a:cs typeface="仿宋"/>
                        </a:rPr>
                        <a:t>1.5</a:t>
                      </a:r>
                      <a:r>
                        <a:rPr sz="1000" spc="-45">
                          <a:latin typeface="仿宋"/>
                          <a:cs typeface="仿宋"/>
                        </a:rPr>
                        <a:t> 平方米。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75565" marR="5080" indent="-3175" algn="just">
                        <a:lnSpc>
                          <a:spcPct val="110300"/>
                        </a:lnSpc>
                        <a:spcBef>
                          <a:spcPts val="90"/>
                        </a:spcBef>
                        <a:buSzPct val="90000"/>
                        <a:buAutoNum type="arabicPeriod"/>
                        <a:tabLst>
                          <a:tab pos="75565" algn="l"/>
                          <a:tab pos="210820" algn="l"/>
                        </a:tabLst>
                      </a:pPr>
                      <a:r>
                        <a:rPr sz="1000" spc="50">
                          <a:latin typeface="仿宋"/>
                          <a:cs typeface="仿宋"/>
                        </a:rPr>
                        <a:t>	应标明单位消防水源</a:t>
                      </a:r>
                      <a:r>
                        <a:rPr sz="1000" spc="-10">
                          <a:latin typeface="仿宋"/>
                          <a:cs typeface="仿宋"/>
                        </a:rPr>
                        <a:t>（</a:t>
                      </a:r>
                      <a:r>
                        <a:rPr sz="1000" spc="10">
                          <a:latin typeface="仿宋"/>
                          <a:cs typeface="仿宋"/>
                        </a:rPr>
                        <a:t> 天然水源、单位室外消火栓及可利用的市政消火</a:t>
                      </a:r>
                      <a:r>
                        <a:rPr sz="1000" spc="75">
                          <a:latin typeface="仿宋"/>
                          <a:cs typeface="仿宋"/>
                        </a:rPr>
                        <a:t>栓</a:t>
                      </a:r>
                      <a:r>
                        <a:rPr sz="1000" spc="-455">
                          <a:latin typeface="仿宋"/>
                          <a:cs typeface="仿宋"/>
                        </a:rPr>
                        <a:t>）</a:t>
                      </a:r>
                      <a:r>
                        <a:rPr sz="1000" spc="70">
                          <a:latin typeface="仿宋"/>
                          <a:cs typeface="仿宋"/>
                        </a:rPr>
                        <a:t>、消防控制室、水泵结合器、消防车通道、消防安全重点部位、安全</a:t>
                      </a:r>
                      <a:r>
                        <a:rPr sz="1000" spc="65">
                          <a:latin typeface="仿宋"/>
                          <a:cs typeface="仿宋"/>
                        </a:rPr>
                        <a:t>出 口和疏散路线、主要建筑消防设施位置等内容。设有专职消防队的单</a:t>
                      </a:r>
                      <a:r>
                        <a:rPr sz="1000" spc="25">
                          <a:latin typeface="仿宋"/>
                          <a:cs typeface="仿宋"/>
                        </a:rPr>
                        <a:t>位还应 标明专职消防队及车辆位置、特殊灭火剂储存位置及储量等内容。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/>
          <a:stretch>
            <a:fillRect/>
          </a:stretch>
        </p:blipFill>
        <p:spPr>
          <a:xfrm>
            <a:off x="1098803" y="3806189"/>
            <a:ext cx="1379220" cy="1933193"/>
          </a:xfrm>
          <a:prstGeom prst="rect">
            <a:avLst/>
          </a:prstGeom>
        </p:spPr>
      </p:pic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72136" y="1170939"/>
          <a:ext cx="10513059" cy="45815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94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3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43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77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084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7505">
                <a:tc>
                  <a:txBody>
                    <a:bodyPr/>
                    <a:lstStyle/>
                    <a:p>
                      <a:pPr marL="26034" marR="317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b="1" spc="65">
                          <a:latin typeface="仿宋"/>
                          <a:cs typeface="仿宋"/>
                        </a:rPr>
                        <a:t>序号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24765" marB="0" vert="vert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b="1" spc="5">
                          <a:latin typeface="仿宋"/>
                          <a:cs typeface="仿宋"/>
                        </a:rPr>
                        <a:t>标志图例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731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2405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000" b="1" spc="-35">
                          <a:latin typeface="仿宋"/>
                          <a:cs typeface="仿宋"/>
                        </a:rPr>
                        <a:t>类型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92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b="1" spc="-30">
                          <a:latin typeface="仿宋"/>
                          <a:cs typeface="仿宋"/>
                        </a:rPr>
                        <a:t>名称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731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000" b="1" spc="5">
                          <a:latin typeface="仿宋"/>
                          <a:cs typeface="仿宋"/>
                        </a:rPr>
                        <a:t>设置说明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92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1835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59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89230" marR="116839" indent="-66040">
                        <a:lnSpc>
                          <a:spcPct val="108000"/>
                        </a:lnSpc>
                        <a:tabLst>
                          <a:tab pos="38290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警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示性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89230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-25">
                          <a:latin typeface="仿宋"/>
                          <a:cs typeface="仿宋"/>
                        </a:rPr>
                        <a:t>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727075">
                        <a:lnSpc>
                          <a:spcPct val="100000"/>
                        </a:lnSpc>
                      </a:pPr>
                      <a:r>
                        <a:rPr sz="1000" spc="40">
                          <a:latin typeface="仿宋"/>
                          <a:cs typeface="仿宋"/>
                        </a:rPr>
                        <a:t>严禁吸烟标识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228090" marR="73660" indent="-1152525">
                        <a:lnSpc>
                          <a:spcPct val="108000"/>
                        </a:lnSpc>
                      </a:pPr>
                      <a:r>
                        <a:rPr sz="1000" spc="55">
                          <a:latin typeface="仿宋"/>
                          <a:cs typeface="仿宋"/>
                        </a:rPr>
                        <a:t>设置在消防安全重点部位、爆炸危险场所和火灾高危场所显著位置，提示</a:t>
                      </a:r>
                      <a:r>
                        <a:rPr sz="1000" spc="45">
                          <a:latin typeface="仿宋"/>
                          <a:cs typeface="仿宋"/>
                        </a:rPr>
                        <a:t>该 场所严禁吸烟，规格：</a:t>
                      </a:r>
                      <a:r>
                        <a:rPr sz="1000" spc="-10">
                          <a:latin typeface="仿宋"/>
                          <a:cs typeface="仿宋"/>
                        </a:rPr>
                        <a:t>250mmX150mm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5175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60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189230" marR="116839" indent="-66040">
                        <a:lnSpc>
                          <a:spcPct val="108000"/>
                        </a:lnSpc>
                        <a:spcBef>
                          <a:spcPts val="5"/>
                        </a:spcBef>
                        <a:tabLst>
                          <a:tab pos="38290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警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示性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8923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仿宋"/>
                          <a:cs typeface="仿宋"/>
                        </a:rPr>
                        <a:t>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508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4616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45">
                          <a:latin typeface="仿宋"/>
                          <a:cs typeface="仿宋"/>
                        </a:rPr>
                        <a:t>禁止存放易爆物品标识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73025" marR="141605" indent="2540">
                        <a:lnSpc>
                          <a:spcPct val="112000"/>
                        </a:lnSpc>
                        <a:spcBef>
                          <a:spcPts val="5"/>
                        </a:spcBef>
                      </a:pPr>
                      <a:r>
                        <a:rPr sz="1000" spc="30">
                          <a:latin typeface="仿宋"/>
                          <a:cs typeface="仿宋"/>
                        </a:rPr>
                        <a:t>设置在不能存放易爆物品的场所，提示该场所禁止存放易燃物品，规格：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 </a:t>
                      </a:r>
                      <a:r>
                        <a:rPr sz="1000" spc="-10">
                          <a:latin typeface="仿宋"/>
                          <a:cs typeface="仿宋"/>
                        </a:rPr>
                        <a:t>250mmX150mm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63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61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89230" marR="116839" indent="-66040">
                        <a:lnSpc>
                          <a:spcPct val="108000"/>
                        </a:lnSpc>
                        <a:spcBef>
                          <a:spcPts val="705"/>
                        </a:spcBef>
                        <a:tabLst>
                          <a:tab pos="38290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警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示性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8923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仿宋"/>
                          <a:cs typeface="仿宋"/>
                        </a:rPr>
                        <a:t>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596265">
                        <a:lnSpc>
                          <a:spcPct val="100000"/>
                        </a:lnSpc>
                      </a:pPr>
                      <a:r>
                        <a:rPr sz="1000" spc="45">
                          <a:latin typeface="仿宋"/>
                          <a:cs typeface="仿宋"/>
                        </a:rPr>
                        <a:t>禁止用水灭火标识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3025" marR="6350" indent="2540">
                        <a:lnSpc>
                          <a:spcPct val="112999"/>
                        </a:lnSpc>
                        <a:spcBef>
                          <a:spcPts val="645"/>
                        </a:spcBef>
                      </a:pPr>
                      <a:r>
                        <a:rPr sz="1000" spc="25">
                          <a:latin typeface="仿宋"/>
                          <a:cs typeface="仿宋"/>
                        </a:rPr>
                        <a:t>设置在不能用水灭火的场所，提示该场所发生火灾时禁止用水灭火，规格：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 </a:t>
                      </a:r>
                      <a:r>
                        <a:rPr sz="1000" spc="-10">
                          <a:latin typeface="仿宋"/>
                          <a:cs typeface="仿宋"/>
                        </a:rPr>
                        <a:t>250mmX150mm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46910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62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129539">
                        <a:lnSpc>
                          <a:spcPct val="100000"/>
                        </a:lnSpc>
                      </a:pPr>
                      <a:r>
                        <a:rPr sz="1000" spc="65">
                          <a:latin typeface="仿宋"/>
                          <a:cs typeface="仿宋"/>
                        </a:rPr>
                        <a:t>消防安全上墙制度、操作规程样式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74295" marR="6350">
                        <a:lnSpc>
                          <a:spcPct val="127000"/>
                        </a:lnSpc>
                      </a:pPr>
                      <a:r>
                        <a:rPr sz="1000" spc="15">
                          <a:latin typeface="仿宋"/>
                          <a:cs typeface="仿宋"/>
                        </a:rPr>
                        <a:t>设置在消防控制室、水泵房、发电机房、易燃易爆场所等重点部位，规格：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 </a:t>
                      </a:r>
                      <a:r>
                        <a:rPr sz="1000" spc="-10">
                          <a:latin typeface="仿宋"/>
                          <a:cs typeface="仿宋"/>
                        </a:rPr>
                        <a:t>700mmX500mm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3"/>
          <a:stretch>
            <a:fillRect/>
          </a:stretch>
        </p:blipFill>
        <p:spPr>
          <a:xfrm>
            <a:off x="621792" y="1536191"/>
            <a:ext cx="2333244" cy="67208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/>
          <a:stretch>
            <a:fillRect/>
          </a:stretch>
        </p:blipFill>
        <p:spPr>
          <a:xfrm>
            <a:off x="615696" y="2252472"/>
            <a:ext cx="2343911" cy="72847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/>
          <a:stretch>
            <a:fillRect/>
          </a:stretch>
        </p:blipFill>
        <p:spPr>
          <a:xfrm>
            <a:off x="591312" y="3012948"/>
            <a:ext cx="2392679" cy="766572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/>
          <a:stretch>
            <a:fillRect/>
          </a:stretch>
        </p:blipFill>
        <p:spPr>
          <a:xfrm>
            <a:off x="511925" y="1529079"/>
            <a:ext cx="2680854" cy="117754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/>
          <a:stretch>
            <a:fillRect/>
          </a:stretch>
        </p:blipFill>
        <p:spPr>
          <a:xfrm>
            <a:off x="472440" y="2723387"/>
            <a:ext cx="2630424" cy="2561843"/>
          </a:xfrm>
          <a:prstGeom prst="rect">
            <a:avLst/>
          </a:prstGeom>
        </p:spPr>
      </p:pic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72136" y="1170939"/>
          <a:ext cx="10503534" cy="41294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9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3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43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77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084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7505"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b="1" spc="65">
                          <a:latin typeface="仿宋"/>
                          <a:cs typeface="仿宋"/>
                        </a:rPr>
                        <a:t>序号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24765" marB="0" vert="vert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b="1" spc="5">
                          <a:latin typeface="仿宋"/>
                          <a:cs typeface="仿宋"/>
                        </a:rPr>
                        <a:t>标志图例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731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2405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000" b="1" spc="-35">
                          <a:latin typeface="仿宋"/>
                          <a:cs typeface="仿宋"/>
                        </a:rPr>
                        <a:t>类型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92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b="1" spc="-30">
                          <a:latin typeface="仿宋"/>
                          <a:cs typeface="仿宋"/>
                        </a:rPr>
                        <a:t>名称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731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000" b="1" spc="5">
                          <a:latin typeface="仿宋"/>
                          <a:cs typeface="仿宋"/>
                        </a:rPr>
                        <a:t>设置说明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92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931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15240" algn="r">
                        <a:lnSpc>
                          <a:spcPct val="100000"/>
                        </a:lnSpc>
                      </a:pPr>
                      <a:r>
                        <a:rPr sz="900">
                          <a:latin typeface="宋体"/>
                          <a:cs typeface="宋体"/>
                        </a:rPr>
                        <a:t>2</a:t>
                      </a: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8270">
                        <a:lnSpc>
                          <a:spcPct val="100000"/>
                        </a:lnSpc>
                        <a:spcBef>
                          <a:spcPts val="5"/>
                        </a:spcBef>
                        <a:tabLst>
                          <a:tab pos="387350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重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点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30175" marR="112395">
                        <a:lnSpc>
                          <a:spcPct val="108000"/>
                        </a:lnSpc>
                        <a:spcBef>
                          <a:spcPts val="10"/>
                        </a:spcBef>
                        <a:tabLst>
                          <a:tab pos="387350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信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息</a:t>
                      </a:r>
                      <a:r>
                        <a:rPr sz="1000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56515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000" spc="60">
                          <a:latin typeface="仿宋"/>
                          <a:cs typeface="仿宋"/>
                        </a:rPr>
                        <a:t>三自主两公开一承诺标识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00" algn="ct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1000" spc="55">
                          <a:latin typeface="仿宋"/>
                          <a:cs typeface="仿宋"/>
                        </a:rPr>
                        <a:t>设置在单位门口、大堂等醒目位置，规格：</a:t>
                      </a:r>
                      <a:r>
                        <a:rPr sz="1000" spc="-10">
                          <a:latin typeface="仿宋"/>
                          <a:cs typeface="仿宋"/>
                        </a:rPr>
                        <a:t>120mmX80mm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884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14604" algn="r">
                        <a:lnSpc>
                          <a:spcPct val="100000"/>
                        </a:lnSpc>
                      </a:pPr>
                      <a:r>
                        <a:rPr sz="900">
                          <a:latin typeface="宋体"/>
                          <a:cs typeface="宋体"/>
                        </a:rPr>
                        <a:t>3</a:t>
                      </a: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8270">
                        <a:lnSpc>
                          <a:spcPct val="100000"/>
                        </a:lnSpc>
                        <a:spcBef>
                          <a:spcPts val="5"/>
                        </a:spcBef>
                        <a:tabLst>
                          <a:tab pos="387350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重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点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30175" marR="112395">
                        <a:lnSpc>
                          <a:spcPct val="109000"/>
                        </a:lnSpc>
                        <a:tabLst>
                          <a:tab pos="387350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信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息</a:t>
                      </a:r>
                      <a:r>
                        <a:rPr sz="1000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80">
                          <a:latin typeface="仿宋"/>
                          <a:cs typeface="仿宋"/>
                        </a:rPr>
                        <a:t>消防安全 公示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20129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>
                          <a:latin typeface="仿宋"/>
                          <a:cs typeface="仿宋"/>
                        </a:rPr>
                        <a:t>牌 标识</a:t>
                      </a: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00"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000" spc="55">
                          <a:latin typeface="仿宋"/>
                          <a:cs typeface="仿宋"/>
                        </a:rPr>
                        <a:t>设置在单位门口、大堂等醒目位置，规格：</a:t>
                      </a:r>
                      <a:r>
                        <a:rPr sz="1000" spc="-10">
                          <a:latin typeface="仿宋"/>
                          <a:cs typeface="仿宋"/>
                        </a:rPr>
                        <a:t>120mmX80mm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902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16510" algn="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900">
                          <a:latin typeface="宋体"/>
                          <a:cs typeface="宋体"/>
                        </a:rPr>
                        <a:t>4</a:t>
                      </a: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8270">
                        <a:lnSpc>
                          <a:spcPct val="100000"/>
                        </a:lnSpc>
                        <a:spcBef>
                          <a:spcPts val="795"/>
                        </a:spcBef>
                        <a:tabLst>
                          <a:tab pos="387350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重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点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30175" marR="112395">
                        <a:lnSpc>
                          <a:spcPts val="1310"/>
                        </a:lnSpc>
                        <a:spcBef>
                          <a:spcPts val="50"/>
                        </a:spcBef>
                        <a:tabLst>
                          <a:tab pos="387350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信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息</a:t>
                      </a:r>
                      <a:r>
                        <a:rPr sz="1000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5334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60">
                          <a:latin typeface="仿宋"/>
                          <a:cs typeface="仿宋"/>
                        </a:rPr>
                        <a:t>消防安全管理工作一览表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80010" marR="73025" indent="-1905">
                        <a:lnSpc>
                          <a:spcPct val="108000"/>
                        </a:lnSpc>
                        <a:spcBef>
                          <a:spcPts val="700"/>
                        </a:spcBef>
                      </a:pPr>
                      <a:r>
                        <a:rPr sz="1000" spc="50">
                          <a:latin typeface="仿宋"/>
                          <a:cs typeface="仿宋"/>
                        </a:rPr>
                        <a:t>结合单位工作实际，明确相关工作内容，设置在单位消防控制室、消防工</a:t>
                      </a:r>
                      <a:r>
                        <a:rPr sz="1000" spc="40">
                          <a:latin typeface="仿宋"/>
                          <a:cs typeface="仿宋"/>
                        </a:rPr>
                        <a:t>作 办公室，规格：</a:t>
                      </a:r>
                      <a:r>
                        <a:rPr sz="1000" spc="-10">
                          <a:latin typeface="仿宋"/>
                          <a:cs typeface="仿宋"/>
                        </a:rPr>
                        <a:t>120mmX80mm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/>
          <a:stretch>
            <a:fillRect/>
          </a:stretch>
        </p:blipFill>
        <p:spPr>
          <a:xfrm>
            <a:off x="661416" y="1529079"/>
            <a:ext cx="2252472" cy="169875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/>
          <a:stretch>
            <a:fillRect/>
          </a:stretch>
        </p:blipFill>
        <p:spPr>
          <a:xfrm>
            <a:off x="449580" y="3260725"/>
            <a:ext cx="2743200" cy="1818767"/>
          </a:xfrm>
          <a:prstGeom prst="rect">
            <a:avLst/>
          </a:prstGeom>
        </p:spPr>
      </p:pic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72136" y="1170939"/>
          <a:ext cx="10503534" cy="39312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9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3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43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77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084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7505"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b="1" spc="65">
                          <a:latin typeface="仿宋"/>
                          <a:cs typeface="仿宋"/>
                        </a:rPr>
                        <a:t>序号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24765" marB="0" vert="vert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b="1" spc="5">
                          <a:latin typeface="仿宋"/>
                          <a:cs typeface="仿宋"/>
                        </a:rPr>
                        <a:t>标志图例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731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2405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000" b="1" spc="-35">
                          <a:latin typeface="仿宋"/>
                          <a:cs typeface="仿宋"/>
                        </a:rPr>
                        <a:t>类型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92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b="1" spc="-30">
                          <a:latin typeface="仿宋"/>
                          <a:cs typeface="仿宋"/>
                        </a:rPr>
                        <a:t>名称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731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000" b="1" spc="5">
                          <a:latin typeface="仿宋"/>
                          <a:cs typeface="仿宋"/>
                        </a:rPr>
                        <a:t>设置说明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92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16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R="14604" algn="r">
                        <a:lnSpc>
                          <a:spcPct val="100000"/>
                        </a:lnSpc>
                      </a:pPr>
                      <a:r>
                        <a:rPr sz="900">
                          <a:latin typeface="宋体"/>
                          <a:cs typeface="宋体"/>
                        </a:rPr>
                        <a:t>5</a:t>
                      </a: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tabLst>
                          <a:tab pos="38417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消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防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120"/>
                        </a:spcBef>
                        <a:tabLst>
                          <a:tab pos="38417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安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全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7000" marR="115570">
                        <a:lnSpc>
                          <a:spcPct val="109000"/>
                        </a:lnSpc>
                        <a:spcBef>
                          <a:spcPts val="10"/>
                        </a:spcBef>
                        <a:tabLst>
                          <a:tab pos="38417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布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局</a:t>
                      </a:r>
                      <a:r>
                        <a:rPr sz="1000" spc="375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6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3175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45">
                          <a:latin typeface="仿宋"/>
                          <a:cs typeface="仿宋"/>
                        </a:rPr>
                        <a:t>单层平面布局标识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750">
                        <a:latin typeface="Times New Roman"/>
                        <a:cs typeface="Times New Roman"/>
                      </a:endParaRPr>
                    </a:p>
                    <a:p>
                      <a:pPr marL="83185" marR="70485" indent="-7620">
                        <a:lnSpc>
                          <a:spcPct val="108000"/>
                        </a:lnSpc>
                      </a:pPr>
                      <a:r>
                        <a:rPr sz="1000" spc="35">
                          <a:latin typeface="仿宋"/>
                          <a:cs typeface="仿宋"/>
                        </a:rPr>
                        <a:t>设置在每层出入口或醒目位置，着重标明本层疏散路线、安全出 口、室内</a:t>
                      </a:r>
                      <a:r>
                        <a:rPr sz="1000" spc="45">
                          <a:latin typeface="仿宋"/>
                          <a:cs typeface="仿宋"/>
                        </a:rPr>
                        <a:t>消 防设施位置等内容,规格：</a:t>
                      </a:r>
                      <a:r>
                        <a:rPr sz="1000" spc="-10">
                          <a:latin typeface="仿宋"/>
                          <a:cs typeface="仿宋"/>
                        </a:rPr>
                        <a:t>80mmX60mm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421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15240" algn="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900">
                          <a:latin typeface="宋体"/>
                          <a:cs typeface="宋体"/>
                        </a:rPr>
                        <a:t>6</a:t>
                      </a: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770"/>
                        </a:spcBef>
                        <a:tabLst>
                          <a:tab pos="38417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消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防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120"/>
                        </a:spcBef>
                        <a:tabLst>
                          <a:tab pos="38417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安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全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7000" marR="115570">
                        <a:lnSpc>
                          <a:spcPct val="110000"/>
                        </a:lnSpc>
                        <a:tabLst>
                          <a:tab pos="38417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疏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散</a:t>
                      </a:r>
                      <a:r>
                        <a:rPr sz="1000" spc="375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6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33020" algn="ctr">
                        <a:lnSpc>
                          <a:spcPct val="100000"/>
                        </a:lnSpc>
                      </a:pPr>
                      <a:r>
                        <a:rPr sz="1000" spc="45">
                          <a:latin typeface="仿宋"/>
                          <a:cs typeface="仿宋"/>
                        </a:rPr>
                        <a:t>消防安全疏散示意图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74295" marR="408305" indent="1270">
                        <a:lnSpc>
                          <a:spcPct val="112999"/>
                        </a:lnSpc>
                      </a:pPr>
                      <a:r>
                        <a:rPr sz="1000" spc="20">
                          <a:latin typeface="仿宋"/>
                          <a:cs typeface="仿宋"/>
                        </a:rPr>
                        <a:t>宾馆、饭店等住宿场所的房间内应设置消防安全疏散示意图，规格：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 </a:t>
                      </a:r>
                      <a:r>
                        <a:rPr sz="1000" spc="-10">
                          <a:latin typeface="仿宋"/>
                          <a:cs typeface="仿宋"/>
                        </a:rPr>
                        <a:t>300mmX200mm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/>
          <a:stretch>
            <a:fillRect/>
          </a:stretch>
        </p:blipFill>
        <p:spPr>
          <a:xfrm>
            <a:off x="860418" y="3084194"/>
            <a:ext cx="1871100" cy="1786450"/>
          </a:xfrm>
          <a:prstGeom prst="rect">
            <a:avLst/>
          </a:prstGeom>
        </p:spPr>
      </p:pic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72136" y="1170939"/>
          <a:ext cx="10503534" cy="3754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9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3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43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77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084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7505"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b="1" spc="65">
                          <a:latin typeface="仿宋"/>
                          <a:cs typeface="仿宋"/>
                        </a:rPr>
                        <a:t>序号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24765" marB="0" vert="vert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b="1" spc="5">
                          <a:latin typeface="仿宋"/>
                          <a:cs typeface="仿宋"/>
                        </a:rPr>
                        <a:t>标志图例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731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2405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000" b="1" spc="-35">
                          <a:latin typeface="仿宋"/>
                          <a:cs typeface="仿宋"/>
                        </a:rPr>
                        <a:t>类型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92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b="1" spc="-30">
                          <a:latin typeface="仿宋"/>
                          <a:cs typeface="仿宋"/>
                        </a:rPr>
                        <a:t>名称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731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000" b="1" spc="5">
                          <a:latin typeface="仿宋"/>
                          <a:cs typeface="仿宋"/>
                        </a:rPr>
                        <a:t>设置说明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92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51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R="14604" algn="r">
                        <a:lnSpc>
                          <a:spcPct val="100000"/>
                        </a:lnSpc>
                      </a:pPr>
                      <a:r>
                        <a:rPr sz="900">
                          <a:latin typeface="宋体"/>
                          <a:cs typeface="宋体"/>
                        </a:rPr>
                        <a:t>7</a:t>
                      </a: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780"/>
                        </a:spcBef>
                        <a:tabLst>
                          <a:tab pos="38417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消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防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120"/>
                        </a:spcBef>
                        <a:tabLst>
                          <a:tab pos="38417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安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全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7000" marR="115570">
                        <a:lnSpc>
                          <a:spcPts val="1330"/>
                        </a:lnSpc>
                        <a:spcBef>
                          <a:spcPts val="60"/>
                        </a:spcBef>
                        <a:tabLst>
                          <a:tab pos="38417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布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局</a:t>
                      </a:r>
                      <a:r>
                        <a:rPr sz="1000" spc="375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6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9539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000" spc="95">
                          <a:latin typeface="仿宋"/>
                          <a:cs typeface="仿宋"/>
                        </a:rPr>
                        <a:t>消防车通道路侧禁停标线及路面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792480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00" spc="40">
                          <a:latin typeface="仿宋"/>
                          <a:cs typeface="仿宋"/>
                        </a:rPr>
                        <a:t>警 示标志示例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83185" marR="69850" indent="-5080" algn="just">
                        <a:lnSpc>
                          <a:spcPct val="109300"/>
                        </a:lnSpc>
                      </a:pPr>
                      <a:r>
                        <a:rPr sz="1000" spc="50">
                          <a:latin typeface="仿宋"/>
                          <a:cs typeface="仿宋"/>
                        </a:rPr>
                        <a:t>单位专用消防车道、消防车登高操作场地应实行标志和标线标识管理，在消 防车通道路侧缘石立面和顶面应当施划黄色禁止停车标线；无缘石的</a:t>
                      </a:r>
                      <a:r>
                        <a:rPr sz="1000" spc="-5">
                          <a:latin typeface="仿宋"/>
                          <a:cs typeface="仿宋"/>
                        </a:rPr>
                        <a:t>道路应 当在路面上施划禁止停车标线，标线为黄色单实线，距路面边缘 </a:t>
                      </a:r>
                      <a:r>
                        <a:rPr sz="1000" spc="-25">
                          <a:latin typeface="仿宋"/>
                          <a:cs typeface="仿宋"/>
                        </a:rPr>
                        <a:t>30</a:t>
                      </a:r>
                      <a:r>
                        <a:rPr sz="1000" spc="20">
                          <a:latin typeface="仿宋"/>
                          <a:cs typeface="仿宋"/>
                        </a:rPr>
                        <a:t>厘米，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77470" marR="46355" indent="2540" algn="just">
                        <a:lnSpc>
                          <a:spcPct val="107000"/>
                        </a:lnSpc>
                        <a:spcBef>
                          <a:spcPts val="155"/>
                        </a:spcBef>
                      </a:pPr>
                      <a:r>
                        <a:rPr sz="1000" spc="-20">
                          <a:latin typeface="仿宋"/>
                          <a:cs typeface="仿宋"/>
                        </a:rPr>
                        <a:t>线宽 </a:t>
                      </a:r>
                      <a:r>
                        <a:rPr sz="1000">
                          <a:latin typeface="仿宋"/>
                          <a:cs typeface="仿宋"/>
                        </a:rPr>
                        <a:t>15</a:t>
                      </a:r>
                      <a:r>
                        <a:rPr sz="1000" spc="-30">
                          <a:latin typeface="仿宋"/>
                          <a:cs typeface="仿宋"/>
                        </a:rPr>
                        <a:t> 厘米；消防车通道沿途每隔 </a:t>
                      </a:r>
                      <a:r>
                        <a:rPr sz="1000">
                          <a:latin typeface="仿宋"/>
                          <a:cs typeface="仿宋"/>
                        </a:rPr>
                        <a:t>20</a:t>
                      </a:r>
                      <a:r>
                        <a:rPr sz="1000" spc="-5">
                          <a:latin typeface="仿宋"/>
                          <a:cs typeface="仿宋"/>
                        </a:rPr>
                        <a:t> 米距离在路面中央施划黄色方框线，</a:t>
                      </a:r>
                      <a:r>
                        <a:rPr sz="1000" spc="55">
                          <a:latin typeface="仿宋"/>
                          <a:cs typeface="仿宋"/>
                        </a:rPr>
                        <a:t>在方框内沿行车方向标注内容为“消防车道 禁止占用”的警示字样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415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16510" algn="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900">
                          <a:latin typeface="宋体"/>
                          <a:cs typeface="宋体"/>
                        </a:rPr>
                        <a:t>8</a:t>
                      </a: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765"/>
                        </a:spcBef>
                        <a:tabLst>
                          <a:tab pos="38417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消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防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120"/>
                        </a:spcBef>
                        <a:tabLst>
                          <a:tab pos="38417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安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全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7000" marR="115570">
                        <a:lnSpc>
                          <a:spcPts val="1330"/>
                        </a:lnSpc>
                        <a:spcBef>
                          <a:spcPts val="60"/>
                        </a:spcBef>
                        <a:tabLst>
                          <a:tab pos="38417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布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局</a:t>
                      </a:r>
                      <a:r>
                        <a:rPr sz="1000" spc="375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6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129539">
                        <a:lnSpc>
                          <a:spcPct val="100000"/>
                        </a:lnSpc>
                      </a:pPr>
                      <a:r>
                        <a:rPr sz="1000" spc="95">
                          <a:latin typeface="仿宋"/>
                          <a:cs typeface="仿宋"/>
                        </a:rPr>
                        <a:t>消防车通道出入口禁停标线及路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85788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000" spc="40">
                          <a:latin typeface="仿宋"/>
                          <a:cs typeface="仿宋"/>
                        </a:rPr>
                        <a:t>面 警示标志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80645" marR="69215" indent="-3175" algn="just">
                        <a:lnSpc>
                          <a:spcPct val="110700"/>
                        </a:lnSpc>
                      </a:pPr>
                      <a:r>
                        <a:rPr sz="1000" spc="55">
                          <a:latin typeface="仿宋"/>
                          <a:cs typeface="仿宋"/>
                        </a:rPr>
                        <a:t>在单位的消防车通道出入口路面，按照消防车通道净宽施划禁停标线，标</a:t>
                      </a:r>
                      <a:r>
                        <a:rPr sz="1000" spc="20">
                          <a:latin typeface="仿宋"/>
                          <a:cs typeface="仿宋"/>
                        </a:rPr>
                        <a:t>线 为黄色网状实线，外边框线宽 </a:t>
                      </a:r>
                      <a:r>
                        <a:rPr sz="1000">
                          <a:latin typeface="仿宋"/>
                          <a:cs typeface="仿宋"/>
                        </a:rPr>
                        <a:t>20</a:t>
                      </a:r>
                      <a:r>
                        <a:rPr sz="1000" spc="-10">
                          <a:latin typeface="仿宋"/>
                          <a:cs typeface="仿宋"/>
                        </a:rPr>
                        <a:t> 厘米，内部网格线宽 </a:t>
                      </a:r>
                      <a:r>
                        <a:rPr sz="1000">
                          <a:latin typeface="仿宋"/>
                          <a:cs typeface="仿宋"/>
                        </a:rPr>
                        <a:t>10</a:t>
                      </a:r>
                      <a:r>
                        <a:rPr sz="1000" spc="-5">
                          <a:latin typeface="仿宋"/>
                          <a:cs typeface="仿宋"/>
                        </a:rPr>
                        <a:t> 厘米，内部网</a:t>
                      </a:r>
                      <a:r>
                        <a:rPr sz="1000" spc="10">
                          <a:latin typeface="仿宋"/>
                          <a:cs typeface="仿宋"/>
                        </a:rPr>
                        <a:t>格线 与外边框夹角 </a:t>
                      </a:r>
                      <a:r>
                        <a:rPr sz="1000">
                          <a:latin typeface="仿宋"/>
                          <a:cs typeface="仿宋"/>
                        </a:rPr>
                        <a:t>45 度， 标线中央位置沿行车方向标注内容为“消防车</a:t>
                      </a:r>
                      <a:r>
                        <a:rPr sz="1000" spc="15">
                          <a:latin typeface="仿宋"/>
                          <a:cs typeface="仿宋"/>
                        </a:rPr>
                        <a:t>道 禁止 占用”的警示字样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3"/>
          <a:stretch>
            <a:fillRect/>
          </a:stretch>
        </p:blipFill>
        <p:spPr>
          <a:xfrm>
            <a:off x="524394" y="1660586"/>
            <a:ext cx="2552007" cy="134626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/>
          <a:stretch>
            <a:fillRect/>
          </a:stretch>
        </p:blipFill>
        <p:spPr>
          <a:xfrm>
            <a:off x="1229868" y="4735068"/>
            <a:ext cx="1117091" cy="1577339"/>
          </a:xfrm>
          <a:prstGeom prst="rect">
            <a:avLst/>
          </a:prstGeom>
        </p:spPr>
      </p:pic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72136" y="1170939"/>
          <a:ext cx="10513059" cy="51600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94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3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43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77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084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7505">
                <a:tc>
                  <a:txBody>
                    <a:bodyPr/>
                    <a:lstStyle/>
                    <a:p>
                      <a:pPr marL="26034" marR="317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b="1" spc="65">
                          <a:latin typeface="仿宋"/>
                          <a:cs typeface="仿宋"/>
                        </a:rPr>
                        <a:t>序号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24765" marB="0" vert="vert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b="1" spc="5">
                          <a:latin typeface="仿宋"/>
                          <a:cs typeface="仿宋"/>
                        </a:rPr>
                        <a:t>标志图例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731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2405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000" b="1" spc="-35">
                          <a:latin typeface="仿宋"/>
                          <a:cs typeface="仿宋"/>
                        </a:rPr>
                        <a:t>类型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92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b="1" spc="-30">
                          <a:latin typeface="仿宋"/>
                          <a:cs typeface="仿宋"/>
                        </a:rPr>
                        <a:t>名称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731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000" b="1" spc="5">
                          <a:latin typeface="仿宋"/>
                          <a:cs typeface="仿宋"/>
                        </a:rPr>
                        <a:t>设置说明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92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13535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26034" algn="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900">
                          <a:latin typeface="宋体"/>
                          <a:cs typeface="宋体"/>
                        </a:rPr>
                        <a:t>9</a:t>
                      </a: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tabLst>
                          <a:tab pos="38417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消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防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120"/>
                        </a:spcBef>
                        <a:tabLst>
                          <a:tab pos="38417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安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全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7000" marR="115570">
                        <a:lnSpc>
                          <a:spcPts val="1330"/>
                        </a:lnSpc>
                        <a:spcBef>
                          <a:spcPts val="60"/>
                        </a:spcBef>
                        <a:tabLst>
                          <a:tab pos="38417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布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局</a:t>
                      </a:r>
                      <a:r>
                        <a:rPr sz="1000" spc="375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6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56515" algn="ctr">
                        <a:lnSpc>
                          <a:spcPct val="100000"/>
                        </a:lnSpc>
                      </a:pPr>
                      <a:r>
                        <a:rPr sz="1000" spc="60">
                          <a:latin typeface="仿宋"/>
                          <a:cs typeface="仿宋"/>
                        </a:rPr>
                        <a:t>消防车通道禁止占用警示牌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77470" marR="73660">
                        <a:lnSpc>
                          <a:spcPct val="109000"/>
                        </a:lnSpc>
                        <a:spcBef>
                          <a:spcPts val="5"/>
                        </a:spcBef>
                      </a:pPr>
                      <a:r>
                        <a:rPr sz="1000" spc="55">
                          <a:latin typeface="仿宋"/>
                          <a:cs typeface="仿宋"/>
                        </a:rPr>
                        <a:t>在消防车通道两侧设置醒目的警示标牌，提示严禁占用消防车道，违者将</a:t>
                      </a:r>
                      <a:r>
                        <a:rPr sz="1000" spc="45">
                          <a:latin typeface="仿宋"/>
                          <a:cs typeface="仿宋"/>
                        </a:rPr>
                        <a:t>承 担相应法律责任等内容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90675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10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75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tabLst>
                          <a:tab pos="38417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消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防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130"/>
                        </a:spcBef>
                        <a:tabLst>
                          <a:tab pos="38417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安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全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7000" marR="115570">
                        <a:lnSpc>
                          <a:spcPts val="1330"/>
                        </a:lnSpc>
                        <a:spcBef>
                          <a:spcPts val="55"/>
                        </a:spcBef>
                        <a:tabLst>
                          <a:tab pos="38417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布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局</a:t>
                      </a:r>
                      <a:r>
                        <a:rPr sz="1000" spc="375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6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53340" algn="ctr">
                        <a:lnSpc>
                          <a:spcPct val="100000"/>
                        </a:lnSpc>
                      </a:pPr>
                      <a:r>
                        <a:rPr sz="1000" spc="60">
                          <a:latin typeface="仿宋"/>
                          <a:cs typeface="仿宋"/>
                        </a:rPr>
                        <a:t>消防车登高操作场地标线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7470" marR="72390" indent="-1905" algn="just">
                        <a:lnSpc>
                          <a:spcPct val="111500"/>
                        </a:lnSpc>
                        <a:spcBef>
                          <a:spcPts val="790"/>
                        </a:spcBef>
                      </a:pPr>
                      <a:r>
                        <a:rPr sz="1000" spc="75">
                          <a:latin typeface="仿宋"/>
                          <a:cs typeface="仿宋"/>
                        </a:rPr>
                        <a:t>用于登高车停放举升的线区应按照长度不小于建筑长边长度</a:t>
                      </a:r>
                      <a:r>
                        <a:rPr sz="1000" spc="-30">
                          <a:latin typeface="仿宋"/>
                          <a:cs typeface="仿宋"/>
                        </a:rPr>
                        <a:t>、宽度不小于</a:t>
                      </a:r>
                      <a:r>
                        <a:rPr sz="1000" spc="-5">
                          <a:latin typeface="仿宋"/>
                          <a:cs typeface="仿宋"/>
                        </a:rPr>
                        <a:t> </a:t>
                      </a:r>
                      <a:r>
                        <a:rPr sz="1000" spc="10">
                          <a:latin typeface="仿宋"/>
                          <a:cs typeface="仿宋"/>
                        </a:rPr>
                        <a:t>10m</a:t>
                      </a:r>
                      <a:r>
                        <a:rPr sz="1000" spc="15">
                          <a:latin typeface="仿宋"/>
                          <a:cs typeface="仿宋"/>
                        </a:rPr>
                        <a:t> 的标准划定，边线宽应不小于 </a:t>
                      </a:r>
                      <a:r>
                        <a:rPr sz="1000" spc="20">
                          <a:latin typeface="仿宋"/>
                          <a:cs typeface="仿宋"/>
                        </a:rPr>
                        <a:t>10cm</a:t>
                      </a:r>
                      <a:r>
                        <a:rPr sz="1000" spc="50">
                          <a:latin typeface="仿宋"/>
                          <a:cs typeface="仿宋"/>
                        </a:rPr>
                        <a:t>，线区内应设置交叉直线，颜色为</a:t>
                      </a:r>
                      <a:r>
                        <a:rPr sz="1000" spc="10">
                          <a:latin typeface="仿宋"/>
                          <a:cs typeface="仿宋"/>
                        </a:rPr>
                        <a:t>黄 色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98295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11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tabLst>
                          <a:tab pos="38417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消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防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120"/>
                        </a:spcBef>
                        <a:tabLst>
                          <a:tab pos="38417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安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全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7000" marR="115570">
                        <a:lnSpc>
                          <a:spcPts val="1330"/>
                        </a:lnSpc>
                        <a:spcBef>
                          <a:spcPts val="55"/>
                        </a:spcBef>
                        <a:tabLst>
                          <a:tab pos="38417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布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局</a:t>
                      </a:r>
                      <a:r>
                        <a:rPr sz="1000" spc="375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6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56515" algn="ctr">
                        <a:lnSpc>
                          <a:spcPct val="100000"/>
                        </a:lnSpc>
                      </a:pPr>
                      <a:r>
                        <a:rPr sz="1000" spc="60">
                          <a:latin typeface="仿宋"/>
                          <a:cs typeface="仿宋"/>
                        </a:rPr>
                        <a:t>消防车登高操作场地警示牌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75565" marR="29209" algn="just">
                        <a:lnSpc>
                          <a:spcPct val="110700"/>
                        </a:lnSpc>
                      </a:pPr>
                      <a:r>
                        <a:rPr sz="1000" spc="35">
                          <a:latin typeface="仿宋"/>
                          <a:cs typeface="仿宋"/>
                        </a:rPr>
                        <a:t>柱式标牌几何尺寸应按照 </a:t>
                      </a:r>
                      <a:r>
                        <a:rPr sz="1000" spc="20">
                          <a:latin typeface="仿宋"/>
                          <a:cs typeface="仿宋"/>
                        </a:rPr>
                        <a:t>1m×0.5m</a:t>
                      </a:r>
                      <a:r>
                        <a:rPr sz="1000" spc="5">
                          <a:latin typeface="仿宋"/>
                          <a:cs typeface="仿宋"/>
                        </a:rPr>
                        <a:t> 的标准制作标识牌，背景色为红色，衬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底色为白色，宽度为 </a:t>
                      </a:r>
                      <a:r>
                        <a:rPr sz="1000">
                          <a:latin typeface="仿宋"/>
                          <a:cs typeface="仿宋"/>
                        </a:rPr>
                        <a:t>3cm</a:t>
                      </a:r>
                      <a:r>
                        <a:rPr sz="1000" spc="-10">
                          <a:latin typeface="仿宋"/>
                          <a:cs typeface="仿宋"/>
                        </a:rPr>
                        <a:t>。字体高度为</a:t>
                      </a:r>
                      <a:r>
                        <a:rPr sz="1000" spc="-45">
                          <a:latin typeface="仿宋"/>
                          <a:cs typeface="仿宋"/>
                        </a:rPr>
                        <a:t>20cm</a:t>
                      </a:r>
                      <a:r>
                        <a:rPr sz="1000" spc="35">
                          <a:latin typeface="仿宋"/>
                          <a:cs typeface="仿宋"/>
                        </a:rPr>
                        <a:t>，长度为</a:t>
                      </a:r>
                      <a:r>
                        <a:rPr sz="1000" spc="-45">
                          <a:latin typeface="仿宋"/>
                          <a:cs typeface="仿宋"/>
                        </a:rPr>
                        <a:t>70cm</a:t>
                      </a:r>
                      <a:r>
                        <a:rPr sz="1000" spc="25">
                          <a:latin typeface="仿宋"/>
                          <a:cs typeface="仿宋"/>
                        </a:rPr>
                        <a:t>，字符间距为</a:t>
                      </a:r>
                      <a:r>
                        <a:rPr sz="1000" spc="-5">
                          <a:latin typeface="仿宋"/>
                          <a:cs typeface="仿宋"/>
                        </a:rPr>
                        <a:t>8cm</a:t>
                      </a:r>
                      <a:r>
                        <a:rPr sz="1000" spc="-80">
                          <a:latin typeface="仿宋"/>
                          <a:cs typeface="仿宋"/>
                        </a:rPr>
                        <a:t>， 上</a:t>
                      </a:r>
                      <a:r>
                        <a:rPr sz="1000" spc="-5">
                          <a:latin typeface="仿宋"/>
                          <a:cs typeface="仿宋"/>
                        </a:rPr>
                        <a:t>下间距为 </a:t>
                      </a:r>
                      <a:r>
                        <a:rPr sz="1000" spc="5">
                          <a:latin typeface="仿宋"/>
                          <a:cs typeface="仿宋"/>
                        </a:rPr>
                        <a:t>5cm</a:t>
                      </a:r>
                      <a:r>
                        <a:rPr sz="1000" spc="-25">
                          <a:latin typeface="仿宋"/>
                          <a:cs typeface="仿宋"/>
                        </a:rPr>
                        <a:t>。柱应喷涂红白相间色，间隔 </a:t>
                      </a:r>
                      <a:r>
                        <a:rPr sz="1000" spc="-80">
                          <a:latin typeface="仿宋"/>
                          <a:cs typeface="仿宋"/>
                        </a:rPr>
                        <a:t>5cm</a:t>
                      </a:r>
                      <a:r>
                        <a:rPr sz="1000" spc="80">
                          <a:latin typeface="仿宋"/>
                          <a:cs typeface="仿宋"/>
                        </a:rPr>
                        <a:t>，标牌的下边缘距地面高 度</a:t>
                      </a:r>
                      <a:r>
                        <a:rPr sz="1000" spc="-35">
                          <a:latin typeface="仿宋"/>
                          <a:cs typeface="仿宋"/>
                        </a:rPr>
                        <a:t>应大于 </a:t>
                      </a:r>
                      <a:r>
                        <a:rPr sz="1000">
                          <a:latin typeface="仿宋"/>
                          <a:cs typeface="仿宋"/>
                        </a:rPr>
                        <a:t>1.2m</a:t>
                      </a: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3"/>
          <a:stretch>
            <a:fillRect/>
          </a:stretch>
        </p:blipFill>
        <p:spPr>
          <a:xfrm>
            <a:off x="592836" y="1592580"/>
            <a:ext cx="2391155" cy="147523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/>
          <a:stretch>
            <a:fillRect/>
          </a:stretch>
        </p:blipFill>
        <p:spPr>
          <a:xfrm>
            <a:off x="449580" y="3194304"/>
            <a:ext cx="2743200" cy="146456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/>
          <a:stretch>
            <a:fillRect/>
          </a:stretch>
        </p:blipFill>
        <p:spPr>
          <a:xfrm>
            <a:off x="652272" y="4447032"/>
            <a:ext cx="2276855" cy="1062227"/>
          </a:xfrm>
          <a:prstGeom prst="rect">
            <a:avLst/>
          </a:prstGeom>
        </p:spPr>
      </p:pic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72136" y="1170939"/>
          <a:ext cx="10513059" cy="43497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94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3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43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77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084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7505">
                <a:tc>
                  <a:txBody>
                    <a:bodyPr/>
                    <a:lstStyle/>
                    <a:p>
                      <a:pPr marL="26034" marR="317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b="1" spc="65">
                          <a:latin typeface="仿宋"/>
                          <a:cs typeface="仿宋"/>
                        </a:rPr>
                        <a:t>序号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24765" marB="0" vert="vert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b="1" spc="5">
                          <a:latin typeface="仿宋"/>
                          <a:cs typeface="仿宋"/>
                        </a:rPr>
                        <a:t>标志图例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731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2405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000" b="1" spc="-35">
                          <a:latin typeface="仿宋"/>
                          <a:cs typeface="仿宋"/>
                        </a:rPr>
                        <a:t>类型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92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b="1" spc="-30">
                          <a:latin typeface="仿宋"/>
                          <a:cs typeface="仿宋"/>
                        </a:rPr>
                        <a:t>名称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731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000" b="1" spc="5">
                          <a:latin typeface="仿宋"/>
                          <a:cs typeface="仿宋"/>
                        </a:rPr>
                        <a:t>设置说明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92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96390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12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tabLst>
                          <a:tab pos="38417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消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防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120"/>
                        </a:spcBef>
                        <a:tabLst>
                          <a:tab pos="38417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安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全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7000" marR="115570">
                        <a:lnSpc>
                          <a:spcPct val="110000"/>
                        </a:lnSpc>
                        <a:tabLst>
                          <a:tab pos="38417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布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局</a:t>
                      </a:r>
                      <a:r>
                        <a:rPr sz="1000" spc="375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6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17780" algn="ctr">
                        <a:lnSpc>
                          <a:spcPct val="100000"/>
                        </a:lnSpc>
                      </a:pPr>
                      <a:r>
                        <a:rPr sz="1000" spc="-10">
                          <a:latin typeface="仿宋"/>
                          <a:cs typeface="仿宋"/>
                        </a:rPr>
                        <a:t>防火间距标识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761365" marR="72390" indent="-683260">
                        <a:lnSpc>
                          <a:spcPct val="109000"/>
                        </a:lnSpc>
                      </a:pPr>
                      <a:r>
                        <a:rPr sz="1000" spc="65">
                          <a:latin typeface="仿宋"/>
                          <a:cs typeface="仿宋"/>
                        </a:rPr>
                        <a:t>单位建筑物与其他建</a:t>
                      </a:r>
                      <a:r>
                        <a:rPr sz="1000" spc="60">
                          <a:latin typeface="仿宋"/>
                          <a:cs typeface="仿宋"/>
                        </a:rPr>
                        <a:t>（</a:t>
                      </a:r>
                      <a:r>
                        <a:rPr sz="1000" spc="75">
                          <a:latin typeface="仿宋"/>
                          <a:cs typeface="仿宋"/>
                        </a:rPr>
                        <a:t>构</a:t>
                      </a:r>
                      <a:r>
                        <a:rPr sz="1000">
                          <a:latin typeface="仿宋"/>
                          <a:cs typeface="仿宋"/>
                        </a:rPr>
                        <a:t>）</a:t>
                      </a:r>
                      <a:r>
                        <a:rPr sz="1000" spc="50">
                          <a:latin typeface="仿宋"/>
                          <a:cs typeface="仿宋"/>
                        </a:rPr>
                        <a:t>筑物宜设置防火间距标识，设置在防火间距地</a:t>
                      </a:r>
                      <a:r>
                        <a:rPr sz="1000" spc="20">
                          <a:latin typeface="仿宋"/>
                          <a:cs typeface="仿宋"/>
                        </a:rPr>
                        <a:t>面 上，标明“防火间距” 字样及宽度，提示严禁占用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20800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13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5"/>
                        </a:spcBef>
                        <a:tabLst>
                          <a:tab pos="38417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消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防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120"/>
                        </a:spcBef>
                        <a:tabLst>
                          <a:tab pos="38417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安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全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7000" marR="115570">
                        <a:lnSpc>
                          <a:spcPct val="110000"/>
                        </a:lnSpc>
                        <a:tabLst>
                          <a:tab pos="38417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布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局</a:t>
                      </a:r>
                      <a:r>
                        <a:rPr sz="1000" spc="375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6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1750" algn="ctr">
                        <a:lnSpc>
                          <a:spcPct val="100000"/>
                        </a:lnSpc>
                      </a:pPr>
                      <a:r>
                        <a:rPr sz="1000" spc="45">
                          <a:latin typeface="仿宋"/>
                          <a:cs typeface="仿宋"/>
                        </a:rPr>
                        <a:t>消防救援窗口标识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750">
                        <a:latin typeface="Times New Roman"/>
                        <a:cs typeface="Times New Roman"/>
                      </a:endParaRPr>
                    </a:p>
                    <a:p>
                      <a:pPr marL="73025" marR="24765" indent="2540" algn="just">
                        <a:lnSpc>
                          <a:spcPct val="110000"/>
                        </a:lnSpc>
                        <a:spcBef>
                          <a:spcPts val="5"/>
                        </a:spcBef>
                      </a:pPr>
                      <a:r>
                        <a:rPr sz="1000" spc="55">
                          <a:latin typeface="仿宋"/>
                          <a:cs typeface="仿宋"/>
                        </a:rPr>
                        <a:t>应在每层设置消防救援窗口标识</a:t>
                      </a:r>
                      <a:r>
                        <a:rPr sz="1000" spc="75">
                          <a:latin typeface="仿宋"/>
                          <a:cs typeface="仿宋"/>
                        </a:rPr>
                        <a:t>（宜靠登高扑救面一侧</a:t>
                      </a:r>
                      <a:r>
                        <a:rPr sz="1000" spc="-310">
                          <a:latin typeface="仿宋"/>
                          <a:cs typeface="仿宋"/>
                        </a:rPr>
                        <a:t>）</a:t>
                      </a:r>
                      <a:r>
                        <a:rPr sz="1000" spc="10">
                          <a:latin typeface="仿宋"/>
                          <a:cs typeface="仿宋"/>
                        </a:rPr>
                        <a:t>，其间距不宜大于</a:t>
                      </a:r>
                      <a:r>
                        <a:rPr sz="1000" spc="-5">
                          <a:latin typeface="仿宋"/>
                          <a:cs typeface="仿宋"/>
                        </a:rPr>
                        <a:t> </a:t>
                      </a:r>
                      <a:r>
                        <a:rPr sz="1000" spc="5">
                          <a:latin typeface="仿宋"/>
                          <a:cs typeface="仿宋"/>
                        </a:rPr>
                        <a:t>20m</a:t>
                      </a:r>
                      <a:r>
                        <a:rPr sz="1000" spc="-35">
                          <a:latin typeface="仿宋"/>
                          <a:cs typeface="仿宋"/>
                        </a:rPr>
                        <a:t> 且每个防火分区不应少于 </a:t>
                      </a:r>
                      <a:r>
                        <a:rPr sz="1000" spc="-5">
                          <a:latin typeface="仿宋"/>
                          <a:cs typeface="仿宋"/>
                        </a:rPr>
                        <a:t>2</a:t>
                      </a:r>
                      <a:r>
                        <a:rPr sz="1000" spc="-10">
                          <a:latin typeface="仿宋"/>
                          <a:cs typeface="仿宋"/>
                        </a:rPr>
                        <a:t> 个。采用附着式设置，标识应为等边三角形，</a:t>
                      </a:r>
                      <a:r>
                        <a:rPr sz="1000" spc="10">
                          <a:latin typeface="仿宋"/>
                          <a:cs typeface="仿宋"/>
                        </a:rPr>
                        <a:t>边长应不小于 </a:t>
                      </a:r>
                      <a:r>
                        <a:rPr sz="1000" spc="35">
                          <a:latin typeface="仿宋"/>
                          <a:cs typeface="仿宋"/>
                        </a:rPr>
                        <a:t>0.4m</a:t>
                      </a:r>
                      <a:r>
                        <a:rPr sz="1000" spc="45">
                          <a:latin typeface="仿宋"/>
                          <a:cs typeface="仿宋"/>
                        </a:rPr>
                        <a:t>，颜色为红底白字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75055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14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8270">
                        <a:lnSpc>
                          <a:spcPct val="100000"/>
                        </a:lnSpc>
                        <a:spcBef>
                          <a:spcPts val="735"/>
                        </a:spcBef>
                        <a:tabLst>
                          <a:tab pos="387350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重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点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5730" marR="116205">
                        <a:lnSpc>
                          <a:spcPts val="1310"/>
                        </a:lnSpc>
                        <a:spcBef>
                          <a:spcPts val="50"/>
                        </a:spcBef>
                        <a:tabLst>
                          <a:tab pos="38417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部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位</a:t>
                      </a:r>
                      <a:r>
                        <a:rPr sz="1000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4925" algn="ctr">
                        <a:lnSpc>
                          <a:spcPct val="100000"/>
                        </a:lnSpc>
                      </a:pPr>
                      <a:r>
                        <a:rPr sz="1000" spc="45">
                          <a:latin typeface="仿宋"/>
                          <a:cs typeface="仿宋"/>
                        </a:rPr>
                        <a:t>消防安全重点部位标识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5565" marR="72390" indent="2540">
                        <a:lnSpc>
                          <a:spcPct val="108000"/>
                        </a:lnSpc>
                        <a:spcBef>
                          <a:spcPts val="640"/>
                        </a:spcBef>
                      </a:pPr>
                      <a:r>
                        <a:rPr sz="1000" spc="40">
                          <a:latin typeface="仿宋"/>
                          <a:cs typeface="仿宋"/>
                        </a:rPr>
                        <a:t>结合单位实际，在消防控制室、厨房、仓库、重要设备房等重点部位设置</a:t>
                      </a:r>
                      <a:r>
                        <a:rPr sz="1000" spc="35">
                          <a:latin typeface="仿宋"/>
                          <a:cs typeface="仿宋"/>
                        </a:rPr>
                        <a:t>提 示性警示标志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3"/>
          <a:stretch>
            <a:fillRect/>
          </a:stretch>
        </p:blipFill>
        <p:spPr>
          <a:xfrm>
            <a:off x="449580" y="1659636"/>
            <a:ext cx="2743200" cy="132283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/>
          <a:stretch>
            <a:fillRect/>
          </a:stretch>
        </p:blipFill>
        <p:spPr>
          <a:xfrm>
            <a:off x="842772" y="3128772"/>
            <a:ext cx="1892807" cy="1309116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/>
          <a:stretch>
            <a:fillRect/>
          </a:stretch>
        </p:blipFill>
        <p:spPr>
          <a:xfrm>
            <a:off x="661416" y="1529079"/>
            <a:ext cx="2255520" cy="97027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/>
          <a:stretch>
            <a:fillRect/>
          </a:stretch>
        </p:blipFill>
        <p:spPr>
          <a:xfrm>
            <a:off x="664463" y="2523743"/>
            <a:ext cx="2247900" cy="96011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/>
          <a:stretch>
            <a:fillRect/>
          </a:stretch>
        </p:blipFill>
        <p:spPr>
          <a:xfrm>
            <a:off x="1188719" y="3491864"/>
            <a:ext cx="1197864" cy="102984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/>
          <a:stretch>
            <a:fillRect/>
          </a:stretch>
        </p:blipFill>
        <p:spPr>
          <a:xfrm>
            <a:off x="749808" y="5109844"/>
            <a:ext cx="2077211" cy="1042543"/>
          </a:xfrm>
          <a:prstGeom prst="rect">
            <a:avLst/>
          </a:prstGeom>
        </p:spPr>
      </p:pic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72136" y="1170939"/>
          <a:ext cx="10513059" cy="49974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94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3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43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77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084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7505">
                <a:tc>
                  <a:txBody>
                    <a:bodyPr/>
                    <a:lstStyle/>
                    <a:p>
                      <a:pPr marL="26034" marR="317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b="1" spc="65">
                          <a:latin typeface="仿宋"/>
                          <a:cs typeface="仿宋"/>
                        </a:rPr>
                        <a:t>序号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24765" marB="0" vert="vert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b="1" spc="5">
                          <a:latin typeface="仿宋"/>
                          <a:cs typeface="仿宋"/>
                        </a:rPr>
                        <a:t>标志图例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731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2405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000" b="1" spc="-35">
                          <a:latin typeface="仿宋"/>
                          <a:cs typeface="仿宋"/>
                        </a:rPr>
                        <a:t>类型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92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b="1" spc="-30">
                          <a:latin typeface="仿宋"/>
                          <a:cs typeface="仿宋"/>
                        </a:rPr>
                        <a:t>名称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731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000" b="1" spc="5">
                          <a:latin typeface="仿宋"/>
                          <a:cs typeface="仿宋"/>
                        </a:rPr>
                        <a:t>设置说明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92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1869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15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tabLst>
                          <a:tab pos="386080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消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防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3825" marR="116839">
                        <a:lnSpc>
                          <a:spcPts val="1310"/>
                        </a:lnSpc>
                        <a:spcBef>
                          <a:spcPts val="50"/>
                        </a:spcBef>
                        <a:tabLst>
                          <a:tab pos="38290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设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施</a:t>
                      </a:r>
                      <a:r>
                        <a:rPr sz="1000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600710">
                        <a:lnSpc>
                          <a:spcPct val="100000"/>
                        </a:lnSpc>
                      </a:pPr>
                      <a:r>
                        <a:rPr sz="1000" spc="35">
                          <a:latin typeface="仿宋"/>
                          <a:cs typeface="仿宋"/>
                        </a:rPr>
                        <a:t>常闭式防火门标识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75565">
                        <a:lnSpc>
                          <a:spcPct val="100000"/>
                        </a:lnSpc>
                      </a:pPr>
                      <a:r>
                        <a:rPr sz="1000" spc="55">
                          <a:latin typeface="仿宋"/>
                          <a:cs typeface="仿宋"/>
                        </a:rPr>
                        <a:t>设置在常闭式防火门上，提示常闭式防火门保持关闭，规格：</a:t>
                      </a:r>
                      <a:r>
                        <a:rPr sz="1000" spc="-10">
                          <a:latin typeface="仿宋"/>
                          <a:cs typeface="仿宋"/>
                        </a:rPr>
                        <a:t>300mmX150mm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0280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16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5"/>
                        </a:spcBef>
                        <a:tabLst>
                          <a:tab pos="386080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消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防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3825" marR="116839">
                        <a:lnSpc>
                          <a:spcPts val="1310"/>
                        </a:lnSpc>
                        <a:spcBef>
                          <a:spcPts val="45"/>
                        </a:spcBef>
                        <a:tabLst>
                          <a:tab pos="38290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设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施</a:t>
                      </a:r>
                      <a:r>
                        <a:rPr sz="1000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600710">
                        <a:lnSpc>
                          <a:spcPct val="100000"/>
                        </a:lnSpc>
                      </a:pPr>
                      <a:r>
                        <a:rPr sz="1000" spc="35">
                          <a:latin typeface="仿宋"/>
                          <a:cs typeface="仿宋"/>
                        </a:rPr>
                        <a:t>常开式防火门标识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75565">
                        <a:lnSpc>
                          <a:spcPct val="100000"/>
                        </a:lnSpc>
                      </a:pPr>
                      <a:r>
                        <a:rPr sz="1000" spc="55">
                          <a:latin typeface="仿宋"/>
                          <a:cs typeface="仿宋"/>
                        </a:rPr>
                        <a:t>设置在常开式防火门上,规格：</a:t>
                      </a:r>
                      <a:r>
                        <a:rPr sz="1000" spc="-10">
                          <a:latin typeface="仿宋"/>
                          <a:cs typeface="仿宋"/>
                        </a:rPr>
                        <a:t>300mmX150mm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1560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17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635"/>
                        </a:spcBef>
                        <a:tabLst>
                          <a:tab pos="386080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消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防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3825" marR="116839">
                        <a:lnSpc>
                          <a:spcPct val="109000"/>
                        </a:lnSpc>
                        <a:tabLst>
                          <a:tab pos="38290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设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施</a:t>
                      </a:r>
                      <a:r>
                        <a:rPr sz="1000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467995">
                        <a:lnSpc>
                          <a:spcPct val="100000"/>
                        </a:lnSpc>
                      </a:pPr>
                      <a:r>
                        <a:rPr sz="1000" spc="40">
                          <a:latin typeface="仿宋"/>
                          <a:cs typeface="仿宋"/>
                        </a:rPr>
                        <a:t>防火卷帘控制按钮标识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7556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5">
                          <a:latin typeface="仿宋"/>
                          <a:cs typeface="仿宋"/>
                        </a:rPr>
                        <a:t>设置在防火卷帘控制按钮旁边， 标明操作方法，规格： </a:t>
                      </a:r>
                      <a:r>
                        <a:rPr sz="1000" spc="-10">
                          <a:latin typeface="仿宋"/>
                          <a:cs typeface="仿宋"/>
                        </a:rPr>
                        <a:t>200mmX200mm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6420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18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190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9230" marR="116839" indent="-66040">
                        <a:lnSpc>
                          <a:spcPct val="109000"/>
                        </a:lnSpc>
                        <a:spcBef>
                          <a:spcPts val="430"/>
                        </a:spcBef>
                        <a:tabLst>
                          <a:tab pos="38290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警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示性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8923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000" spc="-25">
                          <a:latin typeface="仿宋"/>
                          <a:cs typeface="仿宋"/>
                        </a:rPr>
                        <a:t>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5461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01295">
                        <a:lnSpc>
                          <a:spcPct val="100000"/>
                        </a:lnSpc>
                      </a:pPr>
                      <a:r>
                        <a:rPr sz="1000" spc="50">
                          <a:latin typeface="仿宋"/>
                          <a:cs typeface="仿宋"/>
                        </a:rPr>
                        <a:t>防火卷帘门下禁止堆放物品标识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44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7470" marR="76835">
                        <a:lnSpc>
                          <a:spcPct val="109000"/>
                        </a:lnSpc>
                        <a:spcBef>
                          <a:spcPts val="430"/>
                        </a:spcBef>
                      </a:pPr>
                      <a:r>
                        <a:rPr sz="1000" spc="55">
                          <a:latin typeface="仿宋"/>
                          <a:cs typeface="仿宋"/>
                        </a:rPr>
                        <a:t>张贴在防火卷帘门正下方地面上，规格：宽度为 </a:t>
                      </a:r>
                      <a:r>
                        <a:rPr sz="1000">
                          <a:latin typeface="仿宋"/>
                          <a:cs typeface="仿宋"/>
                        </a:rPr>
                        <a:t>200mm</a:t>
                      </a:r>
                      <a:r>
                        <a:rPr sz="1000" spc="50">
                          <a:latin typeface="仿宋"/>
                          <a:cs typeface="仿宋"/>
                        </a:rPr>
                        <a:t>，长度以实际长度</a:t>
                      </a:r>
                      <a:r>
                        <a:rPr sz="1000" spc="5">
                          <a:latin typeface="仿宋"/>
                          <a:cs typeface="仿宋"/>
                        </a:rPr>
                        <a:t>为 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5461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59815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19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670"/>
                        </a:spcBef>
                        <a:tabLst>
                          <a:tab pos="386080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消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防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3825" marR="116839">
                        <a:lnSpc>
                          <a:spcPts val="1310"/>
                        </a:lnSpc>
                        <a:spcBef>
                          <a:spcPts val="50"/>
                        </a:spcBef>
                        <a:tabLst>
                          <a:tab pos="38290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设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施</a:t>
                      </a:r>
                      <a:r>
                        <a:rPr sz="1000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7283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30">
                          <a:latin typeface="仿宋"/>
                          <a:cs typeface="仿宋"/>
                        </a:rPr>
                        <a:t>消防电梯标识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4279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55">
                          <a:latin typeface="仿宋"/>
                          <a:cs typeface="仿宋"/>
                        </a:rPr>
                        <a:t>设置在消防电梯口，标明消防电梯的位置，规格：</a:t>
                      </a:r>
                      <a:r>
                        <a:rPr sz="1000" spc="-10">
                          <a:latin typeface="仿宋"/>
                          <a:cs typeface="仿宋"/>
                        </a:rPr>
                        <a:t>300mmX100mm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7" name="object 7"/>
          <p:cNvPicPr/>
          <p:nvPr/>
        </p:nvPicPr>
        <p:blipFill>
          <a:blip r:embed="rId6"/>
          <a:stretch>
            <a:fillRect/>
          </a:stretch>
        </p:blipFill>
        <p:spPr>
          <a:xfrm>
            <a:off x="449580" y="4547615"/>
            <a:ext cx="2743200" cy="426719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/>
          <a:stretch>
            <a:fillRect/>
          </a:stretch>
        </p:blipFill>
        <p:spPr>
          <a:xfrm>
            <a:off x="749808" y="1529079"/>
            <a:ext cx="2077211" cy="99009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/>
          <a:stretch>
            <a:fillRect/>
          </a:stretch>
        </p:blipFill>
        <p:spPr>
          <a:xfrm>
            <a:off x="745236" y="2808604"/>
            <a:ext cx="2087879" cy="2406523"/>
          </a:xfrm>
          <a:prstGeom prst="rect">
            <a:avLst/>
          </a:prstGeom>
        </p:spPr>
      </p:pic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72136" y="1170939"/>
          <a:ext cx="10513059" cy="40614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94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3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43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77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084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7505">
                <a:tc>
                  <a:txBody>
                    <a:bodyPr/>
                    <a:lstStyle/>
                    <a:p>
                      <a:pPr marL="26034" marR="317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000" b="1" spc="65">
                          <a:latin typeface="仿宋"/>
                          <a:cs typeface="仿宋"/>
                        </a:rPr>
                        <a:t>序号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24765" marB="0" vert="vert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b="1" spc="5">
                          <a:latin typeface="仿宋"/>
                          <a:cs typeface="仿宋"/>
                        </a:rPr>
                        <a:t>标志图例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731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2405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000" b="1" spc="-35">
                          <a:latin typeface="仿宋"/>
                          <a:cs typeface="仿宋"/>
                        </a:rPr>
                        <a:t>类型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92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b="1" spc="-30">
                          <a:latin typeface="仿宋"/>
                          <a:cs typeface="仿宋"/>
                        </a:rPr>
                        <a:t>名称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731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000" b="1" spc="5">
                          <a:latin typeface="仿宋"/>
                          <a:cs typeface="仿宋"/>
                        </a:rPr>
                        <a:t>设置说明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10922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0160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20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3825">
                        <a:lnSpc>
                          <a:spcPct val="100000"/>
                        </a:lnSpc>
                        <a:spcBef>
                          <a:spcPts val="725"/>
                        </a:spcBef>
                        <a:tabLst>
                          <a:tab pos="38290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警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示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7000" marR="144145">
                        <a:lnSpc>
                          <a:spcPct val="111000"/>
                        </a:lnSpc>
                        <a:spcBef>
                          <a:spcPts val="5"/>
                        </a:spcBef>
                      </a:pPr>
                      <a:r>
                        <a:rPr sz="1000" spc="15">
                          <a:latin typeface="仿宋"/>
                          <a:cs typeface="仿宋"/>
                        </a:rPr>
                        <a:t>性 标</a:t>
                      </a:r>
                      <a:r>
                        <a:rPr sz="1000" spc="6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140"/>
                        </a:spcBef>
                        <a:tabLst>
                          <a:tab pos="386080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消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防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135"/>
                        </a:spcBef>
                        <a:tabLst>
                          <a:tab pos="38417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安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全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7000" marR="113664">
                        <a:lnSpc>
                          <a:spcPct val="111000"/>
                        </a:lnSpc>
                        <a:tabLst>
                          <a:tab pos="386080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疏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散</a:t>
                      </a:r>
                      <a:r>
                        <a:rPr sz="1000" spc="375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6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920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28575" algn="ctr">
                        <a:lnSpc>
                          <a:spcPct val="100000"/>
                        </a:lnSpc>
                      </a:pPr>
                      <a:r>
                        <a:rPr sz="1000" spc="45">
                          <a:latin typeface="仿宋"/>
                          <a:cs typeface="仿宋"/>
                        </a:rPr>
                        <a:t>严禁乘坐电梯标识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73025" algn="ctr">
                        <a:lnSpc>
                          <a:spcPct val="100000"/>
                        </a:lnSpc>
                      </a:pPr>
                      <a:r>
                        <a:rPr sz="1000" spc="25">
                          <a:latin typeface="仿宋"/>
                          <a:cs typeface="仿宋"/>
                        </a:rPr>
                        <a:t>设置每层电梯口处，规格： </a:t>
                      </a:r>
                      <a:r>
                        <a:rPr sz="1000" spc="-10">
                          <a:latin typeface="仿宋"/>
                          <a:cs typeface="仿宋"/>
                        </a:rPr>
                        <a:t>300mmX200mm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2005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21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800"/>
                        </a:spcBef>
                        <a:tabLst>
                          <a:tab pos="386080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消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防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3825" marR="116839">
                        <a:lnSpc>
                          <a:spcPts val="1310"/>
                        </a:lnSpc>
                        <a:spcBef>
                          <a:spcPts val="50"/>
                        </a:spcBef>
                        <a:tabLst>
                          <a:tab pos="38290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设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施</a:t>
                      </a:r>
                      <a:r>
                        <a:rPr sz="1000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sz="1000" spc="80">
                          <a:latin typeface="仿宋"/>
                          <a:cs typeface="仿宋"/>
                        </a:rPr>
                        <a:t>消防电梯 控制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20066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000">
                          <a:latin typeface="仿宋"/>
                          <a:cs typeface="仿宋"/>
                        </a:rPr>
                        <a:t>柜 标识</a:t>
                      </a: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113664" algn="ctr">
                        <a:lnSpc>
                          <a:spcPct val="100000"/>
                        </a:lnSpc>
                      </a:pPr>
                      <a:r>
                        <a:rPr sz="1000" spc="10">
                          <a:latin typeface="仿宋"/>
                          <a:cs typeface="仿宋"/>
                        </a:rPr>
                        <a:t>设置在消防电梯机房的控制柜柜体上， 规格： </a:t>
                      </a:r>
                      <a:r>
                        <a:rPr sz="1000" spc="-10">
                          <a:latin typeface="仿宋"/>
                          <a:cs typeface="仿宋"/>
                        </a:rPr>
                        <a:t>300mmX150mm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21790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900" spc="-25">
                          <a:latin typeface="宋体"/>
                          <a:cs typeface="宋体"/>
                        </a:rPr>
                        <a:t>22</a:t>
                      </a:r>
                      <a:endParaRPr sz="900">
                        <a:latin typeface="宋体"/>
                        <a:cs typeface="宋体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tabLst>
                          <a:tab pos="386080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消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防</a:t>
                      </a:r>
                      <a:endParaRPr sz="1000">
                        <a:latin typeface="仿宋"/>
                        <a:cs typeface="仿宋"/>
                      </a:endParaRPr>
                    </a:p>
                    <a:p>
                      <a:pPr marL="123825" marR="116839">
                        <a:lnSpc>
                          <a:spcPct val="108000"/>
                        </a:lnSpc>
                        <a:spcBef>
                          <a:spcPts val="10"/>
                        </a:spcBef>
                        <a:tabLst>
                          <a:tab pos="382905" algn="l"/>
                        </a:tabLst>
                      </a:pPr>
                      <a:r>
                        <a:rPr sz="1000" spc="-50">
                          <a:latin typeface="仿宋"/>
                          <a:cs typeface="仿宋"/>
                        </a:rPr>
                        <a:t>设</a:t>
                      </a:r>
                      <a:r>
                        <a:rPr sz="1000">
                          <a:latin typeface="仿宋"/>
                          <a:cs typeface="仿宋"/>
                        </a:rPr>
                        <a:t>	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施</a:t>
                      </a:r>
                      <a:r>
                        <a:rPr sz="1000">
                          <a:latin typeface="仿宋"/>
                          <a:cs typeface="仿宋"/>
                        </a:rPr>
                        <a:t>标</a:t>
                      </a:r>
                      <a:r>
                        <a:rPr sz="1000" spc="-50">
                          <a:latin typeface="仿宋"/>
                          <a:cs typeface="仿宋"/>
                        </a:rPr>
                        <a:t>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30480" algn="ctr">
                        <a:lnSpc>
                          <a:spcPct val="100000"/>
                        </a:lnSpc>
                      </a:pPr>
                      <a:r>
                        <a:rPr sz="1000" spc="10">
                          <a:latin typeface="仿宋"/>
                          <a:cs typeface="仿宋"/>
                        </a:rPr>
                        <a:t>室外消火栓标识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43815" algn="ctr">
                        <a:lnSpc>
                          <a:spcPct val="100000"/>
                        </a:lnSpc>
                      </a:pPr>
                      <a:r>
                        <a:rPr sz="1000" spc="50">
                          <a:latin typeface="仿宋"/>
                          <a:cs typeface="仿宋"/>
                        </a:rPr>
                        <a:t>设置在室外消火栓处，规格：规格：高 </a:t>
                      </a:r>
                      <a:r>
                        <a:rPr sz="1000">
                          <a:latin typeface="仿宋"/>
                          <a:cs typeface="仿宋"/>
                        </a:rPr>
                        <a:t>1000mm</a:t>
                      </a:r>
                      <a:r>
                        <a:rPr sz="1000" spc="-75">
                          <a:latin typeface="仿宋"/>
                          <a:cs typeface="仿宋"/>
                        </a:rPr>
                        <a:t>、长 </a:t>
                      </a:r>
                      <a:r>
                        <a:rPr sz="1000">
                          <a:latin typeface="仿宋"/>
                          <a:cs typeface="仿宋"/>
                        </a:rPr>
                        <a:t>400mm</a:t>
                      </a:r>
                      <a:r>
                        <a:rPr sz="1000" spc="-55">
                          <a:latin typeface="仿宋"/>
                          <a:cs typeface="仿宋"/>
                        </a:rPr>
                        <a:t>、宽 </a:t>
                      </a:r>
                      <a:r>
                        <a:rPr sz="1000" spc="-10">
                          <a:latin typeface="仿宋"/>
                          <a:cs typeface="仿宋"/>
                        </a:rPr>
                        <a:t>300mm</a:t>
                      </a:r>
                      <a:endParaRPr sz="1000">
                        <a:latin typeface="仿宋"/>
                        <a:cs typeface="仿宋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25.11.14"/>
  <p:tag name="AS_TITLE" val="Aspose.Slides for .NET 4.6.2"/>
  <p:tag name="AS_VERSION" val="25.1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1210</Words>
  <PresentationFormat>自定义</PresentationFormat>
  <Paragraphs>1221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7" baseType="lpstr">
      <vt:lpstr>仿宋</vt:lpstr>
      <vt:lpstr>黑体</vt:lpstr>
      <vt:lpstr>宋体</vt:lpstr>
      <vt:lpstr>微软雅黑</vt:lpstr>
      <vt:lpstr>Calibri</vt:lpstr>
      <vt:lpstr>Times New Roman</vt:lpstr>
      <vt:lpstr>Office Theme</vt:lpstr>
      <vt:lpstr>消防重点单位 62 个标识图例</vt:lpstr>
      <vt:lpstr>消防重点单位 62 个消防安全标识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2026-05-22T04:44:39Z</dcterms:created>
  <dcterms:modified xsi:type="dcterms:W3CDTF">2026-07-26T04:28:34Z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2025-02-04T00:00:00Z</vt:filetime>
  </property>
  <property fmtid="{D5CDD505-2E9C-101B-9397-08002B2CF9AE}" pid="3" name="Creator">
    <vt:lpwstr>WPS 文字</vt:lpwstr>
  </property>
  <property fmtid="{D5CDD505-2E9C-101B-9397-08002B2CF9AE}" pid="4" name="LastSaved">
    <vt:filetime>2026-05-22T00:00:00Z</vt:filetime>
  </property>
  <property fmtid="{D5CDD505-2E9C-101B-9397-08002B2CF9AE}" pid="5" name="SourceModified">
    <vt:lpwstr>D:20250204212932+08'00'</vt:lpwstr>
  </property>
</Properties>
</file>