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503" r:id="rId2"/>
    <p:sldId id="504" r:id="rId3"/>
    <p:sldId id="505" r:id="rId4"/>
    <p:sldId id="506" r:id="rId5"/>
    <p:sldId id="507" r:id="rId6"/>
    <p:sldId id="508" r:id="rId7"/>
    <p:sldId id="509" r:id="rId8"/>
    <p:sldId id="510" r:id="rId9"/>
    <p:sldId id="512" r:id="rId10"/>
    <p:sldId id="513" r:id="rId11"/>
    <p:sldId id="514" r:id="rId12"/>
    <p:sldId id="515" r:id="rId13"/>
    <p:sldId id="516" r:id="rId14"/>
    <p:sldId id="517" r:id="rId15"/>
    <p:sldId id="518" r:id="rId16"/>
    <p:sldId id="519" r:id="rId17"/>
    <p:sldId id="520" r:id="rId18"/>
    <p:sldId id="521" r:id="rId19"/>
    <p:sldId id="522" r:id="rId20"/>
    <p:sldId id="523" r:id="rId21"/>
    <p:sldId id="524" r:id="rId22"/>
    <p:sldId id="525" r:id="rId23"/>
    <p:sldId id="399" r:id="rId2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5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BB59"/>
    <a:srgbClr val="FF0064"/>
    <a:srgbClr val="7F7F7F"/>
    <a:srgbClr val="F0F0F0"/>
    <a:srgbClr val="FFFFCC"/>
    <a:srgbClr val="F9F9F9"/>
    <a:srgbClr val="F05425"/>
    <a:srgbClr val="7BC143"/>
    <a:srgbClr val="36B2E6"/>
    <a:srgbClr val="E2E2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650" autoAdjust="0"/>
  </p:normalViewPr>
  <p:slideViewPr>
    <p:cSldViewPr>
      <p:cViewPr varScale="1">
        <p:scale>
          <a:sx n="71" d="100"/>
          <a:sy n="71" d="100"/>
        </p:scale>
        <p:origin x="687" y="27"/>
      </p:cViewPr>
      <p:guideLst>
        <p:guide orient="horz" pos="2160"/>
        <p:guide pos="385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2026-07-26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E069E-FC3B-4CDB-B7A6-664C641E67C6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357984-FA77-460E-8204-A568D7213E1C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E069E-FC3B-4CDB-B7A6-664C641E67C6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357984-FA77-460E-8204-A568D7213E1C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E069E-FC3B-4CDB-B7A6-664C641E67C6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357984-FA77-460E-8204-A568D7213E1C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E069E-FC3B-4CDB-B7A6-664C641E67C6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357984-FA77-460E-8204-A568D7213E1C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E069E-FC3B-4CDB-B7A6-664C641E67C6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357984-FA77-460E-8204-A568D7213E1C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E069E-FC3B-4CDB-B7A6-664C641E67C6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E069E-FC3B-4CDB-B7A6-664C641E67C6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357984-FA77-460E-8204-A568D7213E1C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E069E-FC3B-4CDB-B7A6-664C641E67C6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357984-FA77-460E-8204-A568D7213E1C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E069E-FC3B-4CDB-B7A6-664C641E67C6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357984-FA77-460E-8204-A568D7213E1C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E069E-FC3B-4CDB-B7A6-664C641E67C6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357984-FA77-460E-8204-A568D7213E1C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E069E-FC3B-4CDB-B7A6-664C641E67C6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357984-FA77-460E-8204-A568D7213E1C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EE069E-FC3B-4CDB-B7A6-664C641E67C6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-4969" y="2432950"/>
            <a:ext cx="12196969" cy="206111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endParaRPr lang="zh-CN" altLang="en-US" sz="4400" dirty="0"/>
          </a:p>
        </p:txBody>
      </p:sp>
      <p:grpSp>
        <p:nvGrpSpPr>
          <p:cNvPr id="5" name="组合 4"/>
          <p:cNvGrpSpPr/>
          <p:nvPr userDrawn="1"/>
        </p:nvGrpSpPr>
        <p:grpSpPr>
          <a:xfrm>
            <a:off x="694697" y="2276724"/>
            <a:ext cx="2639112" cy="2320773"/>
            <a:chOff x="4165480" y="1616608"/>
            <a:chExt cx="2638768" cy="2320472"/>
          </a:xfrm>
          <a:solidFill>
            <a:schemeClr val="bg1">
              <a:lumMod val="65000"/>
            </a:schemeClr>
          </a:solidFill>
        </p:grpSpPr>
        <p:sp>
          <p:nvSpPr>
            <p:cNvPr id="6" name="矩形 4"/>
            <p:cNvSpPr/>
            <p:nvPr/>
          </p:nvSpPr>
          <p:spPr>
            <a:xfrm>
              <a:off x="4644008" y="1616608"/>
              <a:ext cx="2160240" cy="156208"/>
            </a:xfrm>
            <a:custGeom>
              <a:avLst/>
              <a:gdLst>
                <a:gd name="connsiteX0" fmla="*/ 0 w 2160240"/>
                <a:gd name="connsiteY0" fmla="*/ 0 h 144016"/>
                <a:gd name="connsiteX1" fmla="*/ 2160240 w 2160240"/>
                <a:gd name="connsiteY1" fmla="*/ 0 h 144016"/>
                <a:gd name="connsiteX2" fmla="*/ 2160240 w 2160240"/>
                <a:gd name="connsiteY2" fmla="*/ 144016 h 144016"/>
                <a:gd name="connsiteX3" fmla="*/ 0 w 2160240"/>
                <a:gd name="connsiteY3" fmla="*/ 144016 h 144016"/>
                <a:gd name="connsiteX4" fmla="*/ 0 w 2160240"/>
                <a:gd name="connsiteY4" fmla="*/ 0 h 144016"/>
                <a:gd name="connsiteX0-1" fmla="*/ 158496 w 2160240"/>
                <a:gd name="connsiteY0-2" fmla="*/ 0 h 144016"/>
                <a:gd name="connsiteX1-3" fmla="*/ 2160240 w 2160240"/>
                <a:gd name="connsiteY1-4" fmla="*/ 0 h 144016"/>
                <a:gd name="connsiteX2-5" fmla="*/ 2160240 w 2160240"/>
                <a:gd name="connsiteY2-6" fmla="*/ 144016 h 144016"/>
                <a:gd name="connsiteX3-7" fmla="*/ 0 w 2160240"/>
                <a:gd name="connsiteY3-8" fmla="*/ 144016 h 144016"/>
                <a:gd name="connsiteX4-9" fmla="*/ 158496 w 2160240"/>
                <a:gd name="connsiteY4-10" fmla="*/ 0 h 144016"/>
                <a:gd name="connsiteX0-11" fmla="*/ 134112 w 2160240"/>
                <a:gd name="connsiteY0-12" fmla="*/ 0 h 156208"/>
                <a:gd name="connsiteX1-13" fmla="*/ 2160240 w 2160240"/>
                <a:gd name="connsiteY1-14" fmla="*/ 12192 h 156208"/>
                <a:gd name="connsiteX2-15" fmla="*/ 2160240 w 2160240"/>
                <a:gd name="connsiteY2-16" fmla="*/ 156208 h 156208"/>
                <a:gd name="connsiteX3-17" fmla="*/ 0 w 2160240"/>
                <a:gd name="connsiteY3-18" fmla="*/ 156208 h 156208"/>
                <a:gd name="connsiteX4-19" fmla="*/ 134112 w 2160240"/>
                <a:gd name="connsiteY4-20" fmla="*/ 0 h 15620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160240" h="156208">
                  <a:moveTo>
                    <a:pt x="134112" y="0"/>
                  </a:moveTo>
                  <a:lnTo>
                    <a:pt x="2160240" y="12192"/>
                  </a:lnTo>
                  <a:lnTo>
                    <a:pt x="2160240" y="156208"/>
                  </a:lnTo>
                  <a:lnTo>
                    <a:pt x="0" y="156208"/>
                  </a:lnTo>
                  <a:lnTo>
                    <a:pt x="13411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3"/>
            <p:cNvSpPr/>
            <p:nvPr/>
          </p:nvSpPr>
          <p:spPr>
            <a:xfrm>
              <a:off x="4165480" y="3797088"/>
              <a:ext cx="2134712" cy="139992"/>
            </a:xfrm>
            <a:custGeom>
              <a:avLst/>
              <a:gdLst>
                <a:gd name="connsiteX0" fmla="*/ 0 w 2016224"/>
                <a:gd name="connsiteY0" fmla="*/ 0 h 243408"/>
                <a:gd name="connsiteX1" fmla="*/ 2016224 w 2016224"/>
                <a:gd name="connsiteY1" fmla="*/ 0 h 243408"/>
                <a:gd name="connsiteX2" fmla="*/ 2016224 w 2016224"/>
                <a:gd name="connsiteY2" fmla="*/ 243408 h 243408"/>
                <a:gd name="connsiteX3" fmla="*/ 0 w 2016224"/>
                <a:gd name="connsiteY3" fmla="*/ 243408 h 243408"/>
                <a:gd name="connsiteX4" fmla="*/ 0 w 2016224"/>
                <a:gd name="connsiteY4" fmla="*/ 0 h 243408"/>
                <a:gd name="connsiteX0-1" fmla="*/ 0 w 2016224"/>
                <a:gd name="connsiteY0-2" fmla="*/ 0 h 243408"/>
                <a:gd name="connsiteX1-3" fmla="*/ 2016224 w 2016224"/>
                <a:gd name="connsiteY1-4" fmla="*/ 0 h 243408"/>
                <a:gd name="connsiteX2-5" fmla="*/ 2016224 w 2016224"/>
                <a:gd name="connsiteY2-6" fmla="*/ 243408 h 243408"/>
                <a:gd name="connsiteX3-7" fmla="*/ 158496 w 2016224"/>
                <a:gd name="connsiteY3-8" fmla="*/ 243408 h 243408"/>
                <a:gd name="connsiteX4-9" fmla="*/ 0 w 2016224"/>
                <a:gd name="connsiteY4-10" fmla="*/ 0 h 243408"/>
                <a:gd name="connsiteX0-11" fmla="*/ 0 w 1928127"/>
                <a:gd name="connsiteY0-12" fmla="*/ 0 h 266629"/>
                <a:gd name="connsiteX1-13" fmla="*/ 1928127 w 1928127"/>
                <a:gd name="connsiteY1-14" fmla="*/ 23221 h 266629"/>
                <a:gd name="connsiteX2-15" fmla="*/ 1928127 w 1928127"/>
                <a:gd name="connsiteY2-16" fmla="*/ 266629 h 266629"/>
                <a:gd name="connsiteX3-17" fmla="*/ 70399 w 1928127"/>
                <a:gd name="connsiteY3-18" fmla="*/ 266629 h 266629"/>
                <a:gd name="connsiteX4-19" fmla="*/ 0 w 1928127"/>
                <a:gd name="connsiteY4-20" fmla="*/ 0 h 26662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928127" h="266629">
                  <a:moveTo>
                    <a:pt x="0" y="0"/>
                  </a:moveTo>
                  <a:lnTo>
                    <a:pt x="1928127" y="23221"/>
                  </a:lnTo>
                  <a:lnTo>
                    <a:pt x="1928127" y="266629"/>
                  </a:lnTo>
                  <a:lnTo>
                    <a:pt x="70399" y="26662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矩形 2"/>
          <p:cNvSpPr/>
          <p:nvPr userDrawn="1"/>
        </p:nvSpPr>
        <p:spPr>
          <a:xfrm>
            <a:off x="780804" y="2288917"/>
            <a:ext cx="2553004" cy="2320773"/>
          </a:xfrm>
          <a:custGeom>
            <a:avLst/>
            <a:gdLst>
              <a:gd name="connsiteX0" fmla="*/ 0 w 2016224"/>
              <a:gd name="connsiteY0" fmla="*/ 0 h 2448272"/>
              <a:gd name="connsiteX1" fmla="*/ 2016224 w 2016224"/>
              <a:gd name="connsiteY1" fmla="*/ 0 h 2448272"/>
              <a:gd name="connsiteX2" fmla="*/ 2016224 w 2016224"/>
              <a:gd name="connsiteY2" fmla="*/ 2448272 h 2448272"/>
              <a:gd name="connsiteX3" fmla="*/ 0 w 2016224"/>
              <a:gd name="connsiteY3" fmla="*/ 2448272 h 2448272"/>
              <a:gd name="connsiteX4" fmla="*/ 0 w 2016224"/>
              <a:gd name="connsiteY4" fmla="*/ 0 h 2448272"/>
              <a:gd name="connsiteX0-1" fmla="*/ 536448 w 2552672"/>
              <a:gd name="connsiteY0-2" fmla="*/ 0 h 2448272"/>
              <a:gd name="connsiteX1-3" fmla="*/ 2552672 w 2552672"/>
              <a:gd name="connsiteY1-4" fmla="*/ 0 h 2448272"/>
              <a:gd name="connsiteX2-5" fmla="*/ 2552672 w 2552672"/>
              <a:gd name="connsiteY2-6" fmla="*/ 2448272 h 2448272"/>
              <a:gd name="connsiteX3-7" fmla="*/ 0 w 2552672"/>
              <a:gd name="connsiteY3-8" fmla="*/ 2423888 h 2448272"/>
              <a:gd name="connsiteX4-9" fmla="*/ 536448 w 2552672"/>
              <a:gd name="connsiteY4-10" fmla="*/ 0 h 2448272"/>
              <a:gd name="connsiteX0-11" fmla="*/ 536448 w 2552672"/>
              <a:gd name="connsiteY0-12" fmla="*/ 0 h 2448272"/>
              <a:gd name="connsiteX1-13" fmla="*/ 2552672 w 2552672"/>
              <a:gd name="connsiteY1-14" fmla="*/ 0 h 2448272"/>
              <a:gd name="connsiteX2-15" fmla="*/ 2064992 w 2552672"/>
              <a:gd name="connsiteY2-16" fmla="*/ 2448272 h 2448272"/>
              <a:gd name="connsiteX3-17" fmla="*/ 0 w 2552672"/>
              <a:gd name="connsiteY3-18" fmla="*/ 2423888 h 2448272"/>
              <a:gd name="connsiteX4-19" fmla="*/ 536448 w 2552672"/>
              <a:gd name="connsiteY4-20" fmla="*/ 0 h 244827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552672" h="2448272">
                <a:moveTo>
                  <a:pt x="536448" y="0"/>
                </a:moveTo>
                <a:lnTo>
                  <a:pt x="2552672" y="0"/>
                </a:lnTo>
                <a:lnTo>
                  <a:pt x="2064992" y="2448272"/>
                </a:lnTo>
                <a:lnTo>
                  <a:pt x="0" y="2423888"/>
                </a:lnTo>
                <a:lnTo>
                  <a:pt x="53644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zh-CN" altLang="en-US"/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3131094" y="2284833"/>
            <a:ext cx="2651305" cy="2320773"/>
            <a:chOff x="4153288" y="1616608"/>
            <a:chExt cx="2650960" cy="2320472"/>
          </a:xfrm>
          <a:solidFill>
            <a:schemeClr val="bg1">
              <a:lumMod val="65000"/>
            </a:schemeClr>
          </a:solidFill>
        </p:grpSpPr>
        <p:sp>
          <p:nvSpPr>
            <p:cNvPr id="11" name="矩形 4"/>
            <p:cNvSpPr/>
            <p:nvPr/>
          </p:nvSpPr>
          <p:spPr>
            <a:xfrm>
              <a:off x="4644008" y="1616608"/>
              <a:ext cx="2160240" cy="156208"/>
            </a:xfrm>
            <a:custGeom>
              <a:avLst/>
              <a:gdLst>
                <a:gd name="connsiteX0" fmla="*/ 0 w 2160240"/>
                <a:gd name="connsiteY0" fmla="*/ 0 h 144016"/>
                <a:gd name="connsiteX1" fmla="*/ 2160240 w 2160240"/>
                <a:gd name="connsiteY1" fmla="*/ 0 h 144016"/>
                <a:gd name="connsiteX2" fmla="*/ 2160240 w 2160240"/>
                <a:gd name="connsiteY2" fmla="*/ 144016 h 144016"/>
                <a:gd name="connsiteX3" fmla="*/ 0 w 2160240"/>
                <a:gd name="connsiteY3" fmla="*/ 144016 h 144016"/>
                <a:gd name="connsiteX4" fmla="*/ 0 w 2160240"/>
                <a:gd name="connsiteY4" fmla="*/ 0 h 144016"/>
                <a:gd name="connsiteX0-1" fmla="*/ 158496 w 2160240"/>
                <a:gd name="connsiteY0-2" fmla="*/ 0 h 144016"/>
                <a:gd name="connsiteX1-3" fmla="*/ 2160240 w 2160240"/>
                <a:gd name="connsiteY1-4" fmla="*/ 0 h 144016"/>
                <a:gd name="connsiteX2-5" fmla="*/ 2160240 w 2160240"/>
                <a:gd name="connsiteY2-6" fmla="*/ 144016 h 144016"/>
                <a:gd name="connsiteX3-7" fmla="*/ 0 w 2160240"/>
                <a:gd name="connsiteY3-8" fmla="*/ 144016 h 144016"/>
                <a:gd name="connsiteX4-9" fmla="*/ 158496 w 2160240"/>
                <a:gd name="connsiteY4-10" fmla="*/ 0 h 144016"/>
                <a:gd name="connsiteX0-11" fmla="*/ 134112 w 2160240"/>
                <a:gd name="connsiteY0-12" fmla="*/ 0 h 156208"/>
                <a:gd name="connsiteX1-13" fmla="*/ 2160240 w 2160240"/>
                <a:gd name="connsiteY1-14" fmla="*/ 12192 h 156208"/>
                <a:gd name="connsiteX2-15" fmla="*/ 2160240 w 2160240"/>
                <a:gd name="connsiteY2-16" fmla="*/ 156208 h 156208"/>
                <a:gd name="connsiteX3-17" fmla="*/ 0 w 2160240"/>
                <a:gd name="connsiteY3-18" fmla="*/ 156208 h 156208"/>
                <a:gd name="connsiteX4-19" fmla="*/ 134112 w 2160240"/>
                <a:gd name="connsiteY4-20" fmla="*/ 0 h 15620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2160240" h="156208">
                  <a:moveTo>
                    <a:pt x="134112" y="0"/>
                  </a:moveTo>
                  <a:lnTo>
                    <a:pt x="2160240" y="12192"/>
                  </a:lnTo>
                  <a:lnTo>
                    <a:pt x="2160240" y="156208"/>
                  </a:lnTo>
                  <a:lnTo>
                    <a:pt x="0" y="156208"/>
                  </a:lnTo>
                  <a:lnTo>
                    <a:pt x="13411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3"/>
            <p:cNvSpPr/>
            <p:nvPr/>
          </p:nvSpPr>
          <p:spPr>
            <a:xfrm>
              <a:off x="4153288" y="3809280"/>
              <a:ext cx="2146904" cy="127800"/>
            </a:xfrm>
            <a:custGeom>
              <a:avLst/>
              <a:gdLst>
                <a:gd name="connsiteX0" fmla="*/ 0 w 2016224"/>
                <a:gd name="connsiteY0" fmla="*/ 0 h 243408"/>
                <a:gd name="connsiteX1" fmla="*/ 2016224 w 2016224"/>
                <a:gd name="connsiteY1" fmla="*/ 0 h 243408"/>
                <a:gd name="connsiteX2" fmla="*/ 2016224 w 2016224"/>
                <a:gd name="connsiteY2" fmla="*/ 243408 h 243408"/>
                <a:gd name="connsiteX3" fmla="*/ 0 w 2016224"/>
                <a:gd name="connsiteY3" fmla="*/ 243408 h 243408"/>
                <a:gd name="connsiteX4" fmla="*/ 0 w 2016224"/>
                <a:gd name="connsiteY4" fmla="*/ 0 h 243408"/>
                <a:gd name="connsiteX0-1" fmla="*/ 0 w 2016224"/>
                <a:gd name="connsiteY0-2" fmla="*/ 0 h 243408"/>
                <a:gd name="connsiteX1-3" fmla="*/ 2016224 w 2016224"/>
                <a:gd name="connsiteY1-4" fmla="*/ 0 h 243408"/>
                <a:gd name="connsiteX2-5" fmla="*/ 2016224 w 2016224"/>
                <a:gd name="connsiteY2-6" fmla="*/ 243408 h 243408"/>
                <a:gd name="connsiteX3-7" fmla="*/ 158496 w 2016224"/>
                <a:gd name="connsiteY3-8" fmla="*/ 243408 h 243408"/>
                <a:gd name="connsiteX4-9" fmla="*/ 0 w 2016224"/>
                <a:gd name="connsiteY4-10" fmla="*/ 0 h 243408"/>
                <a:gd name="connsiteX0-11" fmla="*/ 0 w 1950151"/>
                <a:gd name="connsiteY0-12" fmla="*/ 0 h 243408"/>
                <a:gd name="connsiteX1-13" fmla="*/ 1950151 w 1950151"/>
                <a:gd name="connsiteY1-14" fmla="*/ 0 h 243408"/>
                <a:gd name="connsiteX2-15" fmla="*/ 1950151 w 1950151"/>
                <a:gd name="connsiteY2-16" fmla="*/ 243408 h 243408"/>
                <a:gd name="connsiteX3-17" fmla="*/ 92423 w 1950151"/>
                <a:gd name="connsiteY3-18" fmla="*/ 243408 h 243408"/>
                <a:gd name="connsiteX4-19" fmla="*/ 0 w 1950151"/>
                <a:gd name="connsiteY4-20" fmla="*/ 0 h 243408"/>
                <a:gd name="connsiteX0-21" fmla="*/ 0 w 1939139"/>
                <a:gd name="connsiteY0-22" fmla="*/ 0 h 243408"/>
                <a:gd name="connsiteX1-23" fmla="*/ 1939139 w 1939139"/>
                <a:gd name="connsiteY1-24" fmla="*/ 0 h 243408"/>
                <a:gd name="connsiteX2-25" fmla="*/ 1939139 w 1939139"/>
                <a:gd name="connsiteY2-26" fmla="*/ 243408 h 243408"/>
                <a:gd name="connsiteX3-27" fmla="*/ 81411 w 1939139"/>
                <a:gd name="connsiteY3-28" fmla="*/ 243408 h 243408"/>
                <a:gd name="connsiteX4-29" fmla="*/ 0 w 1939139"/>
                <a:gd name="connsiteY4-30" fmla="*/ 0 h 24340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939139" h="243408">
                  <a:moveTo>
                    <a:pt x="0" y="0"/>
                  </a:moveTo>
                  <a:lnTo>
                    <a:pt x="1939139" y="0"/>
                  </a:lnTo>
                  <a:lnTo>
                    <a:pt x="1939139" y="243408"/>
                  </a:lnTo>
                  <a:lnTo>
                    <a:pt x="81411" y="24340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" name="矩形 2"/>
          <p:cNvSpPr/>
          <p:nvPr userDrawn="1"/>
        </p:nvSpPr>
        <p:spPr>
          <a:xfrm>
            <a:off x="3229395" y="2297026"/>
            <a:ext cx="2553004" cy="2320773"/>
          </a:xfrm>
          <a:custGeom>
            <a:avLst/>
            <a:gdLst>
              <a:gd name="connsiteX0" fmla="*/ 0 w 2016224"/>
              <a:gd name="connsiteY0" fmla="*/ 0 h 2448272"/>
              <a:gd name="connsiteX1" fmla="*/ 2016224 w 2016224"/>
              <a:gd name="connsiteY1" fmla="*/ 0 h 2448272"/>
              <a:gd name="connsiteX2" fmla="*/ 2016224 w 2016224"/>
              <a:gd name="connsiteY2" fmla="*/ 2448272 h 2448272"/>
              <a:gd name="connsiteX3" fmla="*/ 0 w 2016224"/>
              <a:gd name="connsiteY3" fmla="*/ 2448272 h 2448272"/>
              <a:gd name="connsiteX4" fmla="*/ 0 w 2016224"/>
              <a:gd name="connsiteY4" fmla="*/ 0 h 2448272"/>
              <a:gd name="connsiteX0-1" fmla="*/ 536448 w 2552672"/>
              <a:gd name="connsiteY0-2" fmla="*/ 0 h 2448272"/>
              <a:gd name="connsiteX1-3" fmla="*/ 2552672 w 2552672"/>
              <a:gd name="connsiteY1-4" fmla="*/ 0 h 2448272"/>
              <a:gd name="connsiteX2-5" fmla="*/ 2552672 w 2552672"/>
              <a:gd name="connsiteY2-6" fmla="*/ 2448272 h 2448272"/>
              <a:gd name="connsiteX3-7" fmla="*/ 0 w 2552672"/>
              <a:gd name="connsiteY3-8" fmla="*/ 2423888 h 2448272"/>
              <a:gd name="connsiteX4-9" fmla="*/ 536448 w 2552672"/>
              <a:gd name="connsiteY4-10" fmla="*/ 0 h 2448272"/>
              <a:gd name="connsiteX0-11" fmla="*/ 536448 w 2552672"/>
              <a:gd name="connsiteY0-12" fmla="*/ 0 h 2448272"/>
              <a:gd name="connsiteX1-13" fmla="*/ 2552672 w 2552672"/>
              <a:gd name="connsiteY1-14" fmla="*/ 0 h 2448272"/>
              <a:gd name="connsiteX2-15" fmla="*/ 2064992 w 2552672"/>
              <a:gd name="connsiteY2-16" fmla="*/ 2448272 h 2448272"/>
              <a:gd name="connsiteX3-17" fmla="*/ 0 w 2552672"/>
              <a:gd name="connsiteY3-18" fmla="*/ 2423888 h 2448272"/>
              <a:gd name="connsiteX4-19" fmla="*/ 536448 w 2552672"/>
              <a:gd name="connsiteY4-20" fmla="*/ 0 h 244827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552672" h="2448272">
                <a:moveTo>
                  <a:pt x="536448" y="0"/>
                </a:moveTo>
                <a:lnTo>
                  <a:pt x="2552672" y="0"/>
                </a:lnTo>
                <a:lnTo>
                  <a:pt x="2064992" y="2448272"/>
                </a:lnTo>
                <a:lnTo>
                  <a:pt x="0" y="2423888"/>
                </a:lnTo>
                <a:lnTo>
                  <a:pt x="53644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 userDrawn="1"/>
        </p:nvSpPr>
        <p:spPr>
          <a:xfrm>
            <a:off x="5951984" y="3110383"/>
            <a:ext cx="6023982" cy="11828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开工复</a:t>
            </a:r>
            <a:r>
              <a:rPr lang="zh-CN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5400" stA="30000" endPos="30000" dist="50800" dir="5400000" sy="-100000" algn="bl" rotWithShape="0"/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产安全管理培训</a:t>
            </a:r>
            <a:endParaRPr lang="zh-CN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25400" stA="30000" endPos="30000" dist="50800" dir="5400000" sy="-100000" algn="bl" rotWithShape="0"/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7" name="图片 2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830" y="2370567"/>
            <a:ext cx="2371564" cy="2131120"/>
          </a:xfrm>
          <a:prstGeom prst="parallelogram">
            <a:avLst/>
          </a:prstGeom>
          <a:ln>
            <a:solidFill>
              <a:schemeClr val="bg1"/>
            </a:solidFill>
          </a:ln>
        </p:spPr>
      </p:pic>
      <p:pic>
        <p:nvPicPr>
          <p:cNvPr id="29" name="图片 2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416" y="2380210"/>
            <a:ext cx="2341119" cy="2113856"/>
          </a:xfrm>
          <a:prstGeom prst="parallelogram">
            <a:avLst/>
          </a:prstGeom>
        </p:spPr>
      </p:pic>
      <p:cxnSp>
        <p:nvCxnSpPr>
          <p:cNvPr id="3" name="直接连接符 2"/>
          <p:cNvCxnSpPr/>
          <p:nvPr userDrawn="1"/>
        </p:nvCxnSpPr>
        <p:spPr>
          <a:xfrm>
            <a:off x="0" y="1124744"/>
            <a:ext cx="10488488" cy="0"/>
          </a:xfrm>
          <a:prstGeom prst="line">
            <a:avLst/>
          </a:prstGeom>
          <a:ln w="47625">
            <a:solidFill>
              <a:srgbClr val="0070C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 userDrawn="1"/>
        </p:nvCxnSpPr>
        <p:spPr>
          <a:xfrm>
            <a:off x="1703512" y="1196752"/>
            <a:ext cx="10488488" cy="0"/>
          </a:xfrm>
          <a:prstGeom prst="line">
            <a:avLst/>
          </a:prstGeom>
          <a:ln w="476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8" name="组合 17"/>
          <p:cNvGrpSpPr/>
          <p:nvPr userDrawn="1"/>
        </p:nvGrpSpPr>
        <p:grpSpPr>
          <a:xfrm>
            <a:off x="3477526" y="177252"/>
            <a:ext cx="4948915" cy="701851"/>
            <a:chOff x="6360124" y="175641"/>
            <a:chExt cx="4948915" cy="701851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6360124" y="175641"/>
              <a:ext cx="2433566" cy="646622"/>
              <a:chOff x="6754712" y="88553"/>
              <a:chExt cx="2433566" cy="646622"/>
            </a:xfrm>
          </p:grpSpPr>
          <p:sp>
            <p:nvSpPr>
              <p:cNvPr id="14" name="矩形 13"/>
              <p:cNvSpPr/>
              <p:nvPr userDrawn="1"/>
            </p:nvSpPr>
            <p:spPr>
              <a:xfrm rot="21074918">
                <a:off x="6754712" y="211955"/>
                <a:ext cx="902811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zh-CN" altLang="en-US" sz="2800" b="0" cap="none" spc="0" dirty="0">
                    <a:ln w="0"/>
                    <a:solidFill>
                      <a:schemeClr val="tx1"/>
                    </a:solidFill>
                    <a:effectLst/>
                    <a:latin typeface="华文行楷" panose="02010800040101010101" pitchFamily="2" charset="-122"/>
                    <a:ea typeface="华文行楷" panose="02010800040101010101" pitchFamily="2" charset="-122"/>
                  </a:rPr>
                  <a:t>提升</a:t>
                </a:r>
              </a:p>
            </p:txBody>
          </p:sp>
          <p:sp>
            <p:nvSpPr>
              <p:cNvPr id="30" name="矩形 29"/>
              <p:cNvSpPr/>
              <p:nvPr userDrawn="1"/>
            </p:nvSpPr>
            <p:spPr>
              <a:xfrm>
                <a:off x="7504019" y="88553"/>
                <a:ext cx="902811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zh-CN" altLang="en-US" sz="2800" b="0" cap="none" spc="0" dirty="0">
                    <a:ln w="0"/>
                    <a:solidFill>
                      <a:srgbClr val="0070C0"/>
                    </a:solidFill>
                    <a:effectLst/>
                    <a:latin typeface="华文行楷" panose="02010800040101010101" pitchFamily="2" charset="-122"/>
                    <a:ea typeface="华文行楷" panose="02010800040101010101" pitchFamily="2" charset="-122"/>
                  </a:rPr>
                  <a:t>专业</a:t>
                </a:r>
              </a:p>
            </p:txBody>
          </p:sp>
          <p:sp>
            <p:nvSpPr>
              <p:cNvPr id="31" name="矩形 30"/>
              <p:cNvSpPr/>
              <p:nvPr userDrawn="1"/>
            </p:nvSpPr>
            <p:spPr>
              <a:xfrm rot="1399322">
                <a:off x="8285467" y="211955"/>
                <a:ext cx="902811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zh-CN" altLang="en-US" sz="2800" b="0" cap="none" spc="0" dirty="0">
                    <a:ln w="0"/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latin typeface="华文行楷" panose="02010800040101010101" pitchFamily="2" charset="-122"/>
                    <a:ea typeface="华文行楷" panose="02010800040101010101" pitchFamily="2" charset="-122"/>
                  </a:rPr>
                  <a:t>技能</a:t>
                </a:r>
              </a:p>
            </p:txBody>
          </p:sp>
        </p:grpSp>
        <p:grpSp>
          <p:nvGrpSpPr>
            <p:cNvPr id="17" name="组合 16"/>
            <p:cNvGrpSpPr/>
            <p:nvPr userDrawn="1"/>
          </p:nvGrpSpPr>
          <p:grpSpPr>
            <a:xfrm>
              <a:off x="8935680" y="188640"/>
              <a:ext cx="2373359" cy="688852"/>
              <a:chOff x="8935680" y="230833"/>
              <a:chExt cx="2373359" cy="688852"/>
            </a:xfrm>
          </p:grpSpPr>
          <p:sp>
            <p:nvSpPr>
              <p:cNvPr id="28" name="矩形 27"/>
              <p:cNvSpPr/>
              <p:nvPr userDrawn="1"/>
            </p:nvSpPr>
            <p:spPr>
              <a:xfrm>
                <a:off x="9676353" y="230833"/>
                <a:ext cx="902811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zh-CN" altLang="en-US" sz="2800" b="0" cap="none" spc="0" dirty="0">
                    <a:ln w="0"/>
                    <a:solidFill>
                      <a:srgbClr val="0070C0"/>
                    </a:solidFill>
                    <a:effectLst/>
                    <a:latin typeface="华文行楷" panose="02010800040101010101" pitchFamily="2" charset="-122"/>
                    <a:ea typeface="华文行楷" panose="02010800040101010101" pitchFamily="2" charset="-122"/>
                  </a:rPr>
                  <a:t>安全</a:t>
                </a:r>
              </a:p>
            </p:txBody>
          </p:sp>
          <p:sp>
            <p:nvSpPr>
              <p:cNvPr id="32" name="矩形 31"/>
              <p:cNvSpPr/>
              <p:nvPr userDrawn="1"/>
            </p:nvSpPr>
            <p:spPr>
              <a:xfrm rot="20737700">
                <a:off x="8935680" y="396465"/>
                <a:ext cx="902811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zh-CN" altLang="en-US" sz="2800" b="0" cap="none" spc="0" dirty="0">
                    <a:ln w="0"/>
                    <a:solidFill>
                      <a:schemeClr val="tx1"/>
                    </a:solidFill>
                    <a:effectLst/>
                    <a:latin typeface="华文行楷" panose="02010800040101010101" pitchFamily="2" charset="-122"/>
                    <a:ea typeface="华文行楷" panose="02010800040101010101" pitchFamily="2" charset="-122"/>
                  </a:rPr>
                  <a:t>传播</a:t>
                </a:r>
              </a:p>
            </p:txBody>
          </p:sp>
          <p:sp>
            <p:nvSpPr>
              <p:cNvPr id="33" name="矩形 32"/>
              <p:cNvSpPr/>
              <p:nvPr userDrawn="1"/>
            </p:nvSpPr>
            <p:spPr>
              <a:xfrm rot="609419">
                <a:off x="10406228" y="358202"/>
                <a:ext cx="902811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zh-CN" altLang="en-US" sz="2800" b="0" cap="none" spc="0" dirty="0">
                    <a:ln w="0"/>
                    <a:solidFill>
                      <a:schemeClr val="tx1"/>
                    </a:solidFill>
                    <a:effectLst/>
                    <a:latin typeface="华文行楷" panose="02010800040101010101" pitchFamily="2" charset="-122"/>
                    <a:ea typeface="华文行楷" panose="02010800040101010101" pitchFamily="2" charset="-122"/>
                  </a:rPr>
                  <a:t>理念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>
            <a:off x="263352" y="1124744"/>
            <a:ext cx="11712623" cy="0"/>
          </a:xfrm>
          <a:prstGeom prst="line">
            <a:avLst/>
          </a:prstGeom>
          <a:ln w="47625">
            <a:solidFill>
              <a:srgbClr val="0070C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>
            <a:off x="551384" y="1196752"/>
            <a:ext cx="11640616" cy="0"/>
          </a:xfrm>
          <a:prstGeom prst="line">
            <a:avLst/>
          </a:prstGeom>
          <a:ln w="476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"/>
          <p:cNvSpPr txBox="1"/>
          <p:nvPr userDrawn="1"/>
        </p:nvSpPr>
        <p:spPr>
          <a:xfrm>
            <a:off x="9480816" y="637818"/>
            <a:ext cx="1449228" cy="288032"/>
          </a:xfrm>
          <a:prstGeom prst="rect">
            <a:avLst/>
          </a:prstGeom>
          <a:ln>
            <a:noFill/>
          </a:ln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6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marL="0" algn="r" defTabSz="914400" rtl="0" eaLnBrk="1" latinLnBrk="0" hangingPunct="1"/>
            <a:r>
              <a:rPr lang="zh-CN" altLang="en-US" sz="1600" kern="1200" dirty="0">
                <a:solidFill>
                  <a:srgbClr val="7BC14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正文</a:t>
            </a:r>
            <a:r>
              <a:rPr lang="en-US" altLang="zh-CN" sz="1600" kern="1200" baseline="0" dirty="0">
                <a:solidFill>
                  <a:srgbClr val="7BC14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 . </a:t>
            </a:r>
            <a:r>
              <a:rPr lang="zh-CN" altLang="en-US" sz="1600" kern="1200" baseline="0" dirty="0">
                <a:solidFill>
                  <a:srgbClr val="7BC14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第一章</a:t>
            </a:r>
            <a:endParaRPr lang="zh-CN" altLang="en-US" sz="1600" kern="1200" dirty="0">
              <a:solidFill>
                <a:srgbClr val="7BC14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"/>
          <p:cNvSpPr txBox="1"/>
          <p:nvPr userDrawn="1"/>
        </p:nvSpPr>
        <p:spPr>
          <a:xfrm>
            <a:off x="9480816" y="637818"/>
            <a:ext cx="1449228" cy="288032"/>
          </a:xfrm>
          <a:prstGeom prst="rect">
            <a:avLst/>
          </a:prstGeom>
          <a:ln>
            <a:noFill/>
          </a:ln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6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marL="0" algn="r" defTabSz="914400" rtl="0" eaLnBrk="1" latinLnBrk="0" hangingPunct="1"/>
            <a:r>
              <a:rPr lang="zh-CN" altLang="en-US" sz="1600" kern="1200" dirty="0">
                <a:solidFill>
                  <a:srgbClr val="7BC14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正文</a:t>
            </a:r>
            <a:r>
              <a:rPr lang="en-US" altLang="zh-CN" sz="1600" kern="1200" baseline="0" dirty="0">
                <a:solidFill>
                  <a:srgbClr val="7BC14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 . </a:t>
            </a:r>
            <a:r>
              <a:rPr lang="zh-CN" altLang="en-US" sz="1600" kern="1200" baseline="0" dirty="0">
                <a:solidFill>
                  <a:srgbClr val="7BC14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第二章</a:t>
            </a:r>
            <a:endParaRPr lang="zh-CN" altLang="en-US" sz="1600" kern="1200" dirty="0">
              <a:solidFill>
                <a:srgbClr val="7BC14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 userDrawn="1"/>
        </p:nvSpPr>
        <p:spPr>
          <a:xfrm>
            <a:off x="9480816" y="637818"/>
            <a:ext cx="1449228" cy="288032"/>
          </a:xfrm>
          <a:prstGeom prst="rect">
            <a:avLst/>
          </a:prstGeom>
          <a:ln>
            <a:noFill/>
          </a:ln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6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marL="0" algn="r" defTabSz="914400" rtl="0" eaLnBrk="1" latinLnBrk="0" hangingPunct="1"/>
            <a:r>
              <a:rPr lang="zh-CN" altLang="en-US" sz="1600" kern="1200" dirty="0">
                <a:solidFill>
                  <a:srgbClr val="7BC14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正文</a:t>
            </a:r>
            <a:r>
              <a:rPr lang="en-US" altLang="zh-CN" sz="1600" kern="1200" baseline="0" dirty="0">
                <a:solidFill>
                  <a:srgbClr val="7BC14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 . </a:t>
            </a:r>
            <a:r>
              <a:rPr lang="zh-CN" altLang="en-US" sz="1600" kern="1200" baseline="0" dirty="0">
                <a:solidFill>
                  <a:srgbClr val="7BC14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第三章</a:t>
            </a:r>
            <a:endParaRPr lang="zh-CN" altLang="en-US" sz="1600" kern="1200" dirty="0">
              <a:solidFill>
                <a:srgbClr val="7BC14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 userDrawn="1"/>
        </p:nvSpPr>
        <p:spPr>
          <a:xfrm>
            <a:off x="9480816" y="637818"/>
            <a:ext cx="1449228" cy="288032"/>
          </a:xfrm>
          <a:prstGeom prst="rect">
            <a:avLst/>
          </a:prstGeom>
          <a:ln>
            <a:noFill/>
          </a:ln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6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marL="0" algn="r" defTabSz="914400" rtl="0" eaLnBrk="1" latinLnBrk="0" hangingPunct="1"/>
            <a:r>
              <a:rPr lang="zh-CN" altLang="en-US" sz="1600" kern="1200" dirty="0">
                <a:solidFill>
                  <a:srgbClr val="7BC14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正文</a:t>
            </a:r>
            <a:r>
              <a:rPr lang="en-US" altLang="zh-CN" sz="1600" kern="1200" baseline="0" dirty="0">
                <a:solidFill>
                  <a:srgbClr val="7BC14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 . </a:t>
            </a:r>
            <a:r>
              <a:rPr lang="zh-CN" altLang="en-US" sz="1600" kern="1200" baseline="0" dirty="0">
                <a:solidFill>
                  <a:srgbClr val="7BC14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第四章</a:t>
            </a:r>
            <a:endParaRPr lang="zh-CN" altLang="en-US" sz="1600" kern="1200" dirty="0">
              <a:solidFill>
                <a:srgbClr val="7BC14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 userDrawn="1"/>
        </p:nvSpPr>
        <p:spPr>
          <a:xfrm>
            <a:off x="9480816" y="637818"/>
            <a:ext cx="1449228" cy="288032"/>
          </a:xfrm>
          <a:prstGeom prst="rect">
            <a:avLst/>
          </a:prstGeom>
          <a:ln>
            <a:noFill/>
          </a:ln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6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marL="0" algn="r" defTabSz="914400" rtl="0" eaLnBrk="1" latinLnBrk="0" hangingPunct="1"/>
            <a:r>
              <a:rPr lang="zh-CN" altLang="en-US" sz="1600" kern="1200" dirty="0">
                <a:solidFill>
                  <a:srgbClr val="7BC14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正文</a:t>
            </a:r>
            <a:r>
              <a:rPr lang="en-US" altLang="zh-CN" sz="1600" kern="1200" baseline="0" dirty="0">
                <a:solidFill>
                  <a:srgbClr val="7BC14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 . </a:t>
            </a:r>
            <a:r>
              <a:rPr lang="zh-CN" altLang="en-US" sz="1600" kern="1200" baseline="0" dirty="0">
                <a:solidFill>
                  <a:srgbClr val="7BC14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第五章</a:t>
            </a:r>
            <a:endParaRPr lang="zh-CN" altLang="en-US" sz="1600" kern="1200" dirty="0">
              <a:solidFill>
                <a:srgbClr val="7BC14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 userDrawn="1"/>
        </p:nvSpPr>
        <p:spPr>
          <a:xfrm>
            <a:off x="9480816" y="637818"/>
            <a:ext cx="1449228" cy="288032"/>
          </a:xfrm>
          <a:prstGeom prst="rect">
            <a:avLst/>
          </a:prstGeom>
          <a:ln>
            <a:noFill/>
          </a:ln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6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</a:lstStyle>
          <a:p>
            <a:pPr marL="0" algn="r" defTabSz="914400" rtl="0" eaLnBrk="1" latinLnBrk="0" hangingPunct="1"/>
            <a:r>
              <a:rPr lang="zh-CN" altLang="en-US" sz="1600" kern="1200" dirty="0">
                <a:solidFill>
                  <a:srgbClr val="7BC14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正文</a:t>
            </a:r>
            <a:r>
              <a:rPr lang="en-US" altLang="zh-CN" sz="1600" kern="1200" baseline="0" dirty="0">
                <a:solidFill>
                  <a:srgbClr val="7BC14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 . </a:t>
            </a:r>
            <a:r>
              <a:rPr lang="zh-CN" altLang="en-US" sz="1600" kern="1200" baseline="0" dirty="0">
                <a:solidFill>
                  <a:srgbClr val="7BC14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第六章</a:t>
            </a:r>
            <a:endParaRPr lang="zh-CN" altLang="en-US" sz="1600" kern="1200" dirty="0">
              <a:solidFill>
                <a:srgbClr val="7BC14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</p:spPr>
        <p:txBody>
          <a:bodyPr/>
          <a:lstStyle/>
          <a:p>
            <a:fld id="{87A518EE-751A-493E-82A1-3D6BEF00C280}" type="datetimeFigureOut">
              <a:rPr lang="zh-CN" altLang="en-US" smtClean="0"/>
              <a:t>2026-07-26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FA2177AA-A7BA-483D-9ED8-AE8A7305EAC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10331575" y="6237312"/>
            <a:ext cx="1093710" cy="3693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zh-CN" altLang="en-US" sz="1600" dirty="0">
                <a:solidFill>
                  <a:srgbClr val="7BC14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 </a:t>
            </a:r>
            <a:fld id="{2EEF1883-7A0E-4F66-9932-E581691AD397}" type="slidenum">
              <a:rPr lang="zh-CN" altLang="en-US" sz="1600" dirty="0">
                <a:solidFill>
                  <a:srgbClr val="7BC14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‹#›</a:t>
            </a:fld>
            <a:r>
              <a:rPr lang="zh-CN" altLang="en-US" sz="1600" dirty="0">
                <a:solidFill>
                  <a:srgbClr val="7BC143"/>
                </a:solidFill>
              </a:rPr>
              <a:t>  </a:t>
            </a:r>
            <a:r>
              <a:rPr lang="zh-CN" altLang="en-US" sz="1600" dirty="0">
                <a:solidFill>
                  <a:srgbClr val="7BC14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</a:t>
            </a:r>
          </a:p>
        </p:txBody>
      </p:sp>
      <p:cxnSp>
        <p:nvCxnSpPr>
          <p:cNvPr id="6" name="直接连接符 5"/>
          <p:cNvCxnSpPr/>
          <p:nvPr userDrawn="1"/>
        </p:nvCxnSpPr>
        <p:spPr>
          <a:xfrm>
            <a:off x="10960832" y="626129"/>
            <a:ext cx="0" cy="261937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组合 32"/>
          <p:cNvGrpSpPr/>
          <p:nvPr userDrawn="1"/>
        </p:nvGrpSpPr>
        <p:grpSpPr>
          <a:xfrm>
            <a:off x="3071664" y="186215"/>
            <a:ext cx="4948915" cy="701851"/>
            <a:chOff x="6360124" y="175641"/>
            <a:chExt cx="4948915" cy="701851"/>
          </a:xfrm>
        </p:grpSpPr>
        <p:grpSp>
          <p:nvGrpSpPr>
            <p:cNvPr id="34" name="组合 33"/>
            <p:cNvGrpSpPr/>
            <p:nvPr userDrawn="1"/>
          </p:nvGrpSpPr>
          <p:grpSpPr>
            <a:xfrm>
              <a:off x="6360124" y="175641"/>
              <a:ext cx="2433566" cy="646622"/>
              <a:chOff x="6754712" y="88553"/>
              <a:chExt cx="2433566" cy="646622"/>
            </a:xfrm>
          </p:grpSpPr>
          <p:sp>
            <p:nvSpPr>
              <p:cNvPr id="39" name="矩形 38"/>
              <p:cNvSpPr/>
              <p:nvPr userDrawn="1"/>
            </p:nvSpPr>
            <p:spPr>
              <a:xfrm rot="21074918">
                <a:off x="6754712" y="211955"/>
                <a:ext cx="902811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zh-CN" altLang="en-US" sz="2800" b="0" cap="none" spc="0" dirty="0">
                    <a:ln w="0"/>
                    <a:solidFill>
                      <a:schemeClr val="tx1"/>
                    </a:solidFill>
                    <a:effectLst/>
                    <a:latin typeface="华文行楷" panose="02010800040101010101" pitchFamily="2" charset="-122"/>
                    <a:ea typeface="华文行楷" panose="02010800040101010101" pitchFamily="2" charset="-122"/>
                  </a:rPr>
                  <a:t>提升</a:t>
                </a:r>
              </a:p>
            </p:txBody>
          </p:sp>
          <p:sp>
            <p:nvSpPr>
              <p:cNvPr id="40" name="矩形 39"/>
              <p:cNvSpPr/>
              <p:nvPr userDrawn="1"/>
            </p:nvSpPr>
            <p:spPr>
              <a:xfrm>
                <a:off x="7504019" y="88553"/>
                <a:ext cx="902811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zh-CN" altLang="en-US" sz="2800" b="0" cap="none" spc="0" dirty="0">
                    <a:ln w="0"/>
                    <a:solidFill>
                      <a:srgbClr val="0070C0"/>
                    </a:solidFill>
                    <a:effectLst/>
                    <a:latin typeface="华文行楷" panose="02010800040101010101" pitchFamily="2" charset="-122"/>
                    <a:ea typeface="华文行楷" panose="02010800040101010101" pitchFamily="2" charset="-122"/>
                  </a:rPr>
                  <a:t>专业</a:t>
                </a:r>
              </a:p>
            </p:txBody>
          </p:sp>
          <p:sp>
            <p:nvSpPr>
              <p:cNvPr id="41" name="矩形 40"/>
              <p:cNvSpPr/>
              <p:nvPr userDrawn="1"/>
            </p:nvSpPr>
            <p:spPr>
              <a:xfrm rot="1399322">
                <a:off x="8285467" y="211955"/>
                <a:ext cx="902811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zh-CN" altLang="en-US" sz="2800" b="0" cap="none" spc="0" dirty="0">
                    <a:ln w="0"/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latin typeface="华文行楷" panose="02010800040101010101" pitchFamily="2" charset="-122"/>
                    <a:ea typeface="华文行楷" panose="02010800040101010101" pitchFamily="2" charset="-122"/>
                  </a:rPr>
                  <a:t>技能</a:t>
                </a:r>
              </a:p>
            </p:txBody>
          </p:sp>
        </p:grpSp>
        <p:grpSp>
          <p:nvGrpSpPr>
            <p:cNvPr id="35" name="组合 34"/>
            <p:cNvGrpSpPr/>
            <p:nvPr userDrawn="1"/>
          </p:nvGrpSpPr>
          <p:grpSpPr>
            <a:xfrm>
              <a:off x="8935680" y="188640"/>
              <a:ext cx="2373359" cy="688852"/>
              <a:chOff x="8935680" y="230833"/>
              <a:chExt cx="2373359" cy="688852"/>
            </a:xfrm>
          </p:grpSpPr>
          <p:sp>
            <p:nvSpPr>
              <p:cNvPr id="36" name="矩形 35"/>
              <p:cNvSpPr/>
              <p:nvPr userDrawn="1"/>
            </p:nvSpPr>
            <p:spPr>
              <a:xfrm>
                <a:off x="9676353" y="230833"/>
                <a:ext cx="902811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zh-CN" altLang="en-US" sz="2800" b="0" cap="none" spc="0" dirty="0">
                    <a:ln w="0"/>
                    <a:solidFill>
                      <a:srgbClr val="0070C0"/>
                    </a:solidFill>
                    <a:effectLst/>
                    <a:latin typeface="华文行楷" panose="02010800040101010101" pitchFamily="2" charset="-122"/>
                    <a:ea typeface="华文行楷" panose="02010800040101010101" pitchFamily="2" charset="-122"/>
                  </a:rPr>
                  <a:t>安全</a:t>
                </a:r>
              </a:p>
            </p:txBody>
          </p:sp>
          <p:sp>
            <p:nvSpPr>
              <p:cNvPr id="37" name="矩形 36"/>
              <p:cNvSpPr/>
              <p:nvPr userDrawn="1"/>
            </p:nvSpPr>
            <p:spPr>
              <a:xfrm rot="20737700">
                <a:off x="8935680" y="396465"/>
                <a:ext cx="902811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zh-CN" altLang="en-US" sz="2800" b="0" cap="none" spc="0" dirty="0">
                    <a:ln w="0"/>
                    <a:solidFill>
                      <a:schemeClr val="tx1"/>
                    </a:solidFill>
                    <a:effectLst/>
                    <a:latin typeface="华文行楷" panose="02010800040101010101" pitchFamily="2" charset="-122"/>
                    <a:ea typeface="华文行楷" panose="02010800040101010101" pitchFamily="2" charset="-122"/>
                  </a:rPr>
                  <a:t>传播</a:t>
                </a:r>
              </a:p>
            </p:txBody>
          </p:sp>
          <p:sp>
            <p:nvSpPr>
              <p:cNvPr id="38" name="矩形 37"/>
              <p:cNvSpPr/>
              <p:nvPr userDrawn="1"/>
            </p:nvSpPr>
            <p:spPr>
              <a:xfrm rot="609419">
                <a:off x="10406228" y="358202"/>
                <a:ext cx="902811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zh-CN" altLang="en-US" sz="2800" b="0" cap="none" spc="0" dirty="0">
                    <a:ln w="0"/>
                    <a:solidFill>
                      <a:schemeClr val="tx1"/>
                    </a:solidFill>
                    <a:effectLst/>
                    <a:latin typeface="华文行楷" panose="02010800040101010101" pitchFamily="2" charset="-122"/>
                    <a:ea typeface="华文行楷" panose="02010800040101010101" pitchFamily="2" charset="-122"/>
                  </a:rPr>
                  <a:t>理念</a:t>
                </a:r>
              </a:p>
            </p:txBody>
          </p:sp>
        </p:grpSp>
      </p:grpSp>
      <p:cxnSp>
        <p:nvCxnSpPr>
          <p:cNvPr id="45" name="直接连接符 44"/>
          <p:cNvCxnSpPr/>
          <p:nvPr userDrawn="1"/>
        </p:nvCxnSpPr>
        <p:spPr>
          <a:xfrm>
            <a:off x="263352" y="1124744"/>
            <a:ext cx="11712623" cy="0"/>
          </a:xfrm>
          <a:prstGeom prst="line">
            <a:avLst/>
          </a:prstGeom>
          <a:ln w="47625">
            <a:solidFill>
              <a:srgbClr val="0070C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6" name="直接连接符 45"/>
          <p:cNvCxnSpPr/>
          <p:nvPr userDrawn="1"/>
        </p:nvCxnSpPr>
        <p:spPr>
          <a:xfrm>
            <a:off x="551384" y="1196752"/>
            <a:ext cx="11640616" cy="0"/>
          </a:xfrm>
          <a:prstGeom prst="line">
            <a:avLst/>
          </a:prstGeom>
          <a:ln w="4762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8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635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835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10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823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5" Type="http://schemas.openxmlformats.org/officeDocument/2006/relationships/hyperlink" Target="https://t.zsxq.com/eiUzZbQ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765"/>
          <a:stretch>
            <a:fillRect/>
          </a:stretch>
        </p:blipFill>
        <p:spPr>
          <a:xfrm>
            <a:off x="-1" y="5076193"/>
            <a:ext cx="12192000" cy="178180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43" r="68454"/>
          <a:stretch>
            <a:fillRect/>
          </a:stretch>
        </p:blipFill>
        <p:spPr>
          <a:xfrm>
            <a:off x="0" y="4769502"/>
            <a:ext cx="3846136" cy="202690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3" t="64733"/>
          <a:stretch>
            <a:fillRect/>
          </a:stretch>
        </p:blipFill>
        <p:spPr>
          <a:xfrm>
            <a:off x="9096865" y="4708548"/>
            <a:ext cx="3198829" cy="2149452"/>
          </a:xfrm>
          <a:prstGeom prst="rect">
            <a:avLst/>
          </a:prstGeom>
        </p:spPr>
      </p:pic>
      <p:sp>
        <p:nvSpPr>
          <p:cNvPr id="9" name="TextBox 10"/>
          <p:cNvSpPr txBox="1"/>
          <p:nvPr/>
        </p:nvSpPr>
        <p:spPr>
          <a:xfrm>
            <a:off x="1714267" y="3086566"/>
            <a:ext cx="9441559" cy="1081322"/>
          </a:xfrm>
          <a:prstGeom prst="rect">
            <a:avLst/>
          </a:prstGeom>
          <a:noFill/>
        </p:spPr>
        <p:txBody>
          <a:bodyPr wrap="none" lIns="65024" tIns="32512" rIns="65024" bIns="32512">
            <a:spAutoFit/>
          </a:bodyPr>
          <a:lstStyle/>
          <a:p>
            <a:pPr algn="ctr">
              <a:buNone/>
            </a:pPr>
            <a:r>
              <a:rPr lang="zh-CN" altLang="en-US" sz="6600" cap="all">
                <a:solidFill>
                  <a:srgbClr val="D80E2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安全</a:t>
            </a:r>
            <a:r>
              <a:rPr lang="zh-CN" altLang="en-US" sz="6600" cap="all" dirty="0">
                <a:solidFill>
                  <a:srgbClr val="D80E2B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隐患排查“十字法”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 descr="http://www.hb-qg.com/uploadfile/2018/0129/2018012902024376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8206" y="1036073"/>
            <a:ext cx="11430000" cy="3105150"/>
          </a:xfrm>
          <a:prstGeom prst="rect">
            <a:avLst/>
          </a:prstGeom>
          <a:noFill/>
        </p:spPr>
      </p:pic>
      <p:pic>
        <p:nvPicPr>
          <p:cNvPr id="10" name="Picture 2" descr="http://www.hb-qg.com/uploadfile/2018/0129/20180129020243767.jpg"/>
          <p:cNvPicPr>
            <a:picLocks noChangeAspect="1" noChangeArrowheads="1"/>
          </p:cNvPicPr>
          <p:nvPr/>
        </p:nvPicPr>
        <p:blipFill>
          <a:blip r:embed="rId3"/>
          <a:srcRect l="46624" t="79517" r="34666" b="11459"/>
          <a:stretch>
            <a:fillRect/>
          </a:stretch>
        </p:blipFill>
        <p:spPr bwMode="auto">
          <a:xfrm>
            <a:off x="5943600" y="3657600"/>
            <a:ext cx="2138516" cy="280220"/>
          </a:xfrm>
          <a:prstGeom prst="rect">
            <a:avLst/>
          </a:prstGeom>
          <a:noFill/>
        </p:spPr>
      </p:pic>
      <p:sp>
        <p:nvSpPr>
          <p:cNvPr id="11" name="矩形 10"/>
          <p:cNvSpPr/>
          <p:nvPr/>
        </p:nvSpPr>
        <p:spPr>
          <a:xfrm>
            <a:off x="437535" y="4371652"/>
            <a:ext cx="1133167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即混乱。安全生产实质是一种秩序管理。如果生产现场是无序、杂乱的，则存在隐患。如施工现场安全管理混乱，乱拉乱扯电线，物料堆放杂乱，存在交叉作业；车间生产流程管理不规范，仓库内的物品未分类存放，在配电间内存放各种杂物等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842"/>
            <a:ext cx="12192000" cy="692884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765"/>
          <a:stretch>
            <a:fillRect/>
          </a:stretch>
        </p:blipFill>
        <p:spPr>
          <a:xfrm>
            <a:off x="-1" y="5076193"/>
            <a:ext cx="12192000" cy="178180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43" r="68454"/>
          <a:stretch>
            <a:fillRect/>
          </a:stretch>
        </p:blipFill>
        <p:spPr>
          <a:xfrm>
            <a:off x="0" y="4831097"/>
            <a:ext cx="3846136" cy="202690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3" t="64733"/>
          <a:stretch>
            <a:fillRect/>
          </a:stretch>
        </p:blipFill>
        <p:spPr>
          <a:xfrm>
            <a:off x="9096865" y="4708548"/>
            <a:ext cx="3198829" cy="2149452"/>
          </a:xfrm>
          <a:prstGeom prst="rect">
            <a:avLst/>
          </a:prstGeom>
        </p:spPr>
      </p:pic>
      <p:sp>
        <p:nvSpPr>
          <p:cNvPr id="11" name="矩形 259"/>
          <p:cNvSpPr>
            <a:spLocks noChangeArrowheads="1"/>
          </p:cNvSpPr>
          <p:nvPr/>
        </p:nvSpPr>
        <p:spPr bwMode="auto">
          <a:xfrm>
            <a:off x="3518607" y="2868597"/>
            <a:ext cx="524327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8000" spc="600" dirty="0">
                <a:solidFill>
                  <a:srgbClr val="D80E2B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挤</a:t>
            </a:r>
          </a:p>
        </p:txBody>
      </p:sp>
      <p:sp>
        <p:nvSpPr>
          <p:cNvPr id="13" name="矩形 12"/>
          <p:cNvSpPr/>
          <p:nvPr/>
        </p:nvSpPr>
        <p:spPr>
          <a:xfrm>
            <a:off x="4631235" y="426817"/>
            <a:ext cx="2929530" cy="2646878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zh-CN" sz="16600" b="1" dirty="0">
                <a:ln>
                  <a:solidFill>
                    <a:schemeClr val="bg1"/>
                  </a:solidFill>
                </a:ln>
                <a:solidFill>
                  <a:srgbClr val="D80E2B"/>
                </a:solidFill>
                <a:latin typeface="Agency FB" panose="020B0503020202020204" pitchFamily="34" charset="0"/>
                <a:ea typeface="腾祥澜黑简" panose="01010104010101010101" pitchFamily="2" charset="-122"/>
                <a:cs typeface="Arial" panose="020B0604020202020204" pitchFamily="34" charset="0"/>
              </a:rPr>
              <a:t>05</a:t>
            </a:r>
            <a:endParaRPr lang="zh-CN" altLang="en-US" sz="16600" b="1" dirty="0">
              <a:ln>
                <a:solidFill>
                  <a:schemeClr val="bg1"/>
                </a:solidFill>
              </a:ln>
              <a:solidFill>
                <a:srgbClr val="D80E2B"/>
              </a:solidFill>
              <a:latin typeface="Agency FB" panose="020B0503020202020204" pitchFamily="34" charset="0"/>
              <a:ea typeface="腾祥澜黑简" panose="0101010401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35974" y="4404754"/>
            <a:ext cx="1169547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即拥挤。一般来说，不同的设备、不同的物品之间需要保持一定的间距。如果出现“零距离”或距离太近的情况，往往可认定为隐患。如：根据各种电气设备设施的性能、结构和工作需要，安全间距大致可分为四种：各种线路的安全间距，变电、配电设备的安全间距，乙炔与氧气或产生火花、明火之间的距离；库房内物品堆放的间距不符合仓储安全要求。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250723" y="1052736"/>
            <a:ext cx="11503742" cy="3333750"/>
            <a:chOff x="250723" y="1084008"/>
            <a:chExt cx="11503742" cy="3333750"/>
          </a:xfrm>
        </p:grpSpPr>
        <p:grpSp>
          <p:nvGrpSpPr>
            <p:cNvPr id="13" name="组合 12"/>
            <p:cNvGrpSpPr/>
            <p:nvPr/>
          </p:nvGrpSpPr>
          <p:grpSpPr>
            <a:xfrm>
              <a:off x="250723" y="1084008"/>
              <a:ext cx="11503742" cy="3333750"/>
              <a:chOff x="250723" y="1157748"/>
              <a:chExt cx="11503742" cy="3333750"/>
            </a:xfrm>
          </p:grpSpPr>
          <p:grpSp>
            <p:nvGrpSpPr>
              <p:cNvPr id="9" name="组合 8"/>
              <p:cNvGrpSpPr/>
              <p:nvPr/>
            </p:nvGrpSpPr>
            <p:grpSpPr>
              <a:xfrm>
                <a:off x="250723" y="1157748"/>
                <a:ext cx="11503742" cy="3333750"/>
                <a:chOff x="250723" y="1157748"/>
                <a:chExt cx="11503742" cy="3333750"/>
              </a:xfrm>
            </p:grpSpPr>
            <p:pic>
              <p:nvPicPr>
                <p:cNvPr id="99330" name="Picture 2" descr="http://www.hb-qg.com/uploadfile/2018/0129/20180129020307380.jpg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250723" y="1157748"/>
                  <a:ext cx="11503742" cy="3333750"/>
                </a:xfrm>
                <a:prstGeom prst="rect">
                  <a:avLst/>
                </a:prstGeom>
                <a:noFill/>
              </p:spPr>
            </p:pic>
            <p:pic>
              <p:nvPicPr>
                <p:cNvPr id="7" name="Picture 2" descr="http://www.hb-qg.com/uploadfile/2018/0129/20180129020307380.jpg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 l="29348" t="10249" r="48678" b="11447"/>
                <a:stretch>
                  <a:fillRect/>
                </a:stretch>
              </p:blipFill>
              <p:spPr bwMode="auto">
                <a:xfrm>
                  <a:off x="3185651" y="1297858"/>
                  <a:ext cx="2934929" cy="3052916"/>
                </a:xfrm>
                <a:prstGeom prst="rect">
                  <a:avLst/>
                </a:prstGeom>
                <a:noFill/>
              </p:spPr>
            </p:pic>
          </p:grpSp>
          <p:pic>
            <p:nvPicPr>
              <p:cNvPr id="99331" name="Picture 3" descr="D:\佛山安全协会\照片档案\隐患排查\立笙纺织４.jpg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3207158" y="1283108"/>
                <a:ext cx="2544714" cy="3058653"/>
              </a:xfrm>
              <a:prstGeom prst="rect">
                <a:avLst/>
              </a:prstGeom>
              <a:noFill/>
            </p:spPr>
          </p:pic>
          <p:pic>
            <p:nvPicPr>
              <p:cNvPr id="99332" name="Picture 4" descr="D:\佛山安全协会\照片档案\隐患排查\西樵国多邦１.jpg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5747569" y="1268359"/>
                <a:ext cx="2349296" cy="3082415"/>
              </a:xfrm>
              <a:prstGeom prst="rect">
                <a:avLst/>
              </a:prstGeom>
              <a:noFill/>
            </p:spPr>
          </p:pic>
          <p:pic>
            <p:nvPicPr>
              <p:cNvPr id="99333" name="Picture 5" descr="D:\佛山安全协会\照片档案\隐患排查\西樵国多邦３.jpg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8166303" y="1268361"/>
                <a:ext cx="3484921" cy="3141407"/>
              </a:xfrm>
              <a:prstGeom prst="rect">
                <a:avLst/>
              </a:prstGeom>
              <a:noFill/>
            </p:spPr>
          </p:pic>
        </p:grpSp>
        <p:sp>
          <p:nvSpPr>
            <p:cNvPr id="14" name="矩形 13"/>
            <p:cNvSpPr/>
            <p:nvPr/>
          </p:nvSpPr>
          <p:spPr>
            <a:xfrm>
              <a:off x="8214851" y="3908323"/>
              <a:ext cx="2492477" cy="38345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危险化学品放置凌乱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842"/>
            <a:ext cx="12192000" cy="692884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765"/>
          <a:stretch>
            <a:fillRect/>
          </a:stretch>
        </p:blipFill>
        <p:spPr>
          <a:xfrm>
            <a:off x="-1" y="5076193"/>
            <a:ext cx="12192000" cy="178180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43" r="68454"/>
          <a:stretch>
            <a:fillRect/>
          </a:stretch>
        </p:blipFill>
        <p:spPr>
          <a:xfrm>
            <a:off x="0" y="4831097"/>
            <a:ext cx="3846136" cy="202690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3" t="64733"/>
          <a:stretch>
            <a:fillRect/>
          </a:stretch>
        </p:blipFill>
        <p:spPr>
          <a:xfrm>
            <a:off x="9096865" y="4708548"/>
            <a:ext cx="3198829" cy="2149452"/>
          </a:xfrm>
          <a:prstGeom prst="rect">
            <a:avLst/>
          </a:prstGeom>
        </p:spPr>
      </p:pic>
      <p:sp>
        <p:nvSpPr>
          <p:cNvPr id="11" name="矩形 259"/>
          <p:cNvSpPr>
            <a:spLocks noChangeArrowheads="1"/>
          </p:cNvSpPr>
          <p:nvPr/>
        </p:nvSpPr>
        <p:spPr bwMode="auto">
          <a:xfrm>
            <a:off x="3518607" y="2868597"/>
            <a:ext cx="524327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8000" spc="600" dirty="0">
                <a:solidFill>
                  <a:srgbClr val="D80E2B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堵</a:t>
            </a:r>
          </a:p>
        </p:txBody>
      </p:sp>
      <p:sp>
        <p:nvSpPr>
          <p:cNvPr id="13" name="矩形 12"/>
          <p:cNvSpPr/>
          <p:nvPr/>
        </p:nvSpPr>
        <p:spPr>
          <a:xfrm>
            <a:off x="4631235" y="426817"/>
            <a:ext cx="2929530" cy="2646878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zh-CN" sz="16600" b="1" dirty="0">
                <a:ln>
                  <a:solidFill>
                    <a:schemeClr val="bg1"/>
                  </a:solidFill>
                </a:ln>
                <a:solidFill>
                  <a:srgbClr val="D80E2B"/>
                </a:solidFill>
                <a:latin typeface="Agency FB" panose="020B0503020202020204" pitchFamily="34" charset="0"/>
                <a:ea typeface="腾祥澜黑简" panose="01010104010101010101" pitchFamily="2" charset="-122"/>
                <a:cs typeface="Arial" panose="020B0604020202020204" pitchFamily="34" charset="0"/>
              </a:rPr>
              <a:t>06</a:t>
            </a:r>
            <a:endParaRPr lang="zh-CN" altLang="en-US" sz="16600" b="1" dirty="0">
              <a:ln>
                <a:solidFill>
                  <a:schemeClr val="bg1"/>
                </a:solidFill>
              </a:ln>
              <a:solidFill>
                <a:srgbClr val="D80E2B"/>
              </a:solidFill>
              <a:latin typeface="Agency FB" panose="020B0503020202020204" pitchFamily="34" charset="0"/>
              <a:ea typeface="腾祥澜黑简" panose="0101010401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422786" y="4746127"/>
            <a:ext cx="1124318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即堵塞。表现为应畅通而未畅通，应看得到而看不到，应拿得到而拿不到，可认定为隐患。如安全出口被封闭，安全通道堆满成品和杂物，应急逃生标志被遮挡，消火栓被埋压、圈占、遮挡。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250723" y="1157748"/>
            <a:ext cx="11503742" cy="3333750"/>
            <a:chOff x="250723" y="1157748"/>
            <a:chExt cx="11503742" cy="3333750"/>
          </a:xfrm>
        </p:grpSpPr>
        <p:grpSp>
          <p:nvGrpSpPr>
            <p:cNvPr id="6" name="组合 5"/>
            <p:cNvGrpSpPr/>
            <p:nvPr/>
          </p:nvGrpSpPr>
          <p:grpSpPr>
            <a:xfrm>
              <a:off x="250723" y="1157748"/>
              <a:ext cx="11503742" cy="3333750"/>
              <a:chOff x="250723" y="1157748"/>
              <a:chExt cx="11503742" cy="3333750"/>
            </a:xfrm>
          </p:grpSpPr>
          <p:pic>
            <p:nvPicPr>
              <p:cNvPr id="7" name="Picture 2" descr="http://www.hb-qg.com/uploadfile/2018/0129/20180129020307380.jpg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50723" y="1157748"/>
                <a:ext cx="11503742" cy="3333750"/>
              </a:xfrm>
              <a:prstGeom prst="rect">
                <a:avLst/>
              </a:prstGeom>
              <a:noFill/>
            </p:spPr>
          </p:pic>
          <p:pic>
            <p:nvPicPr>
              <p:cNvPr id="8" name="Picture 2" descr="http://www.hb-qg.com/uploadfile/2018/0129/20180129020307380.jpg"/>
              <p:cNvPicPr>
                <a:picLocks noChangeAspect="1" noChangeArrowheads="1"/>
              </p:cNvPicPr>
              <p:nvPr/>
            </p:nvPicPr>
            <p:blipFill>
              <a:blip r:embed="rId3"/>
              <a:srcRect l="29348" t="10249" r="48678" b="11447"/>
              <a:stretch>
                <a:fillRect/>
              </a:stretch>
            </p:blipFill>
            <p:spPr bwMode="auto">
              <a:xfrm>
                <a:off x="3185651" y="1297858"/>
                <a:ext cx="2934929" cy="3052916"/>
              </a:xfrm>
              <a:prstGeom prst="rect">
                <a:avLst/>
              </a:prstGeom>
              <a:noFill/>
            </p:spPr>
          </p:pic>
        </p:grpSp>
        <p:pic>
          <p:nvPicPr>
            <p:cNvPr id="87041" name="Picture 1" descr="D:\佛山安全协会\照片档案\隐患排查\佳美袜厂３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38150" y="1297857"/>
              <a:ext cx="2835992" cy="3053736"/>
            </a:xfrm>
            <a:prstGeom prst="rect">
              <a:avLst/>
            </a:prstGeom>
            <a:noFill/>
          </p:spPr>
        </p:pic>
        <p:sp>
          <p:nvSpPr>
            <p:cNvPr id="10" name="矩形 9"/>
            <p:cNvSpPr/>
            <p:nvPr/>
          </p:nvSpPr>
          <p:spPr>
            <a:xfrm>
              <a:off x="1578077" y="3996813"/>
              <a:ext cx="1637071" cy="29496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消火栓被堵</a:t>
              </a:r>
            </a:p>
          </p:txBody>
        </p:sp>
        <p:pic>
          <p:nvPicPr>
            <p:cNvPr id="87042" name="Picture 2" descr="D:\佛山安全协会\照片档案\隐患排查\佳美袜厂８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166304" y="1312607"/>
              <a:ext cx="3411180" cy="3008670"/>
            </a:xfrm>
            <a:prstGeom prst="rect">
              <a:avLst/>
            </a:prstGeom>
            <a:noFill/>
          </p:spPr>
        </p:pic>
        <p:sp>
          <p:nvSpPr>
            <p:cNvPr id="14" name="矩形 13"/>
            <p:cNvSpPr/>
            <p:nvPr/>
          </p:nvSpPr>
          <p:spPr>
            <a:xfrm>
              <a:off x="9842090" y="4031225"/>
              <a:ext cx="1637071" cy="294968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应急通道被堵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842"/>
            <a:ext cx="12192000" cy="692884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765"/>
          <a:stretch>
            <a:fillRect/>
          </a:stretch>
        </p:blipFill>
        <p:spPr>
          <a:xfrm>
            <a:off x="-1" y="5076193"/>
            <a:ext cx="12192000" cy="178180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43" r="68454"/>
          <a:stretch>
            <a:fillRect/>
          </a:stretch>
        </p:blipFill>
        <p:spPr>
          <a:xfrm>
            <a:off x="0" y="4831097"/>
            <a:ext cx="3846136" cy="202690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3" t="64733"/>
          <a:stretch>
            <a:fillRect/>
          </a:stretch>
        </p:blipFill>
        <p:spPr>
          <a:xfrm>
            <a:off x="9096865" y="4708548"/>
            <a:ext cx="3198829" cy="2149452"/>
          </a:xfrm>
          <a:prstGeom prst="rect">
            <a:avLst/>
          </a:prstGeom>
        </p:spPr>
      </p:pic>
      <p:sp>
        <p:nvSpPr>
          <p:cNvPr id="11" name="矩形 259"/>
          <p:cNvSpPr>
            <a:spLocks noChangeArrowheads="1"/>
          </p:cNvSpPr>
          <p:nvPr/>
        </p:nvSpPr>
        <p:spPr bwMode="auto">
          <a:xfrm>
            <a:off x="3518607" y="2868597"/>
            <a:ext cx="524327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8000" spc="600" dirty="0">
                <a:solidFill>
                  <a:srgbClr val="D80E2B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闪</a:t>
            </a:r>
          </a:p>
        </p:txBody>
      </p:sp>
      <p:sp>
        <p:nvSpPr>
          <p:cNvPr id="13" name="矩形 12"/>
          <p:cNvSpPr/>
          <p:nvPr/>
        </p:nvSpPr>
        <p:spPr>
          <a:xfrm>
            <a:off x="4631235" y="426817"/>
            <a:ext cx="2929530" cy="2646878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zh-CN" sz="16600" b="1" dirty="0">
                <a:ln>
                  <a:solidFill>
                    <a:schemeClr val="bg1"/>
                  </a:solidFill>
                </a:ln>
                <a:solidFill>
                  <a:srgbClr val="D80E2B"/>
                </a:solidFill>
                <a:latin typeface="Agency FB" panose="020B0503020202020204" pitchFamily="34" charset="0"/>
                <a:ea typeface="腾祥澜黑简" panose="01010104010101010101" pitchFamily="2" charset="-122"/>
                <a:cs typeface="Arial" panose="020B0604020202020204" pitchFamily="34" charset="0"/>
              </a:rPr>
              <a:t>07</a:t>
            </a:r>
            <a:endParaRPr lang="zh-CN" altLang="en-US" sz="16600" b="1" dirty="0">
              <a:ln>
                <a:solidFill>
                  <a:schemeClr val="bg1"/>
                </a:solidFill>
              </a:ln>
              <a:solidFill>
                <a:srgbClr val="D80E2B"/>
              </a:solidFill>
              <a:latin typeface="Agency FB" panose="020B0503020202020204" pitchFamily="34" charset="0"/>
              <a:ea typeface="腾祥澜黑简" panose="0101010401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67032" y="4696117"/>
            <a:ext cx="1133167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即闪烁。如果一个设备的运行指示灯或显示器非正常闪烁，如亮红灯、闪烁频率加快、伴有提示音，一般可认定为隐患。这通常是在向人们提示设备出了故障，也可能是运行某种指令后未复位造成的，需要及时查找原因，进行检修作业并复位。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640081" y="1066800"/>
            <a:ext cx="10942320" cy="3520440"/>
            <a:chOff x="640081" y="1066800"/>
            <a:chExt cx="10942320" cy="3520440"/>
          </a:xfrm>
        </p:grpSpPr>
        <p:sp>
          <p:nvSpPr>
            <p:cNvPr id="8" name="矩形 7"/>
            <p:cNvSpPr/>
            <p:nvPr/>
          </p:nvSpPr>
          <p:spPr>
            <a:xfrm>
              <a:off x="640081" y="1066800"/>
              <a:ext cx="10942320" cy="35204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9" name="Picture 1" descr="D:\佛山安全协会\照片档案\隐患排查\士丹利陶瓷１０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16771" y="1156974"/>
              <a:ext cx="2971309" cy="3352146"/>
            </a:xfrm>
            <a:prstGeom prst="rect">
              <a:avLst/>
            </a:prstGeom>
            <a:noFill/>
          </p:spPr>
        </p:pic>
        <p:pic>
          <p:nvPicPr>
            <p:cNvPr id="84995" name="Picture 3" descr="https://timgsa.baidu.com/timg?image&amp;quality=80&amp;size=b9999_10000&amp;sec=1555669950625&amp;di=c61c616268689e6ad3f2466c06feb608&amp;imgtype=0&amp;src=http%3A%2F%2Fwww.fsaitao.com%2Fupfiles_foshan%2F3%25E4%25B8%258B%25E7%25A0%2596%25E6%259C%25BA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613355" y="1152748"/>
              <a:ext cx="5191432" cy="3325849"/>
            </a:xfrm>
            <a:prstGeom prst="rect">
              <a:avLst/>
            </a:prstGeom>
            <a:noFill/>
          </p:spPr>
        </p:pic>
        <p:pic>
          <p:nvPicPr>
            <p:cNvPr id="84997" name="Picture 5" descr="https://timgsa.baidu.com/timg?image&amp;quality=80&amp;size=b9999_10000&amp;sec=1555670070567&amp;di=ad066f64e753df985e1ff7036bd34757&amp;imgtype=0&amp;src=http%3A%2F%2Fwww.china-hay.com%2Fupimg%2FB_5949_dabaoji.jpg"/>
            <p:cNvPicPr>
              <a:picLocks noChangeAspect="1" noChangeArrowheads="1"/>
            </p:cNvPicPr>
            <p:nvPr/>
          </p:nvPicPr>
          <p:blipFill>
            <a:blip r:embed="rId5"/>
            <a:srcRect l="20377" t="11485" r="13089" b="10891"/>
            <a:stretch>
              <a:fillRect/>
            </a:stretch>
          </p:blipFill>
          <p:spPr bwMode="auto">
            <a:xfrm>
              <a:off x="8790039" y="1091381"/>
              <a:ext cx="2698955" cy="3465871"/>
            </a:xfrm>
            <a:prstGeom prst="rect">
              <a:avLst/>
            </a:prstGeom>
            <a:noFill/>
          </p:spPr>
        </p:pic>
        <p:sp>
          <p:nvSpPr>
            <p:cNvPr id="12" name="矩形 11"/>
            <p:cNvSpPr/>
            <p:nvPr/>
          </p:nvSpPr>
          <p:spPr>
            <a:xfrm>
              <a:off x="3185651" y="4011561"/>
              <a:ext cx="4542503" cy="41295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D80E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设备运行时发生故障，信号灯发出警报</a:t>
              </a:r>
            </a:p>
          </p:txBody>
        </p:sp>
      </p:grpSp>
      <p:sp>
        <p:nvSpPr>
          <p:cNvPr id="14" name="十六角星 13"/>
          <p:cNvSpPr/>
          <p:nvPr/>
        </p:nvSpPr>
        <p:spPr>
          <a:xfrm>
            <a:off x="3377379" y="1165123"/>
            <a:ext cx="1076633" cy="973393"/>
          </a:xfrm>
          <a:prstGeom prst="star16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闪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842"/>
            <a:ext cx="12192000" cy="692884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765"/>
          <a:stretch>
            <a:fillRect/>
          </a:stretch>
        </p:blipFill>
        <p:spPr>
          <a:xfrm>
            <a:off x="-1" y="5076193"/>
            <a:ext cx="12192000" cy="178180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43" r="68454"/>
          <a:stretch>
            <a:fillRect/>
          </a:stretch>
        </p:blipFill>
        <p:spPr>
          <a:xfrm>
            <a:off x="0" y="4831097"/>
            <a:ext cx="3846136" cy="202690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3" t="64733"/>
          <a:stretch>
            <a:fillRect/>
          </a:stretch>
        </p:blipFill>
        <p:spPr>
          <a:xfrm>
            <a:off x="9096865" y="4708548"/>
            <a:ext cx="3198829" cy="2149452"/>
          </a:xfrm>
          <a:prstGeom prst="rect">
            <a:avLst/>
          </a:prstGeom>
        </p:spPr>
      </p:pic>
      <p:sp>
        <p:nvSpPr>
          <p:cNvPr id="11" name="矩形 259"/>
          <p:cNvSpPr>
            <a:spLocks noChangeArrowheads="1"/>
          </p:cNvSpPr>
          <p:nvPr/>
        </p:nvSpPr>
        <p:spPr bwMode="auto">
          <a:xfrm>
            <a:off x="3518607" y="2868597"/>
            <a:ext cx="524327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8000" spc="600" dirty="0">
                <a:solidFill>
                  <a:srgbClr val="D80E2B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晃</a:t>
            </a:r>
          </a:p>
        </p:txBody>
      </p:sp>
      <p:sp>
        <p:nvSpPr>
          <p:cNvPr id="13" name="矩形 12"/>
          <p:cNvSpPr/>
          <p:nvPr/>
        </p:nvSpPr>
        <p:spPr>
          <a:xfrm>
            <a:off x="4631235" y="426817"/>
            <a:ext cx="2929530" cy="2646878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zh-CN" sz="16600" b="1" dirty="0">
                <a:ln>
                  <a:solidFill>
                    <a:schemeClr val="bg1"/>
                  </a:solidFill>
                </a:ln>
                <a:solidFill>
                  <a:srgbClr val="D80E2B"/>
                </a:solidFill>
                <a:latin typeface="Agency FB" panose="020B0503020202020204" pitchFamily="34" charset="0"/>
                <a:ea typeface="腾祥澜黑简" panose="01010104010101010101" pitchFamily="2" charset="-122"/>
                <a:cs typeface="Arial" panose="020B0604020202020204" pitchFamily="34" charset="0"/>
              </a:rPr>
              <a:t>08</a:t>
            </a:r>
            <a:endParaRPr lang="zh-CN" altLang="en-US" sz="16600" b="1" dirty="0">
              <a:ln>
                <a:solidFill>
                  <a:schemeClr val="bg1"/>
                </a:solidFill>
              </a:ln>
              <a:solidFill>
                <a:srgbClr val="D80E2B"/>
              </a:solidFill>
              <a:latin typeface="Agency FB" panose="020B0503020202020204" pitchFamily="34" charset="0"/>
              <a:ea typeface="腾祥澜黑简" panose="0101010401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614516" y="4410134"/>
            <a:ext cx="113021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即晃动。一般情况下，无论是机械设备、工作平台还是作业辅助工具，都需要较好的稳定性和牢固性，或应该固定的没固定，松动。一旦出现晃动，则会加快设备磨损，影响正常使用，甚至威胁职工的生命安全，可认定为隐患，应及时整改。如设备基脚安装不到位、脚手架搭设不稳固、起重设备固定不牢、防护栏杆晃动等。</a:t>
            </a:r>
          </a:p>
        </p:txBody>
      </p:sp>
      <p:sp>
        <p:nvSpPr>
          <p:cNvPr id="11" name="矩形 10"/>
          <p:cNvSpPr/>
          <p:nvPr/>
        </p:nvSpPr>
        <p:spPr>
          <a:xfrm>
            <a:off x="461133" y="1001416"/>
            <a:ext cx="11547987" cy="3229897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Picture 2" descr="http://www.hb-qg.com/uploadfile/2018/0129/20180129020307380.jpg"/>
          <p:cNvPicPr>
            <a:picLocks noChangeAspect="1" noChangeArrowheads="1"/>
          </p:cNvPicPr>
          <p:nvPr/>
        </p:nvPicPr>
        <p:blipFill>
          <a:blip r:embed="rId3"/>
          <a:srcRect l="68718"/>
          <a:stretch>
            <a:fillRect/>
          </a:stretch>
        </p:blipFill>
        <p:spPr bwMode="auto">
          <a:xfrm>
            <a:off x="519638" y="971427"/>
            <a:ext cx="3305602" cy="3333750"/>
          </a:xfrm>
          <a:prstGeom prst="rect">
            <a:avLst/>
          </a:prstGeom>
          <a:noFill/>
        </p:spPr>
      </p:pic>
      <p:pic>
        <p:nvPicPr>
          <p:cNvPr id="13" name="Picture 37" descr="DSC01740"/>
          <p:cNvPicPr>
            <a:picLocks noChangeAspect="1" noChangeArrowheads="1"/>
          </p:cNvPicPr>
          <p:nvPr/>
        </p:nvPicPr>
        <p:blipFill>
          <a:blip r:embed="rId4" cstate="print"/>
          <a:srcRect l="22614" b="12837"/>
          <a:stretch>
            <a:fillRect/>
          </a:stretch>
        </p:blipFill>
        <p:spPr bwMode="auto">
          <a:xfrm>
            <a:off x="3706330" y="1097280"/>
            <a:ext cx="3776510" cy="304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0" descr="DSC0174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40942" y="1107757"/>
            <a:ext cx="4376738" cy="3058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矩形 14"/>
          <p:cNvSpPr/>
          <p:nvPr/>
        </p:nvSpPr>
        <p:spPr>
          <a:xfrm>
            <a:off x="4630993" y="3716593"/>
            <a:ext cx="4542503" cy="4129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D80E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电机底座松动，设备运行时，振动较大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842"/>
            <a:ext cx="12192000" cy="692884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765"/>
          <a:stretch>
            <a:fillRect/>
          </a:stretch>
        </p:blipFill>
        <p:spPr>
          <a:xfrm>
            <a:off x="-1" y="5076193"/>
            <a:ext cx="12192000" cy="178180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43" r="68454"/>
          <a:stretch>
            <a:fillRect/>
          </a:stretch>
        </p:blipFill>
        <p:spPr>
          <a:xfrm>
            <a:off x="0" y="4831097"/>
            <a:ext cx="3846136" cy="202690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3" t="64733"/>
          <a:stretch>
            <a:fillRect/>
          </a:stretch>
        </p:blipFill>
        <p:spPr>
          <a:xfrm>
            <a:off x="9096865" y="4708548"/>
            <a:ext cx="3198829" cy="2149452"/>
          </a:xfrm>
          <a:prstGeom prst="rect">
            <a:avLst/>
          </a:prstGeom>
        </p:spPr>
      </p:pic>
      <p:sp>
        <p:nvSpPr>
          <p:cNvPr id="11" name="矩形 259"/>
          <p:cNvSpPr>
            <a:spLocks noChangeArrowheads="1"/>
          </p:cNvSpPr>
          <p:nvPr/>
        </p:nvSpPr>
        <p:spPr bwMode="auto">
          <a:xfrm>
            <a:off x="3518607" y="2868597"/>
            <a:ext cx="524327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8000" spc="600" dirty="0">
                <a:solidFill>
                  <a:srgbClr val="D80E2B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仿</a:t>
            </a:r>
          </a:p>
        </p:txBody>
      </p:sp>
      <p:sp>
        <p:nvSpPr>
          <p:cNvPr id="13" name="矩形 12"/>
          <p:cNvSpPr/>
          <p:nvPr/>
        </p:nvSpPr>
        <p:spPr>
          <a:xfrm>
            <a:off x="4631235" y="426817"/>
            <a:ext cx="2929530" cy="2646878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zh-CN" sz="16600" b="1" dirty="0">
                <a:ln>
                  <a:solidFill>
                    <a:schemeClr val="bg1"/>
                  </a:solidFill>
                </a:ln>
                <a:solidFill>
                  <a:srgbClr val="D80E2B"/>
                </a:solidFill>
                <a:latin typeface="Agency FB" panose="020B0503020202020204" pitchFamily="34" charset="0"/>
                <a:ea typeface="腾祥澜黑简" panose="01010104010101010101" pitchFamily="2" charset="-122"/>
                <a:cs typeface="Arial" panose="020B0604020202020204" pitchFamily="34" charset="0"/>
              </a:rPr>
              <a:t>09</a:t>
            </a:r>
            <a:endParaRPr lang="zh-CN" altLang="en-US" sz="16600" b="1" dirty="0">
              <a:ln>
                <a:solidFill>
                  <a:schemeClr val="bg1"/>
                </a:solidFill>
              </a:ln>
              <a:solidFill>
                <a:srgbClr val="D80E2B"/>
              </a:solidFill>
              <a:latin typeface="Agency FB" panose="020B0503020202020204" pitchFamily="34" charset="0"/>
              <a:ea typeface="腾祥澜黑简" panose="0101010401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842"/>
            <a:ext cx="12192000" cy="692884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765"/>
          <a:stretch>
            <a:fillRect/>
          </a:stretch>
        </p:blipFill>
        <p:spPr>
          <a:xfrm>
            <a:off x="-1" y="5076193"/>
            <a:ext cx="12192000" cy="1781807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0218337" y="1573825"/>
            <a:ext cx="1661993" cy="3078728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9600" dirty="0">
                <a:solidFill>
                  <a:srgbClr val="D80E2B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目 录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9244043" y="361756"/>
            <a:ext cx="738664" cy="2509661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en-US" altLang="zh-CN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CONTENTS</a:t>
            </a:r>
            <a:endParaRPr lang="zh-CN" altLang="en-US" sz="3600" dirty="0">
              <a:solidFill>
                <a:schemeClr val="tx1">
                  <a:lumMod val="50000"/>
                  <a:lumOff val="50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10189183" y="584534"/>
            <a:ext cx="0" cy="3953231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流程图: 离页连接符 13"/>
          <p:cNvSpPr/>
          <p:nvPr/>
        </p:nvSpPr>
        <p:spPr>
          <a:xfrm>
            <a:off x="1305793" y="752415"/>
            <a:ext cx="778668" cy="725714"/>
          </a:xfrm>
          <a:prstGeom prst="flowChartOffpageConnector">
            <a:avLst/>
          </a:prstGeom>
          <a:solidFill>
            <a:srgbClr val="D80E2B"/>
          </a:solidFill>
          <a:ln>
            <a:noFill/>
          </a:ln>
        </p:spPr>
        <p:txBody>
          <a:bodyPr rot="0" spcFirstLastPara="0" vertOverflow="overflow" horzOverflow="overflow" vert="horz" wrap="square" lIns="0" tIns="72000" rIns="0" bIns="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Agency FB" panose="020B0503020202020204" pitchFamily="34" charset="0"/>
              </a:rPr>
              <a:t>01</a:t>
            </a:r>
            <a:endParaRPr lang="zh-CN" altLang="en-US" sz="28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714219" y="823882"/>
            <a:ext cx="15311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spc="300" dirty="0">
                <a:solidFill>
                  <a:srgbClr val="D80E2B"/>
                </a:solidFill>
                <a:latin typeface="方正兰亭细黑_GBK_M" pitchFamily="2" charset="2"/>
                <a:ea typeface="方正兰亭细黑_GBK_M" pitchFamily="2" charset="2"/>
                <a:cs typeface="方正兰亭细黑_GBK_M" pitchFamily="2" charset="2"/>
              </a:rPr>
              <a:t>【</a:t>
            </a:r>
            <a:r>
              <a:rPr lang="zh-CN" altLang="en-US" sz="3200" spc="300" dirty="0">
                <a:solidFill>
                  <a:srgbClr val="D80E2B"/>
                </a:solidFill>
                <a:latin typeface="方正兰亭细黑_GBK_M" pitchFamily="2" charset="2"/>
                <a:ea typeface="方正兰亭细黑_GBK_M" pitchFamily="2" charset="2"/>
                <a:cs typeface="方正兰亭细黑_GBK_M" pitchFamily="2" charset="2"/>
              </a:rPr>
              <a:t>破</a:t>
            </a:r>
            <a:r>
              <a:rPr lang="en-US" altLang="zh-CN" sz="3200" spc="300" dirty="0">
                <a:solidFill>
                  <a:srgbClr val="D80E2B"/>
                </a:solidFill>
                <a:latin typeface="方正兰亭细黑_GBK_M" pitchFamily="2" charset="2"/>
                <a:ea typeface="方正兰亭细黑_GBK_M" pitchFamily="2" charset="2"/>
                <a:cs typeface="方正兰亭细黑_GBK_M" pitchFamily="2" charset="2"/>
              </a:rPr>
              <a:t>】</a:t>
            </a:r>
            <a:endParaRPr lang="zh-CN" altLang="en-US" sz="3200" spc="300" dirty="0">
              <a:solidFill>
                <a:srgbClr val="D80E2B"/>
              </a:solidFill>
              <a:latin typeface="方正兰亭细黑_GBK_M" pitchFamily="2" charset="2"/>
              <a:ea typeface="方正兰亭细黑_GBK_M" pitchFamily="2" charset="2"/>
              <a:cs typeface="方正兰亭细黑_GBK_M" pitchFamily="2" charset="2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2190979" y="1458406"/>
            <a:ext cx="2513756" cy="169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流程图: 离页连接符 16"/>
          <p:cNvSpPr/>
          <p:nvPr/>
        </p:nvSpPr>
        <p:spPr>
          <a:xfrm>
            <a:off x="1305793" y="1753901"/>
            <a:ext cx="778668" cy="725714"/>
          </a:xfrm>
          <a:prstGeom prst="flowChartOffpageConnector">
            <a:avLst/>
          </a:prstGeom>
          <a:solidFill>
            <a:srgbClr val="D80E2B"/>
          </a:solidFill>
          <a:ln>
            <a:noFill/>
          </a:ln>
        </p:spPr>
        <p:txBody>
          <a:bodyPr rot="0" spcFirstLastPara="0" vertOverflow="overflow" horzOverflow="overflow" vert="horz" wrap="square" lIns="0" tIns="72000" rIns="0" bIns="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Agency FB" panose="020B0503020202020204" pitchFamily="34" charset="0"/>
              </a:rPr>
              <a:t>02</a:t>
            </a:r>
            <a:endParaRPr lang="zh-CN" altLang="en-US" sz="28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2190979" y="2459892"/>
            <a:ext cx="2572750" cy="310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流程图: 离页连接符 19"/>
          <p:cNvSpPr/>
          <p:nvPr/>
        </p:nvSpPr>
        <p:spPr>
          <a:xfrm>
            <a:off x="1305793" y="2755387"/>
            <a:ext cx="778668" cy="725714"/>
          </a:xfrm>
          <a:prstGeom prst="flowChartOffpageConnector">
            <a:avLst/>
          </a:prstGeom>
          <a:solidFill>
            <a:srgbClr val="D80E2B"/>
          </a:solidFill>
          <a:ln>
            <a:noFill/>
          </a:ln>
        </p:spPr>
        <p:txBody>
          <a:bodyPr rot="0" spcFirstLastPara="0" vertOverflow="overflow" horzOverflow="overflow" vert="horz" wrap="square" lIns="0" tIns="72000" rIns="0" bIns="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Agency FB" panose="020B0503020202020204" pitchFamily="34" charset="0"/>
              </a:rPr>
              <a:t>03</a:t>
            </a:r>
            <a:endParaRPr lang="zh-CN" altLang="en-US" sz="28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sp>
        <p:nvSpPr>
          <p:cNvPr id="23" name="流程图: 离页连接符 22"/>
          <p:cNvSpPr/>
          <p:nvPr/>
        </p:nvSpPr>
        <p:spPr>
          <a:xfrm>
            <a:off x="1305793" y="3756873"/>
            <a:ext cx="778668" cy="725714"/>
          </a:xfrm>
          <a:prstGeom prst="flowChartOffpageConnector">
            <a:avLst/>
          </a:prstGeom>
          <a:solidFill>
            <a:srgbClr val="D80E2B"/>
          </a:solidFill>
          <a:ln>
            <a:noFill/>
          </a:ln>
        </p:spPr>
        <p:txBody>
          <a:bodyPr rot="0" spcFirstLastPara="0" vertOverflow="overflow" horzOverflow="overflow" vert="horz" wrap="square" lIns="0" tIns="72000" rIns="0" bIns="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Agency FB" panose="020B0503020202020204" pitchFamily="34" charset="0"/>
              </a:rPr>
              <a:t>04</a:t>
            </a:r>
            <a:endParaRPr lang="zh-CN" altLang="en-US" sz="28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cxnSp>
        <p:nvCxnSpPr>
          <p:cNvPr id="28" name="直接连接符 27"/>
          <p:cNvCxnSpPr/>
          <p:nvPr/>
        </p:nvCxnSpPr>
        <p:spPr>
          <a:xfrm>
            <a:off x="2210643" y="3497191"/>
            <a:ext cx="2572750" cy="310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2215559" y="4490248"/>
            <a:ext cx="2572750" cy="310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流程图: 离页连接符 29"/>
          <p:cNvSpPr/>
          <p:nvPr/>
        </p:nvSpPr>
        <p:spPr>
          <a:xfrm>
            <a:off x="1281211" y="4764679"/>
            <a:ext cx="778668" cy="725714"/>
          </a:xfrm>
          <a:prstGeom prst="flowChartOffpageConnector">
            <a:avLst/>
          </a:prstGeom>
          <a:solidFill>
            <a:srgbClr val="D80E2B"/>
          </a:solidFill>
          <a:ln>
            <a:noFill/>
          </a:ln>
        </p:spPr>
        <p:txBody>
          <a:bodyPr rot="0" spcFirstLastPara="0" vertOverflow="overflow" horzOverflow="overflow" vert="horz" wrap="square" lIns="0" tIns="72000" rIns="0" bIns="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Agency FB" panose="020B0503020202020204" pitchFamily="34" charset="0"/>
              </a:rPr>
              <a:t>05</a:t>
            </a:r>
            <a:endParaRPr lang="zh-CN" altLang="en-US" sz="28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cxnSp>
        <p:nvCxnSpPr>
          <p:cNvPr id="31" name="直接连接符 30"/>
          <p:cNvCxnSpPr/>
          <p:nvPr/>
        </p:nvCxnSpPr>
        <p:spPr>
          <a:xfrm>
            <a:off x="2190978" y="5527551"/>
            <a:ext cx="2572750" cy="310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本框 14"/>
          <p:cNvSpPr txBox="1"/>
          <p:nvPr/>
        </p:nvSpPr>
        <p:spPr>
          <a:xfrm>
            <a:off x="2689639" y="1772695"/>
            <a:ext cx="15311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spc="300" dirty="0">
                <a:solidFill>
                  <a:srgbClr val="D80E2B"/>
                </a:solidFill>
                <a:latin typeface="方正兰亭细黑_GBK_M" pitchFamily="2" charset="2"/>
                <a:ea typeface="方正兰亭细黑_GBK_M" pitchFamily="2" charset="2"/>
                <a:cs typeface="方正兰亭细黑_GBK_M" pitchFamily="2" charset="2"/>
              </a:rPr>
              <a:t>【</a:t>
            </a:r>
            <a:r>
              <a:rPr lang="zh-CN" altLang="en-US" sz="3200" spc="300" dirty="0">
                <a:solidFill>
                  <a:srgbClr val="D80E2B"/>
                </a:solidFill>
                <a:latin typeface="方正兰亭细黑_GBK_M" pitchFamily="2" charset="2"/>
                <a:ea typeface="方正兰亭细黑_GBK_M" pitchFamily="2" charset="2"/>
                <a:cs typeface="方正兰亭细黑_GBK_M" pitchFamily="2" charset="2"/>
              </a:rPr>
              <a:t>缺</a:t>
            </a:r>
            <a:r>
              <a:rPr lang="en-US" altLang="zh-CN" sz="3200" spc="300" dirty="0">
                <a:solidFill>
                  <a:srgbClr val="D80E2B"/>
                </a:solidFill>
                <a:latin typeface="方正兰亭细黑_GBK_M" pitchFamily="2" charset="2"/>
                <a:ea typeface="方正兰亭细黑_GBK_M" pitchFamily="2" charset="2"/>
                <a:cs typeface="方正兰亭细黑_GBK_M" pitchFamily="2" charset="2"/>
              </a:rPr>
              <a:t>】</a:t>
            </a:r>
            <a:endParaRPr lang="zh-CN" altLang="en-US" sz="3200" spc="300" dirty="0">
              <a:solidFill>
                <a:srgbClr val="D80E2B"/>
              </a:solidFill>
              <a:latin typeface="方正兰亭细黑_GBK_M" pitchFamily="2" charset="2"/>
              <a:ea typeface="方正兰亭细黑_GBK_M" pitchFamily="2" charset="2"/>
              <a:cs typeface="方正兰亭细黑_GBK_M" pitchFamily="2" charset="2"/>
            </a:endParaRPr>
          </a:p>
        </p:txBody>
      </p:sp>
      <p:sp>
        <p:nvSpPr>
          <p:cNvPr id="34" name="文本框 14"/>
          <p:cNvSpPr txBox="1"/>
          <p:nvPr/>
        </p:nvSpPr>
        <p:spPr>
          <a:xfrm>
            <a:off x="2709303" y="2809998"/>
            <a:ext cx="15311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spc="300" dirty="0">
                <a:solidFill>
                  <a:srgbClr val="D80E2B"/>
                </a:solidFill>
                <a:latin typeface="方正兰亭超细黑简体" pitchFamily="2" charset="-122"/>
                <a:ea typeface="方正兰亭超细黑简体" pitchFamily="2" charset="-122"/>
              </a:rPr>
              <a:t>【</a:t>
            </a:r>
            <a:r>
              <a:rPr lang="zh-CN" altLang="en-US" sz="3200" spc="300" dirty="0">
                <a:solidFill>
                  <a:srgbClr val="D80E2B"/>
                </a:solidFill>
                <a:latin typeface="方正兰亭超细黑简体" pitchFamily="2" charset="-122"/>
                <a:ea typeface="方正兰亭超细黑简体" pitchFamily="2" charset="-122"/>
              </a:rPr>
              <a:t>裸</a:t>
            </a:r>
            <a:r>
              <a:rPr lang="en-US" altLang="zh-CN" sz="3200" spc="300" dirty="0">
                <a:solidFill>
                  <a:srgbClr val="D80E2B"/>
                </a:solidFill>
                <a:latin typeface="方正兰亭超细黑简体" pitchFamily="2" charset="-122"/>
                <a:ea typeface="方正兰亭超细黑简体" pitchFamily="2" charset="-122"/>
              </a:rPr>
              <a:t>】</a:t>
            </a:r>
            <a:endParaRPr lang="zh-CN" altLang="en-US" sz="3200" spc="300" dirty="0">
              <a:solidFill>
                <a:srgbClr val="D80E2B"/>
              </a:solidFill>
              <a:latin typeface="方正兰亭超细黑简体" pitchFamily="2" charset="-122"/>
              <a:ea typeface="方正兰亭超细黑简体" pitchFamily="2" charset="-122"/>
            </a:endParaRPr>
          </a:p>
        </p:txBody>
      </p:sp>
      <p:sp>
        <p:nvSpPr>
          <p:cNvPr id="35" name="文本框 14"/>
          <p:cNvSpPr txBox="1"/>
          <p:nvPr/>
        </p:nvSpPr>
        <p:spPr>
          <a:xfrm>
            <a:off x="2699470" y="3803056"/>
            <a:ext cx="15311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spc="300" dirty="0">
                <a:solidFill>
                  <a:srgbClr val="D80E2B"/>
                </a:solidFill>
                <a:latin typeface="方正兰亭超细黑简体" pitchFamily="2" charset="-122"/>
                <a:ea typeface="方正兰亭超细黑简体" pitchFamily="2" charset="-122"/>
              </a:rPr>
              <a:t>【</a:t>
            </a:r>
            <a:r>
              <a:rPr lang="zh-CN" altLang="en-US" sz="3200" spc="300" dirty="0">
                <a:solidFill>
                  <a:srgbClr val="D80E2B"/>
                </a:solidFill>
                <a:latin typeface="方正兰亭超细黑简体" pitchFamily="2" charset="-122"/>
                <a:ea typeface="方正兰亭超细黑简体" pitchFamily="2" charset="-122"/>
              </a:rPr>
              <a:t>乱</a:t>
            </a:r>
            <a:r>
              <a:rPr lang="en-US" altLang="zh-CN" sz="3200" spc="300" dirty="0">
                <a:solidFill>
                  <a:srgbClr val="D80E2B"/>
                </a:solidFill>
                <a:latin typeface="方正兰亭超细黑简体" pitchFamily="2" charset="-122"/>
                <a:ea typeface="方正兰亭超细黑简体" pitchFamily="2" charset="-122"/>
              </a:rPr>
              <a:t>】</a:t>
            </a:r>
            <a:endParaRPr lang="zh-CN" altLang="en-US" sz="3200" spc="300" dirty="0">
              <a:solidFill>
                <a:srgbClr val="D80E2B"/>
              </a:solidFill>
              <a:latin typeface="方正兰亭超细黑简体" pitchFamily="2" charset="-122"/>
              <a:ea typeface="方正兰亭超细黑简体" pitchFamily="2" charset="-122"/>
            </a:endParaRPr>
          </a:p>
        </p:txBody>
      </p:sp>
      <p:sp>
        <p:nvSpPr>
          <p:cNvPr id="36" name="文本框 14"/>
          <p:cNvSpPr txBox="1"/>
          <p:nvPr/>
        </p:nvSpPr>
        <p:spPr>
          <a:xfrm>
            <a:off x="2689638" y="4810862"/>
            <a:ext cx="15311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spc="300" dirty="0">
                <a:solidFill>
                  <a:srgbClr val="D80E2B"/>
                </a:solidFill>
                <a:latin typeface="方正兰亭超细黑简体" pitchFamily="2" charset="-122"/>
                <a:ea typeface="方正兰亭超细黑简体" pitchFamily="2" charset="-122"/>
              </a:rPr>
              <a:t>【</a:t>
            </a:r>
            <a:r>
              <a:rPr lang="zh-CN" altLang="en-US" sz="3200" spc="300" dirty="0">
                <a:solidFill>
                  <a:srgbClr val="D80E2B"/>
                </a:solidFill>
                <a:latin typeface="方正兰亭超细黑简体" pitchFamily="2" charset="-122"/>
                <a:ea typeface="方正兰亭超细黑简体" pitchFamily="2" charset="-122"/>
              </a:rPr>
              <a:t>挤</a:t>
            </a:r>
            <a:r>
              <a:rPr lang="en-US" altLang="zh-CN" sz="3200" spc="300" dirty="0">
                <a:solidFill>
                  <a:srgbClr val="D80E2B"/>
                </a:solidFill>
                <a:latin typeface="方正兰亭超细黑简体" pitchFamily="2" charset="-122"/>
                <a:ea typeface="方正兰亭超细黑简体" pitchFamily="2" charset="-122"/>
              </a:rPr>
              <a:t>】</a:t>
            </a:r>
            <a:endParaRPr lang="zh-CN" altLang="en-US" sz="3200" spc="300" dirty="0">
              <a:solidFill>
                <a:srgbClr val="D80E2B"/>
              </a:solidFill>
              <a:latin typeface="方正兰亭超细黑简体" pitchFamily="2" charset="-122"/>
              <a:ea typeface="方正兰亭超细黑简体" pitchFamily="2" charset="-122"/>
            </a:endParaRPr>
          </a:p>
        </p:txBody>
      </p:sp>
      <p:sp>
        <p:nvSpPr>
          <p:cNvPr id="37" name="流程图: 离页连接符 36"/>
          <p:cNvSpPr/>
          <p:nvPr/>
        </p:nvSpPr>
        <p:spPr>
          <a:xfrm>
            <a:off x="5513893" y="772083"/>
            <a:ext cx="778668" cy="725714"/>
          </a:xfrm>
          <a:prstGeom prst="flowChartOffpageConnector">
            <a:avLst/>
          </a:prstGeom>
          <a:solidFill>
            <a:srgbClr val="D80E2B"/>
          </a:solidFill>
          <a:ln>
            <a:noFill/>
          </a:ln>
        </p:spPr>
        <p:txBody>
          <a:bodyPr rot="0" spcFirstLastPara="0" vertOverflow="overflow" horzOverflow="overflow" vert="horz" wrap="square" lIns="0" tIns="72000" rIns="0" bIns="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Agency FB" panose="020B0503020202020204" pitchFamily="34" charset="0"/>
              </a:rPr>
              <a:t>06</a:t>
            </a:r>
            <a:endParaRPr lang="zh-CN" altLang="en-US" sz="28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sp>
        <p:nvSpPr>
          <p:cNvPr id="38" name="文本框 14"/>
          <p:cNvSpPr txBox="1"/>
          <p:nvPr/>
        </p:nvSpPr>
        <p:spPr>
          <a:xfrm>
            <a:off x="6922319" y="843550"/>
            <a:ext cx="15311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spc="300" dirty="0">
                <a:solidFill>
                  <a:srgbClr val="D80E2B"/>
                </a:solidFill>
                <a:latin typeface="方正兰亭超细黑简体" pitchFamily="2" charset="-122"/>
                <a:ea typeface="方正兰亭超细黑简体" pitchFamily="2" charset="-122"/>
              </a:rPr>
              <a:t>【</a:t>
            </a:r>
            <a:r>
              <a:rPr lang="zh-CN" altLang="en-US" sz="3200" spc="300" dirty="0">
                <a:solidFill>
                  <a:srgbClr val="D80E2B"/>
                </a:solidFill>
                <a:latin typeface="方正兰亭超细黑简体" pitchFamily="2" charset="-122"/>
                <a:ea typeface="方正兰亭超细黑简体" pitchFamily="2" charset="-122"/>
              </a:rPr>
              <a:t>堵</a:t>
            </a:r>
            <a:r>
              <a:rPr lang="en-US" altLang="zh-CN" sz="3200" spc="300" dirty="0">
                <a:solidFill>
                  <a:srgbClr val="D80E2B"/>
                </a:solidFill>
                <a:latin typeface="方正兰亭超细黑简体" pitchFamily="2" charset="-122"/>
                <a:ea typeface="方正兰亭超细黑简体" pitchFamily="2" charset="-122"/>
              </a:rPr>
              <a:t>】</a:t>
            </a:r>
            <a:endParaRPr lang="zh-CN" altLang="en-US" sz="3200" spc="300" dirty="0">
              <a:solidFill>
                <a:srgbClr val="D80E2B"/>
              </a:solidFill>
              <a:latin typeface="方正兰亭超细黑简体" pitchFamily="2" charset="-122"/>
              <a:ea typeface="方正兰亭超细黑简体" pitchFamily="2" charset="-122"/>
            </a:endParaRPr>
          </a:p>
        </p:txBody>
      </p:sp>
      <p:cxnSp>
        <p:nvCxnSpPr>
          <p:cNvPr id="39" name="直接连接符 38"/>
          <p:cNvCxnSpPr/>
          <p:nvPr/>
        </p:nvCxnSpPr>
        <p:spPr>
          <a:xfrm>
            <a:off x="6399079" y="1478074"/>
            <a:ext cx="2513756" cy="169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流程图: 离页连接符 39"/>
          <p:cNvSpPr/>
          <p:nvPr/>
        </p:nvSpPr>
        <p:spPr>
          <a:xfrm>
            <a:off x="5513893" y="1773569"/>
            <a:ext cx="778668" cy="725714"/>
          </a:xfrm>
          <a:prstGeom prst="flowChartOffpageConnector">
            <a:avLst/>
          </a:prstGeom>
          <a:solidFill>
            <a:srgbClr val="D80E2B"/>
          </a:solidFill>
          <a:ln>
            <a:noFill/>
          </a:ln>
        </p:spPr>
        <p:txBody>
          <a:bodyPr rot="0" spcFirstLastPara="0" vertOverflow="overflow" horzOverflow="overflow" vert="horz" wrap="square" lIns="0" tIns="72000" rIns="0" bIns="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Agency FB" panose="020B0503020202020204" pitchFamily="34" charset="0"/>
              </a:rPr>
              <a:t>07</a:t>
            </a:r>
            <a:endParaRPr lang="zh-CN" altLang="en-US" sz="28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6399079" y="2479560"/>
            <a:ext cx="2572750" cy="310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流程图: 离页连接符 41"/>
          <p:cNvSpPr/>
          <p:nvPr/>
        </p:nvSpPr>
        <p:spPr>
          <a:xfrm>
            <a:off x="5513893" y="2775055"/>
            <a:ext cx="778668" cy="725714"/>
          </a:xfrm>
          <a:prstGeom prst="flowChartOffpageConnector">
            <a:avLst/>
          </a:prstGeom>
          <a:solidFill>
            <a:srgbClr val="D80E2B"/>
          </a:solidFill>
          <a:ln>
            <a:noFill/>
          </a:ln>
        </p:spPr>
        <p:txBody>
          <a:bodyPr rot="0" spcFirstLastPara="0" vertOverflow="overflow" horzOverflow="overflow" vert="horz" wrap="square" lIns="0" tIns="72000" rIns="0" bIns="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Agency FB" panose="020B0503020202020204" pitchFamily="34" charset="0"/>
              </a:rPr>
              <a:t>08</a:t>
            </a:r>
            <a:endParaRPr lang="zh-CN" altLang="en-US" sz="28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sp>
        <p:nvSpPr>
          <p:cNvPr id="43" name="流程图: 离页连接符 42"/>
          <p:cNvSpPr/>
          <p:nvPr/>
        </p:nvSpPr>
        <p:spPr>
          <a:xfrm>
            <a:off x="5513893" y="3776541"/>
            <a:ext cx="778668" cy="725714"/>
          </a:xfrm>
          <a:prstGeom prst="flowChartOffpageConnector">
            <a:avLst/>
          </a:prstGeom>
          <a:solidFill>
            <a:srgbClr val="D80E2B"/>
          </a:solidFill>
          <a:ln>
            <a:noFill/>
          </a:ln>
        </p:spPr>
        <p:txBody>
          <a:bodyPr rot="0" spcFirstLastPara="0" vertOverflow="overflow" horzOverflow="overflow" vert="horz" wrap="square" lIns="0" tIns="72000" rIns="0" bIns="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Agency FB" panose="020B0503020202020204" pitchFamily="34" charset="0"/>
              </a:rPr>
              <a:t>09</a:t>
            </a:r>
            <a:endParaRPr lang="zh-CN" altLang="en-US" sz="28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cxnSp>
        <p:nvCxnSpPr>
          <p:cNvPr id="44" name="直接连接符 43"/>
          <p:cNvCxnSpPr/>
          <p:nvPr/>
        </p:nvCxnSpPr>
        <p:spPr>
          <a:xfrm>
            <a:off x="6418743" y="3516859"/>
            <a:ext cx="2572750" cy="310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>
            <a:off x="6423659" y="4509916"/>
            <a:ext cx="2572750" cy="310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流程图: 离页连接符 45"/>
          <p:cNvSpPr/>
          <p:nvPr/>
        </p:nvSpPr>
        <p:spPr>
          <a:xfrm>
            <a:off x="5489311" y="4784347"/>
            <a:ext cx="778668" cy="725714"/>
          </a:xfrm>
          <a:prstGeom prst="flowChartOffpageConnector">
            <a:avLst/>
          </a:prstGeom>
          <a:solidFill>
            <a:srgbClr val="D80E2B"/>
          </a:solidFill>
          <a:ln>
            <a:noFill/>
          </a:ln>
        </p:spPr>
        <p:txBody>
          <a:bodyPr rot="0" spcFirstLastPara="0" vertOverflow="overflow" horzOverflow="overflow" vert="horz" wrap="square" lIns="0" tIns="72000" rIns="0" bIns="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Agency FB" panose="020B0503020202020204" pitchFamily="34" charset="0"/>
              </a:rPr>
              <a:t>10</a:t>
            </a:r>
            <a:endParaRPr lang="zh-CN" altLang="en-US" sz="2800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  <p:cxnSp>
        <p:nvCxnSpPr>
          <p:cNvPr id="47" name="直接连接符 46"/>
          <p:cNvCxnSpPr/>
          <p:nvPr/>
        </p:nvCxnSpPr>
        <p:spPr>
          <a:xfrm>
            <a:off x="6399078" y="5547219"/>
            <a:ext cx="2572750" cy="310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本框 14"/>
          <p:cNvSpPr txBox="1"/>
          <p:nvPr/>
        </p:nvSpPr>
        <p:spPr>
          <a:xfrm>
            <a:off x="6897739" y="1792363"/>
            <a:ext cx="15311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spc="300" dirty="0">
                <a:solidFill>
                  <a:srgbClr val="D80E2B"/>
                </a:solidFill>
                <a:latin typeface="方正兰亭超细黑简体" pitchFamily="2" charset="-122"/>
                <a:ea typeface="方正兰亭超细黑简体" pitchFamily="2" charset="-122"/>
              </a:rPr>
              <a:t>【</a:t>
            </a:r>
            <a:r>
              <a:rPr lang="zh-CN" altLang="en-US" sz="3200" spc="300" dirty="0">
                <a:solidFill>
                  <a:srgbClr val="D80E2B"/>
                </a:solidFill>
                <a:latin typeface="方正兰亭超细黑简体" pitchFamily="2" charset="-122"/>
                <a:ea typeface="方正兰亭超细黑简体" pitchFamily="2" charset="-122"/>
              </a:rPr>
              <a:t>闪</a:t>
            </a:r>
            <a:r>
              <a:rPr lang="en-US" altLang="zh-CN" sz="3200" spc="300" dirty="0">
                <a:solidFill>
                  <a:srgbClr val="D80E2B"/>
                </a:solidFill>
                <a:latin typeface="方正兰亭超细黑简体" pitchFamily="2" charset="-122"/>
                <a:ea typeface="方正兰亭超细黑简体" pitchFamily="2" charset="-122"/>
              </a:rPr>
              <a:t>】</a:t>
            </a:r>
            <a:endParaRPr lang="zh-CN" altLang="en-US" sz="3200" spc="300" dirty="0">
              <a:solidFill>
                <a:srgbClr val="D80E2B"/>
              </a:solidFill>
              <a:latin typeface="方正兰亭超细黑简体" pitchFamily="2" charset="-122"/>
              <a:ea typeface="方正兰亭超细黑简体" pitchFamily="2" charset="-122"/>
            </a:endParaRPr>
          </a:p>
        </p:txBody>
      </p:sp>
      <p:sp>
        <p:nvSpPr>
          <p:cNvPr id="49" name="文本框 14"/>
          <p:cNvSpPr txBox="1"/>
          <p:nvPr/>
        </p:nvSpPr>
        <p:spPr>
          <a:xfrm>
            <a:off x="6917403" y="2829666"/>
            <a:ext cx="15311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spc="300" dirty="0">
                <a:solidFill>
                  <a:srgbClr val="D80E2B"/>
                </a:solidFill>
                <a:latin typeface="方正兰亭超细黑简体" pitchFamily="2" charset="-122"/>
                <a:ea typeface="方正兰亭超细黑简体" pitchFamily="2" charset="-122"/>
              </a:rPr>
              <a:t>【</a:t>
            </a:r>
            <a:r>
              <a:rPr lang="zh-CN" altLang="en-US" sz="3200" spc="300" dirty="0">
                <a:solidFill>
                  <a:srgbClr val="D80E2B"/>
                </a:solidFill>
                <a:latin typeface="方正兰亭超细黑简体" pitchFamily="2" charset="-122"/>
                <a:ea typeface="方正兰亭超细黑简体" pitchFamily="2" charset="-122"/>
              </a:rPr>
              <a:t>晃</a:t>
            </a:r>
            <a:r>
              <a:rPr lang="en-US" altLang="zh-CN" sz="3200" spc="300" dirty="0">
                <a:solidFill>
                  <a:srgbClr val="D80E2B"/>
                </a:solidFill>
                <a:latin typeface="方正兰亭超细黑简体" pitchFamily="2" charset="-122"/>
                <a:ea typeface="方正兰亭超细黑简体" pitchFamily="2" charset="-122"/>
              </a:rPr>
              <a:t>】</a:t>
            </a:r>
            <a:endParaRPr lang="zh-CN" altLang="en-US" sz="3200" spc="300" dirty="0">
              <a:solidFill>
                <a:srgbClr val="D80E2B"/>
              </a:solidFill>
              <a:latin typeface="方正兰亭超细黑简体" pitchFamily="2" charset="-122"/>
              <a:ea typeface="方正兰亭超细黑简体" pitchFamily="2" charset="-122"/>
            </a:endParaRPr>
          </a:p>
        </p:txBody>
      </p:sp>
      <p:sp>
        <p:nvSpPr>
          <p:cNvPr id="50" name="文本框 14"/>
          <p:cNvSpPr txBox="1"/>
          <p:nvPr/>
        </p:nvSpPr>
        <p:spPr>
          <a:xfrm>
            <a:off x="6907570" y="3822724"/>
            <a:ext cx="15311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spc="300" dirty="0">
                <a:solidFill>
                  <a:srgbClr val="D80E2B"/>
                </a:solidFill>
                <a:latin typeface="方正兰亭超细黑简体" pitchFamily="2" charset="-122"/>
                <a:ea typeface="方正兰亭超细黑简体" pitchFamily="2" charset="-122"/>
              </a:rPr>
              <a:t>【</a:t>
            </a:r>
            <a:r>
              <a:rPr lang="zh-CN" altLang="en-US" sz="3200" spc="300" dirty="0">
                <a:solidFill>
                  <a:srgbClr val="D80E2B"/>
                </a:solidFill>
                <a:latin typeface="方正兰亭超细黑简体" pitchFamily="2" charset="-122"/>
                <a:ea typeface="方正兰亭超细黑简体" pitchFamily="2" charset="-122"/>
              </a:rPr>
              <a:t>仿</a:t>
            </a:r>
            <a:r>
              <a:rPr lang="en-US" altLang="zh-CN" sz="3200" spc="300" dirty="0">
                <a:solidFill>
                  <a:srgbClr val="D80E2B"/>
                </a:solidFill>
                <a:latin typeface="方正兰亭超细黑简体" pitchFamily="2" charset="-122"/>
                <a:ea typeface="方正兰亭超细黑简体" pitchFamily="2" charset="-122"/>
              </a:rPr>
              <a:t>】</a:t>
            </a:r>
            <a:endParaRPr lang="zh-CN" altLang="en-US" sz="3200" spc="300" dirty="0">
              <a:solidFill>
                <a:srgbClr val="D80E2B"/>
              </a:solidFill>
              <a:latin typeface="方正兰亭超细黑简体" pitchFamily="2" charset="-122"/>
              <a:ea typeface="方正兰亭超细黑简体" pitchFamily="2" charset="-122"/>
            </a:endParaRPr>
          </a:p>
        </p:txBody>
      </p:sp>
      <p:sp>
        <p:nvSpPr>
          <p:cNvPr id="51" name="文本框 14"/>
          <p:cNvSpPr txBox="1"/>
          <p:nvPr/>
        </p:nvSpPr>
        <p:spPr>
          <a:xfrm>
            <a:off x="6897738" y="4830530"/>
            <a:ext cx="15311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spc="300" dirty="0">
                <a:solidFill>
                  <a:srgbClr val="D80E2B"/>
                </a:solidFill>
                <a:latin typeface="方正兰亭超细黑简体" pitchFamily="2" charset="-122"/>
                <a:ea typeface="方正兰亭超细黑简体" pitchFamily="2" charset="-122"/>
              </a:rPr>
              <a:t>【</a:t>
            </a:r>
            <a:r>
              <a:rPr lang="zh-CN" altLang="en-US" sz="3200" spc="300" dirty="0">
                <a:solidFill>
                  <a:srgbClr val="D80E2B"/>
                </a:solidFill>
                <a:latin typeface="方正兰亭超细黑简体" pitchFamily="2" charset="-122"/>
                <a:ea typeface="方正兰亭超细黑简体" pitchFamily="2" charset="-122"/>
              </a:rPr>
              <a:t>瞒</a:t>
            </a:r>
            <a:r>
              <a:rPr lang="en-US" altLang="zh-CN" sz="3200" spc="300" dirty="0">
                <a:solidFill>
                  <a:srgbClr val="D80E2B"/>
                </a:solidFill>
                <a:latin typeface="方正兰亭超细黑简体" pitchFamily="2" charset="-122"/>
                <a:ea typeface="方正兰亭超细黑简体" pitchFamily="2" charset="-122"/>
              </a:rPr>
              <a:t>】</a:t>
            </a:r>
            <a:endParaRPr lang="zh-CN" altLang="en-US" sz="3200" spc="300" dirty="0">
              <a:solidFill>
                <a:srgbClr val="D80E2B"/>
              </a:solidFill>
              <a:latin typeface="方正兰亭超细黑简体" pitchFamily="2" charset="-122"/>
              <a:ea typeface="方正兰亭超细黑简体" pitchFamily="2" charset="-122"/>
            </a:endParaRPr>
          </a:p>
        </p:txBody>
      </p:sp>
      <p:pic>
        <p:nvPicPr>
          <p:cNvPr id="4" name="图片 3">
            <a:hlinkClick r:id="rId5"/>
            <a:extLst>
              <a:ext uri="{FF2B5EF4-FFF2-40B4-BE49-F238E27FC236}">
                <a16:creationId xmlns:a16="http://schemas.microsoft.com/office/drawing/2014/main" id="{E16A6EA3-C9DD-95C1-194C-9068EFA2F66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772" y="489490"/>
            <a:ext cx="815121" cy="81512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378541" y="4365888"/>
            <a:ext cx="1147916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即仿制。有的企业为节约成本，自行制作并使用一些设备设施，往往存在安全隐患。自制设备缺乏技术保障，如自制锅炉等，一旦长时间使用，难免不可靠，加上各项安全维护措施跟不上，极易导致事故发生。还有一些自制设施是不规范的，不符合相关标准要求，如企业自制的疏散指示标志。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442452" y="1135626"/>
            <a:ext cx="11179277" cy="3141405"/>
            <a:chOff x="442452" y="1135626"/>
            <a:chExt cx="11179277" cy="3141405"/>
          </a:xfrm>
        </p:grpSpPr>
        <p:sp>
          <p:nvSpPr>
            <p:cNvPr id="8" name="矩形 7"/>
            <p:cNvSpPr/>
            <p:nvPr/>
          </p:nvSpPr>
          <p:spPr>
            <a:xfrm>
              <a:off x="442452" y="1135626"/>
              <a:ext cx="11179277" cy="31414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9" name="Picture 1" descr="F:\亮点照片\亮点汇总\发老覃综合仓照片\机电亮点\图片1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32416" y="1214523"/>
              <a:ext cx="4085304" cy="2980073"/>
            </a:xfrm>
            <a:prstGeom prst="rect">
              <a:avLst/>
            </a:prstGeom>
            <a:noFill/>
          </p:spPr>
        </p:pic>
        <p:pic>
          <p:nvPicPr>
            <p:cNvPr id="80898" name="Picture 2" descr="F:\亮点照片\亮点汇总\发老覃综合仓照片\机电亮点\图片13.jpg"/>
            <p:cNvPicPr>
              <a:picLocks noChangeAspect="1" noChangeArrowheads="1"/>
            </p:cNvPicPr>
            <p:nvPr/>
          </p:nvPicPr>
          <p:blipFill>
            <a:blip r:embed="rId4"/>
            <a:srcRect r="35730"/>
            <a:stretch>
              <a:fillRect/>
            </a:stretch>
          </p:blipFill>
          <p:spPr bwMode="auto">
            <a:xfrm>
              <a:off x="4450080" y="1203960"/>
              <a:ext cx="3459480" cy="2987040"/>
            </a:xfrm>
            <a:prstGeom prst="rect">
              <a:avLst/>
            </a:prstGeom>
            <a:noFill/>
          </p:spPr>
        </p:pic>
        <p:pic>
          <p:nvPicPr>
            <p:cNvPr id="80899" name="Picture 3" descr="F:\亮点照片\亮点汇总\发老覃综合仓照片\机电亮点\图片14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864426" y="1203959"/>
              <a:ext cx="3641774" cy="2981357"/>
            </a:xfrm>
            <a:prstGeom prst="rect">
              <a:avLst/>
            </a:prstGeom>
            <a:noFill/>
          </p:spPr>
        </p:pic>
        <p:sp>
          <p:nvSpPr>
            <p:cNvPr id="12" name="十六角星 11"/>
            <p:cNvSpPr/>
            <p:nvPr/>
          </p:nvSpPr>
          <p:spPr>
            <a:xfrm>
              <a:off x="3377379" y="1165123"/>
              <a:ext cx="1076633" cy="973393"/>
            </a:xfrm>
            <a:prstGeom prst="star16">
              <a:avLst/>
            </a:prstGeom>
            <a:solidFill>
              <a:srgbClr val="FF0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仿</a:t>
              </a:r>
            </a:p>
          </p:txBody>
        </p:sp>
        <p:sp>
          <p:nvSpPr>
            <p:cNvPr id="13" name="矩形 12"/>
            <p:cNvSpPr/>
            <p:nvPr/>
          </p:nvSpPr>
          <p:spPr>
            <a:xfrm>
              <a:off x="4630993" y="3716593"/>
              <a:ext cx="6002594" cy="41295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D80E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仿制或非专业性改制一些设备设施，安全可靠性不佳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842"/>
            <a:ext cx="12192000" cy="692884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765"/>
          <a:stretch>
            <a:fillRect/>
          </a:stretch>
        </p:blipFill>
        <p:spPr>
          <a:xfrm>
            <a:off x="-1" y="5076193"/>
            <a:ext cx="12192000" cy="178180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43" r="68454"/>
          <a:stretch>
            <a:fillRect/>
          </a:stretch>
        </p:blipFill>
        <p:spPr>
          <a:xfrm>
            <a:off x="0" y="4831097"/>
            <a:ext cx="3846136" cy="202690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3" t="64733"/>
          <a:stretch>
            <a:fillRect/>
          </a:stretch>
        </p:blipFill>
        <p:spPr>
          <a:xfrm>
            <a:off x="9096865" y="4708548"/>
            <a:ext cx="3198829" cy="2149452"/>
          </a:xfrm>
          <a:prstGeom prst="rect">
            <a:avLst/>
          </a:prstGeom>
        </p:spPr>
      </p:pic>
      <p:sp>
        <p:nvSpPr>
          <p:cNvPr id="11" name="矩形 259"/>
          <p:cNvSpPr>
            <a:spLocks noChangeArrowheads="1"/>
          </p:cNvSpPr>
          <p:nvPr/>
        </p:nvSpPr>
        <p:spPr bwMode="auto">
          <a:xfrm>
            <a:off x="3518607" y="2868597"/>
            <a:ext cx="524327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8000" spc="600" dirty="0">
                <a:solidFill>
                  <a:srgbClr val="D80E2B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瞒</a:t>
            </a:r>
          </a:p>
        </p:txBody>
      </p:sp>
      <p:sp>
        <p:nvSpPr>
          <p:cNvPr id="13" name="矩形 12"/>
          <p:cNvSpPr/>
          <p:nvPr/>
        </p:nvSpPr>
        <p:spPr>
          <a:xfrm>
            <a:off x="4631235" y="426817"/>
            <a:ext cx="2929530" cy="2646878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zh-CN" sz="16600" b="1" dirty="0">
                <a:ln>
                  <a:solidFill>
                    <a:schemeClr val="bg1"/>
                  </a:solidFill>
                </a:ln>
                <a:solidFill>
                  <a:srgbClr val="D80E2B"/>
                </a:solidFill>
                <a:latin typeface="Agency FB" panose="020B0503020202020204" pitchFamily="34" charset="0"/>
                <a:ea typeface="腾祥澜黑简" panose="01010104010101010101" pitchFamily="2" charset="-122"/>
                <a:cs typeface="Arial" panose="020B0604020202020204" pitchFamily="34" charset="0"/>
              </a:rPr>
              <a:t>10</a:t>
            </a:r>
            <a:endParaRPr lang="zh-CN" altLang="en-US" sz="16600" b="1" dirty="0">
              <a:ln>
                <a:solidFill>
                  <a:schemeClr val="bg1"/>
                </a:solidFill>
              </a:ln>
              <a:solidFill>
                <a:srgbClr val="D80E2B"/>
              </a:solidFill>
              <a:latin typeface="Agency FB" panose="020B0503020202020204" pitchFamily="34" charset="0"/>
              <a:ea typeface="腾祥澜黑简" panose="0101010401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309716" y="4330628"/>
            <a:ext cx="1151849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即隐瞒。面对检查时，一些被检查人心中没底，一问三不知，还有一些被检查人不如实说明情况，拒绝提供反映其活动情况的真实材料，如以仓库大门打不开、相关负责人不在、资料被锁在柜子里等为理由阻碍检查。出现以上情况时，往往说明被检查单位存在隐患和问题，被检查人有意隐瞒。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487680" y="960120"/>
            <a:ext cx="10896600" cy="3246120"/>
            <a:chOff x="487680" y="960120"/>
            <a:chExt cx="10896600" cy="3246120"/>
          </a:xfrm>
        </p:grpSpPr>
        <p:sp>
          <p:nvSpPr>
            <p:cNvPr id="8" name="矩形 7"/>
            <p:cNvSpPr/>
            <p:nvPr/>
          </p:nvSpPr>
          <p:spPr>
            <a:xfrm>
              <a:off x="487680" y="960120"/>
              <a:ext cx="10896600" cy="32461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9" name="Picture 1" descr="D:\佛山安全协会\照片档案\隐患排查\立笙纺织２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04684" y="1052736"/>
              <a:ext cx="3403435" cy="3052915"/>
            </a:xfrm>
            <a:prstGeom prst="rect">
              <a:avLst/>
            </a:prstGeom>
            <a:noFill/>
          </p:spPr>
        </p:pic>
        <p:pic>
          <p:nvPicPr>
            <p:cNvPr id="78850" name="Picture 2" descr="D:\佛山安全协会\照片档案\隐患排查\宏利五金５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091940" y="1066800"/>
              <a:ext cx="3421380" cy="3032760"/>
            </a:xfrm>
            <a:prstGeom prst="rect">
              <a:avLst/>
            </a:prstGeom>
            <a:noFill/>
          </p:spPr>
        </p:pic>
        <p:pic>
          <p:nvPicPr>
            <p:cNvPr id="78851" name="Picture 3" descr="E:\欧雅工作文件\其他\治理设施图片\烟气治理设施5套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570470" y="1066800"/>
              <a:ext cx="3722370" cy="3017520"/>
            </a:xfrm>
            <a:prstGeom prst="rect">
              <a:avLst/>
            </a:prstGeom>
            <a:noFill/>
          </p:spPr>
        </p:pic>
        <p:sp>
          <p:nvSpPr>
            <p:cNvPr id="12" name="矩形 11"/>
            <p:cNvSpPr/>
            <p:nvPr/>
          </p:nvSpPr>
          <p:spPr>
            <a:xfrm>
              <a:off x="3539613" y="3657599"/>
              <a:ext cx="6002594" cy="41295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rgbClr val="D80E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隐瞒事实真像，怕曝光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2000" cy="7101408"/>
          </a:xfrm>
          <a:prstGeom prst="rect">
            <a:avLst/>
          </a:prstGeom>
          <a:solidFill>
            <a:srgbClr val="0070C0"/>
          </a:solidFill>
          <a:ln w="285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" name="TextBox 7"/>
          <p:cNvSpPr>
            <a:spLocks noChangeArrowheads="1"/>
          </p:cNvSpPr>
          <p:nvPr/>
        </p:nvSpPr>
        <p:spPr bwMode="auto">
          <a:xfrm>
            <a:off x="2216151" y="2754313"/>
            <a:ext cx="7813675" cy="8302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4800" b="1">
                <a:solidFill>
                  <a:srgbClr val="FDF6F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感谢您参加安全生产宣讲</a:t>
            </a:r>
          </a:p>
        </p:txBody>
      </p:sp>
      <p:sp>
        <p:nvSpPr>
          <p:cNvPr id="7" name="TextBox 7"/>
          <p:cNvSpPr>
            <a:spLocks noChangeArrowheads="1"/>
          </p:cNvSpPr>
          <p:nvPr/>
        </p:nvSpPr>
        <p:spPr bwMode="auto">
          <a:xfrm>
            <a:off x="1881189" y="3824289"/>
            <a:ext cx="8072437" cy="523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defRPr/>
            </a:pPr>
            <a:r>
              <a:rPr lang="zh-CN" altLang="en-US" sz="2800" dirty="0">
                <a:solidFill>
                  <a:srgbClr val="FDF6F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安 全 之 路 任 重 道 远     曙 光 与 您 一路同 行</a:t>
            </a:r>
          </a:p>
        </p:txBody>
      </p:sp>
      <p:cxnSp>
        <p:nvCxnSpPr>
          <p:cNvPr id="8" name="直接连接符 7"/>
          <p:cNvCxnSpPr/>
          <p:nvPr/>
        </p:nvCxnSpPr>
        <p:spPr>
          <a:xfrm>
            <a:off x="2544763" y="3524250"/>
            <a:ext cx="7143750" cy="1588"/>
          </a:xfrm>
          <a:prstGeom prst="line">
            <a:avLst/>
          </a:prstGeom>
          <a:ln w="6350">
            <a:solidFill>
              <a:srgbClr val="FDF6F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0" cy="692884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765"/>
          <a:stretch>
            <a:fillRect/>
          </a:stretch>
        </p:blipFill>
        <p:spPr>
          <a:xfrm>
            <a:off x="-1" y="5076193"/>
            <a:ext cx="12192000" cy="178180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43" r="68454"/>
          <a:stretch>
            <a:fillRect/>
          </a:stretch>
        </p:blipFill>
        <p:spPr>
          <a:xfrm>
            <a:off x="0" y="4831097"/>
            <a:ext cx="3846136" cy="202690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3" t="64733"/>
          <a:stretch>
            <a:fillRect/>
          </a:stretch>
        </p:blipFill>
        <p:spPr>
          <a:xfrm>
            <a:off x="9096865" y="4708548"/>
            <a:ext cx="3198829" cy="2149452"/>
          </a:xfrm>
          <a:prstGeom prst="rect">
            <a:avLst/>
          </a:prstGeom>
        </p:spPr>
      </p:pic>
      <p:sp>
        <p:nvSpPr>
          <p:cNvPr id="11" name="矩形 259"/>
          <p:cNvSpPr>
            <a:spLocks noChangeArrowheads="1"/>
          </p:cNvSpPr>
          <p:nvPr/>
        </p:nvSpPr>
        <p:spPr bwMode="auto">
          <a:xfrm>
            <a:off x="3518607" y="2868597"/>
            <a:ext cx="524327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8000" spc="600" dirty="0">
                <a:solidFill>
                  <a:srgbClr val="D80E2B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破</a:t>
            </a:r>
          </a:p>
        </p:txBody>
      </p:sp>
      <p:sp>
        <p:nvSpPr>
          <p:cNvPr id="13" name="矩形 12"/>
          <p:cNvSpPr/>
          <p:nvPr/>
        </p:nvSpPr>
        <p:spPr>
          <a:xfrm>
            <a:off x="4631235" y="426817"/>
            <a:ext cx="2929530" cy="2646878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zh-CN" sz="16600" b="1" dirty="0">
                <a:ln>
                  <a:solidFill>
                    <a:schemeClr val="bg1"/>
                  </a:solidFill>
                </a:ln>
                <a:solidFill>
                  <a:srgbClr val="D80E2B"/>
                </a:solidFill>
                <a:latin typeface="Agency FB" panose="020B0503020202020204" pitchFamily="34" charset="0"/>
                <a:ea typeface="腾祥澜黑简" panose="01010104010101010101" pitchFamily="2" charset="-122"/>
                <a:cs typeface="Arial" panose="020B0604020202020204" pitchFamily="34" charset="0"/>
              </a:rPr>
              <a:t>01</a:t>
            </a:r>
            <a:endParaRPr lang="zh-CN" altLang="en-US" sz="16600" b="1" dirty="0">
              <a:ln>
                <a:solidFill>
                  <a:schemeClr val="bg1"/>
                </a:solidFill>
              </a:ln>
              <a:solidFill>
                <a:srgbClr val="D80E2B"/>
              </a:solidFill>
              <a:latin typeface="Agency FB" panose="020B0503020202020204" pitchFamily="34" charset="0"/>
              <a:ea typeface="腾祥澜黑简" panose="0101010401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://www.hb-qg.com/uploadfile/2018/0129/2018012902003522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9317" y="1097985"/>
            <a:ext cx="11962684" cy="3211253"/>
          </a:xfrm>
          <a:prstGeom prst="rect">
            <a:avLst/>
          </a:prstGeom>
          <a:noFill/>
        </p:spPr>
      </p:pic>
      <p:pic>
        <p:nvPicPr>
          <p:cNvPr id="30" name="Picture 2" descr="http://www.hb-qg.com/uploadfile/2018/0129/20180129020035228.jpg"/>
          <p:cNvPicPr>
            <a:picLocks noChangeAspect="1" noChangeArrowheads="1"/>
          </p:cNvPicPr>
          <p:nvPr/>
        </p:nvPicPr>
        <p:blipFill>
          <a:blip r:embed="rId3"/>
          <a:srcRect l="74110" t="4693" r="4068" b="87958"/>
          <a:stretch>
            <a:fillRect/>
          </a:stretch>
        </p:blipFill>
        <p:spPr bwMode="auto">
          <a:xfrm>
            <a:off x="6356556" y="3937820"/>
            <a:ext cx="2197509" cy="198645"/>
          </a:xfrm>
          <a:prstGeom prst="rect">
            <a:avLst/>
          </a:prstGeom>
          <a:noFill/>
        </p:spPr>
      </p:pic>
      <p:sp>
        <p:nvSpPr>
          <p:cNvPr id="32" name="矩形 31"/>
          <p:cNvSpPr/>
          <p:nvPr/>
        </p:nvSpPr>
        <p:spPr>
          <a:xfrm>
            <a:off x="290050" y="4548632"/>
            <a:ext cx="1168563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即破损。一个设备、一个部件，如果出现非正常磨损或严重破损，往往会影响其性能，</a:t>
            </a:r>
            <a:r>
              <a:rPr lang="zh-CN" altLang="en-US" sz="2800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存在泄漏、漏电等危险，基本可认定为隐患。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如设备发热损坏、软管破裂、罐体锈蚀严重等，处理不及时易引发危化品泄漏等事故，严重时还可能引发爆炸。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842"/>
            <a:ext cx="12192000" cy="692884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765"/>
          <a:stretch>
            <a:fillRect/>
          </a:stretch>
        </p:blipFill>
        <p:spPr>
          <a:xfrm>
            <a:off x="-1" y="5076193"/>
            <a:ext cx="12192000" cy="178180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43" r="68454"/>
          <a:stretch>
            <a:fillRect/>
          </a:stretch>
        </p:blipFill>
        <p:spPr>
          <a:xfrm>
            <a:off x="0" y="4831097"/>
            <a:ext cx="3846136" cy="202690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3" t="64733"/>
          <a:stretch>
            <a:fillRect/>
          </a:stretch>
        </p:blipFill>
        <p:spPr>
          <a:xfrm>
            <a:off x="9096865" y="4708548"/>
            <a:ext cx="3198829" cy="2149452"/>
          </a:xfrm>
          <a:prstGeom prst="rect">
            <a:avLst/>
          </a:prstGeom>
        </p:spPr>
      </p:pic>
      <p:sp>
        <p:nvSpPr>
          <p:cNvPr id="11" name="矩形 259"/>
          <p:cNvSpPr>
            <a:spLocks noChangeArrowheads="1"/>
          </p:cNvSpPr>
          <p:nvPr/>
        </p:nvSpPr>
        <p:spPr bwMode="auto">
          <a:xfrm>
            <a:off x="3518607" y="2868597"/>
            <a:ext cx="524327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8000" spc="600" dirty="0">
                <a:solidFill>
                  <a:srgbClr val="D80E2B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缺</a:t>
            </a:r>
          </a:p>
        </p:txBody>
      </p:sp>
      <p:sp>
        <p:nvSpPr>
          <p:cNvPr id="13" name="矩形 12"/>
          <p:cNvSpPr/>
          <p:nvPr/>
        </p:nvSpPr>
        <p:spPr>
          <a:xfrm>
            <a:off x="4631235" y="426817"/>
            <a:ext cx="2929530" cy="2646878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zh-CN" sz="16600" b="1" dirty="0">
                <a:ln>
                  <a:solidFill>
                    <a:schemeClr val="bg1"/>
                  </a:solidFill>
                </a:ln>
                <a:solidFill>
                  <a:srgbClr val="D80E2B"/>
                </a:solidFill>
                <a:latin typeface="Agency FB" panose="020B0503020202020204" pitchFamily="34" charset="0"/>
                <a:ea typeface="腾祥澜黑简" panose="01010104010101010101" pitchFamily="2" charset="-122"/>
                <a:cs typeface="Arial" panose="020B0604020202020204" pitchFamily="34" charset="0"/>
              </a:rPr>
              <a:t>02</a:t>
            </a:r>
            <a:endParaRPr lang="zh-CN" altLang="en-US" sz="16600" b="1" dirty="0">
              <a:ln>
                <a:solidFill>
                  <a:schemeClr val="bg1"/>
                </a:solidFill>
              </a:ln>
              <a:solidFill>
                <a:srgbClr val="D80E2B"/>
              </a:solidFill>
              <a:latin typeface="Agency FB" panose="020B0503020202020204" pitchFamily="34" charset="0"/>
              <a:ea typeface="腾祥澜黑简" panose="0101010401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://www.hb-qg.com/uploadfile/2018/0129/2018012902013129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046" y="1333961"/>
            <a:ext cx="11496675" cy="2971801"/>
          </a:xfrm>
          <a:prstGeom prst="rect">
            <a:avLst/>
          </a:prstGeom>
          <a:noFill/>
        </p:spPr>
      </p:pic>
      <p:pic>
        <p:nvPicPr>
          <p:cNvPr id="10" name="Picture 2" descr="http://www.hb-qg.com/uploadfile/2018/0129/20180129020131299.jpg"/>
          <p:cNvPicPr>
            <a:picLocks noChangeAspect="1" noChangeArrowheads="1"/>
          </p:cNvPicPr>
          <p:nvPr/>
        </p:nvPicPr>
        <p:blipFill>
          <a:blip r:embed="rId3"/>
          <a:srcRect l="34490" t="76039" r="51271" b="15524"/>
          <a:stretch>
            <a:fillRect/>
          </a:stretch>
        </p:blipFill>
        <p:spPr bwMode="auto">
          <a:xfrm>
            <a:off x="4424515" y="3878825"/>
            <a:ext cx="1858298" cy="284605"/>
          </a:xfrm>
          <a:prstGeom prst="rect">
            <a:avLst/>
          </a:prstGeom>
          <a:noFill/>
        </p:spPr>
      </p:pic>
      <p:sp>
        <p:nvSpPr>
          <p:cNvPr id="11" name="矩形 10"/>
          <p:cNvSpPr/>
          <p:nvPr/>
        </p:nvSpPr>
        <p:spPr>
          <a:xfrm>
            <a:off x="511277" y="4469128"/>
            <a:ext cx="1134642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即缺失。简单地说，就是本该有的却没有，可认定为隐患。通常分两种情况，一种是一直都没有，如未按规定配备安全帽，未设置通风设施，该有的防护罩缺等；一种是已配备却没有维护保养、未有效利用，如消火栓没有水带和枪头，这是硬件的缺失，职工在高处作业时，有安全绳却不系，这是安全意识的缺失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842"/>
            <a:ext cx="12192000" cy="692884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765"/>
          <a:stretch>
            <a:fillRect/>
          </a:stretch>
        </p:blipFill>
        <p:spPr>
          <a:xfrm>
            <a:off x="-1" y="5076193"/>
            <a:ext cx="12192000" cy="178180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43" r="68454"/>
          <a:stretch>
            <a:fillRect/>
          </a:stretch>
        </p:blipFill>
        <p:spPr>
          <a:xfrm>
            <a:off x="0" y="4831097"/>
            <a:ext cx="3846136" cy="202690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3" t="64733"/>
          <a:stretch>
            <a:fillRect/>
          </a:stretch>
        </p:blipFill>
        <p:spPr>
          <a:xfrm>
            <a:off x="9096865" y="4708548"/>
            <a:ext cx="3198829" cy="2149452"/>
          </a:xfrm>
          <a:prstGeom prst="rect">
            <a:avLst/>
          </a:prstGeom>
        </p:spPr>
      </p:pic>
      <p:sp>
        <p:nvSpPr>
          <p:cNvPr id="11" name="矩形 259"/>
          <p:cNvSpPr>
            <a:spLocks noChangeArrowheads="1"/>
          </p:cNvSpPr>
          <p:nvPr/>
        </p:nvSpPr>
        <p:spPr bwMode="auto">
          <a:xfrm>
            <a:off x="3518607" y="2868597"/>
            <a:ext cx="524327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8000" spc="600" dirty="0">
                <a:solidFill>
                  <a:srgbClr val="D80E2B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裸</a:t>
            </a:r>
          </a:p>
        </p:txBody>
      </p:sp>
      <p:sp>
        <p:nvSpPr>
          <p:cNvPr id="13" name="矩形 12"/>
          <p:cNvSpPr/>
          <p:nvPr/>
        </p:nvSpPr>
        <p:spPr>
          <a:xfrm>
            <a:off x="4631235" y="426817"/>
            <a:ext cx="2929530" cy="2646878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zh-CN" sz="16600" b="1" dirty="0">
                <a:ln>
                  <a:solidFill>
                    <a:schemeClr val="bg1"/>
                  </a:solidFill>
                </a:ln>
                <a:solidFill>
                  <a:srgbClr val="D80E2B"/>
                </a:solidFill>
                <a:latin typeface="Agency FB" panose="020B0503020202020204" pitchFamily="34" charset="0"/>
                <a:ea typeface="腾祥澜黑简" panose="01010104010101010101" pitchFamily="2" charset="-122"/>
                <a:cs typeface="Arial" panose="020B0604020202020204" pitchFamily="34" charset="0"/>
              </a:rPr>
              <a:t>03</a:t>
            </a:r>
            <a:endParaRPr lang="zh-CN" altLang="en-US" sz="16600" b="1" dirty="0">
              <a:ln>
                <a:solidFill>
                  <a:schemeClr val="bg1"/>
                </a:solidFill>
              </a:ln>
              <a:solidFill>
                <a:srgbClr val="D80E2B"/>
              </a:solidFill>
              <a:latin typeface="Agency FB" panose="020B0503020202020204" pitchFamily="34" charset="0"/>
              <a:ea typeface="腾祥澜黑简" panose="0101010401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://www.hb-qg.com/uploadfile/2018/0129/2018012902021513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5509" y="988143"/>
            <a:ext cx="11008955" cy="3058754"/>
          </a:xfrm>
          <a:prstGeom prst="rect">
            <a:avLst/>
          </a:prstGeom>
          <a:noFill/>
        </p:spPr>
      </p:pic>
      <p:pic>
        <p:nvPicPr>
          <p:cNvPr id="12" name="Picture 2" descr="http://www.hb-qg.com/uploadfile/2018/0129/20180129020215135.jpg"/>
          <p:cNvPicPr>
            <a:picLocks noChangeAspect="1" noChangeArrowheads="1"/>
          </p:cNvPicPr>
          <p:nvPr/>
        </p:nvPicPr>
        <p:blipFill>
          <a:blip r:embed="rId3"/>
          <a:srcRect l="52933" t="76504" r="21346" b="15299"/>
          <a:stretch>
            <a:fillRect/>
          </a:stretch>
        </p:blipFill>
        <p:spPr bwMode="auto">
          <a:xfrm>
            <a:off x="6624620" y="3613355"/>
            <a:ext cx="2665114" cy="235974"/>
          </a:xfrm>
          <a:prstGeom prst="rect">
            <a:avLst/>
          </a:prstGeom>
          <a:noFill/>
        </p:spPr>
      </p:pic>
      <p:sp>
        <p:nvSpPr>
          <p:cNvPr id="14" name="矩形 13"/>
          <p:cNvSpPr/>
          <p:nvPr/>
        </p:nvSpPr>
        <p:spPr>
          <a:xfrm>
            <a:off x="717755" y="4306895"/>
            <a:ext cx="108892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即裸露。一个物体具有一定的危险性，且裸露在职工可以触及的范围内，可认定为隐患。如电线未进行套管保护、接头裸露、包扎不牢，电缆铜丝裸露，配电箱防护罩盖未能及时复位，导致带电部位裸露，高温管缺保温层等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0842"/>
            <a:ext cx="12192000" cy="692884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765"/>
          <a:stretch>
            <a:fillRect/>
          </a:stretch>
        </p:blipFill>
        <p:spPr>
          <a:xfrm>
            <a:off x="-1" y="5076193"/>
            <a:ext cx="12192000" cy="178180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43" r="68454"/>
          <a:stretch>
            <a:fillRect/>
          </a:stretch>
        </p:blipFill>
        <p:spPr>
          <a:xfrm>
            <a:off x="0" y="4831097"/>
            <a:ext cx="3846136" cy="202690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3" t="64733"/>
          <a:stretch>
            <a:fillRect/>
          </a:stretch>
        </p:blipFill>
        <p:spPr>
          <a:xfrm>
            <a:off x="9096865" y="4708548"/>
            <a:ext cx="3198829" cy="2149452"/>
          </a:xfrm>
          <a:prstGeom prst="rect">
            <a:avLst/>
          </a:prstGeom>
        </p:spPr>
      </p:pic>
      <p:sp>
        <p:nvSpPr>
          <p:cNvPr id="11" name="矩形 259"/>
          <p:cNvSpPr>
            <a:spLocks noChangeArrowheads="1"/>
          </p:cNvSpPr>
          <p:nvPr/>
        </p:nvSpPr>
        <p:spPr bwMode="auto">
          <a:xfrm>
            <a:off x="3518607" y="2868597"/>
            <a:ext cx="524327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8000" spc="600" dirty="0">
                <a:solidFill>
                  <a:srgbClr val="D80E2B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乱</a:t>
            </a:r>
          </a:p>
        </p:txBody>
      </p:sp>
      <p:sp>
        <p:nvSpPr>
          <p:cNvPr id="13" name="矩形 12"/>
          <p:cNvSpPr/>
          <p:nvPr/>
        </p:nvSpPr>
        <p:spPr>
          <a:xfrm>
            <a:off x="4631235" y="426817"/>
            <a:ext cx="2929530" cy="2646878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zh-CN" sz="16600" b="1" dirty="0">
                <a:ln>
                  <a:solidFill>
                    <a:schemeClr val="bg1"/>
                  </a:solidFill>
                </a:ln>
                <a:solidFill>
                  <a:srgbClr val="D80E2B"/>
                </a:solidFill>
                <a:latin typeface="Agency FB" panose="020B0503020202020204" pitchFamily="34" charset="0"/>
                <a:ea typeface="腾祥澜黑简" panose="01010104010101010101" pitchFamily="2" charset="-122"/>
                <a:cs typeface="Arial" panose="020B0604020202020204" pitchFamily="34" charset="0"/>
              </a:rPr>
              <a:t>04</a:t>
            </a:r>
            <a:endParaRPr lang="zh-CN" altLang="en-US" sz="16600" b="1" dirty="0">
              <a:ln>
                <a:solidFill>
                  <a:schemeClr val="bg1"/>
                </a:solidFill>
              </a:ln>
              <a:solidFill>
                <a:srgbClr val="D80E2B"/>
              </a:solidFill>
              <a:latin typeface="Agency FB" panose="020B0503020202020204" pitchFamily="34" charset="0"/>
              <a:ea typeface="腾祥澜黑简" panose="0101010401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>
</file>

<file path=ppt/theme/theme1.xml><?xml version="1.0" encoding="utf-8"?>
<a:theme xmlns:a="http://schemas.openxmlformats.org/drawingml/2006/main" name="更多免费课件，关注公众号：生产安全管理网。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TM03457444[[fn=基础]]</Template>
  <TotalTime>19</TotalTime>
  <Words>917</Words>
  <Application>Microsoft Office PowerPoint</Application>
  <PresentationFormat>宽屏</PresentationFormat>
  <Paragraphs>86</Paragraphs>
  <Slides>23</Slides>
  <Notes>22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2" baseType="lpstr">
      <vt:lpstr>方正兰亭超细黑简体</vt:lpstr>
      <vt:lpstr>方正兰亭细黑_GBK_M</vt:lpstr>
      <vt:lpstr>华文新魏</vt:lpstr>
      <vt:lpstr>华文行楷</vt:lpstr>
      <vt:lpstr>微软雅黑</vt:lpstr>
      <vt:lpstr>Agency FB</vt:lpstr>
      <vt:lpstr>Arial</vt:lpstr>
      <vt:lpstr>Calibri</vt:lpstr>
      <vt:lpstr>更多免费课件，关注公众号：生产安全管理网。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克动 庄</cp:lastModifiedBy>
  <cp:revision>1</cp:revision>
  <dcterms:created xsi:type="dcterms:W3CDTF">2020-01-28T14:07:00Z</dcterms:created>
  <dcterms:modified xsi:type="dcterms:W3CDTF">2026-07-26T08:44:45Z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2052-11.1.0.9339</vt:lpwstr>
  </property>
</Properties>
</file>