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5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26.07.2026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大家好，今天我们将深入解读GB 28409-2025《足部防护装备的选择、使用和维护》这一重要的国家标准。该标准于2026年9月1日正式实施，标志着我国对足部防护的管理进入了一个新的阶段。本次解读将帮助大家全面理解新标准的核心要求，确保在实际工作中正确选择和使用足部防护装备，保障员工的安全与健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具体来说，针对不同的风险，选型要求也不同。对于砸伤风险，必须使用带保护包头的鞋，特别注意在有触电风险的环境中，要使用非金属包头。对于刺穿风险，需要选择带防刺穿底的鞋。而对于静电风险，要区分是普通的静电积聚还是易燃易爆环境，前者用导电鞋，后者用防静电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继续看其他风险。对于触电风险，要使用电绝缘鞋，但必须牢记，它只是辅助安全用具。对于高低温环境，要分别选用防寒或隔热鞋。在存在化学品腐蚀风险的场所，必须使用防化鞋，并且如果该场所同时易燃易爆，那么防化鞋还必须具备防静电功能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选对了装备，正确的使用和维护同样至关重要。第四部分，我们将探讨防护装备的使用规范和维护要求。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使用防护鞋时，首先要严格遵守制造商的说明书。一个特别需要注意的点是鞋垫，不要随意更换或添加非原厂鞋垫，以免影响防护效果。此外，对于导电、防静电、绝缘和防化等功能鞋，都有各自的专项使用要求，例如导电鞋在使用前需要检测性能，绝缘鞋要保持干燥等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维护方面，每次使用前都要检查外观，有损伤就要立即停止使用。新标准最大的亮点之一就是给出了明确的强制判废量化标准。例如，鞋底裂缝超过10毫米，或者防滑花纹磨损到低于1.5毫米，这只鞋就必须报废，严禁继续使用。这些量化指标解决了过去报废判定模糊的问题，让现场管理有章可循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方便实际应用，标准的附录A提供了典型作业的选型示例。比如，在有物体坠落和尖刺地面的环境，就需要同时具备防砸和防刺穿功能的鞋。在电力检修时，要使用绝缘鞋。这些示例为我们提供了很好的参考，但请记住，最终的选型还是要基于对现场实际风险的全面评估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我的解读到此结束。新标准的实施，对我们每一位员工的安全都至关重要。希望通过今天的分享，大家能更好地理解和执行标准要求。现在是问答环节，欢迎大家提问。谢谢！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解读将分为六个部分。首先，我们将了解标准的基本信息和新旧版本的核心差异。接着，会详细介绍足部防护装备的种类。然后，重点讲解如何根据风险选择合适的装备。之后，我们会探讨正确的使用规范。第五部分将聚焦于装备的维护与强制报废标准。最后，通过典型作业示例来巩固所学知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首先来看标准的基础信息。GB 28409-2025是一个强制性国家标准，它替代了2012年的推荐性版本。这意味着从2026年9月1日起，所有相关企业都必须遵守其中的规定。标准的适用范围非常明确，就是针对防范物理和化学伤害的足部防护装备。最核心的变化是从推荐到强制的升级，这凸显了国家对职业安全健康的高度重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与2012版相比，2025新版在结构和内容上都做了重大调整。它新增了术语定义，重构了核心章节，并删除了一些过于笼统的内容。更重要的是，新标准增加了选择总体要求和独立的使用章节，并对装备的判废标准进行了量化细化。这标志着标准的导向从过去的通用指导，转变为更加精准的风险驱动和量化管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接下来，我们进入第二部分，详细了解足部防护装备的具体种类。了解装备的分类是正确选择和使用的基础。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防护鞋类是我们最常见的装备。新标准按材质将其分为三类：皮革或复合面料的Ⅰ类，全橡胶或全聚合材料的Ⅱ类，以及混合材质的鞋。同时，标准还定义了五种标准式样，从低帮鞋到高筒靴，以适应不同的防护需求和作业环境。大家可以看到，不同的式样提供了不同高度的脚踝和小腿防护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防护鞋，标准还提到了其他防护装备，如防护袜套和防护鞋套。这些装备通常用于提供额外的防护，或者在特定环境下增强现有防护鞋的功能。例如，图中的电焊防护鞋套，可以有效防止火花和熔渣对脚部的伤害。使用这些装备时，必须严格按照制造商的说明进行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了解了装备种类后，第三部分我们将重点讨论如何正确选择防护装备。这是标准的核心内容之一，直接关系到防护的有效性。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选择装备时，首先要确保其符合相关的国家标准。最核心的原则是“风险匹配”。也就是说，你选择的防护装备必须能抵御你工作中可能遇到的危险。如果工作环境存在多种风险，比如既有重物坠落又有化学品飞溅，那么就需要选择同时具备防砸和防化功能的复合防护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Relationship Id="rId9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jpe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15.sv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8128000" y="22860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GB 28409-2025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8128000" y="3810000"/>
            <a:ext cx="3810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22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足部防护装备的选择、</a:t>
            </a:r>
            <a:br>
              <a:rPr lang="en-US" sz="22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22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使用和维护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8128000" y="5016500"/>
            <a:ext cx="762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cap="flat" cmpd="sng">
            <a:solidFill>
              <a:srgbClr val="E694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8128000" y="5397500"/>
            <a:ext cx="381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2026年9月1日正式实施 | 筑牢职业健康安全防线</a:t>
            </a:r>
            <a:b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规范防护管理 · 降低作业风险 · 保障生命安全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选择原则：按防护性能选型（一）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t="30050" b="30050"/>
          <a:stretch>
            <a:fillRect/>
          </a:stretch>
        </p:blipFill>
        <p:spPr>
          <a:xfrm>
            <a:off x="889000" y="1905000"/>
            <a:ext cx="3175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889000" y="4000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01 砸伤风险防护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3750">
            <a:off x="889013" y="4438650"/>
            <a:ext cx="3175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889000" y="4572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核心要求：必须选用带</a:t>
            </a:r>
            <a:r>
              <a:rPr lang="en-US" sz="13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足趾保护包头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的安全鞋。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特殊场景：在有触电或磁性风险的环境中，严禁使用金属包头，需替换为</a:t>
            </a:r>
            <a:r>
              <a:rPr lang="en-US" sz="13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非金属复合材料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（如凯夫拉）包头，规避导电或磁吸危害。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651000"/>
            <a:ext cx="3429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t="4999" b="5000"/>
          <a:stretch>
            <a:fillRect/>
          </a:stretch>
        </p:blipFill>
        <p:spPr>
          <a:xfrm>
            <a:off x="4508500" y="1905000"/>
            <a:ext cx="3175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4508500" y="4000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02 刺穿风险防护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3750">
            <a:off x="4508513" y="4438650"/>
            <a:ext cx="3175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08500" y="4572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核心要求：鞋底需内置</a:t>
            </a:r>
            <a:r>
              <a:rPr lang="en-US" sz="13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专业抗刺穿层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，抵御尖锐物穿刺。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特殊场景：若叠加触电隐患，需搭配</a:t>
            </a:r>
            <a:r>
              <a:rPr lang="en-US" sz="13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非金属防刺穿垫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，避免形成导电通路，确保足部与鞋底的绝缘安全。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651000"/>
            <a:ext cx="3429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C8C8C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 l="1838" r="1838"/>
          <a:stretch>
            <a:fillRect/>
          </a:stretch>
        </p:blipFill>
        <p:spPr>
          <a:xfrm>
            <a:off x="8128000" y="1905000"/>
            <a:ext cx="3175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128000" y="4000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03 静电风险管控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3750">
            <a:off x="8128013" y="4438650"/>
            <a:ext cx="3175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128000" y="4572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静电积聚场景：选用</a:t>
            </a:r>
            <a:r>
              <a:rPr lang="en-US" sz="13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导电安全鞋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，快速释放人体静电。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易燃易爆环境：选用</a:t>
            </a:r>
            <a:r>
              <a:rPr lang="en-US" sz="13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防静电安全鞋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，控制静电释放速度，杜绝火花产生，从源头避免火灾爆炸。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选择原则：按防护性能选型（二）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556000" cy="4699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t="16666" b="16666"/>
          <a:stretch>
            <a:fillRect/>
          </a:stretch>
        </p:blipFill>
        <p:spPr>
          <a:xfrm>
            <a:off x="1016000" y="1905000"/>
            <a:ext cx="3048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1016000" y="4064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触电风险防护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323">
            <a:off x="1016013" y="4502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C107">
                <a:alpha val="6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" name="AutoShape 8"/>
          <p:cNvSpPr/>
          <p:nvPr/>
        </p:nvSpPr>
        <p:spPr>
          <a:xfrm>
            <a:off x="1016000" y="4635500"/>
            <a:ext cx="3048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核心装备：必须选用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电绝缘鞋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，建立足部安全屏障。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关键警示：它仅为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辅助安全用具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，严禁替代绝缘杆等主要绝缘措施。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4318000" y="1651000"/>
            <a:ext cx="3556000" cy="4699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72000" y="1905000"/>
            <a:ext cx="3048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4572000" y="4064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极端温度防护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323">
            <a:off x="4572013" y="4502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C107">
                <a:alpha val="6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" name="AutoShape 13"/>
          <p:cNvSpPr/>
          <p:nvPr/>
        </p:nvSpPr>
        <p:spPr>
          <a:xfrm>
            <a:off x="4572000" y="4635500"/>
            <a:ext cx="3048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低温环境：穿戴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防寒防护鞋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，防止冻伤与肢体僵硬。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高温场景：配备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隔热防护鞋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，抵御热辐射与熔融物灼伤。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874000" y="1651000"/>
            <a:ext cx="3556000" cy="4699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FFF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rcRect t="16666" b="16666"/>
          <a:stretch>
            <a:fillRect/>
          </a:stretch>
        </p:blipFill>
        <p:spPr>
          <a:xfrm>
            <a:off x="8128000" y="1905000"/>
            <a:ext cx="3048000" cy="2032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128000" y="4064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化学品腐蚀防护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323">
            <a:off x="8128013" y="4502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C107">
                <a:alpha val="6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8" name="AutoShape 18"/>
          <p:cNvSpPr/>
          <p:nvPr/>
        </p:nvSpPr>
        <p:spPr>
          <a:xfrm>
            <a:off x="8128000" y="4635500"/>
            <a:ext cx="3048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基础配置：选用耐酸碱的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防化鞋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，阻隔化学介质侵蚀。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特殊要求：易燃易爆场所，鞋具需兼具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防静电性能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1016000"/>
            <a:ext cx="3810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794000"/>
            <a:ext cx="1066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足部防护装备的使用与维护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445000"/>
            <a:ext cx="1016000" cy="762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cap="flat" cmpd="sng">
            <a:solidFill>
              <a:srgbClr val="E6AC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4826000"/>
            <a:ext cx="736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正确的使用方法是保障防护效果的前提，而科学的维护保养则能有效延长装备的使用寿命，消除潜在隐患，确保每一次作业都安全可靠。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2000" y="4699000"/>
            <a:ext cx="1270000" cy="127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 使用规范：通用要求与专项要求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14500"/>
            <a:ext cx="52070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C10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016000" y="1968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01 通用总体要求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53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794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27686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严格遵循说明书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必须按照制造商提供的使用手册进行操作、维护和存放，严禁违规使用导致防护性能下降或失效。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873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38481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鞋垫原厂管控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禁止私自增减鞋垫，替换时必须使用原厂同规格产品。非原厂鞋垫可能改变鞋内结构，削弱防砸、防刺穿等核心功能。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953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60500" y="49276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全身装备配套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防护鞋需与防化服、护腿、安全帽等其他个体防护装备（PPE）配合使用，形成完整的防护闭环。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1714500"/>
            <a:ext cx="52070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C10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6477000" y="1968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02 专项使用要求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9291">
            <a:off x="6477009" y="253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0" y="2794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921500" y="27686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导电与防静电鞋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在污染或潮湿环境下，每次使用前必须检测电性能阻值。鞋底导电层若被油污覆盖，将丧失防静电功能。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3873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21500" y="38481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电绝缘鞋维护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保持鞋面干燥清洁，油污、化学品或鞋底磨损都会严重降低绝缘性能。若鞋面出现破损，应立即停止使用。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4953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921500" y="49276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防化学品渗透鞋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不同化学介质的防护鞋严禁交叉混用。即使微量化学品渗入或接触，也可能导致防护层降解，造成永久性失效。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 维护与判废：强制判废标准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维护总体要求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968500"/>
            <a:ext cx="3429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159000"/>
            <a:ext cx="279400" cy="279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2133600"/>
            <a:ext cx="279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严格遵循规范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储存、检查及清洁保养流程，需严格按照制造商提供的使用维护说明书执行。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381500" y="1968500"/>
            <a:ext cx="3429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2159000"/>
            <a:ext cx="279400" cy="279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953000" y="2133600"/>
            <a:ext cx="279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使用前外观必查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每次使用前进行目视检查，发现鞋面破损、鞋底开裂或部件缺失时，应立即停用。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001000" y="1968500"/>
            <a:ext cx="3429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2159000"/>
            <a:ext cx="279400" cy="279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572500" y="2133600"/>
            <a:ext cx="279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专用环境妥善存放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使用后及时清洁晾干，存放于干燥、通风、阴凉处，避免接触酸碱等腐蚀性物质。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35560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强制判废量化红线（满足其一即报废）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127500"/>
            <a:ext cx="5588000" cy="2349500"/>
          </a:xfrm>
          <a:prstGeom prst="roundRect">
            <a:avLst>
              <a:gd name="adj" fmla="val 0"/>
            </a:avLst>
          </a:prstGeom>
          <a:solidFill>
            <a:srgbClr val="333333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952500" y="4292600"/>
            <a:ext cx="52705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1. 鞋底出现明显裂缝，长度≥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10mm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或 裂缝深度≥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3mm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8488">
            <a:off x="952508" y="4768850"/>
            <a:ext cx="514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952500" y="4851400"/>
            <a:ext cx="52705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2. 鞋身与鞋底结合处开裂≥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15mm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，或出现严重开胶脱层现象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8488">
            <a:off x="952508" y="5327650"/>
            <a:ext cx="514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952500" y="5410200"/>
            <a:ext cx="52705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3. 鞋底防滑花纹磨损严重，剩余高度≤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1.5mm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，丧失防滑性能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8488">
            <a:off x="952508" y="5886450"/>
            <a:ext cx="514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952500" y="5994400"/>
            <a:ext cx="5270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4. 金属包头严重变形、穿孔，或鞋面有影响安全的破损</a:t>
            </a:r>
            <a:endParaRPr lang="en-US" sz="1100"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7"/>
          <a:srcRect t="8493" b="8493"/>
          <a:stretch>
            <a:fillRect/>
          </a:stretch>
        </p:blipFill>
        <p:spPr>
          <a:xfrm>
            <a:off x="6604000" y="4127500"/>
            <a:ext cx="2413000" cy="2286000"/>
          </a:xfrm>
          <a:prstGeom prst="roundRect">
            <a:avLst>
              <a:gd name="adj" fmla="val 4444"/>
            </a:avLst>
          </a:prstGeom>
          <a:noFill/>
          <a:ln w="25400" cap="flat" cmpd="sng">
            <a:solidFill>
              <a:srgbClr val="FFFFFF">
                <a:alpha val="90000"/>
              </a:srgbClr>
            </a:solidFill>
            <a:prstDash val="solid"/>
            <a:round/>
          </a:ln>
        </p:spPr>
      </p:pic>
      <p:sp>
        <p:nvSpPr>
          <p:cNvPr id="24" name="AutoShape 24"/>
          <p:cNvSpPr/>
          <p:nvPr/>
        </p:nvSpPr>
        <p:spPr>
          <a:xfrm>
            <a:off x="6604000" y="6413500"/>
            <a:ext cx="2413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鞋底严重龟裂，结构失效</a:t>
            </a:r>
            <a:endParaRPr lang="en-US" sz="1100"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rcRect l="10367" r="10367"/>
          <a:stretch>
            <a:fillRect/>
          </a:stretch>
        </p:blipFill>
        <p:spPr>
          <a:xfrm>
            <a:off x="9207500" y="4127500"/>
            <a:ext cx="2413000" cy="2286000"/>
          </a:xfrm>
          <a:prstGeom prst="roundRect">
            <a:avLst>
              <a:gd name="adj" fmla="val 4444"/>
            </a:avLst>
          </a:prstGeom>
          <a:noFill/>
          <a:ln w="25400" cap="flat" cmpd="sng">
            <a:solidFill>
              <a:srgbClr val="FFFFFF">
                <a:alpha val="90000"/>
              </a:srgbClr>
            </a:solidFill>
            <a:prstDash val="solid"/>
            <a:round/>
          </a:ln>
        </p:spPr>
      </p:pic>
      <p:sp>
        <p:nvSpPr>
          <p:cNvPr id="26" name="AutoShape 26"/>
          <p:cNvSpPr/>
          <p:nvPr/>
        </p:nvSpPr>
        <p:spPr>
          <a:xfrm>
            <a:off x="9207500" y="6413500"/>
            <a:ext cx="2413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鞋帮与鞋底连接处开胶撕裂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 典型作业选型示例（资料性附录A）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标准附录A归纳了9大类典型作业场景的防护选型指南，为不同工况下的安全鞋选配提供科学参考，以下为核心场景示例：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952500" y="22225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物体坠落撞击 / 尖刺地面作业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核心防护：足趾防砸保护 + 鞋底防刺穿，抵御重物冲击与尖锐物穿刺风险。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762000" y="3238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762000" y="32385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952500" y="33020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电力停电检修作业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核心防护：高等级电绝缘性能，有效阻断电流通路，防止触电事故发生。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62000" y="4318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762000" y="43180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952500" y="43815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高温熔炼与锻造作业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核心防护：鞋面隔热阻燃 + 外底耐高温，延缓热传导，防止烫伤与鞋底熔化。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762000" y="5397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762000" y="53975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952500" y="54610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易燃易爆与危化品作业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核心防护：防静电/导电 + 防化学品腐蚀 + 耐油，消除静电积聚，阻隔化学品侵蚀。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6223000" y="2159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223000" y="21590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6413500" y="22225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酸碱腐蚀与化工作业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核心防护：专用防化学品腐蚀材质，有效抵抗酸碱液体浸泡与侵蚀，保护足部皮肤。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6223000" y="3238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223000" y="32385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6413500" y="33020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冷库与户外低温作业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核心防护：加绒保暖内衬 + 防寒防滑大底，维持足部温度，保障低温环境下的行走安全。</a:t>
            </a:r>
          </a:p>
        </p:txBody>
      </p:sp>
      <p:sp>
        <p:nvSpPr>
          <p:cNvPr id="23" name="AutoShape 23"/>
          <p:cNvSpPr/>
          <p:nvPr/>
        </p:nvSpPr>
        <p:spPr>
          <a:xfrm>
            <a:off x="6223000" y="43180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223000" y="4318000"/>
            <a:ext cx="508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6413500" y="4381500"/>
            <a:ext cx="488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综合多风险复杂作业场景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核心防护：多功能复合防护，集成防砸、防刺、防静电、耐油等多种功能，应对复合风险。</a:t>
            </a:r>
          </a:p>
        </p:txBody>
      </p:sp>
      <p:sp>
        <p:nvSpPr>
          <p:cNvPr id="26" name="AutoShape 26"/>
          <p:cNvSpPr/>
          <p:nvPr/>
        </p:nvSpPr>
        <p:spPr>
          <a:xfrm>
            <a:off x="6223000" y="5397500"/>
            <a:ext cx="5207000" cy="952500"/>
          </a:xfrm>
          <a:prstGeom prst="roundRect">
            <a:avLst>
              <a:gd name="adj" fmla="val 0"/>
            </a:avLst>
          </a:prstGeom>
          <a:solidFill>
            <a:srgbClr val="FFC107">
              <a:alpha val="15000"/>
            </a:srgbClr>
          </a:solidFill>
          <a:ln w="12700" cap="flat" cmpd="sng">
            <a:solidFill>
              <a:srgbClr val="FFC10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3500" y="55626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794500" y="55245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选型提示：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附录A为资料性参考，实际选型必须结合现场实地风险评估结果，确保防护与风险精准匹配。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4445000" y="2794000"/>
            <a:ext cx="736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4445000" y="4191000"/>
            <a:ext cx="736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Q &amp; 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445000" y="5461000"/>
            <a:ext cx="736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欢迎提出疑问与见解，共同探讨安全合规的落地与实践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目录 CONTENTS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778000" y="1803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标准概述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全面解析标准的基础框架、适用范围，以及新旧版本之间的核心差异与关键更新点。</a:t>
            </a:r>
          </a:p>
        </p:txBody>
      </p:sp>
      <p:cxnSp>
        <p:nvCxnSpPr>
          <p:cNvPr id="6" name="Connector 6"/>
          <p:cNvCxnSpPr/>
          <p:nvPr/>
        </p:nvCxnSpPr>
        <p:spPr>
          <a:xfrm rot="-8814">
            <a:off x="762008" y="29781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762000" y="33020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778000" y="3327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装备种类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系统介绍足部防护鞋类的分类体系，以及防砸、防穿刺等各类专项防护装备的特性。</a:t>
            </a:r>
          </a:p>
        </p:txBody>
      </p:sp>
      <p:cxnSp>
        <p:nvCxnSpPr>
          <p:cNvPr id="9" name="Connector 9"/>
          <p:cNvCxnSpPr/>
          <p:nvPr/>
        </p:nvCxnSpPr>
        <p:spPr>
          <a:xfrm rot="-8814">
            <a:off x="762008" y="45021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762000" y="48260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778000" y="4851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选择原则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依据作业环境的风险评估结果，掌握防护性能与作业场景的匹配逻辑，科学选型。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6350000" y="17780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366000" y="1803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使用规范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明确防护装备的通用穿戴要求、适配性检查，以及特殊作业环境下的专项使用规范。</a:t>
            </a:r>
          </a:p>
        </p:txBody>
      </p:sp>
      <p:cxnSp>
        <p:nvCxnSpPr>
          <p:cNvPr id="14" name="Connector 14"/>
          <p:cNvCxnSpPr/>
          <p:nvPr/>
        </p:nvCxnSpPr>
        <p:spPr>
          <a:xfrm rot="-8814">
            <a:off x="6350008" y="29781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350000" y="33020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366000" y="3327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维护与判废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建立日常检查与维护保养机制，严格执行防护装备的强制报废标准与失效判定准则。</a:t>
            </a:r>
          </a:p>
        </p:txBody>
      </p:sp>
      <p:cxnSp>
        <p:nvCxnSpPr>
          <p:cNvPr id="17" name="Connector 17"/>
          <p:cNvCxnSpPr/>
          <p:nvPr/>
        </p:nvCxnSpPr>
        <p:spPr>
          <a:xfrm rot="-8814">
            <a:off x="6350008" y="4502150"/>
            <a:ext cx="495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33333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350000" y="48260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366000" y="48514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典型示例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结合机械制造、化工生产等典型作业场景，分析风险点并提供针对性的装备选型指南。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标准概述：基础信息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3429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7145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标准身份与沿革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952500" y="2159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编号：GB 28409-2025</a:t>
            </a:r>
            <a:b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属性：国家强制性标准</a:t>
            </a:r>
            <a:b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替代：GB/T 28409-2012 (推荐性)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381500" y="1524000"/>
            <a:ext cx="3429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4572000" y="17145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关键实施节点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572000" y="2159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发布：2025年08月29日</a:t>
            </a:r>
            <a:b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实施：2026年09月01日</a:t>
            </a:r>
            <a:b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周期：约12个月过渡期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8001000" y="1524000"/>
            <a:ext cx="3429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8191500" y="17145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提出与归口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191500" y="2159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提出部门：应急管理部</a:t>
            </a:r>
            <a:b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归口：全国个体防护装备标委会</a:t>
            </a:r>
            <a:b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适用：全行业生产经营单位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3810000"/>
            <a:ext cx="52705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ap="flat" cmpd="sng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3810000"/>
            <a:ext cx="50800" cy="24130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1016000" y="4000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适用范围：全场景足部防护规范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016000" y="4572000"/>
            <a:ext cx="47625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本标准规定了足部防护装备的分类、选型原则、使用方法及维护保养的技术要求。适用于各类作业场景中，针对</a:t>
            </a: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物理伤害（冲击、穿刺、挤压）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与</a:t>
            </a: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化学伤害（腐蚀、渗透）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的足部防护，是企业配备、使用及管理劳保用品的法定技术依据。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23000" y="3810000"/>
            <a:ext cx="52705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ap="flat" cmpd="sng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6223000" y="3810000"/>
            <a:ext cx="50800" cy="24130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6477000" y="4000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核心变革：从“建议”到“法定强制”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477000" y="4572000"/>
            <a:ext cx="47625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从推荐性标准（GB/T）升级为强制性标准（GB），标志着足部防护管理从行业引导上升为</a:t>
            </a:r>
            <a:r>
              <a:rPr lang="en-US" sz="1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法定合规底线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。企业必须严格落实装备的选型、配发、使用与维护全流程管控，违规将面临监管处罚，构成犯罪的需承担刑事责任，倒逼安全生产主体责任落地。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标准概述：新旧版核心修订差异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8415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结构重构：从松散到闭环体系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286000"/>
            <a:ext cx="488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旧版：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框架松散，章节逻辑衔接性较弱，缺乏系统性。</a:t>
            </a:r>
            <a:b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新版：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新增“术语定义”夯实基础，按“分类-选择-使用-维护”重构全生命周期管理，形成闭环逻辑。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86500" y="1651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1841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21500" y="18415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内容精简：剔除冗余聚焦专业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286000"/>
            <a:ext cx="488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旧版：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包含大量通用原则、基础保养等非核心的笼统内容。</a:t>
            </a:r>
            <a:b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新版：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删除通用性表述，聚焦装备管理的专业核心，大幅提升标准的实操指导性。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7465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39370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39370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体系完善：补全关键管理环节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4381500"/>
            <a:ext cx="488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旧版：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无独立“使用”章节，选择与维护要求缺失。</a:t>
            </a:r>
            <a:b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新版：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新增装备选择总体原则，增设独立“使用”专章，明确维护管理要求，实现全流程覆盖。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86500" y="37465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C8C8C8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0" y="39370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21500" y="39370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技术升级：量化指标精准管控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4381500"/>
            <a:ext cx="488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旧版：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分类维度单一，判废标准模糊且定性化。</a:t>
            </a:r>
            <a:b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1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新版：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重划装备分类，更新电性能检查规则，将装备判废标准细化为可量化、可执行的技术指标。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715000"/>
            <a:ext cx="10795000" cy="889000"/>
          </a:xfrm>
          <a:prstGeom prst="roundRect">
            <a:avLst>
              <a:gd name="adj" fmla="val 0"/>
            </a:avLst>
          </a:prstGeom>
          <a:solidFill>
            <a:srgbClr val="333333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952500" y="5816600"/>
            <a:ext cx="1041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6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核心导向升级：</a:t>
            </a:r>
            <a:r>
              <a:rPr lang="en-US" sz="1500" b="0" i="0" u="none" strike="noStrike">
                <a:solidFill>
                  <a:srgbClr val="EEEEEE"/>
                </a:solidFill>
                <a:latin typeface="Noto Sans SC"/>
                <a:ea typeface="Noto Sans SC"/>
                <a:cs typeface="Noto Sans SC"/>
                <a:sym typeface="Noto Sans SC"/>
              </a:rPr>
              <a:t>从传统的“通用原则指导”转向以“风险驱动”为核心、以“量化管控”为手段的现代化管理范式，实现装备管理从“经验判断”到“科学决策”的质的飞跃。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3175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794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足部防护装备的种类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318000"/>
            <a:ext cx="1016000" cy="762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cap="flat" cmpd="sng">
            <a:solidFill>
              <a:srgbClr val="E6AC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4826000"/>
            <a:ext cx="1066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清晰认知足部防护装备的分类体系，是精准识别作业场景风险、科学选配合规防护用具的关键前提。从防砸、防刺穿到防静电、防滑等功能维度，全方位掌握装备类型与应用场景，为构建坚实的职场安全防护体系奠定基础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装备种类：足部防护鞋类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2000" y="1651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solidFill>
              <a:srgbClr val="FFC107">
                <a:alpha val="6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1910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Ⅰ类材质 · 基础防护 (Type A)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4826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以皮革或复合面料为主体，轻便透气，适合常规低风险作业。作为基础款，重点提供足趾防砸与足底防穿刺的核心安全防护。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18000" y="1651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solidFill>
              <a:srgbClr val="FFC107">
                <a:alpha val="60000"/>
              </a:srgbClr>
            </a:solidFill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4318000" y="41910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混合结构 · 加强防护 (Type B/C)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18000" y="4826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多为皮革鞋面搭配橡胶鞋底的混合结构，覆盖脚踝区域。显著提升脚踝稳定性，防止扭伤，适用于建筑、户外等复杂地形作业。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874000" y="1651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solidFill>
              <a:srgbClr val="FFC107">
                <a:alpha val="60000"/>
              </a:srgbClr>
            </a:solidFill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7874000" y="41910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Ⅱ类材质 · 特殊防护 (Type D/E)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874000" y="4826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采用全硫化橡胶或聚合材料制成，无缝防水、耐酸碱腐蚀。高筒及长靴款式能有效防护小腿，是化工、涉水等恶劣环境的必备装备。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装备种类：其他防护装备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2000" y="1778000"/>
            <a:ext cx="3556000" cy="3556000"/>
          </a:xfrm>
          <a:prstGeom prst="roundRect">
            <a:avLst>
              <a:gd name="adj" fmla="val 5357"/>
            </a:avLst>
          </a:prstGeom>
          <a:noFill/>
          <a:ln w="50800" cap="flat" cmpd="sng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blurRad="190500" dist="762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4826000" y="1778000"/>
            <a:ext cx="660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除了基础防护鞋，标准还明确了多种辅助型足部防护装备的规范。这些装备通常作为补充防护手段，针对特殊作业环境（如焊接、化学品处理、极端高温等）提供更具针对性的安全保障。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826000" y="2794000"/>
            <a:ext cx="6604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6500" y="30607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588000" y="2895600"/>
            <a:ext cx="577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防护袜套：贴身屏障强化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由阻燃、隔热或防化织物制成，直接套于鞋外，为足部及脚踝提供额外的防高温辐射、防化学飞溅或防穿刺保护。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4826000" y="3873500"/>
            <a:ext cx="6604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16500" y="41402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588000" y="3975100"/>
            <a:ext cx="577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防护鞋套：场景化功能适配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针对特定场景设计，包括防滑、防静电、防化及防砸鞋套等。可快速增强现有鞋具的特定防护性能，满足临时作业需求。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4826000" y="4953000"/>
            <a:ext cx="6604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FFC10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16500" y="52197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588000" y="5054600"/>
            <a:ext cx="577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特殊防护：定制化解决方案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根据作业风险类型划分的专用装备，如耐高温护腿、防腐蚀鞋罩等。其使用方法和维护要求需严格遵循制造商说明。</a:t>
            </a:r>
          </a:p>
        </p:txBody>
      </p:sp>
      <p:sp>
        <p:nvSpPr>
          <p:cNvPr id="15" name="AutoShape 15"/>
          <p:cNvSpPr/>
          <p:nvPr/>
        </p:nvSpPr>
        <p:spPr>
          <a:xfrm>
            <a:off x="762000" y="6121400"/>
            <a:ext cx="1066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安全警示：所有防护装备必须在其设计的防护等级和适用范围内使用，并定期检查状态。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1016000"/>
            <a:ext cx="3175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794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足部防护装备的选择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191000"/>
            <a:ext cx="1016000" cy="762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cap="flat" cmpd="sng">
            <a:solidFill>
              <a:srgbClr val="E6AC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762000" y="4699000"/>
            <a:ext cx="1066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333"/>
              </a:lnSpc>
              <a:defRPr/>
            </a:pPr>
            <a:r>
              <a:rPr lang="en-US" sz="1600" b="0" i="0" u="none" strike="noStrike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科学选型是保障作业安全的第一道防线。我们将结合国标要求与实际工况，从防砸、防穿刺、防静电、防滑等核心防护性能出发，解析如何根据作业环境（如机械加工、化工生产、建筑施工）匹配最优装备，确保防护无死角，让安全成为脚下最坚实的基石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选择原则：总体要求与风险匹配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5" r="5"/>
          <a:stretch>
            <a:fillRect/>
          </a:stretch>
        </p:blipFill>
        <p:spPr>
          <a:xfrm>
            <a:off x="762000" y="1778000"/>
            <a:ext cx="4572000" cy="2578100"/>
          </a:xfrm>
          <a:prstGeom prst="rect">
            <a:avLst/>
          </a:prstGeom>
          <a:noFill/>
          <a:ln w="25400" cap="flat" cmpd="sng">
            <a:solidFill>
              <a:srgbClr val="FFFFFF">
                <a:alpha val="6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5720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图示：作业前对个人防护装备（PPE）进行严格的合规性与功能性检查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588000" y="1778000"/>
            <a:ext cx="584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ap="flat" cmpd="sng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8500" y="19685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223000" y="1930400"/>
            <a:ext cx="508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合规性：准入的红线标准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2311400"/>
            <a:ext cx="5016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所选装备必须符合 GB20098 国家基础标准及对应专项产品标准，这是装备进入作业现场的最低硬性要求，杜绝“三无”产品。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88000" y="3175000"/>
            <a:ext cx="584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ap="flat" cmpd="sng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8500" y="3365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223000" y="3327400"/>
            <a:ext cx="508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核心：防护能力与风险等级匹配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3708400"/>
            <a:ext cx="5016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针对单一风险选择对应防护功能；若现场存在机械伤害、化学腐蚀等多重风险叠加，必须选用具备复合防护能力的装备。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588000" y="4572000"/>
            <a:ext cx="584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ap="flat" cmpd="sng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8500" y="4762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223000" y="4724400"/>
            <a:ext cx="508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实操：参照附录选型示例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23000" y="5105400"/>
            <a:ext cx="5016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4B4B4B"/>
                </a:solidFill>
                <a:latin typeface="Noto Sans SC"/>
                <a:ea typeface="Noto Sans SC"/>
                <a:cs typeface="Noto Sans SC"/>
                <a:sym typeface="Noto Sans SC"/>
              </a:rPr>
              <a:t>附录A 提供了机械制造、化工、建筑等典型作业场景的装备选型对照表，可作为现场快速决策的重要依据。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905500"/>
            <a:ext cx="10668000" cy="584200"/>
          </a:xfrm>
          <a:prstGeom prst="roundRect">
            <a:avLst>
              <a:gd name="adj" fmla="val 0"/>
            </a:avLst>
          </a:prstGeom>
          <a:solidFill>
            <a:srgbClr val="333333">
              <a:alpha val="80000"/>
            </a:srgbClr>
          </a:solidFill>
          <a:ln cap="flat" cmpd="sng">
            <a:solidFill>
              <a:srgbClr val="1A1717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6057900"/>
            <a:ext cx="279400" cy="279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397000" y="5905500"/>
            <a:ext cx="990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核心铁律：防护装备的性能指标必须</a:t>
            </a:r>
            <a:r>
              <a:rPr lang="en-US" sz="1400" b="1" i="0" u="none" strike="noStrike">
                <a:solidFill>
                  <a:srgbClr val="FFC107"/>
                </a:solidFill>
                <a:latin typeface="Noto Sans SC"/>
                <a:ea typeface="Noto Sans SC"/>
                <a:cs typeface="Noto Sans SC"/>
                <a:sym typeface="Noto Sans SC"/>
              </a:rPr>
              <a:t>完全覆盖并高于</a:t>
            </a:r>
            <a:r>
              <a:rPr lang="en-US" sz="14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作业现场的实际风险等级，严禁“低配高用”。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1312</Words>
  <Application>Microsoft Office PowerPoint</Application>
  <PresentationFormat>宽屏</PresentationFormat>
  <Paragraphs>183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0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dc:description>微信搜一搜，安全小课桌，关注公众号，获取更多安全资料</dc:description>
  <cp:lastModifiedBy>克动 庄</cp:lastModifiedBy>
  <cp:revision>2</cp:revision>
  <dcterms:modified xsi:type="dcterms:W3CDTF">2026-07-26T07:07:37Z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{"Label":"1","ContentProducer":"001191110102MACQD9K64010000","ProduceID":"7664031672006183867","ReservedCode1":"","ContentPropagator":"","PropagateID":"","ReservedCode2":""}</vt:lpwstr>
  </property>
</Properties>
</file>