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8" r:id="rId2"/>
    <p:sldId id="427" r:id="rId3"/>
    <p:sldId id="451" r:id="rId4"/>
    <p:sldId id="453" r:id="rId5"/>
    <p:sldId id="455" r:id="rId6"/>
    <p:sldId id="454" r:id="rId7"/>
    <p:sldId id="456" r:id="rId8"/>
    <p:sldId id="457" r:id="rId9"/>
    <p:sldId id="458" r:id="rId10"/>
  </p:sldIdLst>
  <p:sldSz cx="12192000" cy="6858000"/>
  <p:notesSz cx="6889750" cy="1002188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1">
          <p15:clr>
            <a:srgbClr val="A4A3A4"/>
          </p15:clr>
        </p15:guide>
        <p15:guide id="2" pos="380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CC00FF"/>
    <a:srgbClr val="172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96"/>
      </p:cViewPr>
      <p:guideLst>
        <p:guide orient="horz" pos="2081"/>
        <p:guide pos="380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D2A48B96-639E-45A3-A0BA-2464DFDB1FAA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D49F41-C4B7-4E1E-9D4E-F219F75B8884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719E8-9D8A-4085-95E1-8C2A64D933F2}" type="datetimeFigureOut">
              <a:rPr lang="zh-CN" altLang="en-US" smtClean="0"/>
              <a:t>2018-09-21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9D7E5-4F71-405C-8F90-7F916EBBDF7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16707" y="4994317"/>
            <a:ext cx="4059880" cy="462908"/>
          </a:xfrm>
        </p:spPr>
        <p:txBody>
          <a:bodyPr>
            <a:no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dirty="0">
                <a:latin typeface="+mn-ea"/>
              </a:rPr>
              <a:t>编写人员： </a:t>
            </a:r>
            <a:r>
              <a:rPr lang="en-US" altLang="zh-CN" sz="2000" dirty="0">
                <a:latin typeface="+mn-ea"/>
              </a:rPr>
              <a:t>EHS</a:t>
            </a:r>
            <a:r>
              <a:rPr lang="zh-CN" altLang="en-US" sz="2000" dirty="0">
                <a:latin typeface="+mn-ea"/>
              </a:rPr>
              <a:t>部  </a:t>
            </a:r>
            <a:br>
              <a:rPr lang="en-US" altLang="zh-CN" sz="2000" dirty="0">
                <a:latin typeface="+mn-ea"/>
              </a:rPr>
            </a:br>
            <a:r>
              <a:rPr lang="en-US" altLang="zh-CN" sz="2000" dirty="0">
                <a:latin typeface="+mn-ea"/>
              </a:rPr>
              <a:t>   </a:t>
            </a:r>
            <a:r>
              <a:rPr lang="zh-CN" altLang="en-US" sz="2000" dirty="0">
                <a:latin typeface="+mn-ea"/>
              </a:rPr>
              <a:t>编写时间：</a:t>
            </a:r>
            <a:r>
              <a:rPr lang="en-US" altLang="zh-CN" sz="2000" dirty="0">
                <a:latin typeface="+mn-ea"/>
              </a:rPr>
              <a:t>2018.9.21</a:t>
            </a:r>
            <a:br>
              <a:rPr lang="en-US" altLang="zh-CN" sz="2000" dirty="0">
                <a:latin typeface="+mn-ea"/>
              </a:rPr>
            </a:br>
            <a:endParaRPr lang="en-US" altLang="en-US" sz="2000" dirty="0">
              <a:latin typeface="+mn-ea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1501140" y="1514687"/>
            <a:ext cx="8915400" cy="1843193"/>
          </a:xfrm>
          <a:prstGeom prst="rect">
            <a:avLst/>
          </a:prstGeom>
        </p:spPr>
        <p:txBody>
          <a:bodyPr vert="horz" lIns="77668" tIns="38837" rIns="77668" bIns="38837" rtlCol="0" anchor="ctr">
            <a:normAutofit/>
          </a:bodyPr>
          <a:lstStyle>
            <a:lvl1pPr algn="l" defTabSz="128016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spc="140" baseline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endParaRPr lang="zh-CN" altLang="en-US" sz="5865" b="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7" name="图片 6" descr="企业logo 高清.png"/>
          <p:cNvPicPr>
            <a:picLocks noChangeAspect="1"/>
          </p:cNvPicPr>
          <p:nvPr/>
        </p:nvPicPr>
        <p:blipFill>
          <a:blip r:embed="rId2" cstate="print">
            <a:lum bright="16000"/>
          </a:blip>
          <a:srcRect l="22827" t="30400" r="22827" b="38800"/>
          <a:stretch>
            <a:fillRect/>
          </a:stretch>
        </p:blipFill>
        <p:spPr>
          <a:xfrm>
            <a:off x="9936427" y="5925277"/>
            <a:ext cx="2087432" cy="740701"/>
          </a:xfrm>
          <a:prstGeom prst="rect">
            <a:avLst/>
          </a:prstGeom>
        </p:spPr>
      </p:pic>
      <p:sp>
        <p:nvSpPr>
          <p:cNvPr id="8" name="标题 1"/>
          <p:cNvSpPr txBox="1"/>
          <p:nvPr/>
        </p:nvSpPr>
        <p:spPr>
          <a:xfrm>
            <a:off x="815413" y="4814297"/>
            <a:ext cx="10492595" cy="822948"/>
          </a:xfrm>
          <a:prstGeom prst="rect">
            <a:avLst/>
          </a:prstGeom>
        </p:spPr>
        <p:txBody>
          <a:bodyPr vert="horz" lIns="121877" tIns="60938" rIns="121877" bIns="60938" rtlCol="0" anchor="ctr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539552" y="1628800"/>
            <a:ext cx="7509510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zh-CN" altLang="en-US" sz="3600" b="1" dirty="0">
                <a:latin typeface="+mj-ea"/>
                <a:ea typeface="+mj-ea"/>
              </a:rPr>
              <a:t>制绒车间学习报告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sz="2000" dirty="0">
                <a:latin typeface="+mn-ea"/>
                <a:ea typeface="+mn-ea"/>
              </a:rPr>
              <a:t>一</a:t>
            </a:r>
            <a:r>
              <a:rPr lang="zh-CN" altLang="en-US" sz="2000" dirty="0">
                <a:latin typeface="+mn-ea"/>
              </a:rPr>
              <a:t>、制绒目的</a:t>
            </a:r>
            <a:endParaRPr lang="en-US" altLang="zh-CN" sz="2000" dirty="0">
              <a:latin typeface="+mn-ea"/>
            </a:endParaRPr>
          </a:p>
          <a:p>
            <a:pPr marL="0" indent="0">
              <a:buNone/>
            </a:pPr>
            <a:endParaRPr lang="en-US" altLang="zh-CN" sz="2000" dirty="0">
              <a:latin typeface="+mn-ea"/>
              <a:ea typeface="+mn-ea"/>
            </a:endParaRPr>
          </a:p>
          <a:p>
            <a:pPr marL="0" indent="0">
              <a:buNone/>
            </a:pPr>
            <a:r>
              <a:rPr lang="zh-CN" altLang="en-US" sz="2000" dirty="0">
                <a:latin typeface="+mn-ea"/>
                <a:ea typeface="+mn-ea"/>
              </a:rPr>
              <a:t>二、制绒流程</a:t>
            </a:r>
            <a:endParaRPr lang="en-US" altLang="zh-CN" sz="2000" dirty="0">
              <a:latin typeface="+mn-ea"/>
              <a:ea typeface="+mn-ea"/>
            </a:endParaRPr>
          </a:p>
          <a:p>
            <a:pPr marL="0" indent="0">
              <a:buNone/>
            </a:pPr>
            <a:endParaRPr lang="en-US" altLang="zh-CN" sz="2000" dirty="0">
              <a:latin typeface="+mn-ea"/>
              <a:ea typeface="+mn-ea"/>
            </a:endParaRPr>
          </a:p>
          <a:p>
            <a:pPr marL="0" indent="0">
              <a:buNone/>
            </a:pPr>
            <a:r>
              <a:rPr lang="zh-CN" altLang="en-US" sz="2000" dirty="0">
                <a:latin typeface="+mn-ea"/>
              </a:rPr>
              <a:t>三、制绒设备</a:t>
            </a:r>
            <a:endParaRPr lang="en-US" altLang="zh-CN" sz="2000" dirty="0">
              <a:latin typeface="+mn-ea"/>
            </a:endParaRPr>
          </a:p>
          <a:p>
            <a:pPr marL="0" indent="0">
              <a:buNone/>
            </a:pPr>
            <a:endParaRPr lang="en-US" altLang="zh-CN" sz="2000" dirty="0">
              <a:latin typeface="+mn-ea"/>
            </a:endParaRPr>
          </a:p>
          <a:p>
            <a:pPr marL="0" indent="0">
              <a:buNone/>
            </a:pPr>
            <a:r>
              <a:rPr lang="zh-CN" altLang="en-US" sz="2000" dirty="0">
                <a:latin typeface="+mn-ea"/>
              </a:rPr>
              <a:t>四、安全监管</a:t>
            </a:r>
            <a:endParaRPr lang="en-US" altLang="zh-CN" sz="2000" dirty="0">
              <a:latin typeface="+mn-ea"/>
            </a:endParaRPr>
          </a:p>
          <a:p>
            <a:pPr marL="0" indent="0">
              <a:buNone/>
            </a:pPr>
            <a:endParaRPr lang="en-US" altLang="zh-CN" sz="2000" dirty="0">
              <a:latin typeface="+mn-ea"/>
              <a:ea typeface="+mn-ea"/>
            </a:endParaRPr>
          </a:p>
          <a:p>
            <a:pPr marL="0" indent="0">
              <a:buNone/>
            </a:pPr>
            <a:endParaRPr lang="zh-CN" altLang="en-US" sz="2000" dirty="0">
              <a:latin typeface="+mn-ea"/>
              <a:ea typeface="+mn-ea"/>
            </a:endParaRPr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683568" y="908721"/>
            <a:ext cx="482453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dirty="0"/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819607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1711A-C536-4470-B743-77FFB7E7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710372"/>
            <a:ext cx="3772017" cy="685801"/>
          </a:xfrm>
        </p:spPr>
        <p:txBody>
          <a:bodyPr>
            <a:normAutofit/>
          </a:bodyPr>
          <a:lstStyle/>
          <a:p>
            <a:r>
              <a:rPr lang="zh-CN" altLang="en-US" sz="3200" dirty="0"/>
              <a:t>一、制绒目的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26152A-196E-484E-9589-61E9E215F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00808"/>
            <a:ext cx="11031016" cy="4425356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通过酸、碱的腐蚀，在硅片表面形成起伏不平的绒面，增加硅片对太阳光的吸收。</a:t>
            </a:r>
            <a:endParaRPr lang="zh-CN" altLang="en-US" sz="28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4DE41EF-7AF1-42EB-986E-5EE2A815E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564904"/>
            <a:ext cx="529208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95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1711A-C536-4470-B743-77FFB7E7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710372"/>
            <a:ext cx="3772017" cy="685801"/>
          </a:xfrm>
        </p:spPr>
        <p:txBody>
          <a:bodyPr>
            <a:normAutofit/>
          </a:bodyPr>
          <a:lstStyle/>
          <a:p>
            <a:r>
              <a:rPr lang="zh-CN" altLang="en-US" sz="3200" dirty="0"/>
              <a:t>二、制绒流程</a:t>
            </a:r>
          </a:p>
        </p:txBody>
      </p:sp>
      <p:pic>
        <p:nvPicPr>
          <p:cNvPr id="15" name="内容占位符 14">
            <a:extLst>
              <a:ext uri="{FF2B5EF4-FFF2-40B4-BE49-F238E27FC236}">
                <a16:creationId xmlns:a16="http://schemas.microsoft.com/office/drawing/2014/main" id="{3E9711C1-CD78-4985-B734-2F951D3439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8148" y="1705772"/>
            <a:ext cx="2647696" cy="4425950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AB102F77-029E-4F00-94E1-D990C374E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1705772"/>
            <a:ext cx="6228184" cy="442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1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1711A-C536-4470-B743-77FFB7E7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710372"/>
            <a:ext cx="3772017" cy="685801"/>
          </a:xfrm>
        </p:spPr>
        <p:txBody>
          <a:bodyPr>
            <a:normAutofit fontScale="90000"/>
          </a:bodyPr>
          <a:lstStyle/>
          <a:p>
            <a:r>
              <a:rPr lang="zh-CN" altLang="en-US" sz="3200" dirty="0"/>
              <a:t>三、制绒设备</a:t>
            </a:r>
            <a:r>
              <a:rPr lang="en-US" altLang="zh-CN" sz="3200" dirty="0"/>
              <a:t>—</a:t>
            </a:r>
            <a:r>
              <a:rPr lang="en-US" altLang="zh-CN" sz="3200" dirty="0" err="1"/>
              <a:t>vmb</a:t>
            </a:r>
            <a:r>
              <a:rPr lang="zh-CN" altLang="en-US" sz="3200" dirty="0"/>
              <a:t>柜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26152A-196E-484E-9589-61E9E215F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00808"/>
            <a:ext cx="11031016" cy="4425356"/>
          </a:xfrm>
        </p:spPr>
        <p:txBody>
          <a:bodyPr>
            <a:normAutofit/>
          </a:bodyPr>
          <a:lstStyle/>
          <a:p>
            <a:r>
              <a:rPr lang="zh-CN" altLang="en-US" sz="2800" dirty="0"/>
              <a:t>化学品分流装置，通过此装置实现盐酸、硝酸、氢氟酸、氢氧化钾的分流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49E1E5E-0141-4B0D-A42F-9653B8950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2636912"/>
            <a:ext cx="5674832" cy="3417244"/>
          </a:xfrm>
          <a:prstGeom prst="rect">
            <a:avLst/>
          </a:prstGeom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33465547-FEFA-4CAA-9528-437471C0339F}"/>
              </a:ext>
            </a:extLst>
          </p:cNvPr>
          <p:cNvCxnSpPr/>
          <p:nvPr/>
        </p:nvCxnSpPr>
        <p:spPr>
          <a:xfrm flipH="1" flipV="1">
            <a:off x="3647728" y="3068960"/>
            <a:ext cx="4536504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9E108DA8-E97C-4FC3-B25A-CEB30BB0C218}"/>
              </a:ext>
            </a:extLst>
          </p:cNvPr>
          <p:cNvSpPr/>
          <p:nvPr/>
        </p:nvSpPr>
        <p:spPr>
          <a:xfrm>
            <a:off x="8184232" y="3068960"/>
            <a:ext cx="1138328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进液管道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2CFC79B9-C6B3-4EAD-ACF1-665FF1FBE727}"/>
              </a:ext>
            </a:extLst>
          </p:cNvPr>
          <p:cNvCxnSpPr/>
          <p:nvPr/>
        </p:nvCxnSpPr>
        <p:spPr>
          <a:xfrm flipH="1" flipV="1">
            <a:off x="4007769" y="3517442"/>
            <a:ext cx="4464496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椭圆 12">
            <a:extLst>
              <a:ext uri="{FF2B5EF4-FFF2-40B4-BE49-F238E27FC236}">
                <a16:creationId xmlns:a16="http://schemas.microsoft.com/office/drawing/2014/main" id="{F70CA959-4B61-484E-A137-91E4E311C4DD}"/>
              </a:ext>
            </a:extLst>
          </p:cNvPr>
          <p:cNvSpPr/>
          <p:nvPr/>
        </p:nvSpPr>
        <p:spPr>
          <a:xfrm>
            <a:off x="8544272" y="3774651"/>
            <a:ext cx="103722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出液管道</a:t>
            </a: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B0FD4F19-4617-4E97-B230-700B8DCBB3BF}"/>
              </a:ext>
            </a:extLst>
          </p:cNvPr>
          <p:cNvCxnSpPr/>
          <p:nvPr/>
        </p:nvCxnSpPr>
        <p:spPr>
          <a:xfrm flipH="1" flipV="1">
            <a:off x="5375920" y="4206699"/>
            <a:ext cx="3816424" cy="8784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椭圆 15">
            <a:extLst>
              <a:ext uri="{FF2B5EF4-FFF2-40B4-BE49-F238E27FC236}">
                <a16:creationId xmlns:a16="http://schemas.microsoft.com/office/drawing/2014/main" id="{41A1422B-C462-4195-BFE3-0B6ACA598562}"/>
              </a:ext>
            </a:extLst>
          </p:cNvPr>
          <p:cNvSpPr/>
          <p:nvPr/>
        </p:nvSpPr>
        <p:spPr>
          <a:xfrm>
            <a:off x="9207152" y="4790500"/>
            <a:ext cx="1037219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急停按钮</a:t>
            </a: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B788FF53-53A4-4531-A93E-E017C5EBFE15}"/>
              </a:ext>
            </a:extLst>
          </p:cNvPr>
          <p:cNvCxnSpPr/>
          <p:nvPr/>
        </p:nvCxnSpPr>
        <p:spPr>
          <a:xfrm flipH="1" flipV="1">
            <a:off x="4583832" y="4206699"/>
            <a:ext cx="4320480" cy="1670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椭圆 18">
            <a:extLst>
              <a:ext uri="{FF2B5EF4-FFF2-40B4-BE49-F238E27FC236}">
                <a16:creationId xmlns:a16="http://schemas.microsoft.com/office/drawing/2014/main" id="{F659B43A-7A96-4523-80C3-9212161CAEA6}"/>
              </a:ext>
            </a:extLst>
          </p:cNvPr>
          <p:cNvSpPr/>
          <p:nvPr/>
        </p:nvSpPr>
        <p:spPr>
          <a:xfrm>
            <a:off x="9001494" y="5600508"/>
            <a:ext cx="1224136" cy="5535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漏液报警</a:t>
            </a:r>
          </a:p>
        </p:txBody>
      </p:sp>
    </p:spTree>
    <p:extLst>
      <p:ext uri="{BB962C8B-B14F-4D97-AF65-F5344CB8AC3E}">
        <p14:creationId xmlns:p14="http://schemas.microsoft.com/office/powerpoint/2010/main" val="4002916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1711A-C536-4470-B743-77FFB7E7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710372"/>
            <a:ext cx="4320480" cy="685801"/>
          </a:xfrm>
        </p:spPr>
        <p:txBody>
          <a:bodyPr>
            <a:normAutofit fontScale="90000"/>
          </a:bodyPr>
          <a:lstStyle/>
          <a:p>
            <a:r>
              <a:rPr lang="zh-CN" altLang="en-US" sz="3200" dirty="0"/>
              <a:t>三、制绒设备</a:t>
            </a:r>
            <a:r>
              <a:rPr lang="en-US" altLang="zh-CN" sz="3200" dirty="0"/>
              <a:t>—</a:t>
            </a:r>
            <a:r>
              <a:rPr lang="zh-CN" altLang="en-US" sz="3200" dirty="0"/>
              <a:t>废液管道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26152A-196E-484E-9589-61E9E215F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00808"/>
            <a:ext cx="11031016" cy="4425356"/>
          </a:xfrm>
        </p:spPr>
        <p:txBody>
          <a:bodyPr>
            <a:normAutofit/>
          </a:bodyPr>
          <a:lstStyle/>
          <a:p>
            <a:r>
              <a:rPr lang="zh-CN" altLang="en-US" sz="2800" dirty="0"/>
              <a:t>废酸液、废碱液通过此管道排出车间进入污水处理站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E108DA8-E97C-4FC3-B25A-CEB30BB0C218}"/>
              </a:ext>
            </a:extLst>
          </p:cNvPr>
          <p:cNvSpPr/>
          <p:nvPr/>
        </p:nvSpPr>
        <p:spPr>
          <a:xfrm>
            <a:off x="8184232" y="3068960"/>
            <a:ext cx="1138328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碱液管道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41A1422B-C462-4195-BFE3-0B6ACA598562}"/>
              </a:ext>
            </a:extLst>
          </p:cNvPr>
          <p:cNvSpPr/>
          <p:nvPr/>
        </p:nvSpPr>
        <p:spPr>
          <a:xfrm>
            <a:off x="8803950" y="4221088"/>
            <a:ext cx="1037219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强酸管道</a:t>
            </a: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F659B43A-7A96-4523-80C3-9212161CAEA6}"/>
              </a:ext>
            </a:extLst>
          </p:cNvPr>
          <p:cNvSpPr/>
          <p:nvPr/>
        </p:nvSpPr>
        <p:spPr>
          <a:xfrm>
            <a:off x="8328248" y="5268619"/>
            <a:ext cx="1224136" cy="5535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弱酸管道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D69EBDD4-7D23-40E9-B001-1D9E40837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91" y="2567084"/>
            <a:ext cx="6214138" cy="3573016"/>
          </a:xfrm>
          <a:prstGeom prst="rect">
            <a:avLst/>
          </a:prstGeom>
        </p:spPr>
      </p:pic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703E6E65-2665-45F2-9F90-5FA653BAD921}"/>
              </a:ext>
            </a:extLst>
          </p:cNvPr>
          <p:cNvCxnSpPr/>
          <p:nvPr/>
        </p:nvCxnSpPr>
        <p:spPr>
          <a:xfrm flipH="1">
            <a:off x="4367808" y="3447237"/>
            <a:ext cx="3816424" cy="1853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F8A30FDE-39B2-4F91-93EF-260B7D4BA0D0}"/>
              </a:ext>
            </a:extLst>
          </p:cNvPr>
          <p:cNvCxnSpPr>
            <a:stCxn id="16" idx="2"/>
          </p:cNvCxnSpPr>
          <p:nvPr/>
        </p:nvCxnSpPr>
        <p:spPr>
          <a:xfrm flipH="1">
            <a:off x="3863753" y="4509120"/>
            <a:ext cx="4940197" cy="9560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C18D26EB-6F2E-4323-9FC4-52D4368461AF}"/>
              </a:ext>
            </a:extLst>
          </p:cNvPr>
          <p:cNvCxnSpPr/>
          <p:nvPr/>
        </p:nvCxnSpPr>
        <p:spPr>
          <a:xfrm flipH="1">
            <a:off x="3215680" y="5605843"/>
            <a:ext cx="5040560" cy="57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583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1711A-C536-4470-B743-77FFB7E7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710372"/>
            <a:ext cx="4248472" cy="685801"/>
          </a:xfrm>
        </p:spPr>
        <p:txBody>
          <a:bodyPr>
            <a:normAutofit fontScale="90000"/>
          </a:bodyPr>
          <a:lstStyle/>
          <a:p>
            <a:r>
              <a:rPr lang="zh-CN" altLang="en-US" sz="3200" dirty="0"/>
              <a:t>三、制绒设备</a:t>
            </a:r>
            <a:r>
              <a:rPr lang="en-US" altLang="zh-CN" sz="3200" dirty="0"/>
              <a:t>—</a:t>
            </a:r>
            <a:r>
              <a:rPr lang="zh-CN" altLang="en-US" sz="3200" dirty="0"/>
              <a:t>废气管道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26152A-196E-484E-9589-61E9E215F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00808"/>
            <a:ext cx="11031016" cy="4425356"/>
          </a:xfrm>
        </p:spPr>
        <p:txBody>
          <a:bodyPr>
            <a:normAutofit/>
          </a:bodyPr>
          <a:lstStyle/>
          <a:p>
            <a:r>
              <a:rPr lang="zh-CN" altLang="en-US" sz="2800" dirty="0"/>
              <a:t>产生的废气通过废气管道进入喷淋塔处理后通过排气筒排放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E108DA8-E97C-4FC3-B25A-CEB30BB0C218}"/>
              </a:ext>
            </a:extLst>
          </p:cNvPr>
          <p:cNvSpPr/>
          <p:nvPr/>
        </p:nvSpPr>
        <p:spPr>
          <a:xfrm>
            <a:off x="8184232" y="3068960"/>
            <a:ext cx="1138328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废气管道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41A1422B-C462-4195-BFE3-0B6ACA598562}"/>
              </a:ext>
            </a:extLst>
          </p:cNvPr>
          <p:cNvSpPr/>
          <p:nvPr/>
        </p:nvSpPr>
        <p:spPr>
          <a:xfrm>
            <a:off x="8803950" y="4221088"/>
            <a:ext cx="1037219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纯水管道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CBF34AF-A834-47F7-A0CB-570658ABB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18556"/>
            <a:ext cx="6710544" cy="4005064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CF5B4AC2-1D20-4B6E-93AF-FF0DE90231C2}"/>
              </a:ext>
            </a:extLst>
          </p:cNvPr>
          <p:cNvCxnSpPr>
            <a:stCxn id="8" idx="2"/>
          </p:cNvCxnSpPr>
          <p:nvPr/>
        </p:nvCxnSpPr>
        <p:spPr>
          <a:xfrm flipH="1">
            <a:off x="5303912" y="3392996"/>
            <a:ext cx="2880320" cy="252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A3CBF138-C589-4928-BFF8-4E2212304F3F}"/>
              </a:ext>
            </a:extLst>
          </p:cNvPr>
          <p:cNvCxnSpPr/>
          <p:nvPr/>
        </p:nvCxnSpPr>
        <p:spPr>
          <a:xfrm flipH="1" flipV="1">
            <a:off x="4799856" y="3913486"/>
            <a:ext cx="3953540" cy="595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37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1711A-C536-4470-B743-77FFB7E7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710372"/>
            <a:ext cx="3772017" cy="685801"/>
          </a:xfrm>
        </p:spPr>
        <p:txBody>
          <a:bodyPr>
            <a:normAutofit fontScale="90000"/>
          </a:bodyPr>
          <a:lstStyle/>
          <a:p>
            <a:r>
              <a:rPr lang="zh-CN" altLang="en-US" sz="3200" dirty="0"/>
              <a:t>三、制绒设备</a:t>
            </a:r>
            <a:r>
              <a:rPr lang="en-US" altLang="zh-CN" sz="3200" dirty="0"/>
              <a:t>—</a:t>
            </a:r>
            <a:r>
              <a:rPr lang="zh-CN" altLang="en-US" sz="3200" dirty="0"/>
              <a:t>点检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26152A-196E-484E-9589-61E9E215F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00808"/>
            <a:ext cx="11031016" cy="4425356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sz="2800" dirty="0"/>
              <a:t>1</a:t>
            </a:r>
            <a:r>
              <a:rPr lang="zh-CN" altLang="en-US" sz="2800" dirty="0"/>
              <a:t>、检查机台滚轮运行状况</a:t>
            </a:r>
            <a:endParaRPr lang="en-US" altLang="zh-CN" sz="2800" dirty="0"/>
          </a:p>
          <a:p>
            <a:r>
              <a:rPr lang="en-US" altLang="zh-CN" sz="2800" dirty="0"/>
              <a:t>2</a:t>
            </a:r>
            <a:r>
              <a:rPr lang="zh-CN" altLang="en-US" sz="2800" dirty="0"/>
              <a:t>、</a:t>
            </a:r>
            <a:r>
              <a:rPr lang="en-US" altLang="zh-CN" sz="2800" dirty="0"/>
              <a:t>PCW</a:t>
            </a:r>
            <a:r>
              <a:rPr lang="zh-CN" altLang="en-US" sz="2800" dirty="0"/>
              <a:t>压力（</a:t>
            </a:r>
            <a:r>
              <a:rPr lang="en-US" altLang="zh-CN" sz="2800" dirty="0"/>
              <a:t>0.4-0.6Kg)</a:t>
            </a:r>
          </a:p>
          <a:p>
            <a:r>
              <a:rPr lang="en-US" altLang="zh-CN" sz="2800" dirty="0"/>
              <a:t>3</a:t>
            </a:r>
            <a:r>
              <a:rPr lang="zh-CN" altLang="en-US" sz="2800" dirty="0"/>
              <a:t>、纯水压力（</a:t>
            </a:r>
            <a:r>
              <a:rPr lang="en-US" altLang="zh-CN" sz="2800" dirty="0"/>
              <a:t>0.4-0.6Kg)</a:t>
            </a:r>
          </a:p>
          <a:p>
            <a:r>
              <a:rPr lang="en-US" altLang="zh-CN" sz="2800" dirty="0"/>
              <a:t>4</a:t>
            </a:r>
            <a:r>
              <a:rPr lang="zh-CN" altLang="en-US" sz="2800" dirty="0"/>
              <a:t>、抽风负压表压力</a:t>
            </a:r>
            <a:r>
              <a:rPr lang="en-US" altLang="zh-CN" sz="2800" dirty="0"/>
              <a:t>(100-150Pa)</a:t>
            </a:r>
          </a:p>
          <a:p>
            <a:r>
              <a:rPr lang="en-US" altLang="zh-CN" sz="2800" dirty="0"/>
              <a:t>5</a:t>
            </a:r>
            <a:r>
              <a:rPr lang="zh-CN" altLang="en-US" sz="2800" dirty="0"/>
              <a:t>、减压阀数值</a:t>
            </a:r>
            <a:r>
              <a:rPr lang="en-US" altLang="zh-CN" sz="2800" dirty="0"/>
              <a:t>(0.4-0.6MPa)</a:t>
            </a:r>
          </a:p>
          <a:p>
            <a:r>
              <a:rPr lang="en-US" altLang="zh-CN" sz="2800" dirty="0"/>
              <a:t>6</a:t>
            </a:r>
            <a:r>
              <a:rPr lang="zh-CN" altLang="en-US" sz="2800" dirty="0"/>
              <a:t>、冰水机运行时低压值</a:t>
            </a:r>
            <a:r>
              <a:rPr lang="en-US" altLang="zh-CN" sz="2800" dirty="0"/>
              <a:t>(≥2bar)</a:t>
            </a:r>
          </a:p>
          <a:p>
            <a:r>
              <a:rPr lang="en-US" altLang="zh-CN" sz="2800" dirty="0"/>
              <a:t>7</a:t>
            </a:r>
            <a:r>
              <a:rPr lang="zh-CN" altLang="en-US" sz="2800" dirty="0"/>
              <a:t>、冰水机运行时高压值</a:t>
            </a:r>
            <a:r>
              <a:rPr lang="en-US" altLang="zh-CN" sz="2800" dirty="0"/>
              <a:t>(≤13bar)</a:t>
            </a:r>
          </a:p>
          <a:p>
            <a:r>
              <a:rPr lang="en-US" altLang="zh-CN" sz="2800" dirty="0"/>
              <a:t>8</a:t>
            </a:r>
            <a:r>
              <a:rPr lang="zh-CN" altLang="en-US" sz="2800" dirty="0"/>
              <a:t>、冰水机乙二醇液位正常</a:t>
            </a:r>
            <a:endParaRPr lang="en-US" altLang="zh-CN" sz="2800" dirty="0"/>
          </a:p>
          <a:p>
            <a:r>
              <a:rPr lang="en-US" altLang="zh-CN" sz="2800" dirty="0"/>
              <a:t>9</a:t>
            </a:r>
            <a:r>
              <a:rPr lang="zh-CN" altLang="en-US" sz="2800" dirty="0"/>
              <a:t>、确认各槽溢流口无堵塞</a:t>
            </a:r>
            <a:endParaRPr lang="en-US" altLang="zh-CN" sz="2800" dirty="0"/>
          </a:p>
          <a:p>
            <a:r>
              <a:rPr lang="en-US" altLang="zh-CN" sz="2800" dirty="0"/>
              <a:t>10</a:t>
            </a:r>
            <a:r>
              <a:rPr lang="zh-CN" altLang="en-US" sz="2800" dirty="0"/>
              <a:t>、确认各槽喷淋均匀，喷嘴无堵塞</a:t>
            </a:r>
            <a:endParaRPr lang="en-US" altLang="zh-CN" sz="2800" dirty="0"/>
          </a:p>
          <a:p>
            <a:r>
              <a:rPr lang="en-US" altLang="zh-CN" sz="2800" dirty="0"/>
              <a:t>11</a:t>
            </a:r>
            <a:r>
              <a:rPr lang="zh-CN" altLang="en-US" sz="2800" dirty="0"/>
              <a:t>、槽体及管路无漏液，槽体底部无积液</a:t>
            </a:r>
          </a:p>
        </p:txBody>
      </p:sp>
    </p:spTree>
    <p:extLst>
      <p:ext uri="{BB962C8B-B14F-4D97-AF65-F5344CB8AC3E}">
        <p14:creationId xmlns:p14="http://schemas.microsoft.com/office/powerpoint/2010/main" val="1567860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B1711A-C536-4470-B743-77FFB7E7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9" y="710372"/>
            <a:ext cx="2952328" cy="685801"/>
          </a:xfrm>
        </p:spPr>
        <p:txBody>
          <a:bodyPr>
            <a:normAutofit/>
          </a:bodyPr>
          <a:lstStyle/>
          <a:p>
            <a:r>
              <a:rPr lang="zh-CN" altLang="en-US" sz="3200" dirty="0"/>
              <a:t>三、安全监管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26152A-196E-484E-9589-61E9E215F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00808"/>
            <a:ext cx="11031016" cy="4425356"/>
          </a:xfrm>
        </p:spPr>
        <p:txBody>
          <a:bodyPr>
            <a:normAutofit lnSpcReduction="10000"/>
          </a:bodyPr>
          <a:lstStyle/>
          <a:p>
            <a:r>
              <a:rPr lang="en-US" altLang="zh-CN" sz="2800" dirty="0"/>
              <a:t>1</a:t>
            </a:r>
            <a:r>
              <a:rPr lang="zh-CN" altLang="en-US" sz="2800" dirty="0"/>
              <a:t>、接触化学品时是否佩戴防护用品</a:t>
            </a:r>
            <a:endParaRPr lang="en-US" altLang="zh-CN" sz="2800" dirty="0"/>
          </a:p>
          <a:p>
            <a:r>
              <a:rPr lang="en-US" altLang="zh-CN" sz="2800" dirty="0"/>
              <a:t>2</a:t>
            </a:r>
            <a:r>
              <a:rPr lang="zh-CN" altLang="en-US" sz="2800" dirty="0"/>
              <a:t>、化学品泄露时应急处置措施</a:t>
            </a:r>
            <a:endParaRPr lang="en-US" altLang="zh-CN" sz="2800" dirty="0"/>
          </a:p>
          <a:p>
            <a:r>
              <a:rPr lang="en-US" altLang="zh-CN" sz="2800" dirty="0"/>
              <a:t>3</a:t>
            </a:r>
            <a:r>
              <a:rPr lang="zh-CN" altLang="en-US" sz="2800" dirty="0"/>
              <a:t>、劳保应急用品的配备</a:t>
            </a:r>
            <a:endParaRPr lang="en-US" altLang="zh-CN" sz="2800" dirty="0"/>
          </a:p>
          <a:p>
            <a:r>
              <a:rPr lang="en-US" altLang="zh-CN" sz="2800" dirty="0"/>
              <a:t>4</a:t>
            </a:r>
            <a:r>
              <a:rPr lang="zh-CN" altLang="en-US" sz="2800" dirty="0"/>
              <a:t>、压力表数值在正常的范围内</a:t>
            </a:r>
            <a:endParaRPr lang="en-US" altLang="zh-CN" sz="2800" dirty="0"/>
          </a:p>
          <a:p>
            <a:r>
              <a:rPr lang="en-US" altLang="zh-CN" sz="2800" dirty="0"/>
              <a:t>5</a:t>
            </a:r>
            <a:r>
              <a:rPr lang="zh-CN" altLang="en-US" sz="2800" dirty="0"/>
              <a:t>、设备的防护装置是否完好</a:t>
            </a:r>
            <a:endParaRPr lang="en-US" altLang="zh-CN" sz="2800" dirty="0"/>
          </a:p>
          <a:p>
            <a:r>
              <a:rPr lang="en-US" altLang="zh-CN" sz="2800" dirty="0"/>
              <a:t>6</a:t>
            </a:r>
            <a:r>
              <a:rPr lang="zh-CN" altLang="en-US" sz="2800" dirty="0"/>
              <a:t>、洗眼器是否正常工作</a:t>
            </a:r>
            <a:endParaRPr lang="en-US" altLang="zh-CN" sz="2800" dirty="0"/>
          </a:p>
          <a:p>
            <a:r>
              <a:rPr lang="en-US" altLang="zh-CN" sz="2800" dirty="0"/>
              <a:t>7</a:t>
            </a:r>
            <a:r>
              <a:rPr lang="zh-CN" altLang="en-US" sz="2800" dirty="0"/>
              <a:t>、消防设施是否完好（灭火器点检、安全通道标识、消防栓）</a:t>
            </a:r>
            <a:endParaRPr lang="en-US" altLang="zh-CN" sz="2800" dirty="0"/>
          </a:p>
          <a:p>
            <a:r>
              <a:rPr lang="en-US" altLang="zh-CN" sz="2800" dirty="0"/>
              <a:t>8</a:t>
            </a:r>
            <a:r>
              <a:rPr lang="zh-CN" altLang="en-US" sz="2800" dirty="0"/>
              <a:t>、吊顶是否完好</a:t>
            </a:r>
            <a:endParaRPr lang="en-US" altLang="zh-CN" sz="2800" dirty="0"/>
          </a:p>
          <a:p>
            <a:r>
              <a:rPr lang="en-US" altLang="zh-CN" sz="2800" dirty="0"/>
              <a:t>9</a:t>
            </a:r>
            <a:r>
              <a:rPr lang="zh-CN" altLang="en-US" sz="2800" dirty="0"/>
              <a:t>、人员是否按照操作流程进行操作</a:t>
            </a:r>
            <a:endParaRPr lang="en-US" altLang="zh-CN" sz="2800" dirty="0"/>
          </a:p>
          <a:p>
            <a:r>
              <a:rPr lang="en-US" altLang="zh-CN" sz="2800" dirty="0"/>
              <a:t>10</a:t>
            </a:r>
            <a:r>
              <a:rPr lang="zh-CN" altLang="en-US" sz="2800" dirty="0"/>
              <a:t>、</a:t>
            </a:r>
            <a:r>
              <a:rPr lang="en-US" altLang="zh-CN" sz="2800" dirty="0"/>
              <a:t>5S</a:t>
            </a:r>
            <a:r>
              <a:rPr lang="zh-CN" altLang="en-US" sz="2800" dirty="0"/>
              <a:t>是否达标</a:t>
            </a:r>
            <a:endParaRPr lang="en-US" altLang="zh-CN" sz="2800" dirty="0"/>
          </a:p>
        </p:txBody>
      </p:sp>
    </p:spTree>
    <p:extLst>
      <p:ext uri="{BB962C8B-B14F-4D97-AF65-F5344CB8AC3E}">
        <p14:creationId xmlns:p14="http://schemas.microsoft.com/office/powerpoint/2010/main" val="516545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352</Words>
  <Application>Microsoft Office PowerPoint</Application>
  <PresentationFormat>宽屏</PresentationFormat>
  <Paragraphs>51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黑体</vt:lpstr>
      <vt:lpstr>宋体</vt:lpstr>
      <vt:lpstr>微软雅黑</vt:lpstr>
      <vt:lpstr>Arial</vt:lpstr>
      <vt:lpstr>Calibri</vt:lpstr>
      <vt:lpstr>Office 主题</vt:lpstr>
      <vt:lpstr>编写人员： EHS部      编写时间：2018.9.21 </vt:lpstr>
      <vt:lpstr>PowerPoint 演示文稿</vt:lpstr>
      <vt:lpstr>一、制绒目的</vt:lpstr>
      <vt:lpstr>二、制绒流程</vt:lpstr>
      <vt:lpstr>三、制绒设备—vmb柜</vt:lpstr>
      <vt:lpstr>三、制绒设备—废液管道</vt:lpstr>
      <vt:lpstr>三、制绒设备—废气管道</vt:lpstr>
      <vt:lpstr>三、制绒设备—点检</vt:lpstr>
      <vt:lpstr>三、安全监管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中宇光伏科技有限公司</dc:title>
  <dc:creator>vickel</dc:creator>
  <cp:lastModifiedBy>PC</cp:lastModifiedBy>
  <cp:revision>468</cp:revision>
  <cp:lastPrinted>2018-09-06T01:08:10Z</cp:lastPrinted>
  <dcterms:created xsi:type="dcterms:W3CDTF">2018-01-10T03:40:00Z</dcterms:created>
  <dcterms:modified xsi:type="dcterms:W3CDTF">2018-09-21T07:21:38Z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