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8" r:id="rId2"/>
    <p:sldId id="427" r:id="rId3"/>
    <p:sldId id="451" r:id="rId4"/>
    <p:sldId id="453" r:id="rId5"/>
    <p:sldId id="455" r:id="rId6"/>
    <p:sldId id="454" r:id="rId7"/>
    <p:sldId id="456" r:id="rId8"/>
    <p:sldId id="457" r:id="rId9"/>
    <p:sldId id="458" r:id="rId10"/>
  </p:sldIdLst>
  <p:sldSz cx="12192000" cy="6858000"/>
  <p:notesSz cx="6889750" cy="10021888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81">
          <p15:clr>
            <a:srgbClr val="A4A3A4"/>
          </p15:clr>
        </p15:guide>
        <p15:guide id="2" pos="380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9900"/>
    <a:srgbClr val="CC00FF"/>
    <a:srgbClr val="1724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96"/>
      </p:cViewPr>
      <p:guideLst>
        <p:guide orient="horz" pos="2081"/>
        <p:guide pos="380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D2A48B96-639E-45A3-A0BA-2464DFDB1FAA}" type="datetimeFigureOut">
              <a:rPr lang="zh-CN" altLang="en-US" smtClean="0"/>
              <a:t>2018-09-21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3450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8975" y="4823034"/>
            <a:ext cx="5511800" cy="3946118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8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719E8-9D8A-4085-95E1-8C2A64D933F2}" type="datetimeFigureOut">
              <a:rPr lang="zh-CN" altLang="en-US" smtClean="0"/>
              <a:t>2018-09-21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D7E5-4F71-405C-8F90-7F916EBBDF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719E8-9D8A-4085-95E1-8C2A64D933F2}" type="datetimeFigureOut">
              <a:rPr lang="zh-CN" altLang="en-US" smtClean="0"/>
              <a:t>2018-09-21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D7E5-4F71-405C-8F90-7F916EBBDF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719E8-9D8A-4085-95E1-8C2A64D933F2}" type="datetimeFigureOut">
              <a:rPr lang="zh-CN" altLang="en-US" smtClean="0"/>
              <a:t>2018-09-21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D7E5-4F71-405C-8F90-7F916EBBDF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D49F41-C4B7-4E1E-9D4E-F219F75B8884}" type="slidenum">
              <a:rPr lang="en-US" altLang="zh-CN" smtClean="0"/>
              <a:t>‹#›</a:t>
            </a:fld>
            <a:endParaRPr lang="en-US" altLang="zh-C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719E8-9D8A-4085-95E1-8C2A64D933F2}" type="datetimeFigureOut">
              <a:rPr lang="zh-CN" altLang="en-US" smtClean="0"/>
              <a:t>2018-09-21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D7E5-4F71-405C-8F90-7F916EBBDF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5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5">
                <a:solidFill>
                  <a:schemeClr val="tx1">
                    <a:tint val="75000"/>
                  </a:schemeClr>
                </a:solidFill>
              </a:defRPr>
            </a:lvl1pPr>
            <a:lvl2pPr marL="609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200" indent="0">
              <a:buNone/>
              <a:defRPr sz="2135">
                <a:solidFill>
                  <a:schemeClr val="tx1">
                    <a:tint val="75000"/>
                  </a:schemeClr>
                </a:solidFill>
              </a:defRPr>
            </a:lvl3pPr>
            <a:lvl4pPr marL="18288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4pPr>
            <a:lvl5pPr marL="24384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5pPr>
            <a:lvl6pPr marL="30480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6pPr>
            <a:lvl7pPr marL="36576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7pPr>
            <a:lvl8pPr marL="42672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8pPr>
            <a:lvl9pPr marL="48768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719E8-9D8A-4085-95E1-8C2A64D933F2}" type="datetimeFigureOut">
              <a:rPr lang="zh-CN" altLang="en-US" smtClean="0"/>
              <a:t>2018-09-21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D7E5-4F71-405C-8F90-7F916EBBDF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5"/>
            </a:lvl1pPr>
            <a:lvl2pPr>
              <a:defRPr sz="3200"/>
            </a:lvl2pPr>
            <a:lvl3pPr>
              <a:defRPr sz="2665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5"/>
            </a:lvl1pPr>
            <a:lvl2pPr>
              <a:defRPr sz="3200"/>
            </a:lvl2pPr>
            <a:lvl3pPr>
              <a:defRPr sz="2665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719E8-9D8A-4085-95E1-8C2A64D933F2}" type="datetimeFigureOut">
              <a:rPr lang="zh-CN" altLang="en-US" smtClean="0"/>
              <a:t>2018-09-21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D7E5-4F71-405C-8F90-7F916EBBDF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665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35" b="1"/>
            </a:lvl4pPr>
            <a:lvl5pPr marL="2438400" indent="0">
              <a:buNone/>
              <a:defRPr sz="2135" b="1"/>
            </a:lvl5pPr>
            <a:lvl6pPr marL="3048000" indent="0">
              <a:buNone/>
              <a:defRPr sz="2135" b="1"/>
            </a:lvl6pPr>
            <a:lvl7pPr marL="3657600" indent="0">
              <a:buNone/>
              <a:defRPr sz="2135" b="1"/>
            </a:lvl7pPr>
            <a:lvl8pPr marL="4267200" indent="0">
              <a:buNone/>
              <a:defRPr sz="2135" b="1"/>
            </a:lvl8pPr>
            <a:lvl9pPr marL="4876800" indent="0">
              <a:buNone/>
              <a:defRPr sz="2135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5"/>
            </a:lvl2pPr>
            <a:lvl3pPr>
              <a:defRPr sz="2400"/>
            </a:lvl3pPr>
            <a:lvl4pPr>
              <a:defRPr sz="2135"/>
            </a:lvl4pPr>
            <a:lvl5pPr>
              <a:defRPr sz="2135"/>
            </a:lvl5pPr>
            <a:lvl6pPr>
              <a:defRPr sz="2135"/>
            </a:lvl6pPr>
            <a:lvl7pPr>
              <a:defRPr sz="2135"/>
            </a:lvl7pPr>
            <a:lvl8pPr>
              <a:defRPr sz="2135"/>
            </a:lvl8pPr>
            <a:lvl9pPr>
              <a:defRPr sz="213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665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35" b="1"/>
            </a:lvl4pPr>
            <a:lvl5pPr marL="2438400" indent="0">
              <a:buNone/>
              <a:defRPr sz="2135" b="1"/>
            </a:lvl5pPr>
            <a:lvl6pPr marL="3048000" indent="0">
              <a:buNone/>
              <a:defRPr sz="2135" b="1"/>
            </a:lvl6pPr>
            <a:lvl7pPr marL="3657600" indent="0">
              <a:buNone/>
              <a:defRPr sz="2135" b="1"/>
            </a:lvl7pPr>
            <a:lvl8pPr marL="4267200" indent="0">
              <a:buNone/>
              <a:defRPr sz="2135" b="1"/>
            </a:lvl8pPr>
            <a:lvl9pPr marL="4876800" indent="0">
              <a:buNone/>
              <a:defRPr sz="2135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5"/>
            </a:lvl2pPr>
            <a:lvl3pPr>
              <a:defRPr sz="2400"/>
            </a:lvl3pPr>
            <a:lvl4pPr>
              <a:defRPr sz="2135"/>
            </a:lvl4pPr>
            <a:lvl5pPr>
              <a:defRPr sz="2135"/>
            </a:lvl5pPr>
            <a:lvl6pPr>
              <a:defRPr sz="2135"/>
            </a:lvl6pPr>
            <a:lvl7pPr>
              <a:defRPr sz="2135"/>
            </a:lvl7pPr>
            <a:lvl8pPr>
              <a:defRPr sz="2135"/>
            </a:lvl8pPr>
            <a:lvl9pPr>
              <a:defRPr sz="213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719E8-9D8A-4085-95E1-8C2A64D933F2}" type="datetimeFigureOut">
              <a:rPr lang="zh-CN" altLang="en-US" smtClean="0"/>
              <a:t>2018-09-21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D7E5-4F71-405C-8F90-7F916EBBDF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719E8-9D8A-4085-95E1-8C2A64D933F2}" type="datetimeFigureOut">
              <a:rPr lang="zh-CN" altLang="en-US" smtClean="0"/>
              <a:t>2018-09-21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D7E5-4F71-405C-8F90-7F916EBBDF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719E8-9D8A-4085-95E1-8C2A64D933F2}" type="datetimeFigureOut">
              <a:rPr lang="zh-CN" altLang="en-US" smtClean="0"/>
              <a:t>2018-09-21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D7E5-4F71-405C-8F90-7F916EBBDF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49"/>
            <a:ext cx="4011084" cy="1162051"/>
          </a:xfrm>
        </p:spPr>
        <p:txBody>
          <a:bodyPr anchor="b"/>
          <a:lstStyle>
            <a:lvl1pPr algn="l">
              <a:defRPr sz="2665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4265"/>
            </a:lvl1pPr>
            <a:lvl2pPr>
              <a:defRPr sz="3735"/>
            </a:lvl2pPr>
            <a:lvl3pPr>
              <a:defRPr sz="3200"/>
            </a:lvl3pPr>
            <a:lvl4pPr>
              <a:defRPr sz="2665"/>
            </a:lvl4pPr>
            <a:lvl5pPr>
              <a:defRPr sz="2665"/>
            </a:lvl5pPr>
            <a:lvl6pPr>
              <a:defRPr sz="2665"/>
            </a:lvl6pPr>
            <a:lvl7pPr>
              <a:defRPr sz="2665"/>
            </a:lvl7pPr>
            <a:lvl8pPr>
              <a:defRPr sz="2665"/>
            </a:lvl8pPr>
            <a:lvl9pPr>
              <a:defRPr sz="266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865"/>
            </a:lvl1pPr>
            <a:lvl2pPr marL="609600" indent="0">
              <a:buNone/>
              <a:defRPr sz="1600"/>
            </a:lvl2pPr>
            <a:lvl3pPr marL="1219200" indent="0">
              <a:buNone/>
              <a:defRPr sz="1335"/>
            </a:lvl3pPr>
            <a:lvl4pPr marL="1828800" indent="0">
              <a:buNone/>
              <a:defRPr sz="1200"/>
            </a:lvl4pPr>
            <a:lvl5pPr marL="2438400" indent="0">
              <a:buNone/>
              <a:defRPr sz="1200"/>
            </a:lvl5pPr>
            <a:lvl6pPr marL="3048000" indent="0">
              <a:buNone/>
              <a:defRPr sz="1200"/>
            </a:lvl6pPr>
            <a:lvl7pPr marL="3657600" indent="0">
              <a:buNone/>
              <a:defRPr sz="1200"/>
            </a:lvl7pPr>
            <a:lvl8pPr marL="4267200" indent="0">
              <a:buNone/>
              <a:defRPr sz="1200"/>
            </a:lvl8pPr>
            <a:lvl9pPr marL="4876800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719E8-9D8A-4085-95E1-8C2A64D933F2}" type="datetimeFigureOut">
              <a:rPr lang="zh-CN" altLang="en-US" smtClean="0"/>
              <a:t>2018-09-21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D7E5-4F71-405C-8F90-7F916EBBDF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5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5"/>
            </a:lvl1pPr>
            <a:lvl2pPr marL="609600" indent="0">
              <a:buNone/>
              <a:defRPr sz="3735"/>
            </a:lvl2pPr>
            <a:lvl3pPr marL="1219200" indent="0">
              <a:buNone/>
              <a:defRPr sz="3200"/>
            </a:lvl3pPr>
            <a:lvl4pPr marL="1828800" indent="0">
              <a:buNone/>
              <a:defRPr sz="2665"/>
            </a:lvl4pPr>
            <a:lvl5pPr marL="2438400" indent="0">
              <a:buNone/>
              <a:defRPr sz="2665"/>
            </a:lvl5pPr>
            <a:lvl6pPr marL="3048000" indent="0">
              <a:buNone/>
              <a:defRPr sz="2665"/>
            </a:lvl6pPr>
            <a:lvl7pPr marL="3657600" indent="0">
              <a:buNone/>
              <a:defRPr sz="2665"/>
            </a:lvl7pPr>
            <a:lvl8pPr marL="4267200" indent="0">
              <a:buNone/>
              <a:defRPr sz="2665"/>
            </a:lvl8pPr>
            <a:lvl9pPr marL="4876800" indent="0">
              <a:buNone/>
              <a:defRPr sz="2665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7"/>
            <a:ext cx="7315200" cy="804863"/>
          </a:xfrm>
        </p:spPr>
        <p:txBody>
          <a:bodyPr/>
          <a:lstStyle>
            <a:lvl1pPr marL="0" indent="0">
              <a:buNone/>
              <a:defRPr sz="1865"/>
            </a:lvl1pPr>
            <a:lvl2pPr marL="609600" indent="0">
              <a:buNone/>
              <a:defRPr sz="1600"/>
            </a:lvl2pPr>
            <a:lvl3pPr marL="1219200" indent="0">
              <a:buNone/>
              <a:defRPr sz="1335"/>
            </a:lvl3pPr>
            <a:lvl4pPr marL="1828800" indent="0">
              <a:buNone/>
              <a:defRPr sz="1200"/>
            </a:lvl4pPr>
            <a:lvl5pPr marL="2438400" indent="0">
              <a:buNone/>
              <a:defRPr sz="1200"/>
            </a:lvl5pPr>
            <a:lvl6pPr marL="3048000" indent="0">
              <a:buNone/>
              <a:defRPr sz="1200"/>
            </a:lvl6pPr>
            <a:lvl7pPr marL="3657600" indent="0">
              <a:buNone/>
              <a:defRPr sz="1200"/>
            </a:lvl7pPr>
            <a:lvl8pPr marL="4267200" indent="0">
              <a:buNone/>
              <a:defRPr sz="1200"/>
            </a:lvl8pPr>
            <a:lvl9pPr marL="4876800" indent="0">
              <a:buNone/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719E8-9D8A-4085-95E1-8C2A64D933F2}" type="datetimeFigureOut">
              <a:rPr lang="zh-CN" altLang="en-US" smtClean="0"/>
              <a:t>2018-09-21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D7E5-4F71-405C-8F90-7F916EBBDF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719E8-9D8A-4085-95E1-8C2A64D933F2}" type="datetimeFigureOut">
              <a:rPr lang="zh-CN" altLang="en-US" smtClean="0"/>
              <a:t>2018-09-21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9D7E5-4F71-405C-8F90-7F916EBBDF7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1219200" rtl="0" eaLnBrk="1" latinLnBrk="0" hangingPunct="1">
        <a:spcBef>
          <a:spcPct val="0"/>
        </a:spcBef>
        <a:buNone/>
        <a:defRPr sz="58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4265" kern="12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381000" algn="l" defTabSz="1219200" rtl="0" eaLnBrk="1" latinLnBrk="0" hangingPunct="1">
        <a:spcBef>
          <a:spcPts val="130"/>
        </a:spcBef>
        <a:buFont typeface="Arial" panose="020B0604020202020204" pitchFamily="34" charset="0"/>
        <a:buChar char="–"/>
        <a:defRPr sz="3735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6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–"/>
        <a:defRPr sz="2665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»"/>
        <a:defRPr sz="2665" kern="1200">
          <a:solidFill>
            <a:schemeClr val="tx1"/>
          </a:solidFill>
          <a:latin typeface="+mn-lt"/>
          <a:ea typeface="+mn-ea"/>
          <a:cs typeface="+mn-cs"/>
        </a:defRPr>
      </a:lvl5pPr>
      <a:lvl6pPr marL="33528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316707" y="4994317"/>
            <a:ext cx="4059880" cy="462908"/>
          </a:xfrm>
        </p:spPr>
        <p:txBody>
          <a:bodyPr>
            <a:noAutofit/>
          </a:bodyPr>
          <a:lstStyle/>
          <a:p>
            <a:pPr lvl="0">
              <a:lnSpc>
                <a:spcPct val="130000"/>
              </a:lnSpc>
            </a:pPr>
            <a:r>
              <a:rPr lang="zh-CN" altLang="en-US" sz="2000" dirty="0">
                <a:latin typeface="+mn-ea"/>
              </a:rPr>
              <a:t>编写人员： </a:t>
            </a:r>
            <a:r>
              <a:rPr lang="en-US" altLang="zh-CN" sz="2000" dirty="0">
                <a:latin typeface="+mn-ea"/>
              </a:rPr>
              <a:t>EHS</a:t>
            </a:r>
            <a:r>
              <a:rPr lang="zh-CN" altLang="en-US" sz="2000" dirty="0">
                <a:latin typeface="+mn-ea"/>
              </a:rPr>
              <a:t>部  </a:t>
            </a:r>
            <a:br>
              <a:rPr lang="en-US" altLang="zh-CN" sz="2000" dirty="0">
                <a:latin typeface="+mn-ea"/>
              </a:rPr>
            </a:br>
            <a:r>
              <a:rPr lang="en-US" altLang="zh-CN" sz="2000" dirty="0">
                <a:latin typeface="+mn-ea"/>
              </a:rPr>
              <a:t>   </a:t>
            </a:r>
            <a:r>
              <a:rPr lang="zh-CN" altLang="en-US" sz="2000" dirty="0">
                <a:latin typeface="+mn-ea"/>
              </a:rPr>
              <a:t>编写时间：</a:t>
            </a:r>
            <a:r>
              <a:rPr lang="en-US" altLang="zh-CN" sz="2000" dirty="0">
                <a:latin typeface="+mn-ea"/>
              </a:rPr>
              <a:t>2018.9.21</a:t>
            </a:r>
            <a:br>
              <a:rPr lang="en-US" altLang="zh-CN" sz="2000" dirty="0">
                <a:latin typeface="+mn-ea"/>
              </a:rPr>
            </a:br>
            <a:endParaRPr lang="en-US" altLang="en-US" sz="2000" dirty="0">
              <a:latin typeface="+mn-ea"/>
            </a:endParaRPr>
          </a:p>
        </p:txBody>
      </p:sp>
      <p:sp>
        <p:nvSpPr>
          <p:cNvPr id="6" name="标题 1"/>
          <p:cNvSpPr txBox="1"/>
          <p:nvPr/>
        </p:nvSpPr>
        <p:spPr>
          <a:xfrm>
            <a:off x="1501140" y="1514687"/>
            <a:ext cx="8915400" cy="1843193"/>
          </a:xfrm>
          <a:prstGeom prst="rect">
            <a:avLst/>
          </a:prstGeom>
        </p:spPr>
        <p:txBody>
          <a:bodyPr vert="horz" lIns="77668" tIns="38837" rIns="77668" bIns="38837" rtlCol="0" anchor="ctr">
            <a:normAutofit/>
          </a:bodyPr>
          <a:lstStyle>
            <a:lvl1pPr algn="l" defTabSz="128016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6000" b="1" kern="1200" cap="all" spc="140" baseline="0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  <a:cs typeface="+mj-cs"/>
              </a:defRPr>
            </a:lvl1pPr>
          </a:lstStyle>
          <a:p>
            <a:pPr algn="ctr">
              <a:lnSpc>
                <a:spcPct val="170000"/>
              </a:lnSpc>
            </a:pPr>
            <a:endParaRPr lang="zh-CN" altLang="en-US" sz="5865" b="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</p:txBody>
      </p:sp>
      <p:pic>
        <p:nvPicPr>
          <p:cNvPr id="7" name="图片 6" descr="企业logo 高清.png"/>
          <p:cNvPicPr>
            <a:picLocks noChangeAspect="1"/>
          </p:cNvPicPr>
          <p:nvPr/>
        </p:nvPicPr>
        <p:blipFill>
          <a:blip r:embed="rId2" cstate="print">
            <a:lum bright="16000"/>
          </a:blip>
          <a:srcRect l="22827" t="30400" r="22827" b="38800"/>
          <a:stretch>
            <a:fillRect/>
          </a:stretch>
        </p:blipFill>
        <p:spPr>
          <a:xfrm>
            <a:off x="9936427" y="5925277"/>
            <a:ext cx="2087432" cy="740701"/>
          </a:xfrm>
          <a:prstGeom prst="rect">
            <a:avLst/>
          </a:prstGeom>
        </p:spPr>
      </p:pic>
      <p:sp>
        <p:nvSpPr>
          <p:cNvPr id="8" name="标题 1"/>
          <p:cNvSpPr txBox="1"/>
          <p:nvPr/>
        </p:nvSpPr>
        <p:spPr>
          <a:xfrm>
            <a:off x="815413" y="4814297"/>
            <a:ext cx="10492595" cy="822948"/>
          </a:xfrm>
          <a:prstGeom prst="rect">
            <a:avLst/>
          </a:prstGeom>
        </p:spPr>
        <p:txBody>
          <a:bodyPr vert="horz" lIns="121877" tIns="60938" rIns="121877" bIns="60938" rtlCol="0" anchor="ctr">
            <a:noAutofit/>
          </a:bodyPr>
          <a:lstStyle/>
          <a:p>
            <a:pPr marL="0" marR="0" lvl="0" indent="0" algn="ctr" defTabSz="91376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665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9" name="文本框 1"/>
          <p:cNvSpPr txBox="1"/>
          <p:nvPr/>
        </p:nvSpPr>
        <p:spPr>
          <a:xfrm>
            <a:off x="539552" y="1628800"/>
            <a:ext cx="7509510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algn="ctr"/>
            <a:r>
              <a:rPr lang="zh-CN" altLang="en-US" sz="3600" b="1" dirty="0">
                <a:latin typeface="+mj-ea"/>
                <a:ea typeface="+mj-ea"/>
              </a:rPr>
              <a:t>制绒车间学习报告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sz="2000" dirty="0">
                <a:latin typeface="+mn-ea"/>
                <a:ea typeface="+mn-ea"/>
              </a:rPr>
              <a:t>一</a:t>
            </a:r>
            <a:r>
              <a:rPr lang="zh-CN" altLang="en-US" sz="2000" dirty="0">
                <a:latin typeface="+mn-ea"/>
              </a:rPr>
              <a:t>、制绒目的</a:t>
            </a:r>
            <a:endParaRPr lang="en-US" altLang="zh-CN" sz="2000" dirty="0">
              <a:latin typeface="+mn-ea"/>
            </a:endParaRPr>
          </a:p>
          <a:p>
            <a:pPr marL="0" indent="0">
              <a:buNone/>
            </a:pPr>
            <a:endParaRPr lang="en-US" altLang="zh-CN" sz="2000" dirty="0">
              <a:latin typeface="+mn-ea"/>
              <a:ea typeface="+mn-ea"/>
            </a:endParaRPr>
          </a:p>
          <a:p>
            <a:pPr marL="0" indent="0">
              <a:buNone/>
            </a:pPr>
            <a:r>
              <a:rPr lang="zh-CN" altLang="en-US" sz="2000" dirty="0">
                <a:latin typeface="+mn-ea"/>
                <a:ea typeface="+mn-ea"/>
              </a:rPr>
              <a:t>二、制绒流程</a:t>
            </a:r>
            <a:endParaRPr lang="en-US" altLang="zh-CN" sz="2000" dirty="0">
              <a:latin typeface="+mn-ea"/>
              <a:ea typeface="+mn-ea"/>
            </a:endParaRPr>
          </a:p>
          <a:p>
            <a:pPr marL="0" indent="0">
              <a:buNone/>
            </a:pPr>
            <a:endParaRPr lang="en-US" altLang="zh-CN" sz="2000" dirty="0">
              <a:latin typeface="+mn-ea"/>
              <a:ea typeface="+mn-ea"/>
            </a:endParaRPr>
          </a:p>
          <a:p>
            <a:pPr marL="0" indent="0">
              <a:buNone/>
            </a:pPr>
            <a:r>
              <a:rPr lang="zh-CN" altLang="en-US" sz="2000" dirty="0">
                <a:latin typeface="+mn-ea"/>
              </a:rPr>
              <a:t>三、制绒设备</a:t>
            </a:r>
            <a:endParaRPr lang="en-US" altLang="zh-CN" sz="2000" dirty="0">
              <a:latin typeface="+mn-ea"/>
            </a:endParaRPr>
          </a:p>
          <a:p>
            <a:pPr marL="0" indent="0">
              <a:buNone/>
            </a:pPr>
            <a:endParaRPr lang="en-US" altLang="zh-CN" sz="2000" dirty="0">
              <a:latin typeface="+mn-ea"/>
            </a:endParaRPr>
          </a:p>
          <a:p>
            <a:pPr marL="0" indent="0">
              <a:buNone/>
            </a:pPr>
            <a:r>
              <a:rPr lang="zh-CN" altLang="en-US" sz="2000" dirty="0">
                <a:latin typeface="+mn-ea"/>
              </a:rPr>
              <a:t>四、安全监管</a:t>
            </a:r>
            <a:endParaRPr lang="en-US" altLang="zh-CN" sz="2000" dirty="0">
              <a:latin typeface="+mn-ea"/>
            </a:endParaRPr>
          </a:p>
          <a:p>
            <a:pPr marL="0" indent="0">
              <a:buNone/>
            </a:pPr>
            <a:endParaRPr lang="en-US" altLang="zh-CN" sz="2000" dirty="0">
              <a:latin typeface="+mn-ea"/>
              <a:ea typeface="+mn-ea"/>
            </a:endParaRPr>
          </a:p>
          <a:p>
            <a:pPr marL="0" indent="0">
              <a:buNone/>
            </a:pPr>
            <a:endParaRPr lang="zh-CN" altLang="en-US" sz="2000" dirty="0">
              <a:latin typeface="+mn-ea"/>
              <a:ea typeface="+mn-ea"/>
            </a:endParaRPr>
          </a:p>
        </p:txBody>
      </p:sp>
      <p:sp>
        <p:nvSpPr>
          <p:cNvPr id="7" name="标题 1"/>
          <p:cNvSpPr txBox="1">
            <a:spLocks/>
          </p:cNvSpPr>
          <p:nvPr/>
        </p:nvSpPr>
        <p:spPr>
          <a:xfrm>
            <a:off x="683568" y="908721"/>
            <a:ext cx="4824536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1219200" rtl="0" eaLnBrk="1" latinLnBrk="0" hangingPunct="1">
              <a:spcBef>
                <a:spcPct val="0"/>
              </a:spcBef>
              <a:buNone/>
              <a:defRPr sz="586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2000" dirty="0"/>
              <a:t>目录</a:t>
            </a:r>
          </a:p>
        </p:txBody>
      </p:sp>
    </p:spTree>
    <p:extLst>
      <p:ext uri="{BB962C8B-B14F-4D97-AF65-F5344CB8AC3E}">
        <p14:creationId xmlns:p14="http://schemas.microsoft.com/office/powerpoint/2010/main" val="819607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B1711A-C536-4470-B743-77FFB7E79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710372"/>
            <a:ext cx="3772017" cy="685801"/>
          </a:xfrm>
        </p:spPr>
        <p:txBody>
          <a:bodyPr>
            <a:normAutofit/>
          </a:bodyPr>
          <a:lstStyle/>
          <a:p>
            <a:r>
              <a:rPr lang="zh-CN" altLang="en-US" sz="3200" dirty="0"/>
              <a:t>一、制绒目的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C26152A-196E-484E-9589-61E9E215F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700808"/>
            <a:ext cx="11031016" cy="4425356"/>
          </a:xfrm>
        </p:spPr>
        <p:txBody>
          <a:bodyPr>
            <a:normAutofit/>
          </a:bodyPr>
          <a:lstStyle/>
          <a:p>
            <a:r>
              <a:rPr lang="zh-CN" altLang="en-US" sz="2400" dirty="0"/>
              <a:t>通过酸、碱的腐蚀，在硅片表面形成起伏不平的绒面，增加硅片对太阳光的吸收。</a:t>
            </a:r>
            <a:endParaRPr lang="zh-CN" altLang="en-US" sz="2800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24DE41EF-7AF1-42EB-986E-5EE2A815E97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8" y="2564904"/>
            <a:ext cx="5292080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195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B1711A-C536-4470-B743-77FFB7E79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710372"/>
            <a:ext cx="3772017" cy="685801"/>
          </a:xfrm>
        </p:spPr>
        <p:txBody>
          <a:bodyPr>
            <a:normAutofit/>
          </a:bodyPr>
          <a:lstStyle/>
          <a:p>
            <a:r>
              <a:rPr lang="zh-CN" altLang="en-US" sz="3200" dirty="0"/>
              <a:t>二、制绒流程</a:t>
            </a:r>
          </a:p>
        </p:txBody>
      </p:sp>
      <p:pic>
        <p:nvPicPr>
          <p:cNvPr id="15" name="内容占位符 14">
            <a:extLst>
              <a:ext uri="{FF2B5EF4-FFF2-40B4-BE49-F238E27FC236}">
                <a16:creationId xmlns:a16="http://schemas.microsoft.com/office/drawing/2014/main" id="{3E9711C1-CD78-4985-B734-2F951D3439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8148" y="1705772"/>
            <a:ext cx="2647696" cy="4425950"/>
          </a:xfrm>
          <a:prstGeom prst="rect">
            <a:avLst/>
          </a:prstGeom>
        </p:spPr>
      </p:pic>
      <p:pic>
        <p:nvPicPr>
          <p:cNvPr id="46" name="图片 45">
            <a:extLst>
              <a:ext uri="{FF2B5EF4-FFF2-40B4-BE49-F238E27FC236}">
                <a16:creationId xmlns:a16="http://schemas.microsoft.com/office/drawing/2014/main" id="{AB102F77-029E-4F00-94E1-D990C374E2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816" y="1705772"/>
            <a:ext cx="6228184" cy="442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816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B1711A-C536-4470-B743-77FFB7E79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710372"/>
            <a:ext cx="3772017" cy="685801"/>
          </a:xfrm>
        </p:spPr>
        <p:txBody>
          <a:bodyPr>
            <a:normAutofit fontScale="90000"/>
          </a:bodyPr>
          <a:lstStyle/>
          <a:p>
            <a:r>
              <a:rPr lang="zh-CN" altLang="en-US" sz="3200" dirty="0"/>
              <a:t>三、制绒设备</a:t>
            </a:r>
            <a:r>
              <a:rPr lang="en-US" altLang="zh-CN" sz="3200" dirty="0"/>
              <a:t>—</a:t>
            </a:r>
            <a:r>
              <a:rPr lang="en-US" altLang="zh-CN" sz="3200" dirty="0" err="1"/>
              <a:t>vmb</a:t>
            </a:r>
            <a:r>
              <a:rPr lang="zh-CN" altLang="en-US" sz="3200" dirty="0"/>
              <a:t>柜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C26152A-196E-484E-9589-61E9E215F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700808"/>
            <a:ext cx="11031016" cy="4425356"/>
          </a:xfrm>
        </p:spPr>
        <p:txBody>
          <a:bodyPr>
            <a:normAutofit/>
          </a:bodyPr>
          <a:lstStyle/>
          <a:p>
            <a:r>
              <a:rPr lang="zh-CN" altLang="en-US" sz="2800" dirty="0"/>
              <a:t>化学品分流装置，通过此装置实现盐酸、硝酸、氢氟酸、氢氧化钾的分流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A49E1E5E-0141-4B0D-A42F-9653B8950F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440" y="2636912"/>
            <a:ext cx="5674832" cy="3417244"/>
          </a:xfrm>
          <a:prstGeom prst="rect">
            <a:avLst/>
          </a:prstGeom>
        </p:spPr>
      </p:pic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33465547-FEFA-4CAA-9528-437471C0339F}"/>
              </a:ext>
            </a:extLst>
          </p:cNvPr>
          <p:cNvCxnSpPr/>
          <p:nvPr/>
        </p:nvCxnSpPr>
        <p:spPr>
          <a:xfrm flipH="1" flipV="1">
            <a:off x="3647728" y="3068960"/>
            <a:ext cx="4536504" cy="216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椭圆 7">
            <a:extLst>
              <a:ext uri="{FF2B5EF4-FFF2-40B4-BE49-F238E27FC236}">
                <a16:creationId xmlns:a16="http://schemas.microsoft.com/office/drawing/2014/main" id="{9E108DA8-E97C-4FC3-B25A-CEB30BB0C218}"/>
              </a:ext>
            </a:extLst>
          </p:cNvPr>
          <p:cNvSpPr/>
          <p:nvPr/>
        </p:nvSpPr>
        <p:spPr>
          <a:xfrm>
            <a:off x="8184232" y="3068960"/>
            <a:ext cx="1138328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进液管道</a:t>
            </a:r>
          </a:p>
        </p:txBody>
      </p:sp>
      <p:cxnSp>
        <p:nvCxnSpPr>
          <p:cNvPr id="12" name="直接箭头连接符 11">
            <a:extLst>
              <a:ext uri="{FF2B5EF4-FFF2-40B4-BE49-F238E27FC236}">
                <a16:creationId xmlns:a16="http://schemas.microsoft.com/office/drawing/2014/main" id="{2CFC79B9-C6B3-4EAD-ACF1-665FF1FBE727}"/>
              </a:ext>
            </a:extLst>
          </p:cNvPr>
          <p:cNvCxnSpPr/>
          <p:nvPr/>
        </p:nvCxnSpPr>
        <p:spPr>
          <a:xfrm flipH="1" flipV="1">
            <a:off x="4007769" y="3517442"/>
            <a:ext cx="4464496" cy="648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椭圆 12">
            <a:extLst>
              <a:ext uri="{FF2B5EF4-FFF2-40B4-BE49-F238E27FC236}">
                <a16:creationId xmlns:a16="http://schemas.microsoft.com/office/drawing/2014/main" id="{F70CA959-4B61-484E-A137-91E4E311C4DD}"/>
              </a:ext>
            </a:extLst>
          </p:cNvPr>
          <p:cNvSpPr/>
          <p:nvPr/>
        </p:nvSpPr>
        <p:spPr>
          <a:xfrm>
            <a:off x="8544272" y="3774651"/>
            <a:ext cx="103722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出液管道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B0FD4F19-4617-4E97-B230-700B8DCBB3BF}"/>
              </a:ext>
            </a:extLst>
          </p:cNvPr>
          <p:cNvCxnSpPr/>
          <p:nvPr/>
        </p:nvCxnSpPr>
        <p:spPr>
          <a:xfrm flipH="1" flipV="1">
            <a:off x="5375920" y="4206699"/>
            <a:ext cx="3816424" cy="878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" name="椭圆 15">
            <a:extLst>
              <a:ext uri="{FF2B5EF4-FFF2-40B4-BE49-F238E27FC236}">
                <a16:creationId xmlns:a16="http://schemas.microsoft.com/office/drawing/2014/main" id="{41A1422B-C462-4195-BFE3-0B6ACA598562}"/>
              </a:ext>
            </a:extLst>
          </p:cNvPr>
          <p:cNvSpPr/>
          <p:nvPr/>
        </p:nvSpPr>
        <p:spPr>
          <a:xfrm>
            <a:off x="9207152" y="4790500"/>
            <a:ext cx="1037219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急停按钮</a:t>
            </a:r>
          </a:p>
        </p:txBody>
      </p:sp>
      <p:cxnSp>
        <p:nvCxnSpPr>
          <p:cNvPr id="18" name="直接箭头连接符 17">
            <a:extLst>
              <a:ext uri="{FF2B5EF4-FFF2-40B4-BE49-F238E27FC236}">
                <a16:creationId xmlns:a16="http://schemas.microsoft.com/office/drawing/2014/main" id="{B788FF53-53A4-4531-A93E-E017C5EBFE15}"/>
              </a:ext>
            </a:extLst>
          </p:cNvPr>
          <p:cNvCxnSpPr/>
          <p:nvPr/>
        </p:nvCxnSpPr>
        <p:spPr>
          <a:xfrm flipH="1" flipV="1">
            <a:off x="4583832" y="4206699"/>
            <a:ext cx="4320480" cy="16705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椭圆 18">
            <a:extLst>
              <a:ext uri="{FF2B5EF4-FFF2-40B4-BE49-F238E27FC236}">
                <a16:creationId xmlns:a16="http://schemas.microsoft.com/office/drawing/2014/main" id="{F659B43A-7A96-4523-80C3-9212161CAEA6}"/>
              </a:ext>
            </a:extLst>
          </p:cNvPr>
          <p:cNvSpPr/>
          <p:nvPr/>
        </p:nvSpPr>
        <p:spPr>
          <a:xfrm>
            <a:off x="9001494" y="5600508"/>
            <a:ext cx="1224136" cy="5535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漏液报警</a:t>
            </a:r>
          </a:p>
        </p:txBody>
      </p:sp>
    </p:spTree>
    <p:extLst>
      <p:ext uri="{BB962C8B-B14F-4D97-AF65-F5344CB8AC3E}">
        <p14:creationId xmlns:p14="http://schemas.microsoft.com/office/powerpoint/2010/main" val="4002916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B1711A-C536-4470-B743-77FFB7E79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710372"/>
            <a:ext cx="4320480" cy="685801"/>
          </a:xfrm>
        </p:spPr>
        <p:txBody>
          <a:bodyPr>
            <a:normAutofit fontScale="90000"/>
          </a:bodyPr>
          <a:lstStyle/>
          <a:p>
            <a:r>
              <a:rPr lang="zh-CN" altLang="en-US" sz="3200" dirty="0"/>
              <a:t>三、制绒设备</a:t>
            </a:r>
            <a:r>
              <a:rPr lang="en-US" altLang="zh-CN" sz="3200" dirty="0"/>
              <a:t>—</a:t>
            </a:r>
            <a:r>
              <a:rPr lang="zh-CN" altLang="en-US" sz="3200" dirty="0"/>
              <a:t>废液管道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C26152A-196E-484E-9589-61E9E215F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700808"/>
            <a:ext cx="11031016" cy="4425356"/>
          </a:xfrm>
        </p:spPr>
        <p:txBody>
          <a:bodyPr>
            <a:normAutofit/>
          </a:bodyPr>
          <a:lstStyle/>
          <a:p>
            <a:r>
              <a:rPr lang="zh-CN" altLang="en-US" sz="2800" dirty="0"/>
              <a:t>废酸液、废碱液通过此管道排出车间进入污水处理站</a:t>
            </a:r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9E108DA8-E97C-4FC3-B25A-CEB30BB0C218}"/>
              </a:ext>
            </a:extLst>
          </p:cNvPr>
          <p:cNvSpPr/>
          <p:nvPr/>
        </p:nvSpPr>
        <p:spPr>
          <a:xfrm>
            <a:off x="8184232" y="3068960"/>
            <a:ext cx="1138328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碱液管道</a:t>
            </a:r>
          </a:p>
        </p:txBody>
      </p:sp>
      <p:sp>
        <p:nvSpPr>
          <p:cNvPr id="16" name="椭圆 15">
            <a:extLst>
              <a:ext uri="{FF2B5EF4-FFF2-40B4-BE49-F238E27FC236}">
                <a16:creationId xmlns:a16="http://schemas.microsoft.com/office/drawing/2014/main" id="{41A1422B-C462-4195-BFE3-0B6ACA598562}"/>
              </a:ext>
            </a:extLst>
          </p:cNvPr>
          <p:cNvSpPr/>
          <p:nvPr/>
        </p:nvSpPr>
        <p:spPr>
          <a:xfrm>
            <a:off x="8803950" y="4221088"/>
            <a:ext cx="1037219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强酸管道</a:t>
            </a:r>
          </a:p>
        </p:txBody>
      </p:sp>
      <p:sp>
        <p:nvSpPr>
          <p:cNvPr id="19" name="椭圆 18">
            <a:extLst>
              <a:ext uri="{FF2B5EF4-FFF2-40B4-BE49-F238E27FC236}">
                <a16:creationId xmlns:a16="http://schemas.microsoft.com/office/drawing/2014/main" id="{F659B43A-7A96-4523-80C3-9212161CAEA6}"/>
              </a:ext>
            </a:extLst>
          </p:cNvPr>
          <p:cNvSpPr/>
          <p:nvPr/>
        </p:nvSpPr>
        <p:spPr>
          <a:xfrm>
            <a:off x="8328248" y="5268619"/>
            <a:ext cx="1224136" cy="5535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弱酸管道</a:t>
            </a:r>
          </a:p>
        </p:txBody>
      </p:sp>
      <p:pic>
        <p:nvPicPr>
          <p:cNvPr id="25" name="图片 24">
            <a:extLst>
              <a:ext uri="{FF2B5EF4-FFF2-40B4-BE49-F238E27FC236}">
                <a16:creationId xmlns:a16="http://schemas.microsoft.com/office/drawing/2014/main" id="{D69EBDD4-7D23-40E9-B001-1D9E408377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091" y="2567084"/>
            <a:ext cx="6214138" cy="3573016"/>
          </a:xfrm>
          <a:prstGeom prst="rect">
            <a:avLst/>
          </a:prstGeom>
        </p:spPr>
      </p:pic>
      <p:cxnSp>
        <p:nvCxnSpPr>
          <p:cNvPr id="27" name="直接箭头连接符 26">
            <a:extLst>
              <a:ext uri="{FF2B5EF4-FFF2-40B4-BE49-F238E27FC236}">
                <a16:creationId xmlns:a16="http://schemas.microsoft.com/office/drawing/2014/main" id="{703E6E65-2665-45F2-9F90-5FA653BAD921}"/>
              </a:ext>
            </a:extLst>
          </p:cNvPr>
          <p:cNvCxnSpPr/>
          <p:nvPr/>
        </p:nvCxnSpPr>
        <p:spPr>
          <a:xfrm flipH="1">
            <a:off x="4367808" y="3447237"/>
            <a:ext cx="3816424" cy="18539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直接箭头连接符 28">
            <a:extLst>
              <a:ext uri="{FF2B5EF4-FFF2-40B4-BE49-F238E27FC236}">
                <a16:creationId xmlns:a16="http://schemas.microsoft.com/office/drawing/2014/main" id="{F8A30FDE-39B2-4F91-93EF-260B7D4BA0D0}"/>
              </a:ext>
            </a:extLst>
          </p:cNvPr>
          <p:cNvCxnSpPr>
            <a:stCxn id="16" idx="2"/>
          </p:cNvCxnSpPr>
          <p:nvPr/>
        </p:nvCxnSpPr>
        <p:spPr>
          <a:xfrm flipH="1">
            <a:off x="3863753" y="4509120"/>
            <a:ext cx="4940197" cy="9560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直接箭头连接符 30">
            <a:extLst>
              <a:ext uri="{FF2B5EF4-FFF2-40B4-BE49-F238E27FC236}">
                <a16:creationId xmlns:a16="http://schemas.microsoft.com/office/drawing/2014/main" id="{C18D26EB-6F2E-4323-9FC4-52D4368461AF}"/>
              </a:ext>
            </a:extLst>
          </p:cNvPr>
          <p:cNvCxnSpPr/>
          <p:nvPr/>
        </p:nvCxnSpPr>
        <p:spPr>
          <a:xfrm flipH="1">
            <a:off x="3215680" y="5605843"/>
            <a:ext cx="5040560" cy="575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583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B1711A-C536-4470-B743-77FFB7E79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710372"/>
            <a:ext cx="4248472" cy="685801"/>
          </a:xfrm>
        </p:spPr>
        <p:txBody>
          <a:bodyPr>
            <a:normAutofit fontScale="90000"/>
          </a:bodyPr>
          <a:lstStyle/>
          <a:p>
            <a:r>
              <a:rPr lang="zh-CN" altLang="en-US" sz="3200" dirty="0"/>
              <a:t>三、制绒设备</a:t>
            </a:r>
            <a:r>
              <a:rPr lang="en-US" altLang="zh-CN" sz="3200" dirty="0"/>
              <a:t>—</a:t>
            </a:r>
            <a:r>
              <a:rPr lang="zh-CN" altLang="en-US" sz="3200" dirty="0"/>
              <a:t>废气管道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C26152A-196E-484E-9589-61E9E215F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700808"/>
            <a:ext cx="11031016" cy="4425356"/>
          </a:xfrm>
        </p:spPr>
        <p:txBody>
          <a:bodyPr>
            <a:normAutofit/>
          </a:bodyPr>
          <a:lstStyle/>
          <a:p>
            <a:r>
              <a:rPr lang="zh-CN" altLang="en-US" sz="2800" dirty="0"/>
              <a:t>产生的废气通过废气管道进入喷淋塔处理后通过排气筒排放</a:t>
            </a:r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9E108DA8-E97C-4FC3-B25A-CEB30BB0C218}"/>
              </a:ext>
            </a:extLst>
          </p:cNvPr>
          <p:cNvSpPr/>
          <p:nvPr/>
        </p:nvSpPr>
        <p:spPr>
          <a:xfrm>
            <a:off x="8184232" y="3068960"/>
            <a:ext cx="1138328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废气管道</a:t>
            </a:r>
          </a:p>
        </p:txBody>
      </p:sp>
      <p:sp>
        <p:nvSpPr>
          <p:cNvPr id="16" name="椭圆 15">
            <a:extLst>
              <a:ext uri="{FF2B5EF4-FFF2-40B4-BE49-F238E27FC236}">
                <a16:creationId xmlns:a16="http://schemas.microsoft.com/office/drawing/2014/main" id="{41A1422B-C462-4195-BFE3-0B6ACA598562}"/>
              </a:ext>
            </a:extLst>
          </p:cNvPr>
          <p:cNvSpPr/>
          <p:nvPr/>
        </p:nvSpPr>
        <p:spPr>
          <a:xfrm>
            <a:off x="8803950" y="4221088"/>
            <a:ext cx="1037219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纯水管道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5CBF34AF-A834-47F7-A0CB-570658ABB2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218556"/>
            <a:ext cx="6710544" cy="4005064"/>
          </a:xfrm>
          <a:prstGeom prst="rect">
            <a:avLst/>
          </a:prstGeom>
        </p:spPr>
      </p:pic>
      <p:cxnSp>
        <p:nvCxnSpPr>
          <p:cNvPr id="10" name="直接箭头连接符 9">
            <a:extLst>
              <a:ext uri="{FF2B5EF4-FFF2-40B4-BE49-F238E27FC236}">
                <a16:creationId xmlns:a16="http://schemas.microsoft.com/office/drawing/2014/main" id="{CF5B4AC2-1D20-4B6E-93AF-FF0DE90231C2}"/>
              </a:ext>
            </a:extLst>
          </p:cNvPr>
          <p:cNvCxnSpPr>
            <a:stCxn id="8" idx="2"/>
          </p:cNvCxnSpPr>
          <p:nvPr/>
        </p:nvCxnSpPr>
        <p:spPr>
          <a:xfrm flipH="1">
            <a:off x="5303912" y="3392996"/>
            <a:ext cx="2880320" cy="2520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直接箭头连接符 11">
            <a:extLst>
              <a:ext uri="{FF2B5EF4-FFF2-40B4-BE49-F238E27FC236}">
                <a16:creationId xmlns:a16="http://schemas.microsoft.com/office/drawing/2014/main" id="{A3CBF138-C589-4928-BFF8-4E2212304F3F}"/>
              </a:ext>
            </a:extLst>
          </p:cNvPr>
          <p:cNvCxnSpPr/>
          <p:nvPr/>
        </p:nvCxnSpPr>
        <p:spPr>
          <a:xfrm flipH="1" flipV="1">
            <a:off x="4799856" y="3913486"/>
            <a:ext cx="3953540" cy="5956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8375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B1711A-C536-4470-B743-77FFB7E79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8" y="710372"/>
            <a:ext cx="3772017" cy="685801"/>
          </a:xfrm>
        </p:spPr>
        <p:txBody>
          <a:bodyPr>
            <a:normAutofit fontScale="90000"/>
          </a:bodyPr>
          <a:lstStyle/>
          <a:p>
            <a:r>
              <a:rPr lang="zh-CN" altLang="en-US" sz="3200" dirty="0"/>
              <a:t>三、制绒设备</a:t>
            </a:r>
            <a:r>
              <a:rPr lang="en-US" altLang="zh-CN" sz="3200" dirty="0"/>
              <a:t>—</a:t>
            </a:r>
            <a:r>
              <a:rPr lang="zh-CN" altLang="en-US" sz="3200" dirty="0"/>
              <a:t>点检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C26152A-196E-484E-9589-61E9E215F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700808"/>
            <a:ext cx="11031016" cy="4425356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2800" dirty="0"/>
              <a:t>1</a:t>
            </a:r>
            <a:r>
              <a:rPr lang="zh-CN" altLang="en-US" sz="2800" dirty="0"/>
              <a:t>、检查机台滚轮运行状况</a:t>
            </a:r>
            <a:endParaRPr lang="en-US" altLang="zh-CN" sz="2800" dirty="0"/>
          </a:p>
          <a:p>
            <a:r>
              <a:rPr lang="en-US" altLang="zh-CN" sz="2800" dirty="0"/>
              <a:t>2</a:t>
            </a:r>
            <a:r>
              <a:rPr lang="zh-CN" altLang="en-US" sz="2800" dirty="0"/>
              <a:t>、</a:t>
            </a:r>
            <a:r>
              <a:rPr lang="en-US" altLang="zh-CN" sz="2800" dirty="0"/>
              <a:t>PCW</a:t>
            </a:r>
            <a:r>
              <a:rPr lang="zh-CN" altLang="en-US" sz="2800" dirty="0"/>
              <a:t>压力（</a:t>
            </a:r>
            <a:r>
              <a:rPr lang="en-US" altLang="zh-CN" sz="2800" dirty="0"/>
              <a:t>0.4-0.6Kg)</a:t>
            </a:r>
          </a:p>
          <a:p>
            <a:r>
              <a:rPr lang="en-US" altLang="zh-CN" sz="2800" dirty="0"/>
              <a:t>3</a:t>
            </a:r>
            <a:r>
              <a:rPr lang="zh-CN" altLang="en-US" sz="2800" dirty="0"/>
              <a:t>、纯水压力（</a:t>
            </a:r>
            <a:r>
              <a:rPr lang="en-US" altLang="zh-CN" sz="2800" dirty="0"/>
              <a:t>0.4-0.6Kg)</a:t>
            </a:r>
          </a:p>
          <a:p>
            <a:r>
              <a:rPr lang="en-US" altLang="zh-CN" sz="2800" dirty="0"/>
              <a:t>4</a:t>
            </a:r>
            <a:r>
              <a:rPr lang="zh-CN" altLang="en-US" sz="2800" dirty="0"/>
              <a:t>、抽风负压表压力</a:t>
            </a:r>
            <a:r>
              <a:rPr lang="en-US" altLang="zh-CN" sz="2800" dirty="0"/>
              <a:t>(100-150Pa)</a:t>
            </a:r>
          </a:p>
          <a:p>
            <a:r>
              <a:rPr lang="en-US" altLang="zh-CN" sz="2800" dirty="0"/>
              <a:t>5</a:t>
            </a:r>
            <a:r>
              <a:rPr lang="zh-CN" altLang="en-US" sz="2800" dirty="0"/>
              <a:t>、减压阀数值</a:t>
            </a:r>
            <a:r>
              <a:rPr lang="en-US" altLang="zh-CN" sz="2800" dirty="0"/>
              <a:t>(0.4-0.6MPa)</a:t>
            </a:r>
          </a:p>
          <a:p>
            <a:r>
              <a:rPr lang="en-US" altLang="zh-CN" sz="2800" dirty="0"/>
              <a:t>6</a:t>
            </a:r>
            <a:r>
              <a:rPr lang="zh-CN" altLang="en-US" sz="2800" dirty="0"/>
              <a:t>、冰水机运行时低压值</a:t>
            </a:r>
            <a:r>
              <a:rPr lang="en-US" altLang="zh-CN" sz="2800" dirty="0"/>
              <a:t>(≥2bar)</a:t>
            </a:r>
          </a:p>
          <a:p>
            <a:r>
              <a:rPr lang="en-US" altLang="zh-CN" sz="2800" dirty="0"/>
              <a:t>7</a:t>
            </a:r>
            <a:r>
              <a:rPr lang="zh-CN" altLang="en-US" sz="2800" dirty="0"/>
              <a:t>、冰水机运行时高压值</a:t>
            </a:r>
            <a:r>
              <a:rPr lang="en-US" altLang="zh-CN" sz="2800" dirty="0"/>
              <a:t>(≤13bar)</a:t>
            </a:r>
          </a:p>
          <a:p>
            <a:r>
              <a:rPr lang="en-US" altLang="zh-CN" sz="2800" dirty="0"/>
              <a:t>8</a:t>
            </a:r>
            <a:r>
              <a:rPr lang="zh-CN" altLang="en-US" sz="2800" dirty="0"/>
              <a:t>、冰水机乙二醇液位正常</a:t>
            </a:r>
            <a:endParaRPr lang="en-US" altLang="zh-CN" sz="2800" dirty="0"/>
          </a:p>
          <a:p>
            <a:r>
              <a:rPr lang="en-US" altLang="zh-CN" sz="2800" dirty="0"/>
              <a:t>9</a:t>
            </a:r>
            <a:r>
              <a:rPr lang="zh-CN" altLang="en-US" sz="2800" dirty="0"/>
              <a:t>、确认各槽溢流口无堵塞</a:t>
            </a:r>
            <a:endParaRPr lang="en-US" altLang="zh-CN" sz="2800" dirty="0"/>
          </a:p>
          <a:p>
            <a:r>
              <a:rPr lang="en-US" altLang="zh-CN" sz="2800" dirty="0"/>
              <a:t>10</a:t>
            </a:r>
            <a:r>
              <a:rPr lang="zh-CN" altLang="en-US" sz="2800" dirty="0"/>
              <a:t>、确认各槽喷淋均匀，喷嘴无堵塞</a:t>
            </a:r>
            <a:endParaRPr lang="en-US" altLang="zh-CN" sz="2800" dirty="0"/>
          </a:p>
          <a:p>
            <a:r>
              <a:rPr lang="en-US" altLang="zh-CN" sz="2800" dirty="0"/>
              <a:t>11</a:t>
            </a:r>
            <a:r>
              <a:rPr lang="zh-CN" altLang="en-US" sz="2800" dirty="0"/>
              <a:t>、槽体及管路无漏液，槽体底部无积液</a:t>
            </a:r>
          </a:p>
        </p:txBody>
      </p:sp>
    </p:spTree>
    <p:extLst>
      <p:ext uri="{BB962C8B-B14F-4D97-AF65-F5344CB8AC3E}">
        <p14:creationId xmlns:p14="http://schemas.microsoft.com/office/powerpoint/2010/main" val="1567860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2B1711A-C536-4470-B743-77FFB7E79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69" y="710372"/>
            <a:ext cx="2952328" cy="685801"/>
          </a:xfrm>
        </p:spPr>
        <p:txBody>
          <a:bodyPr>
            <a:normAutofit/>
          </a:bodyPr>
          <a:lstStyle/>
          <a:p>
            <a:r>
              <a:rPr lang="zh-CN" altLang="en-US" sz="3200" dirty="0"/>
              <a:t>三、安全监管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C26152A-196E-484E-9589-61E9E215F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700808"/>
            <a:ext cx="11031016" cy="4425356"/>
          </a:xfrm>
        </p:spPr>
        <p:txBody>
          <a:bodyPr>
            <a:normAutofit lnSpcReduction="10000"/>
          </a:bodyPr>
          <a:lstStyle/>
          <a:p>
            <a:r>
              <a:rPr lang="en-US" altLang="zh-CN" sz="2800" dirty="0"/>
              <a:t>1</a:t>
            </a:r>
            <a:r>
              <a:rPr lang="zh-CN" altLang="en-US" sz="2800" dirty="0"/>
              <a:t>、接触化学品时是否佩戴防护用品</a:t>
            </a:r>
            <a:endParaRPr lang="en-US" altLang="zh-CN" sz="2800" dirty="0"/>
          </a:p>
          <a:p>
            <a:r>
              <a:rPr lang="en-US" altLang="zh-CN" sz="2800" dirty="0"/>
              <a:t>2</a:t>
            </a:r>
            <a:r>
              <a:rPr lang="zh-CN" altLang="en-US" sz="2800" dirty="0"/>
              <a:t>、化学品泄露时应急处置措施</a:t>
            </a:r>
            <a:endParaRPr lang="en-US" altLang="zh-CN" sz="2800" dirty="0"/>
          </a:p>
          <a:p>
            <a:r>
              <a:rPr lang="en-US" altLang="zh-CN" sz="2800" dirty="0"/>
              <a:t>3</a:t>
            </a:r>
            <a:r>
              <a:rPr lang="zh-CN" altLang="en-US" sz="2800" dirty="0"/>
              <a:t>、劳保应急用品的配备</a:t>
            </a:r>
            <a:endParaRPr lang="en-US" altLang="zh-CN" sz="2800" dirty="0"/>
          </a:p>
          <a:p>
            <a:r>
              <a:rPr lang="en-US" altLang="zh-CN" sz="2800" dirty="0"/>
              <a:t>4</a:t>
            </a:r>
            <a:r>
              <a:rPr lang="zh-CN" altLang="en-US" sz="2800" dirty="0"/>
              <a:t>、压力表数值在正常的范围内</a:t>
            </a:r>
            <a:endParaRPr lang="en-US" altLang="zh-CN" sz="2800" dirty="0"/>
          </a:p>
          <a:p>
            <a:r>
              <a:rPr lang="en-US" altLang="zh-CN" sz="2800" dirty="0"/>
              <a:t>5</a:t>
            </a:r>
            <a:r>
              <a:rPr lang="zh-CN" altLang="en-US" sz="2800" dirty="0"/>
              <a:t>、设备的防护装置是否完好</a:t>
            </a:r>
            <a:endParaRPr lang="en-US" altLang="zh-CN" sz="2800" dirty="0"/>
          </a:p>
          <a:p>
            <a:r>
              <a:rPr lang="en-US" altLang="zh-CN" sz="2800" dirty="0"/>
              <a:t>6</a:t>
            </a:r>
            <a:r>
              <a:rPr lang="zh-CN" altLang="en-US" sz="2800" dirty="0"/>
              <a:t>、洗眼器是否正常工作</a:t>
            </a:r>
            <a:endParaRPr lang="en-US" altLang="zh-CN" sz="2800" dirty="0"/>
          </a:p>
          <a:p>
            <a:r>
              <a:rPr lang="en-US" altLang="zh-CN" sz="2800" dirty="0"/>
              <a:t>7</a:t>
            </a:r>
            <a:r>
              <a:rPr lang="zh-CN" altLang="en-US" sz="2800" dirty="0"/>
              <a:t>、消防设施是否完好（灭火器点检、安全通道标识、消防栓）</a:t>
            </a:r>
            <a:endParaRPr lang="en-US" altLang="zh-CN" sz="2800" dirty="0"/>
          </a:p>
          <a:p>
            <a:r>
              <a:rPr lang="en-US" altLang="zh-CN" sz="2800" dirty="0"/>
              <a:t>8</a:t>
            </a:r>
            <a:r>
              <a:rPr lang="zh-CN" altLang="en-US" sz="2800" dirty="0"/>
              <a:t>、吊顶是否完好</a:t>
            </a:r>
            <a:endParaRPr lang="en-US" altLang="zh-CN" sz="2800" dirty="0"/>
          </a:p>
          <a:p>
            <a:r>
              <a:rPr lang="en-US" altLang="zh-CN" sz="2800" dirty="0"/>
              <a:t>9</a:t>
            </a:r>
            <a:r>
              <a:rPr lang="zh-CN" altLang="en-US" sz="2800" dirty="0"/>
              <a:t>、人员是否按照操作流程进行操作</a:t>
            </a:r>
            <a:endParaRPr lang="en-US" altLang="zh-CN" sz="2800" dirty="0"/>
          </a:p>
          <a:p>
            <a:r>
              <a:rPr lang="en-US" altLang="zh-CN" sz="2800" dirty="0"/>
              <a:t>10</a:t>
            </a:r>
            <a:r>
              <a:rPr lang="zh-CN" altLang="en-US" sz="2800" dirty="0"/>
              <a:t>、</a:t>
            </a:r>
            <a:r>
              <a:rPr lang="en-US" altLang="zh-CN" sz="2800" dirty="0"/>
              <a:t>5S</a:t>
            </a:r>
            <a:r>
              <a:rPr lang="zh-CN" altLang="en-US" sz="2800" dirty="0"/>
              <a:t>是否达标</a:t>
            </a:r>
            <a:endParaRPr lang="en-US" altLang="zh-CN" sz="2800" dirty="0"/>
          </a:p>
        </p:txBody>
      </p:sp>
    </p:spTree>
    <p:extLst>
      <p:ext uri="{BB962C8B-B14F-4D97-AF65-F5344CB8AC3E}">
        <p14:creationId xmlns:p14="http://schemas.microsoft.com/office/powerpoint/2010/main" val="516545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2450</TotalTime>
  <Words>352</Words>
  <Application>Microsoft Office PowerPoint</Application>
  <PresentationFormat>宽屏</PresentationFormat>
  <Paragraphs>51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黑体</vt:lpstr>
      <vt:lpstr>宋体</vt:lpstr>
      <vt:lpstr>微软雅黑</vt:lpstr>
      <vt:lpstr>Arial</vt:lpstr>
      <vt:lpstr>Calibri</vt:lpstr>
      <vt:lpstr>Office 主题</vt:lpstr>
      <vt:lpstr>编写人员： EHS部      编写时间：2018.9.21 </vt:lpstr>
      <vt:lpstr>PowerPoint 演示文稿</vt:lpstr>
      <vt:lpstr>一、制绒目的</vt:lpstr>
      <vt:lpstr>二、制绒流程</vt:lpstr>
      <vt:lpstr>三、制绒设备—vmb柜</vt:lpstr>
      <vt:lpstr>三、制绒设备—废液管道</vt:lpstr>
      <vt:lpstr>三、制绒设备—废气管道</vt:lpstr>
      <vt:lpstr>三、制绒设备—点检</vt:lpstr>
      <vt:lpstr>三、安全监管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中宇光伏科技有限公司</dc:title>
  <dc:creator>vickel</dc:creator>
  <cp:lastModifiedBy>PC</cp:lastModifiedBy>
  <cp:revision>468</cp:revision>
  <cp:lastPrinted>2018-09-06T01:08:10Z</cp:lastPrinted>
  <dcterms:created xsi:type="dcterms:W3CDTF">2018-01-10T03:40:00Z</dcterms:created>
  <dcterms:modified xsi:type="dcterms:W3CDTF">2018-09-21T07:21:38Z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2052-10.1.0.7469</vt:lpwstr>
  </property>
</Properties>
</file>