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 id="2147483676" r:id="rId3"/>
  </p:sldMasterIdLst>
  <p:notesMasterIdLst>
    <p:notesMasterId r:id="rId56"/>
  </p:notesMasterIdLst>
  <p:handoutMasterIdLst>
    <p:handoutMasterId r:id="rId57"/>
  </p:handoutMasterIdLst>
  <p:sldIdLst>
    <p:sldId id="448" r:id="rId4"/>
    <p:sldId id="446" r:id="rId5"/>
    <p:sldId id="462" r:id="rId6"/>
    <p:sldId id="451" r:id="rId7"/>
    <p:sldId id="503" r:id="rId8"/>
    <p:sldId id="463" r:id="rId9"/>
    <p:sldId id="453" r:id="rId10"/>
    <p:sldId id="478" r:id="rId11"/>
    <p:sldId id="474" r:id="rId12"/>
    <p:sldId id="456" r:id="rId13"/>
    <p:sldId id="452" r:id="rId14"/>
    <p:sldId id="461" r:id="rId15"/>
    <p:sldId id="457" r:id="rId16"/>
    <p:sldId id="505" r:id="rId17"/>
    <p:sldId id="458" r:id="rId18"/>
    <p:sldId id="464" r:id="rId19"/>
    <p:sldId id="460" r:id="rId20"/>
    <p:sldId id="502" r:id="rId21"/>
    <p:sldId id="471" r:id="rId22"/>
    <p:sldId id="445" r:id="rId23"/>
    <p:sldId id="470" r:id="rId24"/>
    <p:sldId id="473" r:id="rId25"/>
    <p:sldId id="477" r:id="rId26"/>
    <p:sldId id="480" r:id="rId27"/>
    <p:sldId id="479" r:id="rId28"/>
    <p:sldId id="481" r:id="rId29"/>
    <p:sldId id="482" r:id="rId30"/>
    <p:sldId id="476" r:id="rId31"/>
    <p:sldId id="483" r:id="rId32"/>
    <p:sldId id="504" r:id="rId33"/>
    <p:sldId id="465" r:id="rId34"/>
    <p:sldId id="466" r:id="rId35"/>
    <p:sldId id="467" r:id="rId36"/>
    <p:sldId id="468" r:id="rId37"/>
    <p:sldId id="469" r:id="rId38"/>
    <p:sldId id="485" r:id="rId39"/>
    <p:sldId id="487" r:id="rId40"/>
    <p:sldId id="489" r:id="rId41"/>
    <p:sldId id="488" r:id="rId42"/>
    <p:sldId id="486" r:id="rId43"/>
    <p:sldId id="492" r:id="rId44"/>
    <p:sldId id="495" r:id="rId45"/>
    <p:sldId id="491" r:id="rId46"/>
    <p:sldId id="493" r:id="rId47"/>
    <p:sldId id="490" r:id="rId48"/>
    <p:sldId id="494" r:id="rId49"/>
    <p:sldId id="496" r:id="rId50"/>
    <p:sldId id="497" r:id="rId51"/>
    <p:sldId id="500" r:id="rId52"/>
    <p:sldId id="499" r:id="rId53"/>
    <p:sldId id="498" r:id="rId54"/>
    <p:sldId id="501" r:id="rId5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8B84F"/>
    <a:srgbClr val="1D981F"/>
    <a:srgbClr val="136721"/>
    <a:srgbClr val="009900"/>
    <a:srgbClr val="1EA135"/>
    <a:srgbClr val="009825"/>
    <a:srgbClr val="93D050"/>
    <a:srgbClr val="CCFF33"/>
    <a:srgbClr val="CCF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6" autoAdjust="0"/>
    <p:restoredTop sz="94620" autoAdjust="0"/>
  </p:normalViewPr>
  <p:slideViewPr>
    <p:cSldViewPr>
      <p:cViewPr varScale="1">
        <p:scale>
          <a:sx n="104" d="100"/>
          <a:sy n="104" d="100"/>
        </p:scale>
        <p:origin x="176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9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7A689A-AF25-4EB2-882D-0CD4337C563F}" type="datetimeFigureOut">
              <a:rPr lang="zh-CN" altLang="en-US" smtClean="0"/>
              <a:pPr/>
              <a:t>2018-10-16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BBEE87-1BAA-4B15-B0B6-476F19E002F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96021B4-F6BE-421D-BC61-A928E68414C7}" type="datetimeFigureOut">
              <a:rPr lang="zh-CN" altLang="en-US"/>
              <a:pPr>
                <a:defRPr/>
              </a:pPr>
              <a:t>2018-10-16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6C1E3B1-E70E-482B-84A6-82A257576D0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30</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gn="l" rtl="0" fontAlgn="base">
              <a:spcBef>
                <a:spcPct val="0"/>
              </a:spcBef>
              <a:spcAft>
                <a:spcPct val="0"/>
              </a:spcAft>
            </a:pPr>
            <a:endParaRPr lang="zh-CN" altLang="en-US" sz="2800" kern="1200" dirty="0">
              <a:solidFill>
                <a:schemeClr val="tx1"/>
              </a:solidFill>
              <a:latin typeface="Times New Roman" pitchFamily="18" charset="0"/>
              <a:ea typeface="华文行楷" pitchFamily="2" charset="-122"/>
              <a:cs typeface="Times New Roman" pitchFamily="18" charset="0"/>
            </a:endParaRPr>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31</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36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37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38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39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40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41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42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43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44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45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46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47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48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49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5</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50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51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52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6C1E3B1-E70E-482B-84A6-82A257576D0A}" type="slidenum">
              <a:rPr lang="zh-CN" altLang="en-US" smtClean="0"/>
              <a:pPr>
                <a:defRPr/>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1"/>
          <p:cNvSpPr txBox="1"/>
          <p:nvPr userDrawn="1"/>
        </p:nvSpPr>
        <p:spPr>
          <a:xfrm>
            <a:off x="8534400" y="6321425"/>
            <a:ext cx="533400" cy="304800"/>
          </a:xfrm>
          <a:prstGeom prst="rect">
            <a:avLst/>
          </a:prstGeom>
          <a:noFill/>
        </p:spPr>
        <p:txBody>
          <a:bodyPr>
            <a:spAutoFit/>
          </a:bodyPr>
          <a:lstStyle/>
          <a:p>
            <a:pPr>
              <a:defRPr/>
            </a:pPr>
            <a:fld id="{1990553C-BF13-4C8F-BD7B-7F46FC14C867}" type="slidenum">
              <a:rPr lang="en-US" sz="1400">
                <a:solidFill>
                  <a:schemeClr val="bg1">
                    <a:lumMod val="50000"/>
                  </a:schemeClr>
                </a:solidFill>
                <a:latin typeface="Arial" charset="0"/>
                <a:ea typeface="宋体" charset="-122"/>
              </a:rPr>
              <a:pPr>
                <a:defRPr/>
              </a:pPr>
              <a:t>‹#›</a:t>
            </a:fld>
            <a:endParaRPr lang="en-US" sz="1400" dirty="0">
              <a:solidFill>
                <a:schemeClr val="bg1">
                  <a:lumMod val="50000"/>
                </a:schemeClr>
              </a:solidFill>
              <a:latin typeface="Arial" charset="0"/>
              <a:ea typeface="宋体" charset="-122"/>
            </a:endParaRPr>
          </a:p>
        </p:txBody>
      </p:sp>
      <p:sp>
        <p:nvSpPr>
          <p:cNvPr id="3" name="Text Box 5"/>
          <p:cNvSpPr txBox="1">
            <a:spLocks noChangeArrowheads="1"/>
          </p:cNvSpPr>
          <p:nvPr userDrawn="1"/>
        </p:nvSpPr>
        <p:spPr bwMode="auto">
          <a:xfrm>
            <a:off x="539750" y="6308725"/>
            <a:ext cx="2808288" cy="304800"/>
          </a:xfrm>
          <a:prstGeom prst="rect">
            <a:avLst/>
          </a:prstGeom>
          <a:noFill/>
          <a:ln w="9525">
            <a:noFill/>
            <a:miter lim="800000"/>
            <a:headEnd/>
            <a:tailEnd/>
          </a:ln>
          <a:effectLst/>
        </p:spPr>
        <p:txBody>
          <a:bodyPr>
            <a:spAutoFit/>
          </a:bodyPr>
          <a:lstStyle/>
          <a:p>
            <a:pPr>
              <a:spcBef>
                <a:spcPct val="50000"/>
              </a:spcBef>
              <a:defRPr/>
            </a:pPr>
            <a:r>
              <a:rPr lang="en-US" altLang="zh-CN" sz="1400" b="1" dirty="0">
                <a:solidFill>
                  <a:srgbClr val="1D981F"/>
                </a:solidFill>
                <a:latin typeface="Times New Roman" pitchFamily="18" charset="0"/>
              </a:rPr>
              <a:t>www.jinkosolar.com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63DABC91-F89D-4369-87CD-05EDCC860ED6}" type="datetimeFigureOut">
              <a:rPr lang="zh-CN" altLang="en-US"/>
              <a:pPr>
                <a:defRPr/>
              </a:pPr>
              <a:t>2018-10-16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9D4C482-8E4C-4130-AFB1-33EBB0B84418}"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33F6C37-4E17-4DF0-9B0A-0665637E4A22}" type="datetimeFigureOut">
              <a:rPr lang="zh-CN" altLang="en-US"/>
              <a:pPr>
                <a:defRPr/>
              </a:pPr>
              <a:t>2018-10-16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A210B19-CEE3-4320-8829-A140E85D3FAB}"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p:spPr>
        <p:txBody>
          <a:bodyPr/>
          <a:lstStyle/>
          <a:p>
            <a:r>
              <a:rPr lang="zh-CN" altLang="en-US"/>
              <a:t>单击此处编辑母版标题样式</a:t>
            </a:r>
          </a:p>
        </p:txBody>
      </p:sp>
      <p:sp>
        <p:nvSpPr>
          <p:cNvPr id="3" name="内容占位符 2"/>
          <p:cNvSpPr>
            <a:spLocks noGrp="1"/>
          </p:cNvSpPr>
          <p:nvPr>
            <p:ph sz="quarter" idx="1"/>
          </p:nvPr>
        </p:nvSpPr>
        <p:spPr>
          <a:xfrm>
            <a:off x="457200" y="1600201"/>
            <a:ext cx="40386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1"/>
            <a:ext cx="40386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3938589"/>
            <a:ext cx="40386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48200" y="3938589"/>
            <a:ext cx="40386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8" name="页脚占位符 7"/>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9" name="灯片编号占位符 8"/>
          <p:cNvSpPr>
            <a:spLocks noGrp="1"/>
          </p:cNvSpPr>
          <p:nvPr>
            <p:ph type="sldNum" sz="quarter" idx="12"/>
          </p:nvPr>
        </p:nvSpPr>
        <p:spPr>
          <a:xfrm>
            <a:off x="6553200" y="6245225"/>
            <a:ext cx="2133600" cy="476250"/>
          </a:xfrm>
        </p:spPr>
        <p:txBody>
          <a:bodyPr/>
          <a:lstStyle>
            <a:lvl1pPr>
              <a:defRPr/>
            </a:lvl1pPr>
          </a:lstStyle>
          <a:p>
            <a:pPr>
              <a:defRPr/>
            </a:pPr>
            <a:fld id="{447CCEB6-2B16-46B3-9C19-EA8E1DCF8B38}"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BD4F3438-55EF-4FF9-94EB-D7D645FD590C}" type="datetimeFigureOut">
              <a:rPr lang="zh-CN" altLang="en-US"/>
              <a:pPr>
                <a:defRPr/>
              </a:pPr>
              <a:t>2018-10-16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2B0FC3C-FE35-4826-BAE9-55B69FBF4DA8}"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AA6F43E-592C-4680-8CDD-8F603BF2B437}" type="datetimeFigureOut">
              <a:rPr lang="zh-CN" altLang="en-US"/>
              <a:pPr>
                <a:defRPr/>
              </a:pPr>
              <a:t>2018-10-16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752B8E3-9316-4B2D-BE39-CFC0AE4B8A30}" type="slidenum">
              <a:rPr lang="zh-CN" altLang="en-US"/>
              <a:pPr>
                <a:defRPr/>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B82C95C-F557-4B38-9960-BC1563F7DFD1}" type="datetimeFigureOut">
              <a:rPr lang="zh-CN" altLang="en-US"/>
              <a:pPr>
                <a:defRPr/>
              </a:pPr>
              <a:t>2018-10-16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14DDAF-5786-4E00-A394-3B71199C60F0}"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827C9A65-AAF5-4D4B-9F6F-D0BC33518871}" type="datetimeFigureOut">
              <a:rPr lang="zh-CN" altLang="en-US"/>
              <a:pPr>
                <a:defRPr/>
              </a:pPr>
              <a:t>2018-10-16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42D125B-D42E-4DCC-A1D2-6B76BA447EDF}"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1558C55-22A3-4708-9B41-ECD7094F0287}" type="datetimeFigureOut">
              <a:rPr lang="zh-CN" altLang="en-US"/>
              <a:pPr>
                <a:defRPr/>
              </a:pPr>
              <a:t>2018-10-16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5D54FFB-765F-40DE-A538-5F75961B3A25}"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A51F99AE-F779-4CF2-866D-2462C1416CF0}" type="datetimeFigureOut">
              <a:rPr lang="zh-CN" altLang="en-US"/>
              <a:pPr>
                <a:defRPr/>
              </a:pPr>
              <a:t>2018-10-16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E037519-E538-4A0F-8B59-42894952FF25}"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4DD638C-0B94-4720-96E1-CAC264C9478A}" type="datetimeFigureOut">
              <a:rPr lang="zh-CN" altLang="en-US"/>
              <a:pPr>
                <a:defRPr/>
              </a:pPr>
              <a:t>2018-10-16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AF14A02-BC69-470C-A141-746EC4425DAD}"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79BF672-D589-40FA-AB95-1336E8274174}" type="datetimeFigureOut">
              <a:rPr lang="zh-CN" altLang="en-US"/>
              <a:pPr>
                <a:defRPr/>
              </a:pPr>
              <a:t>2018-10-16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528E4DE-9C56-4093-BB68-0FADEB61F925}"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F9CFDEB-0A4C-43A5-A96B-6BA4ECD6EFC3}" type="datetimeFigureOut">
              <a:rPr lang="zh-CN" altLang="en-US"/>
              <a:pPr>
                <a:defRPr/>
              </a:pPr>
              <a:t>2018-10-16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23AAEBF-BE62-4CD9-BA44-A7B69F9D1292}"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A58218B-F89E-4F59-96CF-A064E578FCE0}" type="datetimeFigureOut">
              <a:rPr lang="zh-CN" altLang="en-US"/>
              <a:pPr>
                <a:defRPr/>
              </a:pPr>
              <a:t>2018-10-16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0C2DECA-D11D-44CB-B787-BD91349800C1}" type="slidenum">
              <a:rPr lang="zh-CN" altLang="en-US"/>
              <a:pPr>
                <a:defRPr/>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90AEFB7-DAAD-467B-A772-ED814D8D97A2}" type="datetimeFigureOut">
              <a:rPr lang="zh-CN" altLang="en-US"/>
              <a:pPr>
                <a:defRPr/>
              </a:pPr>
              <a:t>2018-10-16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FE251BE-CB0E-482E-AED1-77CC06EAF890}" type="slidenum">
              <a:rPr lang="zh-CN" altLang="en-US"/>
              <a:pPr>
                <a:defRPr/>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3F8B57A-57AC-477D-99DA-B81F341DBA5C}" type="datetimeFigureOut">
              <a:rPr lang="zh-CN" altLang="en-US"/>
              <a:pPr>
                <a:defRPr/>
              </a:pPr>
              <a:t>2018-10-16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76CFCBF-C116-4B4D-BE91-A512671AC04C}" type="slidenum">
              <a:rPr lang="zh-CN" altLang="en-US"/>
              <a:pPr>
                <a:defRPr/>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F3E4BE9E-A333-46B3-B63C-1656F6D189D9}" type="datetimeFigureOut">
              <a:rPr lang="zh-CN" altLang="en-US"/>
              <a:pPr>
                <a:defRPr/>
              </a:pPr>
              <a:t>2018-10-16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1F91DE7-3E11-4DE2-A162-6D1D51DE45FB}" type="slidenum">
              <a:rPr lang="zh-CN" altLang="en-US"/>
              <a:pPr>
                <a:defRPr/>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353DF5D-F19F-4732-B355-52D976006CC8}" type="datetimeFigureOut">
              <a:rPr lang="zh-CN" altLang="en-US"/>
              <a:pPr>
                <a:defRPr/>
              </a:pPr>
              <a:t>2018-10-16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7DE0528-C613-4F99-8107-5ABD62F306AE}" type="slidenum">
              <a:rPr lang="zh-CN" altLang="en-US"/>
              <a:pPr>
                <a:defRPr/>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A802159-D1A3-4086-8945-14D0D6996A71}" type="datetimeFigureOut">
              <a:rPr lang="zh-CN" altLang="en-US"/>
              <a:pPr>
                <a:defRPr/>
              </a:pPr>
              <a:t>2018-10-16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2D2FBB6-57EF-468D-A774-DAF949F499E9}" type="slidenum">
              <a:rPr lang="zh-CN" altLang="en-US"/>
              <a:pPr>
                <a:defRPr/>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7C67E15C-003B-415B-9ED0-D9D3932ABE04}" type="datetimeFigureOut">
              <a:rPr lang="zh-CN" altLang="en-US"/>
              <a:pPr>
                <a:defRPr/>
              </a:pPr>
              <a:t>2018-10-16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F210659-E784-447B-972A-2617963B9560}" type="slidenum">
              <a:rPr lang="zh-CN" altLang="en-US"/>
              <a:pPr>
                <a:defRPr/>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F22C355D-B6EB-4EE0-AF18-85C5502D4D53}" type="datetimeFigureOut">
              <a:rPr lang="zh-CN" altLang="en-US"/>
              <a:pPr>
                <a:defRPr/>
              </a:pPr>
              <a:t>2018-10-16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D4D7B76-3FF9-46AF-8AF5-587042247D28}" type="slidenum">
              <a:rPr lang="zh-CN" altLang="en-US"/>
              <a:pPr>
                <a:defRPr/>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996EF299-347A-43DF-AABE-5403E84C5F71}" type="datetimeFigureOut">
              <a:rPr lang="zh-CN" altLang="en-US"/>
              <a:pPr>
                <a:defRPr/>
              </a:pPr>
              <a:t>2018-10-16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E12F7F1-4D35-4EFE-B223-C66C2BC5EDDF}"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24630D9-5C18-4275-ABD9-9873123FB718}" type="datetimeFigureOut">
              <a:rPr lang="zh-CN" altLang="en-US"/>
              <a:pPr>
                <a:defRPr/>
              </a:pPr>
              <a:t>2018-10-16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5217624-6F07-4415-837E-E0214C9C7030}"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DF2DB50-43E2-459F-A5F8-5BBBF2B765F1}" type="datetimeFigureOut">
              <a:rPr lang="zh-CN" altLang="en-US"/>
              <a:pPr>
                <a:defRPr/>
              </a:pPr>
              <a:t>2018-10-16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6E87528-8592-4BE3-834B-C4D7C6BE9D9F}" type="slidenum">
              <a:rPr lang="zh-CN" altLang="en-US"/>
              <a:pPr>
                <a:defRPr/>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0BE8503-08B0-4A94-93B0-D10F91B2E3FA}" type="datetimeFigureOut">
              <a:rPr lang="zh-CN" altLang="en-US"/>
              <a:pPr>
                <a:defRPr/>
              </a:pPr>
              <a:t>2018-10-16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81FB1B5-5056-4A3C-98D0-0526DA2E977A}" type="slidenum">
              <a:rPr lang="zh-CN" altLang="en-US"/>
              <a:pPr>
                <a:defRPr/>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1013310-4437-463F-9D98-C6B9CA9D5734}" type="datetimeFigureOut">
              <a:rPr lang="zh-CN" altLang="en-US"/>
              <a:pPr>
                <a:defRPr/>
              </a:pPr>
              <a:t>2018-10-16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82BDC56-7C10-4965-9B58-05CFFE95EDBA}" type="slidenum">
              <a:rPr lang="zh-CN" altLang="en-US"/>
              <a:pPr>
                <a:defRPr/>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98A4576-B599-476C-B62B-8AB98D8D2E01}" type="datetimeFigureOut">
              <a:rPr lang="zh-CN" altLang="en-US"/>
              <a:pPr>
                <a:defRPr/>
              </a:pPr>
              <a:t>2018-10-16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43C4AB7-CD65-488A-9C71-4A2D66E0D817}" type="slidenum">
              <a:rPr lang="zh-CN" altLang="en-US"/>
              <a:pPr>
                <a:defRPr/>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6A351AC8-CE50-4878-90C6-1E8D5F4C94E0}" type="datetimeFigureOut">
              <a:rPr lang="zh-CN" altLang="en-US"/>
              <a:pPr>
                <a:defRPr/>
              </a:pPr>
              <a:t>2018-10-16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1AA0AE7-F214-43ED-A3E4-AE5A9EDB8B37}"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E8C50585-5A6C-47CE-AAF5-1D109334C1E5}" type="datetimeFigureOut">
              <a:rPr lang="zh-CN" altLang="en-US"/>
              <a:pPr>
                <a:defRPr/>
              </a:pPr>
              <a:t>2018-10-16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69AAB37-5B0A-4826-AC4B-149254ED10DA}"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AC789A57-491D-4AEC-841A-556F9D988D38}" type="datetimeFigureOut">
              <a:rPr lang="zh-CN" altLang="en-US"/>
              <a:pPr>
                <a:defRPr/>
              </a:pPr>
              <a:t>2018-10-16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F7CD411-B982-40DF-8B9C-660188233B97}"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1D2D51FD-7A3F-48D5-8DD0-62C3ADC36974}" type="datetimeFigureOut">
              <a:rPr lang="zh-CN" altLang="en-US"/>
              <a:pPr>
                <a:defRPr/>
              </a:pPr>
              <a:t>2018-10-16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70D1EFA-A306-4D23-9853-3C098B483E54}"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3B9217D-5CFA-43DC-9619-B17F5C641467}" type="datetimeFigureOut">
              <a:rPr lang="zh-CN" altLang="en-US"/>
              <a:pPr>
                <a:defRPr/>
              </a:pPr>
              <a:t>2018-10-16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911465C-D70E-4BF8-AC71-F7FABF89F146}"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DA91A93-BEEA-426E-B8E8-3816A660D167}" type="datetimeFigureOut">
              <a:rPr lang="zh-CN" altLang="en-US"/>
              <a:pPr>
                <a:defRPr/>
              </a:pPr>
              <a:t>2018-10-16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2B78972-7C25-485B-930B-646A7DD737CE}"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5E814F1-B6AB-4E84-8E97-48BD67E6A6F8}" type="datetimeFigureOut">
              <a:rPr lang="zh-CN" altLang="en-US"/>
              <a:pPr>
                <a:defRPr/>
              </a:pPr>
              <a:t>2018-10-16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CC9E4C-A058-4ED7-9C95-56A3D7210779}"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663F985-D9B2-4923-ADB3-3531982459FA}" type="datetimeFigureOut">
              <a:rPr lang="zh-CN" altLang="en-US"/>
              <a:pPr>
                <a:defRPr/>
              </a:pPr>
              <a:t>2018-10-16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CE55DA5-235A-44FD-95B5-24171617A5A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90"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9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宋体" charset="-122"/>
              </a:defRPr>
            </a:lvl1pPr>
          </a:lstStyle>
          <a:p>
            <a:pPr>
              <a:defRPr/>
            </a:pPr>
            <a:fld id="{D2E8AF11-538E-4405-82BA-6505FFAD2A12}" type="datetimeFigureOut">
              <a:rPr lang="zh-CN" altLang="en-US"/>
              <a:pPr>
                <a:defRPr/>
              </a:pPr>
              <a:t>2018-10-16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宋体" charset="-122"/>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宋体" charset="-122"/>
              </a:defRPr>
            </a:lvl1pPr>
          </a:lstStyle>
          <a:p>
            <a:pPr>
              <a:defRPr/>
            </a:pPr>
            <a:fld id="{3BAB9280-1D20-4EF2-BABD-45A272E5653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3075"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宋体" charset="-122"/>
              </a:defRPr>
            </a:lvl1pPr>
          </a:lstStyle>
          <a:p>
            <a:pPr>
              <a:defRPr/>
            </a:pPr>
            <a:fld id="{819A5826-70B7-47A9-97F1-9F159B08FD13}" type="datetimeFigureOut">
              <a:rPr lang="zh-CN" altLang="en-US"/>
              <a:pPr>
                <a:defRPr/>
              </a:pPr>
              <a:t>2018-10-16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宋体" charset="-122"/>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宋体" charset="-122"/>
              </a:defRPr>
            </a:lvl1pPr>
          </a:lstStyle>
          <a:p>
            <a:pPr>
              <a:defRPr/>
            </a:pPr>
            <a:fld id="{38332E03-3383-42AF-AFA9-5B28CDCBBFE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hyperlink" Target="http://sucai.redocn.com/vector/2011-11-05/423453.html"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hyperlink" Target="&#26446;&#31185;&#65306;&#19977;&#27695;&#27687;&#30967;&#23433;&#20840;&#22521;&#35757;&#25945;&#26448;&#31295;.ppt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www.mps.gov.cn/n16/n1282/n3493/n3778/n492894/2716336.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anquan.com.cn/msds/detail.asp?id=944"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baike.baidu.com/view/3010.ht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占位符 1"/>
          <p:cNvSpPr>
            <a:spLocks noGrp="1"/>
          </p:cNvSpPr>
          <p:nvPr>
            <p:ph type="dt" sz="half" idx="10"/>
          </p:nvPr>
        </p:nvSpPr>
        <p:spPr/>
        <p:txBody>
          <a:bodyPr/>
          <a:lstStyle/>
          <a:p>
            <a:r>
              <a:rPr lang="zh-CN" altLang="en-US"/>
              <a:t>www.jinkosolar.com</a:t>
            </a:r>
            <a:endParaRPr lang="en-US" altLang="zh-CN"/>
          </a:p>
        </p:txBody>
      </p:sp>
      <p:sp>
        <p:nvSpPr>
          <p:cNvPr id="59407" name="Rectangle 15"/>
          <p:cNvSpPr>
            <a:spLocks noChangeArrowheads="1"/>
          </p:cNvSpPr>
          <p:nvPr/>
        </p:nvSpPr>
        <p:spPr bwMode="auto">
          <a:xfrm>
            <a:off x="0" y="928670"/>
            <a:ext cx="9144000" cy="1152525"/>
          </a:xfrm>
          <a:prstGeom prst="rect">
            <a:avLst/>
          </a:prstGeom>
          <a:solidFill>
            <a:srgbClr val="00CC00"/>
          </a:solidFill>
          <a:ln w="9525">
            <a:noFill/>
            <a:miter lim="800000"/>
            <a:headEnd/>
            <a:tailEnd/>
          </a:ln>
          <a:effectLst>
            <a:outerShdw dist="329466" dir="12453169" sy="-50000" kx="-2453608" rotWithShape="0">
              <a:srgbClr val="33CC33">
                <a:alpha val="50000"/>
              </a:srgbClr>
            </a:outerShdw>
          </a:effectLst>
        </p:spPr>
        <p:txBody>
          <a:bodyPr wrap="none" anchor="ctr"/>
          <a:lstStyle/>
          <a:p>
            <a:endParaRPr lang="zh-CN" altLang="en-US"/>
          </a:p>
        </p:txBody>
      </p:sp>
      <p:sp>
        <p:nvSpPr>
          <p:cNvPr id="59396" name="矩形 14"/>
          <p:cNvSpPr>
            <a:spLocks noChangeArrowheads="1"/>
          </p:cNvSpPr>
          <p:nvPr/>
        </p:nvSpPr>
        <p:spPr bwMode="auto">
          <a:xfrm>
            <a:off x="899592" y="3501008"/>
            <a:ext cx="7416824" cy="1631216"/>
          </a:xfrm>
          <a:prstGeom prst="rect">
            <a:avLst/>
          </a:prstGeom>
          <a:noFill/>
          <a:ln w="9525">
            <a:noFill/>
            <a:miter lim="800000"/>
            <a:headEnd/>
            <a:tailEnd/>
          </a:ln>
        </p:spPr>
        <p:txBody>
          <a:bodyPr wrap="square">
            <a:spAutoFit/>
          </a:bodyPr>
          <a:lstStyle/>
          <a:p>
            <a:pPr algn="ctr" eaLnBrk="1" hangingPunct="1"/>
            <a:r>
              <a:rPr lang="en-US" altLang="zh-CN" sz="3600" dirty="0">
                <a:solidFill>
                  <a:srgbClr val="0033CC"/>
                </a:solidFill>
                <a:latin typeface="华文新魏" pitchFamily="2" charset="-122"/>
                <a:ea typeface="华文新魏" pitchFamily="2" charset="-122"/>
                <a:cs typeface="Arial Unicode MS" pitchFamily="34" charset="-122"/>
              </a:rPr>
              <a:t>     </a:t>
            </a:r>
            <a:r>
              <a:rPr lang="zh-CN" altLang="en-US" sz="3600" dirty="0">
                <a:solidFill>
                  <a:srgbClr val="0033CC"/>
                </a:solidFill>
                <a:latin typeface="华文新魏" pitchFamily="2" charset="-122"/>
                <a:ea typeface="华文新魏" pitchFamily="2" charset="-122"/>
                <a:cs typeface="Arial Unicode MS" pitchFamily="34" charset="-122"/>
              </a:rPr>
              <a:t>扩散工序：三氯氧磷的</a:t>
            </a:r>
            <a:endParaRPr lang="en-US" altLang="zh-CN" sz="3600" dirty="0">
              <a:solidFill>
                <a:srgbClr val="0033CC"/>
              </a:solidFill>
              <a:latin typeface="华文新魏" pitchFamily="2" charset="-122"/>
              <a:ea typeface="华文新魏" pitchFamily="2" charset="-122"/>
              <a:cs typeface="Arial Unicode MS" pitchFamily="34" charset="-122"/>
            </a:endParaRPr>
          </a:p>
          <a:p>
            <a:pPr algn="ctr" eaLnBrk="1" hangingPunct="1"/>
            <a:r>
              <a:rPr lang="zh-CN" altLang="en-US" sz="3600" dirty="0">
                <a:solidFill>
                  <a:srgbClr val="FF0000"/>
                </a:solidFill>
                <a:latin typeface="华文新魏" pitchFamily="2" charset="-122"/>
                <a:ea typeface="华文新魏" pitchFamily="2" charset="-122"/>
                <a:cs typeface="Arial Unicode MS" pitchFamily="34" charset="-122"/>
              </a:rPr>
              <a:t>安全使用与管理</a:t>
            </a:r>
            <a:endParaRPr lang="en-US" altLang="zh-CN" sz="4000" dirty="0">
              <a:solidFill>
                <a:srgbClr val="FF0000"/>
              </a:solidFill>
              <a:latin typeface="华文新魏" pitchFamily="2" charset="-122"/>
              <a:ea typeface="华文新魏" pitchFamily="2" charset="-122"/>
              <a:cs typeface="Arial Unicode MS" pitchFamily="34" charset="-122"/>
            </a:endParaRPr>
          </a:p>
          <a:p>
            <a:pPr algn="ctr" eaLnBrk="1" hangingPunct="1"/>
            <a:r>
              <a:rPr lang="zh-CN" altLang="en-US" sz="2800" dirty="0">
                <a:solidFill>
                  <a:srgbClr val="1D981F"/>
                </a:solidFill>
                <a:latin typeface="华文新魏" pitchFamily="2" charset="-122"/>
                <a:ea typeface="华文新魏" pitchFamily="2" charset="-122"/>
                <a:cs typeface="Arial Unicode MS" pitchFamily="34" charset="-122"/>
              </a:rPr>
              <a:t>环安中心：李科</a:t>
            </a:r>
          </a:p>
        </p:txBody>
      </p:sp>
      <p:sp>
        <p:nvSpPr>
          <p:cNvPr id="59401" name="标题 1"/>
          <p:cNvSpPr>
            <a:spLocks/>
          </p:cNvSpPr>
          <p:nvPr/>
        </p:nvSpPr>
        <p:spPr bwMode="auto">
          <a:xfrm>
            <a:off x="714348" y="1142984"/>
            <a:ext cx="5727700" cy="714375"/>
          </a:xfrm>
          <a:prstGeom prst="rect">
            <a:avLst/>
          </a:prstGeom>
          <a:noFill/>
          <a:ln w="9525">
            <a:noFill/>
            <a:miter lim="800000"/>
            <a:headEnd/>
            <a:tailEnd/>
          </a:ln>
        </p:spPr>
        <p:txBody>
          <a:bodyPr/>
          <a:lstStyle/>
          <a:p>
            <a:pPr eaLnBrk="1" hangingPunct="1"/>
            <a:r>
              <a:rPr lang="en-US" altLang="zh-CN" sz="4400" b="1" dirty="0">
                <a:solidFill>
                  <a:schemeClr val="bg1"/>
                </a:solidFill>
                <a:latin typeface="Calibri" pitchFamily="34" charset="0"/>
                <a:ea typeface="黑体" pitchFamily="2" charset="-122"/>
              </a:rPr>
              <a:t>****</a:t>
            </a:r>
            <a:r>
              <a:rPr lang="zh-CN" altLang="en-US" sz="4400" b="1" dirty="0">
                <a:solidFill>
                  <a:schemeClr val="bg1"/>
                </a:solidFill>
                <a:latin typeface="Calibri" pitchFamily="34" charset="0"/>
                <a:ea typeface="黑体" pitchFamily="2" charset="-122"/>
              </a:rPr>
              <a:t>能源有限公司</a:t>
            </a:r>
          </a:p>
        </p:txBody>
      </p:sp>
      <p:pic>
        <p:nvPicPr>
          <p:cNvPr id="59405" name="Picture 13" descr="图片10副本"/>
          <p:cNvPicPr>
            <a:picLocks noChangeAspect="1" noChangeArrowheads="1"/>
          </p:cNvPicPr>
          <p:nvPr/>
        </p:nvPicPr>
        <p:blipFill>
          <a:blip r:embed="rId2" cstate="print"/>
          <a:srcRect/>
          <a:stretch>
            <a:fillRect/>
          </a:stretch>
        </p:blipFill>
        <p:spPr bwMode="auto">
          <a:xfrm>
            <a:off x="4572000" y="2285992"/>
            <a:ext cx="4286250" cy="920750"/>
          </a:xfrm>
          <a:prstGeom prst="rect">
            <a:avLst/>
          </a:prstGeom>
          <a:noFill/>
        </p:spPr>
      </p:pic>
      <p:pic>
        <p:nvPicPr>
          <p:cNvPr id="9" name="Picture 2" descr="C:\DOCUME~1\ADMINI~1\LOCALS~1\Temp\FEEFW9YB~WL@B711HB~_}`8.jpg"/>
          <p:cNvPicPr>
            <a:picLocks noChangeAspect="1" noChangeArrowheads="1"/>
          </p:cNvPicPr>
          <p:nvPr/>
        </p:nvPicPr>
        <p:blipFill>
          <a:blip r:embed="rId3" cstate="print"/>
          <a:srcRect/>
          <a:stretch>
            <a:fillRect/>
          </a:stretch>
        </p:blipFill>
        <p:spPr bwMode="auto">
          <a:xfrm>
            <a:off x="0" y="0"/>
            <a:ext cx="9144000" cy="139506"/>
          </a:xfrm>
          <a:prstGeom prst="rect">
            <a:avLst/>
          </a:prstGeom>
          <a:noFill/>
        </p:spPr>
      </p:pic>
      <p:sp>
        <p:nvSpPr>
          <p:cNvPr id="10" name="TextBox 9"/>
          <p:cNvSpPr txBox="1"/>
          <p:nvPr/>
        </p:nvSpPr>
        <p:spPr>
          <a:xfrm>
            <a:off x="5292080" y="1268760"/>
            <a:ext cx="3528392" cy="461665"/>
          </a:xfrm>
          <a:prstGeom prst="rect">
            <a:avLst/>
          </a:prstGeom>
          <a:noFill/>
        </p:spPr>
        <p:txBody>
          <a:bodyPr wrap="square" rtlCol="0">
            <a:spAutoFit/>
          </a:bodyPr>
          <a:lstStyle/>
          <a:p>
            <a:pPr algn="ctr"/>
            <a:r>
              <a:rPr lang="zh-CN" altLang="en-US" sz="2400" dirty="0">
                <a:solidFill>
                  <a:srgbClr val="FF0000"/>
                </a:solidFill>
                <a:latin typeface="华文新魏" pitchFamily="2" charset="-122"/>
                <a:ea typeface="华文新魏" pitchFamily="2" charset="-122"/>
              </a:rPr>
              <a:t>安全第一  预防为主</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04664"/>
            <a:ext cx="6264696"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在晶科公司的用途：扩散形成</a:t>
            </a:r>
            <a:r>
              <a:rPr lang="en-US" altLang="zh-CN" b="1" dirty="0">
                <a:solidFill>
                  <a:schemeClr val="bg1"/>
                </a:solidFill>
              </a:rPr>
              <a:t>P-N</a:t>
            </a:r>
            <a:r>
              <a:rPr lang="zh-CN" altLang="en-US" b="1" dirty="0">
                <a:solidFill>
                  <a:schemeClr val="bg1"/>
                </a:solidFill>
              </a:rPr>
              <a:t>结</a:t>
            </a:r>
          </a:p>
        </p:txBody>
      </p:sp>
      <p:sp>
        <p:nvSpPr>
          <p:cNvPr id="4" name="TextBox 3"/>
          <p:cNvSpPr txBox="1"/>
          <p:nvPr/>
        </p:nvSpPr>
        <p:spPr>
          <a:xfrm>
            <a:off x="971600" y="1340768"/>
            <a:ext cx="7416824" cy="496996"/>
          </a:xfrm>
          <a:prstGeom prst="rect">
            <a:avLst/>
          </a:prstGeom>
          <a:noFill/>
        </p:spPr>
        <p:txBody>
          <a:bodyPr wrap="square" rtlCol="0">
            <a:spAutoFit/>
          </a:bodyPr>
          <a:lstStyle/>
          <a:p>
            <a:pPr algn="ctr">
              <a:lnSpc>
                <a:spcPct val="150000"/>
              </a:lnSpc>
            </a:pPr>
            <a:endParaRPr lang="en-US" altLang="zh-CN" sz="2000" dirty="0">
              <a:solidFill>
                <a:srgbClr val="0033CC"/>
              </a:solidFill>
            </a:endParaRPr>
          </a:p>
        </p:txBody>
      </p:sp>
      <p:sp>
        <p:nvSpPr>
          <p:cNvPr id="7" name="Rectangle 4"/>
          <p:cNvSpPr txBox="1">
            <a:spLocks noChangeArrowheads="1"/>
          </p:cNvSpPr>
          <p:nvPr/>
        </p:nvSpPr>
        <p:spPr>
          <a:xfrm>
            <a:off x="755576" y="1268760"/>
            <a:ext cx="7499176" cy="1512169"/>
          </a:xfrm>
          <a:prstGeom prst="rect">
            <a:avLst/>
          </a:prstGeom>
          <a:noFill/>
          <a:ln/>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altLang="zh-CN" sz="32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太阳能电池片中的几种元素</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硅（</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Si</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）、磷（</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P</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）、硼（</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B</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）元素的原子结构模型如下：</a:t>
            </a:r>
          </a:p>
        </p:txBody>
      </p:sp>
      <p:grpSp>
        <p:nvGrpSpPr>
          <p:cNvPr id="8" name="Group 5"/>
          <p:cNvGrpSpPr>
            <a:grpSpLocks/>
          </p:cNvGrpSpPr>
          <p:nvPr/>
        </p:nvGrpSpPr>
        <p:grpSpPr bwMode="auto">
          <a:xfrm>
            <a:off x="1547664" y="2492896"/>
            <a:ext cx="6381750" cy="3672408"/>
            <a:chOff x="1200" y="1886"/>
            <a:chExt cx="4020" cy="2461"/>
          </a:xfrm>
        </p:grpSpPr>
        <p:sp>
          <p:nvSpPr>
            <p:cNvPr id="9" name="Rectangle 6"/>
            <p:cNvSpPr>
              <a:spLocks noChangeArrowheads="1"/>
            </p:cNvSpPr>
            <p:nvPr/>
          </p:nvSpPr>
          <p:spPr bwMode="auto">
            <a:xfrm>
              <a:off x="1728" y="4062"/>
              <a:ext cx="116" cy="285"/>
            </a:xfrm>
            <a:prstGeom prst="rect">
              <a:avLst/>
            </a:prstGeom>
            <a:noFill/>
            <a:ln w="12700">
              <a:noFill/>
              <a:miter lim="800000"/>
              <a:headEnd type="none" w="sm" len="sm"/>
              <a:tailEnd type="none" w="sm" len="sm"/>
            </a:ln>
            <a:effectLst/>
          </p:spPr>
          <p:txBody>
            <a:bodyPr wrap="none">
              <a:spAutoFit/>
            </a:bodyPr>
            <a:lstStyle/>
            <a:p>
              <a:pPr fontAlgn="ctr"/>
              <a:endParaRPr kumimoji="1" lang="zh-CN" altLang="zh-CN" sz="2000" b="1">
                <a:latin typeface="Times New Roman" pitchFamily="18" charset="0"/>
              </a:endParaRPr>
            </a:p>
          </p:txBody>
        </p:sp>
        <p:pic>
          <p:nvPicPr>
            <p:cNvPr id="10" name="Picture 7" descr="14"/>
            <p:cNvPicPr>
              <a:picLocks noChangeAspect="1" noChangeArrowheads="1"/>
            </p:cNvPicPr>
            <p:nvPr/>
          </p:nvPicPr>
          <p:blipFill>
            <a:blip r:embed="rId3" cstate="print"/>
            <a:srcRect/>
            <a:stretch>
              <a:fillRect/>
            </a:stretch>
          </p:blipFill>
          <p:spPr bwMode="auto">
            <a:xfrm>
              <a:off x="1200" y="2198"/>
              <a:ext cx="3120" cy="1823"/>
            </a:xfrm>
            <a:prstGeom prst="rect">
              <a:avLst/>
            </a:prstGeom>
            <a:noFill/>
          </p:spPr>
        </p:pic>
        <p:sp>
          <p:nvSpPr>
            <p:cNvPr id="11" name="Text Box 8"/>
            <p:cNvSpPr txBox="1">
              <a:spLocks noChangeArrowheads="1"/>
            </p:cNvSpPr>
            <p:nvPr/>
          </p:nvSpPr>
          <p:spPr bwMode="auto">
            <a:xfrm>
              <a:off x="2064" y="1886"/>
              <a:ext cx="948" cy="593"/>
            </a:xfrm>
            <a:prstGeom prst="rect">
              <a:avLst/>
            </a:prstGeom>
            <a:noFill/>
            <a:ln w="12700">
              <a:noFill/>
              <a:miter lim="800000"/>
              <a:headEnd type="none" w="sm" len="sm"/>
              <a:tailEnd type="none" w="sm" len="sm"/>
            </a:ln>
            <a:effectLst/>
          </p:spPr>
          <p:txBody>
            <a:bodyPr wrap="none">
              <a:spAutoFit/>
            </a:bodyPr>
            <a:lstStyle/>
            <a:p>
              <a:pPr fontAlgn="ctr"/>
              <a:r>
                <a:rPr kumimoji="1" lang="zh-CN" altLang="en-US" sz="1600" b="1">
                  <a:solidFill>
                    <a:srgbClr val="3333FF"/>
                  </a:solidFill>
                  <a:latin typeface="Times New Roman" pitchFamily="18" charset="0"/>
                </a:rPr>
                <a:t>第三层</a:t>
              </a:r>
              <a:r>
                <a:rPr kumimoji="1" lang="en-US" altLang="zh-CN" sz="1600" b="1">
                  <a:solidFill>
                    <a:srgbClr val="3333FF"/>
                  </a:solidFill>
                  <a:latin typeface="Times New Roman" pitchFamily="18" charset="0"/>
                </a:rPr>
                <a:t>4</a:t>
              </a:r>
              <a:r>
                <a:rPr kumimoji="1" lang="zh-CN" altLang="en-US" sz="1600" b="1">
                  <a:solidFill>
                    <a:srgbClr val="3333FF"/>
                  </a:solidFill>
                  <a:latin typeface="Times New Roman" pitchFamily="18" charset="0"/>
                </a:rPr>
                <a:t>个电子</a:t>
              </a:r>
            </a:p>
            <a:p>
              <a:pPr fontAlgn="ctr"/>
              <a:r>
                <a:rPr kumimoji="1" lang="zh-CN" altLang="en-US" sz="1600" b="1">
                  <a:solidFill>
                    <a:srgbClr val="3333FF"/>
                  </a:solidFill>
                  <a:latin typeface="Times New Roman" pitchFamily="18" charset="0"/>
                </a:rPr>
                <a:t>第二层</a:t>
              </a:r>
              <a:r>
                <a:rPr kumimoji="1" lang="en-US" altLang="zh-CN" sz="1600" b="1">
                  <a:solidFill>
                    <a:srgbClr val="3333FF"/>
                  </a:solidFill>
                  <a:latin typeface="Times New Roman" pitchFamily="18" charset="0"/>
                </a:rPr>
                <a:t>8</a:t>
              </a:r>
              <a:r>
                <a:rPr kumimoji="1" lang="zh-CN" altLang="en-US" sz="1600" b="1">
                  <a:solidFill>
                    <a:srgbClr val="3333FF"/>
                  </a:solidFill>
                  <a:latin typeface="Times New Roman" pitchFamily="18" charset="0"/>
                </a:rPr>
                <a:t>个电子</a:t>
              </a:r>
            </a:p>
            <a:p>
              <a:pPr fontAlgn="ctr"/>
              <a:r>
                <a:rPr kumimoji="1" lang="zh-CN" altLang="en-US" sz="1600" b="1">
                  <a:solidFill>
                    <a:srgbClr val="3333FF"/>
                  </a:solidFill>
                  <a:latin typeface="Times New Roman" pitchFamily="18" charset="0"/>
                </a:rPr>
                <a:t>第一层</a:t>
              </a:r>
              <a:r>
                <a:rPr kumimoji="1" lang="en-US" altLang="zh-CN" sz="1600" b="1">
                  <a:solidFill>
                    <a:srgbClr val="3333FF"/>
                  </a:solidFill>
                  <a:latin typeface="Times New Roman" pitchFamily="18" charset="0"/>
                </a:rPr>
                <a:t>2</a:t>
              </a:r>
              <a:r>
                <a:rPr kumimoji="1" lang="zh-CN" altLang="en-US" sz="1600" b="1">
                  <a:solidFill>
                    <a:srgbClr val="3333FF"/>
                  </a:solidFill>
                  <a:latin typeface="Times New Roman" pitchFamily="18" charset="0"/>
                </a:rPr>
                <a:t>个电子</a:t>
              </a:r>
            </a:p>
          </p:txBody>
        </p:sp>
        <p:sp>
          <p:nvSpPr>
            <p:cNvPr id="12" name="Line 9"/>
            <p:cNvSpPr>
              <a:spLocks noChangeShapeType="1"/>
            </p:cNvSpPr>
            <p:nvPr/>
          </p:nvSpPr>
          <p:spPr bwMode="auto">
            <a:xfrm flipH="1">
              <a:off x="1920" y="2102"/>
              <a:ext cx="192" cy="240"/>
            </a:xfrm>
            <a:prstGeom prst="line">
              <a:avLst/>
            </a:prstGeom>
            <a:noFill/>
            <a:ln w="12700">
              <a:solidFill>
                <a:schemeClr val="tx1"/>
              </a:solidFill>
              <a:round/>
              <a:headEnd type="none" w="sm" len="sm"/>
              <a:tailEnd type="triangle" w="sm" len="sm"/>
            </a:ln>
            <a:effectLst/>
          </p:spPr>
          <p:txBody>
            <a:bodyPr wrap="none"/>
            <a:lstStyle/>
            <a:p>
              <a:endParaRPr lang="zh-CN" altLang="en-US"/>
            </a:p>
          </p:txBody>
        </p:sp>
        <p:sp>
          <p:nvSpPr>
            <p:cNvPr id="13" name="Text Box 10"/>
            <p:cNvSpPr txBox="1">
              <a:spLocks noChangeArrowheads="1"/>
            </p:cNvSpPr>
            <p:nvPr/>
          </p:nvSpPr>
          <p:spPr bwMode="auto">
            <a:xfrm>
              <a:off x="1440" y="2534"/>
              <a:ext cx="432" cy="417"/>
            </a:xfrm>
            <a:prstGeom prst="rect">
              <a:avLst/>
            </a:prstGeom>
            <a:noFill/>
            <a:ln w="12700">
              <a:noFill/>
              <a:miter lim="800000"/>
              <a:headEnd type="none" w="sm" len="sm"/>
              <a:tailEnd type="none" w="sm" len="sm"/>
            </a:ln>
            <a:effectLst/>
          </p:spPr>
          <p:txBody>
            <a:bodyPr>
              <a:spAutoFit/>
            </a:bodyPr>
            <a:lstStyle/>
            <a:p>
              <a:pPr algn="ctr" fontAlgn="ctr"/>
              <a:r>
                <a:rPr kumimoji="1" lang="en-US" altLang="zh-CN" sz="1600" b="1">
                  <a:solidFill>
                    <a:srgbClr val="FF3300"/>
                  </a:solidFill>
                  <a:latin typeface="Times New Roman" pitchFamily="18" charset="0"/>
                </a:rPr>
                <a:t>Si</a:t>
              </a:r>
            </a:p>
            <a:p>
              <a:pPr algn="ctr" fontAlgn="ctr"/>
              <a:r>
                <a:rPr kumimoji="1" lang="en-US" altLang="zh-CN" sz="1600" b="1">
                  <a:solidFill>
                    <a:srgbClr val="FF3300"/>
                  </a:solidFill>
                  <a:latin typeface="Times New Roman" pitchFamily="18" charset="0"/>
                </a:rPr>
                <a:t>+14</a:t>
              </a:r>
            </a:p>
          </p:txBody>
        </p:sp>
        <p:sp>
          <p:nvSpPr>
            <p:cNvPr id="14" name="Text Box 11"/>
            <p:cNvSpPr txBox="1">
              <a:spLocks noChangeArrowheads="1"/>
            </p:cNvSpPr>
            <p:nvPr/>
          </p:nvSpPr>
          <p:spPr bwMode="auto">
            <a:xfrm>
              <a:off x="2736" y="2485"/>
              <a:ext cx="336" cy="417"/>
            </a:xfrm>
            <a:prstGeom prst="rect">
              <a:avLst/>
            </a:prstGeom>
            <a:noFill/>
            <a:ln w="12700">
              <a:noFill/>
              <a:miter lim="800000"/>
              <a:headEnd type="none" w="sm" len="sm"/>
              <a:tailEnd type="none" w="sm" len="sm"/>
            </a:ln>
            <a:effectLst/>
          </p:spPr>
          <p:txBody>
            <a:bodyPr>
              <a:spAutoFit/>
            </a:bodyPr>
            <a:lstStyle/>
            <a:p>
              <a:pPr algn="ctr" fontAlgn="ctr"/>
              <a:r>
                <a:rPr kumimoji="1" lang="en-US" altLang="zh-CN" sz="1600" b="1">
                  <a:solidFill>
                    <a:srgbClr val="FF3300"/>
                  </a:solidFill>
                  <a:latin typeface="Times New Roman" pitchFamily="18" charset="0"/>
                </a:rPr>
                <a:t>P</a:t>
              </a:r>
            </a:p>
            <a:p>
              <a:pPr algn="ctr" fontAlgn="ctr"/>
              <a:r>
                <a:rPr kumimoji="1" lang="en-US" altLang="zh-CN" sz="1600" b="1">
                  <a:solidFill>
                    <a:srgbClr val="FF3300"/>
                  </a:solidFill>
                  <a:latin typeface="Times New Roman" pitchFamily="18" charset="0"/>
                </a:rPr>
                <a:t>+15</a:t>
              </a:r>
            </a:p>
          </p:txBody>
        </p:sp>
        <p:sp>
          <p:nvSpPr>
            <p:cNvPr id="15" name="Text Box 12"/>
            <p:cNvSpPr txBox="1">
              <a:spLocks noChangeArrowheads="1"/>
            </p:cNvSpPr>
            <p:nvPr/>
          </p:nvSpPr>
          <p:spPr bwMode="auto">
            <a:xfrm>
              <a:off x="3744" y="2582"/>
              <a:ext cx="336" cy="340"/>
            </a:xfrm>
            <a:prstGeom prst="rect">
              <a:avLst/>
            </a:prstGeom>
            <a:noFill/>
            <a:ln w="12700">
              <a:noFill/>
              <a:miter lim="800000"/>
              <a:headEnd type="none" w="sm" len="sm"/>
              <a:tailEnd type="none" w="sm" len="sm"/>
            </a:ln>
            <a:effectLst/>
          </p:spPr>
          <p:txBody>
            <a:bodyPr>
              <a:spAutoFit/>
            </a:bodyPr>
            <a:lstStyle/>
            <a:p>
              <a:pPr algn="ctr" fontAlgn="ctr"/>
              <a:r>
                <a:rPr kumimoji="1" lang="en-US" altLang="zh-CN" sz="1600" b="1">
                  <a:solidFill>
                    <a:srgbClr val="FF3300"/>
                  </a:solidFill>
                  <a:latin typeface="Times New Roman" pitchFamily="18" charset="0"/>
                </a:rPr>
                <a:t>B</a:t>
              </a:r>
            </a:p>
            <a:p>
              <a:pPr algn="ctr" fontAlgn="ctr"/>
              <a:endParaRPr kumimoji="1" lang="en-US" altLang="zh-CN" sz="900" b="1">
                <a:latin typeface="Times New Roman" pitchFamily="18" charset="0"/>
              </a:endParaRPr>
            </a:p>
          </p:txBody>
        </p:sp>
        <p:sp>
          <p:nvSpPr>
            <p:cNvPr id="16" name="Text Box 13"/>
            <p:cNvSpPr txBox="1">
              <a:spLocks noChangeArrowheads="1"/>
            </p:cNvSpPr>
            <p:nvPr/>
          </p:nvSpPr>
          <p:spPr bwMode="auto">
            <a:xfrm>
              <a:off x="3024" y="1925"/>
              <a:ext cx="948" cy="241"/>
            </a:xfrm>
            <a:prstGeom prst="rect">
              <a:avLst/>
            </a:prstGeom>
            <a:noFill/>
            <a:ln w="12700">
              <a:noFill/>
              <a:miter lim="800000"/>
              <a:headEnd type="none" w="sm" len="sm"/>
              <a:tailEnd type="none" w="sm" len="sm"/>
            </a:ln>
            <a:effectLst/>
          </p:spPr>
          <p:txBody>
            <a:bodyPr wrap="none">
              <a:spAutoFit/>
            </a:bodyPr>
            <a:lstStyle/>
            <a:p>
              <a:pPr fontAlgn="ctr"/>
              <a:r>
                <a:rPr kumimoji="1" lang="zh-CN" altLang="en-US" sz="1600" b="1">
                  <a:solidFill>
                    <a:srgbClr val="3333FF"/>
                  </a:solidFill>
                  <a:latin typeface="Times New Roman" pitchFamily="18" charset="0"/>
                </a:rPr>
                <a:t>最外层</a:t>
              </a:r>
              <a:r>
                <a:rPr kumimoji="1" lang="en-US" altLang="zh-CN" sz="1600" b="1">
                  <a:solidFill>
                    <a:srgbClr val="3333FF"/>
                  </a:solidFill>
                  <a:latin typeface="Times New Roman" pitchFamily="18" charset="0"/>
                </a:rPr>
                <a:t>5</a:t>
              </a:r>
              <a:r>
                <a:rPr kumimoji="1" lang="zh-CN" altLang="en-US" sz="1600" b="1">
                  <a:solidFill>
                    <a:srgbClr val="3333FF"/>
                  </a:solidFill>
                  <a:latin typeface="Times New Roman" pitchFamily="18" charset="0"/>
                </a:rPr>
                <a:t>个电子</a:t>
              </a:r>
            </a:p>
          </p:txBody>
        </p:sp>
        <p:sp>
          <p:nvSpPr>
            <p:cNvPr id="17" name="Line 14"/>
            <p:cNvSpPr>
              <a:spLocks noChangeShapeType="1"/>
            </p:cNvSpPr>
            <p:nvPr/>
          </p:nvSpPr>
          <p:spPr bwMode="auto">
            <a:xfrm flipH="1">
              <a:off x="2976" y="2054"/>
              <a:ext cx="96" cy="240"/>
            </a:xfrm>
            <a:prstGeom prst="line">
              <a:avLst/>
            </a:prstGeom>
            <a:noFill/>
            <a:ln w="12700">
              <a:solidFill>
                <a:schemeClr val="tx1"/>
              </a:solidFill>
              <a:round/>
              <a:headEnd type="none" w="sm" len="sm"/>
              <a:tailEnd type="triangle" w="sm" len="sm"/>
            </a:ln>
            <a:effectLst/>
          </p:spPr>
          <p:txBody>
            <a:bodyPr wrap="none"/>
            <a:lstStyle/>
            <a:p>
              <a:endParaRPr lang="zh-CN" altLang="en-US"/>
            </a:p>
          </p:txBody>
        </p:sp>
        <p:sp>
          <p:nvSpPr>
            <p:cNvPr id="18" name="Text Box 15"/>
            <p:cNvSpPr txBox="1">
              <a:spLocks noChangeArrowheads="1"/>
            </p:cNvSpPr>
            <p:nvPr/>
          </p:nvSpPr>
          <p:spPr bwMode="auto">
            <a:xfrm>
              <a:off x="4272" y="2068"/>
              <a:ext cx="948" cy="242"/>
            </a:xfrm>
            <a:prstGeom prst="rect">
              <a:avLst/>
            </a:prstGeom>
            <a:noFill/>
            <a:ln w="12700">
              <a:noFill/>
              <a:miter lim="800000"/>
              <a:headEnd type="none" w="sm" len="sm"/>
              <a:tailEnd type="none" w="sm" len="sm"/>
            </a:ln>
            <a:effectLst/>
          </p:spPr>
          <p:txBody>
            <a:bodyPr wrap="none">
              <a:spAutoFit/>
            </a:bodyPr>
            <a:lstStyle/>
            <a:p>
              <a:pPr fontAlgn="ctr"/>
              <a:r>
                <a:rPr kumimoji="1" lang="zh-CN" altLang="en-US" sz="1600" b="1" dirty="0">
                  <a:solidFill>
                    <a:srgbClr val="3333FF"/>
                  </a:solidFill>
                  <a:latin typeface="Times New Roman" pitchFamily="18" charset="0"/>
                </a:rPr>
                <a:t>最外层</a:t>
              </a:r>
              <a:r>
                <a:rPr kumimoji="1" lang="en-US" altLang="zh-CN" sz="1600" b="1" dirty="0">
                  <a:solidFill>
                    <a:srgbClr val="3333FF"/>
                  </a:solidFill>
                  <a:latin typeface="Times New Roman" pitchFamily="18" charset="0"/>
                </a:rPr>
                <a:t>3</a:t>
              </a:r>
              <a:r>
                <a:rPr kumimoji="1" lang="zh-CN" altLang="en-US" sz="1600" b="1" dirty="0">
                  <a:solidFill>
                    <a:srgbClr val="3333FF"/>
                  </a:solidFill>
                  <a:latin typeface="Times New Roman" pitchFamily="18" charset="0"/>
                </a:rPr>
                <a:t>个电子</a:t>
              </a:r>
            </a:p>
          </p:txBody>
        </p:sp>
        <p:sp>
          <p:nvSpPr>
            <p:cNvPr id="19" name="Line 16"/>
            <p:cNvSpPr>
              <a:spLocks noChangeShapeType="1"/>
            </p:cNvSpPr>
            <p:nvPr/>
          </p:nvSpPr>
          <p:spPr bwMode="auto">
            <a:xfrm flipH="1">
              <a:off x="4128" y="2198"/>
              <a:ext cx="192" cy="240"/>
            </a:xfrm>
            <a:prstGeom prst="line">
              <a:avLst/>
            </a:prstGeom>
            <a:noFill/>
            <a:ln w="12700">
              <a:solidFill>
                <a:schemeClr val="tx1"/>
              </a:solidFill>
              <a:round/>
              <a:headEnd type="none" w="sm" len="sm"/>
              <a:tailEnd type="triangle" w="sm" len="sm"/>
            </a:ln>
            <a:effectLst/>
          </p:spPr>
          <p:txBody>
            <a:bodyPr wrap="none"/>
            <a:lstStyle/>
            <a:p>
              <a:endParaRPr lang="zh-CN" altLang="en-US"/>
            </a:p>
          </p:txBody>
        </p:sp>
        <p:sp>
          <p:nvSpPr>
            <p:cNvPr id="20" name="Text Box 17"/>
            <p:cNvSpPr txBox="1">
              <a:spLocks noChangeArrowheads="1"/>
            </p:cNvSpPr>
            <p:nvPr/>
          </p:nvSpPr>
          <p:spPr bwMode="auto">
            <a:xfrm>
              <a:off x="1536" y="3350"/>
              <a:ext cx="336" cy="417"/>
            </a:xfrm>
            <a:prstGeom prst="rect">
              <a:avLst/>
            </a:prstGeom>
            <a:noFill/>
            <a:ln w="12700">
              <a:noFill/>
              <a:miter lim="800000"/>
              <a:headEnd type="none" w="sm" len="sm"/>
              <a:tailEnd type="none" w="sm" len="sm"/>
            </a:ln>
            <a:effectLst/>
          </p:spPr>
          <p:txBody>
            <a:bodyPr>
              <a:spAutoFit/>
            </a:bodyPr>
            <a:lstStyle/>
            <a:p>
              <a:pPr fontAlgn="ctr"/>
              <a:endParaRPr kumimoji="1" lang="en-US" altLang="zh-CN" sz="1600" b="1">
                <a:latin typeface="Times New Roman" pitchFamily="18" charset="0"/>
              </a:endParaRPr>
            </a:p>
            <a:p>
              <a:pPr fontAlgn="ctr"/>
              <a:r>
                <a:rPr kumimoji="1" lang="en-US" altLang="zh-CN" sz="1600" b="1">
                  <a:latin typeface="Times New Roman" pitchFamily="18" charset="0"/>
                </a:rPr>
                <a:t>si</a:t>
              </a:r>
            </a:p>
          </p:txBody>
        </p:sp>
        <p:sp>
          <p:nvSpPr>
            <p:cNvPr id="21" name="Text Box 18"/>
            <p:cNvSpPr txBox="1">
              <a:spLocks noChangeArrowheads="1"/>
            </p:cNvSpPr>
            <p:nvPr/>
          </p:nvSpPr>
          <p:spPr bwMode="auto">
            <a:xfrm>
              <a:off x="2688" y="3495"/>
              <a:ext cx="432" cy="241"/>
            </a:xfrm>
            <a:prstGeom prst="rect">
              <a:avLst/>
            </a:prstGeom>
            <a:noFill/>
            <a:ln w="12700">
              <a:noFill/>
              <a:miter lim="800000"/>
              <a:headEnd type="none" w="sm" len="sm"/>
              <a:tailEnd type="none" w="sm" len="sm"/>
            </a:ln>
            <a:effectLst/>
          </p:spPr>
          <p:txBody>
            <a:bodyPr>
              <a:spAutoFit/>
            </a:bodyPr>
            <a:lstStyle/>
            <a:p>
              <a:pPr algn="ctr" fontAlgn="ctr"/>
              <a:r>
                <a:rPr kumimoji="1" lang="en-US" altLang="zh-CN" sz="1600" b="1">
                  <a:latin typeface="Times New Roman" pitchFamily="18" charset="0"/>
                </a:rPr>
                <a:t>P</a:t>
              </a:r>
            </a:p>
          </p:txBody>
        </p:sp>
        <p:sp>
          <p:nvSpPr>
            <p:cNvPr id="22" name="Text Box 19"/>
            <p:cNvSpPr txBox="1">
              <a:spLocks noChangeArrowheads="1"/>
            </p:cNvSpPr>
            <p:nvPr/>
          </p:nvSpPr>
          <p:spPr bwMode="auto">
            <a:xfrm>
              <a:off x="3696" y="3350"/>
              <a:ext cx="480" cy="592"/>
            </a:xfrm>
            <a:prstGeom prst="rect">
              <a:avLst/>
            </a:prstGeom>
            <a:noFill/>
            <a:ln w="12700">
              <a:noFill/>
              <a:miter lim="800000"/>
              <a:headEnd type="none" w="sm" len="sm"/>
              <a:tailEnd type="none" w="sm" len="sm"/>
            </a:ln>
            <a:effectLst/>
          </p:spPr>
          <p:txBody>
            <a:bodyPr>
              <a:spAutoFit/>
            </a:bodyPr>
            <a:lstStyle/>
            <a:p>
              <a:pPr algn="ctr" fontAlgn="ctr"/>
              <a:endParaRPr kumimoji="1" lang="en-US" altLang="zh-CN" sz="1600" b="1">
                <a:latin typeface="Times New Roman" pitchFamily="18" charset="0"/>
              </a:endParaRPr>
            </a:p>
            <a:p>
              <a:pPr algn="ctr" fontAlgn="ctr"/>
              <a:r>
                <a:rPr kumimoji="1" lang="en-US" altLang="zh-CN" sz="1600" b="1">
                  <a:latin typeface="Times New Roman" pitchFamily="18" charset="0"/>
                </a:rPr>
                <a:t>B</a:t>
              </a:r>
            </a:p>
            <a:p>
              <a:pPr algn="ctr" fontAlgn="ctr"/>
              <a:endParaRPr kumimoji="1" lang="en-US" altLang="zh-CN" sz="1600" b="1">
                <a:latin typeface="Times New Roman" pitchFamily="18"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340768"/>
            <a:ext cx="7416824" cy="496996"/>
          </a:xfrm>
          <a:prstGeom prst="rect">
            <a:avLst/>
          </a:prstGeom>
          <a:noFill/>
        </p:spPr>
        <p:txBody>
          <a:bodyPr wrap="square" rtlCol="0">
            <a:spAutoFit/>
          </a:bodyPr>
          <a:lstStyle/>
          <a:p>
            <a:pPr algn="ctr">
              <a:lnSpc>
                <a:spcPct val="150000"/>
              </a:lnSpc>
            </a:pPr>
            <a:endParaRPr lang="en-US" altLang="zh-CN" sz="2000" dirty="0">
              <a:solidFill>
                <a:srgbClr val="0033CC"/>
              </a:solidFill>
            </a:endParaRPr>
          </a:p>
        </p:txBody>
      </p:sp>
      <p:sp>
        <p:nvSpPr>
          <p:cNvPr id="7" name="Rectangle 3"/>
          <p:cNvSpPr txBox="1">
            <a:spLocks noChangeArrowheads="1"/>
          </p:cNvSpPr>
          <p:nvPr/>
        </p:nvSpPr>
        <p:spPr>
          <a:xfrm>
            <a:off x="467544" y="980728"/>
            <a:ext cx="8229600" cy="2376264"/>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1" lang="zh-CN" altLang="en-US" sz="2000" b="0" i="0" u="none" strike="noStrike" kern="1200" cap="none" spc="0" normalizeH="0" baseline="0" noProof="0" dirty="0">
                <a:ln>
                  <a:noFill/>
                </a:ln>
                <a:solidFill>
                  <a:srgbClr val="0033CC"/>
                </a:solidFill>
                <a:effectLst/>
                <a:uLnTx/>
                <a:uFillTx/>
                <a:latin typeface="宋体" pitchFamily="2" charset="-122"/>
                <a:ea typeface="+mn-ea"/>
                <a:cs typeface="+mn-cs"/>
              </a:rPr>
              <a:t>硼（</a:t>
            </a:r>
            <a:r>
              <a:rPr kumimoji="1" lang="en-US" altLang="zh-CN" sz="2000" b="0" i="0" u="none" strike="noStrike" kern="1200" cap="none" spc="0" normalizeH="0" baseline="0" noProof="0" dirty="0">
                <a:ln>
                  <a:noFill/>
                </a:ln>
                <a:solidFill>
                  <a:srgbClr val="0033CC"/>
                </a:solidFill>
                <a:effectLst/>
                <a:uLnTx/>
                <a:uFillTx/>
                <a:latin typeface="宋体" pitchFamily="2" charset="-122"/>
                <a:ea typeface="+mn-ea"/>
                <a:cs typeface="+mn-cs"/>
              </a:rPr>
              <a:t>B</a:t>
            </a:r>
            <a:r>
              <a:rPr kumimoji="1" lang="zh-CN" altLang="en-US" sz="2000" b="0" i="0" u="none" strike="noStrike" kern="1200" cap="none" spc="0" normalizeH="0" baseline="0" noProof="0" dirty="0">
                <a:ln>
                  <a:noFill/>
                </a:ln>
                <a:solidFill>
                  <a:srgbClr val="0033CC"/>
                </a:solidFill>
                <a:effectLst/>
                <a:uLnTx/>
                <a:uFillTx/>
                <a:latin typeface="宋体" pitchFamily="2" charset="-122"/>
                <a:ea typeface="+mn-ea"/>
                <a:cs typeface="+mn-cs"/>
              </a:rPr>
              <a:t>）是三族元素，原子的最外层有三个价电子，硼原子最外层只有三个电子参加共价键，在另一个价键上因缺少一个电子而形成一个空位，邻近价键上的价电子跑来填补这个空位，就在这个邻近价键上形成了一个新的空位，我们称这个空位叫“空穴”。这种依靠空穴导电的半导体称为空穴型半导体，简称</a:t>
            </a:r>
            <a:r>
              <a:rPr kumimoji="1" lang="en-US" altLang="zh-CN" sz="2000" b="0" i="0" u="none" strike="noStrike" kern="1200" cap="none" spc="0" normalizeH="0" baseline="0" noProof="0" dirty="0">
                <a:ln>
                  <a:noFill/>
                </a:ln>
                <a:solidFill>
                  <a:srgbClr val="0033CC"/>
                </a:solidFill>
                <a:effectLst/>
                <a:uLnTx/>
                <a:uFillTx/>
                <a:latin typeface="宋体" pitchFamily="2" charset="-122"/>
                <a:ea typeface="+mn-ea"/>
                <a:cs typeface="+mn-cs"/>
              </a:rPr>
              <a:t>P</a:t>
            </a:r>
            <a:r>
              <a:rPr kumimoji="1" lang="zh-CN" altLang="en-US" sz="2000" b="0" i="0" u="none" strike="noStrike" kern="1200" cap="none" spc="0" normalizeH="0" baseline="0" noProof="0" dirty="0">
                <a:ln>
                  <a:noFill/>
                </a:ln>
                <a:solidFill>
                  <a:srgbClr val="0033CC"/>
                </a:solidFill>
                <a:effectLst/>
                <a:uLnTx/>
                <a:uFillTx/>
                <a:latin typeface="宋体" pitchFamily="2" charset="-122"/>
                <a:ea typeface="+mn-ea"/>
                <a:cs typeface="+mn-cs"/>
              </a:rPr>
              <a:t>型半导体。</a:t>
            </a:r>
            <a:r>
              <a:rPr kumimoji="1" lang="en-US" altLang="zh-CN" sz="2000" b="0" i="0" u="none" strike="noStrike" kern="1200" cap="none" spc="0" normalizeH="0" baseline="0" noProof="0" dirty="0">
                <a:ln>
                  <a:noFill/>
                </a:ln>
                <a:solidFill>
                  <a:srgbClr val="0033CC"/>
                </a:solidFill>
                <a:effectLst/>
                <a:uLnTx/>
                <a:uFillTx/>
                <a:latin typeface="宋体" pitchFamily="2" charset="-122"/>
                <a:ea typeface="+mn-ea"/>
                <a:cs typeface="+mn-cs"/>
              </a:rPr>
              <a:t>P</a:t>
            </a:r>
            <a:r>
              <a:rPr kumimoji="1" lang="zh-CN" altLang="en-US" sz="2000" b="0" i="0" u="none" strike="noStrike" kern="1200" cap="none" spc="0" normalizeH="0" baseline="0" noProof="0" dirty="0">
                <a:ln>
                  <a:noFill/>
                </a:ln>
                <a:solidFill>
                  <a:srgbClr val="0033CC"/>
                </a:solidFill>
                <a:effectLst/>
                <a:uLnTx/>
                <a:uFillTx/>
                <a:latin typeface="宋体" pitchFamily="2" charset="-122"/>
                <a:ea typeface="+mn-ea"/>
                <a:cs typeface="+mn-cs"/>
              </a:rPr>
              <a:t>型半导体中空穴为多数载流子，自由电子为少数载流子。这种接受自由电子的杂质称为受主杂质。如下图</a:t>
            </a:r>
            <a:r>
              <a:rPr kumimoji="1" lang="en-US" altLang="zh-CN" sz="2000" b="0" i="0" u="none" strike="noStrike" kern="1200" cap="none" spc="0" normalizeH="0" baseline="0" noProof="0" dirty="0">
                <a:ln>
                  <a:noFill/>
                </a:ln>
                <a:solidFill>
                  <a:srgbClr val="0033CC"/>
                </a:solidFill>
                <a:effectLst/>
                <a:uLnTx/>
                <a:uFillTx/>
                <a:latin typeface="宋体" pitchFamily="2" charset="-122"/>
                <a:ea typeface="+mn-ea"/>
                <a:cs typeface="+mn-cs"/>
              </a:rPr>
              <a:t>:</a:t>
            </a:r>
          </a:p>
        </p:txBody>
      </p:sp>
      <p:pic>
        <p:nvPicPr>
          <p:cNvPr id="8" name="Picture 6" descr="12"/>
          <p:cNvPicPr>
            <a:picLocks noChangeAspect="1" noChangeArrowheads="1"/>
          </p:cNvPicPr>
          <p:nvPr/>
        </p:nvPicPr>
        <p:blipFill>
          <a:blip r:embed="rId3" cstate="print"/>
          <a:srcRect/>
          <a:stretch>
            <a:fillRect/>
          </a:stretch>
        </p:blipFill>
        <p:spPr bwMode="auto">
          <a:xfrm>
            <a:off x="2987824" y="3717032"/>
            <a:ext cx="3719240" cy="2607461"/>
          </a:xfrm>
          <a:prstGeom prst="rect">
            <a:avLst/>
          </a:prstGeom>
          <a:noFill/>
        </p:spPr>
      </p:pic>
      <p:sp>
        <p:nvSpPr>
          <p:cNvPr id="9" name="Rectangle 4"/>
          <p:cNvSpPr>
            <a:spLocks noChangeArrowheads="1"/>
          </p:cNvSpPr>
          <p:nvPr/>
        </p:nvSpPr>
        <p:spPr bwMode="auto">
          <a:xfrm>
            <a:off x="2267744" y="3284984"/>
            <a:ext cx="4933602" cy="400110"/>
          </a:xfrm>
          <a:prstGeom prst="rect">
            <a:avLst/>
          </a:prstGeom>
          <a:noFill/>
          <a:ln w="12700">
            <a:noFill/>
            <a:miter lim="800000"/>
            <a:headEnd/>
            <a:tailEnd/>
          </a:ln>
          <a:effectLst/>
        </p:spPr>
        <p:txBody>
          <a:bodyPr wrap="square">
            <a:spAutoFit/>
          </a:bodyPr>
          <a:lstStyle/>
          <a:p>
            <a:r>
              <a:rPr kumimoji="1" lang="en-US" altLang="zh-CN" sz="2000" b="1" dirty="0">
                <a:solidFill>
                  <a:schemeClr val="accent2"/>
                </a:solidFill>
                <a:latin typeface="Tahoma" pitchFamily="34" charset="0"/>
              </a:rPr>
              <a:t>P</a:t>
            </a:r>
            <a:r>
              <a:rPr kumimoji="1" lang="zh-CN" altLang="en-US" sz="2000" b="1" dirty="0">
                <a:solidFill>
                  <a:schemeClr val="accent2"/>
                </a:solidFill>
                <a:latin typeface="Tahoma" pitchFamily="34" charset="0"/>
              </a:rPr>
              <a:t>型半导体（受主掺杂）</a:t>
            </a:r>
            <a:r>
              <a:rPr kumimoji="1" lang="en-US" altLang="zh-CN" sz="2000" b="1" dirty="0">
                <a:solidFill>
                  <a:schemeClr val="accent2"/>
                </a:solidFill>
                <a:latin typeface="Tahoma" pitchFamily="34" charset="0"/>
              </a:rPr>
              <a:t>--</a:t>
            </a:r>
            <a:r>
              <a:rPr kumimoji="1" lang="zh-CN" altLang="en-US" sz="2000" b="1" dirty="0">
                <a:solidFill>
                  <a:schemeClr val="accent2"/>
                </a:solidFill>
                <a:latin typeface="Tahoma" pitchFamily="34" charset="0"/>
              </a:rPr>
              <a:t>接受自由电子</a:t>
            </a:r>
          </a:p>
        </p:txBody>
      </p:sp>
      <p:sp>
        <p:nvSpPr>
          <p:cNvPr id="10" name="TextBox 9"/>
          <p:cNvSpPr txBox="1"/>
          <p:nvPr/>
        </p:nvSpPr>
        <p:spPr>
          <a:xfrm>
            <a:off x="251520" y="404664"/>
            <a:ext cx="4392488" cy="369332"/>
          </a:xfrm>
          <a:prstGeom prst="rect">
            <a:avLst/>
          </a:prstGeom>
          <a:noFill/>
        </p:spPr>
        <p:txBody>
          <a:bodyPr wrap="square" rtlCol="0">
            <a:spAutoFit/>
          </a:bodyPr>
          <a:lstStyle/>
          <a:p>
            <a:r>
              <a:rPr lang="zh-CN" altLang="en-US" b="1" dirty="0">
                <a:solidFill>
                  <a:schemeClr val="bg1"/>
                </a:solidFill>
              </a:rPr>
              <a:t>扩散工艺原理：磷源的使用原理   </a:t>
            </a:r>
            <a:r>
              <a:rPr lang="en-US" altLang="zh-CN" b="1" dirty="0">
                <a:solidFill>
                  <a:schemeClr val="bg1"/>
                </a:solidFill>
              </a:rPr>
              <a:t>P-N</a:t>
            </a:r>
            <a:r>
              <a:rPr lang="zh-CN" altLang="en-US" b="1" dirty="0">
                <a:solidFill>
                  <a:schemeClr val="bg1"/>
                </a:solidFill>
              </a:rPr>
              <a:t>结</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340768"/>
            <a:ext cx="7416824" cy="496996"/>
          </a:xfrm>
          <a:prstGeom prst="rect">
            <a:avLst/>
          </a:prstGeom>
          <a:noFill/>
        </p:spPr>
        <p:txBody>
          <a:bodyPr wrap="square" rtlCol="0">
            <a:spAutoFit/>
          </a:bodyPr>
          <a:lstStyle/>
          <a:p>
            <a:pPr algn="ctr">
              <a:lnSpc>
                <a:spcPct val="150000"/>
              </a:lnSpc>
            </a:pPr>
            <a:endParaRPr lang="en-US" altLang="zh-CN" sz="2000" dirty="0">
              <a:solidFill>
                <a:srgbClr val="0033CC"/>
              </a:solidFill>
            </a:endParaRPr>
          </a:p>
        </p:txBody>
      </p:sp>
      <p:sp>
        <p:nvSpPr>
          <p:cNvPr id="7" name="Rectangle 3"/>
          <p:cNvSpPr txBox="1">
            <a:spLocks noChangeArrowheads="1"/>
          </p:cNvSpPr>
          <p:nvPr/>
        </p:nvSpPr>
        <p:spPr>
          <a:xfrm>
            <a:off x="468313" y="1268413"/>
            <a:ext cx="8229600" cy="4857750"/>
          </a:xfrm>
          <a:prstGeom prst="rect">
            <a:avLst/>
          </a:prstGeom>
        </p:spPr>
        <p: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zh-CN" altLang="en-US" b="0" i="0" u="none" strike="noStrike" kern="1200" cap="none" spc="0" normalizeH="0" baseline="0" noProof="0" dirty="0">
                <a:ln>
                  <a:noFill/>
                </a:ln>
                <a:solidFill>
                  <a:srgbClr val="0033CC"/>
                </a:solidFill>
                <a:effectLst/>
                <a:uLnTx/>
                <a:uFillTx/>
                <a:latin typeface="+mn-lt"/>
                <a:ea typeface="+mn-ea"/>
                <a:cs typeface="+mn-cs"/>
              </a:rPr>
              <a:t>磷（</a:t>
            </a:r>
            <a:r>
              <a:rPr kumimoji="1" lang="en-US" altLang="zh-CN" b="0" i="0" u="none" strike="noStrike" kern="1200" cap="none" spc="0" normalizeH="0" baseline="0" noProof="0" dirty="0">
                <a:ln>
                  <a:noFill/>
                </a:ln>
                <a:solidFill>
                  <a:srgbClr val="0033CC"/>
                </a:solidFill>
                <a:effectLst/>
                <a:uLnTx/>
                <a:uFillTx/>
                <a:latin typeface="+mn-lt"/>
                <a:ea typeface="+mn-ea"/>
                <a:cs typeface="+mn-cs"/>
              </a:rPr>
              <a:t>P</a:t>
            </a:r>
            <a:r>
              <a:rPr kumimoji="1" lang="zh-CN" altLang="en-US" b="0" i="0" u="none" strike="noStrike" kern="1200" cap="none" spc="0" normalizeH="0" baseline="0" noProof="0" dirty="0">
                <a:ln>
                  <a:noFill/>
                </a:ln>
                <a:solidFill>
                  <a:srgbClr val="0033CC"/>
                </a:solidFill>
                <a:effectLst/>
                <a:uLnTx/>
                <a:uFillTx/>
                <a:latin typeface="+mn-lt"/>
                <a:ea typeface="+mn-ea"/>
                <a:cs typeface="+mn-cs"/>
              </a:rPr>
              <a:t>）是五族元素，原子的最外层有五个价电子，磷原子最外层五个电子中只有四个参加共价键，另一个不在价键上，成为自由电子，失去电子的磷原子是一个带正电的正离子，正离子处于晶格位置上，不能自由运动，它不是载流子。因此，掺入磷的半导体起导电作用的，主要是磷所提供的自由电子，这种依靠电子导电的半导体称为电子型半导体，简称</a:t>
            </a:r>
            <a:r>
              <a:rPr kumimoji="1" lang="en-US" altLang="zh-CN" b="0" i="0" u="none" strike="noStrike" kern="1200" cap="none" spc="0" normalizeH="0" baseline="0" noProof="0" dirty="0">
                <a:ln>
                  <a:noFill/>
                </a:ln>
                <a:solidFill>
                  <a:srgbClr val="0033CC"/>
                </a:solidFill>
                <a:effectLst/>
                <a:uLnTx/>
                <a:uFillTx/>
                <a:latin typeface="+mn-lt"/>
                <a:ea typeface="+mn-ea"/>
                <a:cs typeface="+mn-cs"/>
              </a:rPr>
              <a:t>N</a:t>
            </a:r>
            <a:r>
              <a:rPr kumimoji="1" lang="zh-CN" altLang="en-US" b="0" i="0" u="none" strike="noStrike" kern="1200" cap="none" spc="0" normalizeH="0" baseline="0" noProof="0" dirty="0">
                <a:ln>
                  <a:noFill/>
                </a:ln>
                <a:solidFill>
                  <a:srgbClr val="0033CC"/>
                </a:solidFill>
                <a:effectLst/>
                <a:uLnTx/>
                <a:uFillTx/>
                <a:latin typeface="+mn-lt"/>
                <a:ea typeface="+mn-ea"/>
                <a:cs typeface="+mn-cs"/>
              </a:rPr>
              <a:t>型半导体。</a:t>
            </a:r>
            <a:r>
              <a:rPr kumimoji="1" lang="en-US" altLang="zh-CN" b="0" i="0" u="none" strike="noStrike" kern="1200" cap="none" spc="0" normalizeH="0" baseline="0" noProof="0" dirty="0">
                <a:ln>
                  <a:noFill/>
                </a:ln>
                <a:solidFill>
                  <a:srgbClr val="0033CC"/>
                </a:solidFill>
                <a:effectLst/>
                <a:uLnTx/>
                <a:uFillTx/>
                <a:latin typeface="+mn-lt"/>
                <a:ea typeface="+mn-ea"/>
                <a:cs typeface="+mn-cs"/>
              </a:rPr>
              <a:t>N</a:t>
            </a:r>
            <a:r>
              <a:rPr kumimoji="1" lang="zh-CN" altLang="en-US" b="0" i="0" u="none" strike="noStrike" kern="1200" cap="none" spc="0" normalizeH="0" baseline="0" noProof="0" dirty="0">
                <a:ln>
                  <a:noFill/>
                </a:ln>
                <a:solidFill>
                  <a:srgbClr val="0033CC"/>
                </a:solidFill>
                <a:effectLst/>
                <a:uLnTx/>
                <a:uFillTx/>
                <a:latin typeface="+mn-lt"/>
                <a:ea typeface="+mn-ea"/>
                <a:cs typeface="+mn-cs"/>
              </a:rPr>
              <a:t>型半导体上自由电子为多数载流子，空穴为少数载流子。这种提供自由电子的杂质称为施主杂质。如下图：</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altLang="zh-CN" sz="2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8" name="Group 5"/>
          <p:cNvGrpSpPr>
            <a:grpSpLocks/>
          </p:cNvGrpSpPr>
          <p:nvPr/>
        </p:nvGrpSpPr>
        <p:grpSpPr bwMode="auto">
          <a:xfrm>
            <a:off x="2627784" y="3717032"/>
            <a:ext cx="3744416" cy="2284962"/>
            <a:chOff x="1111" y="2114"/>
            <a:chExt cx="2249" cy="1869"/>
          </a:xfrm>
        </p:grpSpPr>
        <p:sp>
          <p:nvSpPr>
            <p:cNvPr id="9" name="Rectangle 6"/>
            <p:cNvSpPr>
              <a:spLocks noChangeArrowheads="1"/>
            </p:cNvSpPr>
            <p:nvPr/>
          </p:nvSpPr>
          <p:spPr bwMode="auto">
            <a:xfrm>
              <a:off x="1640" y="2114"/>
              <a:ext cx="720" cy="250"/>
            </a:xfrm>
            <a:prstGeom prst="rect">
              <a:avLst/>
            </a:prstGeom>
            <a:noFill/>
            <a:ln w="12700">
              <a:noFill/>
              <a:miter lim="800000"/>
              <a:headEnd type="none" w="sm" len="sm"/>
              <a:tailEnd type="none" w="sm" len="sm"/>
            </a:ln>
            <a:effectLst/>
          </p:spPr>
          <p:txBody>
            <a:bodyPr>
              <a:spAutoFit/>
            </a:bodyPr>
            <a:lstStyle/>
            <a:p>
              <a:pPr fontAlgn="ctr"/>
              <a:r>
                <a:rPr kumimoji="1" lang="zh-CN" altLang="en-US" b="1" dirty="0">
                  <a:solidFill>
                    <a:srgbClr val="000099"/>
                  </a:solidFill>
                  <a:latin typeface="Times New Roman" pitchFamily="18" charset="0"/>
                </a:rPr>
                <a:t>多余电子</a:t>
              </a:r>
            </a:p>
          </p:txBody>
        </p:sp>
        <p:pic>
          <p:nvPicPr>
            <p:cNvPr id="10" name="Picture 7" descr="22"/>
            <p:cNvPicPr>
              <a:picLocks noChangeAspect="1" noChangeArrowheads="1"/>
            </p:cNvPicPr>
            <p:nvPr/>
          </p:nvPicPr>
          <p:blipFill>
            <a:blip r:embed="rId3" cstate="print"/>
            <a:srcRect/>
            <a:stretch>
              <a:fillRect/>
            </a:stretch>
          </p:blipFill>
          <p:spPr bwMode="auto">
            <a:xfrm>
              <a:off x="1111" y="2275"/>
              <a:ext cx="2237" cy="1708"/>
            </a:xfrm>
            <a:prstGeom prst="rect">
              <a:avLst/>
            </a:prstGeom>
            <a:noFill/>
          </p:spPr>
        </p:pic>
        <p:sp>
          <p:nvSpPr>
            <p:cNvPr id="11" name="Rectangle 8"/>
            <p:cNvSpPr>
              <a:spLocks noChangeArrowheads="1"/>
            </p:cNvSpPr>
            <p:nvPr/>
          </p:nvSpPr>
          <p:spPr bwMode="auto">
            <a:xfrm>
              <a:off x="2640" y="3648"/>
              <a:ext cx="720" cy="187"/>
            </a:xfrm>
            <a:prstGeom prst="rect">
              <a:avLst/>
            </a:prstGeom>
            <a:noFill/>
            <a:ln w="12700">
              <a:noFill/>
              <a:miter lim="800000"/>
              <a:headEnd type="none" w="sm" len="sm"/>
              <a:tailEnd type="none" w="sm" len="sm"/>
            </a:ln>
            <a:effectLst/>
          </p:spPr>
          <p:txBody>
            <a:bodyPr>
              <a:spAutoFit/>
            </a:bodyPr>
            <a:lstStyle/>
            <a:p>
              <a:pPr fontAlgn="ctr"/>
              <a:endParaRPr kumimoji="1" lang="zh-CN" altLang="zh-CN" b="1" baseline="-25000">
                <a:latin typeface="Times New Roman" pitchFamily="18" charset="0"/>
              </a:endParaRPr>
            </a:p>
          </p:txBody>
        </p:sp>
      </p:grpSp>
      <p:sp>
        <p:nvSpPr>
          <p:cNvPr id="12" name="Rectangle 4"/>
          <p:cNvSpPr>
            <a:spLocks noChangeArrowheads="1"/>
          </p:cNvSpPr>
          <p:nvPr/>
        </p:nvSpPr>
        <p:spPr bwMode="auto">
          <a:xfrm>
            <a:off x="1835696" y="3212976"/>
            <a:ext cx="4968552" cy="400110"/>
          </a:xfrm>
          <a:prstGeom prst="rect">
            <a:avLst/>
          </a:prstGeom>
          <a:noFill/>
          <a:ln w="12700">
            <a:noFill/>
            <a:miter lim="800000"/>
            <a:headEnd/>
            <a:tailEnd/>
          </a:ln>
          <a:effectLst/>
        </p:spPr>
        <p:txBody>
          <a:bodyPr wrap="square">
            <a:spAutoFit/>
          </a:bodyPr>
          <a:lstStyle/>
          <a:p>
            <a:r>
              <a:rPr kumimoji="1" lang="en-US" altLang="zh-CN" sz="2000" b="1" dirty="0">
                <a:solidFill>
                  <a:schemeClr val="accent2"/>
                </a:solidFill>
                <a:latin typeface="Tahoma" pitchFamily="34" charset="0"/>
              </a:rPr>
              <a:t>N</a:t>
            </a:r>
            <a:r>
              <a:rPr kumimoji="1" lang="zh-CN" altLang="en-US" sz="2000" b="1" dirty="0">
                <a:solidFill>
                  <a:schemeClr val="accent2"/>
                </a:solidFill>
                <a:latin typeface="Tahoma" pitchFamily="34" charset="0"/>
              </a:rPr>
              <a:t>型半导体（施主掺杂）</a:t>
            </a:r>
            <a:r>
              <a:rPr kumimoji="1" lang="en-US" altLang="zh-CN" sz="2000" b="1" dirty="0">
                <a:solidFill>
                  <a:schemeClr val="accent2"/>
                </a:solidFill>
                <a:latin typeface="Tahoma" pitchFamily="34" charset="0"/>
              </a:rPr>
              <a:t>--</a:t>
            </a:r>
            <a:r>
              <a:rPr kumimoji="1" lang="zh-CN" altLang="en-US" sz="2000" b="1" dirty="0">
                <a:solidFill>
                  <a:schemeClr val="accent2"/>
                </a:solidFill>
                <a:latin typeface="Tahoma" pitchFamily="34" charset="0"/>
              </a:rPr>
              <a:t>提供自由电子</a:t>
            </a:r>
          </a:p>
        </p:txBody>
      </p:sp>
      <p:sp>
        <p:nvSpPr>
          <p:cNvPr id="13" name="TextBox 12"/>
          <p:cNvSpPr txBox="1"/>
          <p:nvPr/>
        </p:nvSpPr>
        <p:spPr>
          <a:xfrm>
            <a:off x="251520" y="404664"/>
            <a:ext cx="4392488" cy="369332"/>
          </a:xfrm>
          <a:prstGeom prst="rect">
            <a:avLst/>
          </a:prstGeom>
          <a:noFill/>
        </p:spPr>
        <p:txBody>
          <a:bodyPr wrap="square" rtlCol="0">
            <a:spAutoFit/>
          </a:bodyPr>
          <a:lstStyle/>
          <a:p>
            <a:r>
              <a:rPr lang="zh-CN" altLang="en-US" b="1" dirty="0">
                <a:solidFill>
                  <a:schemeClr val="bg1"/>
                </a:solidFill>
              </a:rPr>
              <a:t>扩散工艺原理：磷源的使用原理    </a:t>
            </a:r>
            <a:r>
              <a:rPr lang="en-US" altLang="zh-CN" b="1" dirty="0">
                <a:solidFill>
                  <a:schemeClr val="bg1"/>
                </a:solidFill>
              </a:rPr>
              <a:t>P-N</a:t>
            </a:r>
            <a:r>
              <a:rPr lang="zh-CN" altLang="en-US" b="1" dirty="0">
                <a:solidFill>
                  <a:schemeClr val="bg1"/>
                </a:solidFill>
              </a:rPr>
              <a:t>结</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04664"/>
            <a:ext cx="4392488" cy="369332"/>
          </a:xfrm>
          <a:prstGeom prst="rect">
            <a:avLst/>
          </a:prstGeom>
          <a:noFill/>
        </p:spPr>
        <p:txBody>
          <a:bodyPr wrap="square" rtlCol="0">
            <a:spAutoFit/>
          </a:bodyPr>
          <a:lstStyle/>
          <a:p>
            <a:r>
              <a:rPr lang="zh-CN" altLang="en-US" b="1" dirty="0">
                <a:solidFill>
                  <a:schemeClr val="bg1"/>
                </a:solidFill>
              </a:rPr>
              <a:t>扩散工艺原理：磷源的使用原理    </a:t>
            </a:r>
            <a:r>
              <a:rPr lang="en-US" altLang="zh-CN" b="1" dirty="0">
                <a:solidFill>
                  <a:schemeClr val="bg1"/>
                </a:solidFill>
              </a:rPr>
              <a:t>P-N</a:t>
            </a:r>
            <a:r>
              <a:rPr lang="zh-CN" altLang="en-US" b="1" dirty="0">
                <a:solidFill>
                  <a:schemeClr val="bg1"/>
                </a:solidFill>
              </a:rPr>
              <a:t>结</a:t>
            </a:r>
          </a:p>
        </p:txBody>
      </p:sp>
      <p:sp>
        <p:nvSpPr>
          <p:cNvPr id="9" name="Rectangle 3"/>
          <p:cNvSpPr txBox="1">
            <a:spLocks noChangeArrowheads="1"/>
          </p:cNvSpPr>
          <p:nvPr/>
        </p:nvSpPr>
        <p:spPr>
          <a:xfrm>
            <a:off x="457200" y="1268413"/>
            <a:ext cx="8229600" cy="4857750"/>
          </a:xfrm>
          <a:prstGeom prst="rect">
            <a:avLst/>
          </a:prstGeom>
        </p:spPr>
        <p:txBody>
          <a:bodyPr/>
          <a:lstStyle/>
          <a:p>
            <a:pPr marL="342900" marR="0" lvl="0" indent="-342900" algn="l" defTabSz="914400" rtl="0" eaLnBrk="0" fontAlgn="base" latinLnBrk="0" hangingPunct="0">
              <a:lnSpc>
                <a:spcPct val="150000"/>
              </a:lnSpc>
              <a:spcBef>
                <a:spcPct val="20000"/>
              </a:spcBef>
              <a:spcAft>
                <a:spcPct val="0"/>
              </a:spcAft>
              <a:buClrTx/>
              <a:buSzTx/>
              <a:buFont typeface="Arial" pitchFamily="34" charset="0"/>
              <a:buChar char="•"/>
              <a:tabLst/>
              <a:defRPr/>
            </a:pPr>
            <a:r>
              <a:rPr kumimoji="0" lang="zh-CN" altLang="en-US" sz="2000" b="1" i="0" u="none" strike="noStrike" kern="1200" cap="none" spc="0" normalizeH="0" baseline="0" noProof="0" dirty="0">
                <a:ln>
                  <a:noFill/>
                </a:ln>
                <a:solidFill>
                  <a:srgbClr val="0033CC"/>
                </a:solidFill>
                <a:effectLst/>
                <a:uLnTx/>
                <a:uFillTx/>
                <a:latin typeface="+mn-lt"/>
                <a:ea typeface="+mn-ea"/>
                <a:cs typeface="+mn-cs"/>
              </a:rPr>
              <a:t>工艺原理</a:t>
            </a:r>
          </a:p>
          <a:p>
            <a:pPr marL="342900" marR="0" lvl="0" indent="-342900" algn="l" defTabSz="914400" rtl="0" eaLnBrk="0" fontAlgn="base" latinLnBrk="0" hangingPunct="0">
              <a:lnSpc>
                <a:spcPct val="150000"/>
              </a:lnSpc>
              <a:spcBef>
                <a:spcPct val="20000"/>
              </a:spcBef>
              <a:spcAft>
                <a:spcPct val="0"/>
              </a:spcAft>
              <a:buClrTx/>
              <a:buSzTx/>
              <a:buFontTx/>
              <a:buNone/>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rgbClr val="0033CC"/>
                </a:solidFill>
                <a:effectLst/>
                <a:uLnTx/>
                <a:uFillTx/>
                <a:latin typeface="+mn-lt"/>
                <a:ea typeface="+mn-ea"/>
                <a:cs typeface="+mn-cs"/>
              </a:rPr>
              <a:t>高温下，单晶固体中会产生空位的点缺陷。当存在主原子或杂质原子的浓度梯度时，点缺陷会影响原子的运动。当某一晶格原子偶然地获得足够的能量而离开晶格位置，成为一个填隙原子，同时产生一个空位。当邻近的原子向空位迁移时，这种机理称为空位扩散。  </a:t>
            </a:r>
          </a:p>
        </p:txBody>
      </p:sp>
      <p:grpSp>
        <p:nvGrpSpPr>
          <p:cNvPr id="10" name="Group 4"/>
          <p:cNvGrpSpPr>
            <a:grpSpLocks/>
          </p:cNvGrpSpPr>
          <p:nvPr/>
        </p:nvGrpSpPr>
        <p:grpSpPr bwMode="auto">
          <a:xfrm>
            <a:off x="1331913" y="3933825"/>
            <a:ext cx="6696075" cy="2016125"/>
            <a:chOff x="2660" y="9431"/>
            <a:chExt cx="6035" cy="1560"/>
          </a:xfrm>
        </p:grpSpPr>
        <p:sp>
          <p:nvSpPr>
            <p:cNvPr id="11" name="Rectangle 5"/>
            <p:cNvSpPr>
              <a:spLocks noChangeArrowheads="1"/>
            </p:cNvSpPr>
            <p:nvPr/>
          </p:nvSpPr>
          <p:spPr bwMode="auto">
            <a:xfrm>
              <a:off x="3832" y="9626"/>
              <a:ext cx="3330" cy="1365"/>
            </a:xfrm>
            <a:prstGeom prst="rect">
              <a:avLst/>
            </a:prstGeom>
            <a:solidFill>
              <a:srgbClr val="F8F8F8"/>
            </a:solidFill>
            <a:ln w="9525">
              <a:solidFill>
                <a:srgbClr val="000000"/>
              </a:solidFill>
              <a:miter lim="800000"/>
              <a:headEnd/>
              <a:tailEnd/>
            </a:ln>
          </p:spPr>
          <p:txBody>
            <a:bodyPr/>
            <a:lstStyle/>
            <a:p>
              <a:endParaRPr lang="zh-CN" altLang="en-US"/>
            </a:p>
          </p:txBody>
        </p:sp>
        <p:grpSp>
          <p:nvGrpSpPr>
            <p:cNvPr id="12" name="Group 6"/>
            <p:cNvGrpSpPr>
              <a:grpSpLocks/>
            </p:cNvGrpSpPr>
            <p:nvPr/>
          </p:nvGrpSpPr>
          <p:grpSpPr bwMode="auto">
            <a:xfrm>
              <a:off x="2660" y="9431"/>
              <a:ext cx="6035" cy="1365"/>
              <a:chOff x="2660" y="9431"/>
              <a:chExt cx="6035" cy="1365"/>
            </a:xfrm>
          </p:grpSpPr>
          <p:sp>
            <p:nvSpPr>
              <p:cNvPr id="13" name="Oval 7"/>
              <p:cNvSpPr>
                <a:spLocks noChangeArrowheads="1"/>
              </p:cNvSpPr>
              <p:nvPr/>
            </p:nvSpPr>
            <p:spPr bwMode="auto">
              <a:xfrm>
                <a:off x="4227" y="9821"/>
                <a:ext cx="196" cy="195"/>
              </a:xfrm>
              <a:prstGeom prst="ellipse">
                <a:avLst/>
              </a:prstGeom>
              <a:solidFill>
                <a:srgbClr val="FFFFFF"/>
              </a:solidFill>
              <a:ln w="9525">
                <a:solidFill>
                  <a:srgbClr val="000000"/>
                </a:solidFill>
                <a:round/>
                <a:headEnd/>
                <a:tailEnd/>
              </a:ln>
            </p:spPr>
            <p:txBody>
              <a:bodyPr/>
              <a:lstStyle/>
              <a:p>
                <a:endParaRPr lang="zh-CN" altLang="en-US"/>
              </a:p>
            </p:txBody>
          </p:sp>
          <p:sp>
            <p:nvSpPr>
              <p:cNvPr id="14" name="Oval 8"/>
              <p:cNvSpPr>
                <a:spLocks noChangeArrowheads="1"/>
              </p:cNvSpPr>
              <p:nvPr/>
            </p:nvSpPr>
            <p:spPr bwMode="auto">
              <a:xfrm>
                <a:off x="4815" y="9821"/>
                <a:ext cx="196" cy="195"/>
              </a:xfrm>
              <a:prstGeom prst="ellipse">
                <a:avLst/>
              </a:prstGeom>
              <a:solidFill>
                <a:srgbClr val="FFFFFF"/>
              </a:solidFill>
              <a:ln w="9525">
                <a:solidFill>
                  <a:srgbClr val="000000"/>
                </a:solidFill>
                <a:round/>
                <a:headEnd/>
                <a:tailEnd/>
              </a:ln>
            </p:spPr>
            <p:txBody>
              <a:bodyPr/>
              <a:lstStyle/>
              <a:p>
                <a:endParaRPr lang="zh-CN" altLang="en-US"/>
              </a:p>
            </p:txBody>
          </p:sp>
          <p:sp>
            <p:nvSpPr>
              <p:cNvPr id="15" name="Oval 9"/>
              <p:cNvSpPr>
                <a:spLocks noChangeArrowheads="1"/>
              </p:cNvSpPr>
              <p:nvPr/>
            </p:nvSpPr>
            <p:spPr bwMode="auto">
              <a:xfrm>
                <a:off x="5402" y="9821"/>
                <a:ext cx="196" cy="195"/>
              </a:xfrm>
              <a:prstGeom prst="ellipse">
                <a:avLst/>
              </a:prstGeom>
              <a:solidFill>
                <a:srgbClr val="FFFFFF"/>
              </a:solidFill>
              <a:ln w="9525">
                <a:solidFill>
                  <a:srgbClr val="000000"/>
                </a:solidFill>
                <a:round/>
                <a:headEnd/>
                <a:tailEnd/>
              </a:ln>
            </p:spPr>
            <p:txBody>
              <a:bodyPr/>
              <a:lstStyle/>
              <a:p>
                <a:endParaRPr lang="zh-CN" altLang="en-US"/>
              </a:p>
            </p:txBody>
          </p:sp>
          <p:sp>
            <p:nvSpPr>
              <p:cNvPr id="16" name="Oval 10"/>
              <p:cNvSpPr>
                <a:spLocks noChangeArrowheads="1"/>
              </p:cNvSpPr>
              <p:nvPr/>
            </p:nvSpPr>
            <p:spPr bwMode="auto">
              <a:xfrm>
                <a:off x="5990" y="9821"/>
                <a:ext cx="196" cy="195"/>
              </a:xfrm>
              <a:prstGeom prst="ellipse">
                <a:avLst/>
              </a:prstGeom>
              <a:solidFill>
                <a:srgbClr val="FFFFFF"/>
              </a:solidFill>
              <a:ln w="9525">
                <a:solidFill>
                  <a:srgbClr val="000000"/>
                </a:solidFill>
                <a:round/>
                <a:headEnd/>
                <a:tailEnd/>
              </a:ln>
            </p:spPr>
            <p:txBody>
              <a:bodyPr/>
              <a:lstStyle/>
              <a:p>
                <a:endParaRPr lang="zh-CN" altLang="en-US"/>
              </a:p>
            </p:txBody>
          </p:sp>
          <p:sp>
            <p:nvSpPr>
              <p:cNvPr id="17" name="Oval 11"/>
              <p:cNvSpPr>
                <a:spLocks noChangeArrowheads="1"/>
              </p:cNvSpPr>
              <p:nvPr/>
            </p:nvSpPr>
            <p:spPr bwMode="auto">
              <a:xfrm>
                <a:off x="4227" y="10211"/>
                <a:ext cx="196" cy="195"/>
              </a:xfrm>
              <a:prstGeom prst="ellipse">
                <a:avLst/>
              </a:prstGeom>
              <a:solidFill>
                <a:srgbClr val="FFFFFF"/>
              </a:solidFill>
              <a:ln w="9525">
                <a:solidFill>
                  <a:srgbClr val="000000"/>
                </a:solidFill>
                <a:round/>
                <a:headEnd/>
                <a:tailEnd/>
              </a:ln>
            </p:spPr>
            <p:txBody>
              <a:bodyPr/>
              <a:lstStyle/>
              <a:p>
                <a:endParaRPr lang="zh-CN" altLang="en-US"/>
              </a:p>
            </p:txBody>
          </p:sp>
          <p:sp>
            <p:nvSpPr>
              <p:cNvPr id="18" name="Oval 12"/>
              <p:cNvSpPr>
                <a:spLocks noChangeArrowheads="1"/>
              </p:cNvSpPr>
              <p:nvPr/>
            </p:nvSpPr>
            <p:spPr bwMode="auto">
              <a:xfrm>
                <a:off x="4227" y="10601"/>
                <a:ext cx="196" cy="195"/>
              </a:xfrm>
              <a:prstGeom prst="ellipse">
                <a:avLst/>
              </a:prstGeom>
              <a:solidFill>
                <a:srgbClr val="FFFFFF"/>
              </a:solidFill>
              <a:ln w="9525">
                <a:solidFill>
                  <a:srgbClr val="000000"/>
                </a:solidFill>
                <a:round/>
                <a:headEnd/>
                <a:tailEnd/>
              </a:ln>
            </p:spPr>
            <p:txBody>
              <a:bodyPr/>
              <a:lstStyle/>
              <a:p>
                <a:endParaRPr lang="zh-CN" altLang="en-US"/>
              </a:p>
            </p:txBody>
          </p:sp>
          <p:sp>
            <p:nvSpPr>
              <p:cNvPr id="19" name="Oval 13" descr="棕色大理石"/>
              <p:cNvSpPr>
                <a:spLocks noChangeArrowheads="1"/>
              </p:cNvSpPr>
              <p:nvPr/>
            </p:nvSpPr>
            <p:spPr bwMode="auto">
              <a:xfrm>
                <a:off x="4815" y="10211"/>
                <a:ext cx="196" cy="195"/>
              </a:xfrm>
              <a:prstGeom prst="ellipse">
                <a:avLst/>
              </a:prstGeom>
              <a:blipFill dpi="0" rotWithShape="0">
                <a:blip r:embed="rId3" cstate="print"/>
                <a:srcRect/>
                <a:tile tx="0" ty="0" sx="100000" sy="100000" flip="none" algn="tl"/>
              </a:blipFill>
              <a:ln w="9525">
                <a:solidFill>
                  <a:srgbClr val="000000"/>
                </a:solidFill>
                <a:round/>
                <a:headEnd/>
                <a:tailEnd/>
              </a:ln>
            </p:spPr>
            <p:txBody>
              <a:bodyPr/>
              <a:lstStyle/>
              <a:p>
                <a:endParaRPr lang="zh-CN" altLang="en-US"/>
              </a:p>
            </p:txBody>
          </p:sp>
          <p:sp>
            <p:nvSpPr>
              <p:cNvPr id="20" name="Oval 14"/>
              <p:cNvSpPr>
                <a:spLocks noChangeArrowheads="1"/>
              </p:cNvSpPr>
              <p:nvPr/>
            </p:nvSpPr>
            <p:spPr bwMode="auto">
              <a:xfrm>
                <a:off x="5402" y="10601"/>
                <a:ext cx="196" cy="195"/>
              </a:xfrm>
              <a:prstGeom prst="ellipse">
                <a:avLst/>
              </a:prstGeom>
              <a:solidFill>
                <a:srgbClr val="FFFFFF"/>
              </a:solidFill>
              <a:ln w="9525">
                <a:solidFill>
                  <a:srgbClr val="000000"/>
                </a:solidFill>
                <a:round/>
                <a:headEnd/>
                <a:tailEnd/>
              </a:ln>
            </p:spPr>
            <p:txBody>
              <a:bodyPr/>
              <a:lstStyle/>
              <a:p>
                <a:endParaRPr lang="zh-CN" altLang="en-US"/>
              </a:p>
            </p:txBody>
          </p:sp>
          <p:sp>
            <p:nvSpPr>
              <p:cNvPr id="21" name="Oval 15"/>
              <p:cNvSpPr>
                <a:spLocks noChangeArrowheads="1"/>
              </p:cNvSpPr>
              <p:nvPr/>
            </p:nvSpPr>
            <p:spPr bwMode="auto">
              <a:xfrm>
                <a:off x="4815" y="10601"/>
                <a:ext cx="196" cy="195"/>
              </a:xfrm>
              <a:prstGeom prst="ellipse">
                <a:avLst/>
              </a:prstGeom>
              <a:solidFill>
                <a:srgbClr val="FFFFFF"/>
              </a:solidFill>
              <a:ln w="9525">
                <a:solidFill>
                  <a:srgbClr val="000000"/>
                </a:solidFill>
                <a:round/>
                <a:headEnd/>
                <a:tailEnd/>
              </a:ln>
            </p:spPr>
            <p:txBody>
              <a:bodyPr/>
              <a:lstStyle/>
              <a:p>
                <a:endParaRPr lang="zh-CN" altLang="en-US"/>
              </a:p>
            </p:txBody>
          </p:sp>
          <p:sp>
            <p:nvSpPr>
              <p:cNvPr id="22" name="Oval 16"/>
              <p:cNvSpPr>
                <a:spLocks noChangeArrowheads="1"/>
              </p:cNvSpPr>
              <p:nvPr/>
            </p:nvSpPr>
            <p:spPr bwMode="auto">
              <a:xfrm>
                <a:off x="5990" y="10211"/>
                <a:ext cx="196" cy="195"/>
              </a:xfrm>
              <a:prstGeom prst="ellipse">
                <a:avLst/>
              </a:prstGeom>
              <a:solidFill>
                <a:srgbClr val="FFFFFF"/>
              </a:solidFill>
              <a:ln w="9525">
                <a:solidFill>
                  <a:srgbClr val="000000"/>
                </a:solidFill>
                <a:round/>
                <a:headEnd/>
                <a:tailEnd/>
              </a:ln>
            </p:spPr>
            <p:txBody>
              <a:bodyPr/>
              <a:lstStyle/>
              <a:p>
                <a:endParaRPr lang="zh-CN" altLang="en-US"/>
              </a:p>
            </p:txBody>
          </p:sp>
          <p:sp>
            <p:nvSpPr>
              <p:cNvPr id="23" name="Oval 17"/>
              <p:cNvSpPr>
                <a:spLocks noChangeArrowheads="1"/>
              </p:cNvSpPr>
              <p:nvPr/>
            </p:nvSpPr>
            <p:spPr bwMode="auto">
              <a:xfrm>
                <a:off x="6578" y="9821"/>
                <a:ext cx="196" cy="195"/>
              </a:xfrm>
              <a:prstGeom prst="ellipse">
                <a:avLst/>
              </a:prstGeom>
              <a:solidFill>
                <a:srgbClr val="FFFFFF"/>
              </a:solidFill>
              <a:ln w="9525">
                <a:solidFill>
                  <a:srgbClr val="000000"/>
                </a:solidFill>
                <a:round/>
                <a:headEnd/>
                <a:tailEnd/>
              </a:ln>
            </p:spPr>
            <p:txBody>
              <a:bodyPr/>
              <a:lstStyle/>
              <a:p>
                <a:endParaRPr lang="zh-CN" altLang="en-US"/>
              </a:p>
            </p:txBody>
          </p:sp>
          <p:sp>
            <p:nvSpPr>
              <p:cNvPr id="24" name="Oval 18"/>
              <p:cNvSpPr>
                <a:spLocks noChangeArrowheads="1"/>
              </p:cNvSpPr>
              <p:nvPr/>
            </p:nvSpPr>
            <p:spPr bwMode="auto">
              <a:xfrm>
                <a:off x="6578" y="10211"/>
                <a:ext cx="196" cy="195"/>
              </a:xfrm>
              <a:prstGeom prst="ellipse">
                <a:avLst/>
              </a:prstGeom>
              <a:solidFill>
                <a:srgbClr val="FFFFFF"/>
              </a:solidFill>
              <a:ln w="9525">
                <a:solidFill>
                  <a:srgbClr val="000000"/>
                </a:solidFill>
                <a:round/>
                <a:headEnd/>
                <a:tailEnd/>
              </a:ln>
            </p:spPr>
            <p:txBody>
              <a:bodyPr/>
              <a:lstStyle/>
              <a:p>
                <a:endParaRPr lang="zh-CN" altLang="en-US"/>
              </a:p>
            </p:txBody>
          </p:sp>
          <p:sp>
            <p:nvSpPr>
              <p:cNvPr id="25" name="Oval 19"/>
              <p:cNvSpPr>
                <a:spLocks noChangeArrowheads="1"/>
              </p:cNvSpPr>
              <p:nvPr/>
            </p:nvSpPr>
            <p:spPr bwMode="auto">
              <a:xfrm>
                <a:off x="5990" y="10601"/>
                <a:ext cx="196" cy="195"/>
              </a:xfrm>
              <a:prstGeom prst="ellipse">
                <a:avLst/>
              </a:prstGeom>
              <a:solidFill>
                <a:srgbClr val="FFFFFF"/>
              </a:solidFill>
              <a:ln w="9525">
                <a:solidFill>
                  <a:srgbClr val="000000"/>
                </a:solidFill>
                <a:round/>
                <a:headEnd/>
                <a:tailEnd/>
              </a:ln>
            </p:spPr>
            <p:txBody>
              <a:bodyPr/>
              <a:lstStyle/>
              <a:p>
                <a:endParaRPr lang="zh-CN" altLang="en-US"/>
              </a:p>
            </p:txBody>
          </p:sp>
          <p:sp>
            <p:nvSpPr>
              <p:cNvPr id="26" name="Oval 20"/>
              <p:cNvSpPr>
                <a:spLocks noChangeArrowheads="1"/>
              </p:cNvSpPr>
              <p:nvPr/>
            </p:nvSpPr>
            <p:spPr bwMode="auto">
              <a:xfrm>
                <a:off x="6578" y="10601"/>
                <a:ext cx="196" cy="195"/>
              </a:xfrm>
              <a:prstGeom prst="ellipse">
                <a:avLst/>
              </a:prstGeom>
              <a:solidFill>
                <a:srgbClr val="FFFFFF"/>
              </a:solidFill>
              <a:ln w="9525">
                <a:solidFill>
                  <a:srgbClr val="000000"/>
                </a:solidFill>
                <a:round/>
                <a:headEnd/>
                <a:tailEnd/>
              </a:ln>
            </p:spPr>
            <p:txBody>
              <a:bodyPr/>
              <a:lstStyle/>
              <a:p>
                <a:endParaRPr lang="zh-CN" altLang="en-US"/>
              </a:p>
            </p:txBody>
          </p:sp>
          <p:sp>
            <p:nvSpPr>
              <p:cNvPr id="27" name="Rectangle 21"/>
              <p:cNvSpPr>
                <a:spLocks noChangeArrowheads="1"/>
              </p:cNvSpPr>
              <p:nvPr/>
            </p:nvSpPr>
            <p:spPr bwMode="auto">
              <a:xfrm>
                <a:off x="2660" y="10055"/>
                <a:ext cx="1175" cy="585"/>
              </a:xfrm>
              <a:prstGeom prst="rect">
                <a:avLst/>
              </a:prstGeom>
              <a:solidFill>
                <a:srgbClr val="FFFFFF"/>
              </a:solidFill>
              <a:ln w="9525">
                <a:noFill/>
                <a:miter lim="800000"/>
                <a:headEnd/>
                <a:tailEnd/>
              </a:ln>
            </p:spPr>
            <p:txBody>
              <a:bodyPr/>
              <a:lstStyle/>
              <a:p>
                <a:pPr algn="just"/>
                <a:r>
                  <a:rPr lang="zh-CN" altLang="en-US" sz="2000">
                    <a:latin typeface="Times New Roman" pitchFamily="18" charset="0"/>
                  </a:rPr>
                  <a:t>杂质原子</a:t>
                </a:r>
                <a:endParaRPr lang="zh-CN" altLang="en-US" sz="2000"/>
              </a:p>
            </p:txBody>
          </p:sp>
          <p:sp>
            <p:nvSpPr>
              <p:cNvPr id="28" name="Line 22"/>
              <p:cNvSpPr>
                <a:spLocks noChangeShapeType="1"/>
              </p:cNvSpPr>
              <p:nvPr/>
            </p:nvSpPr>
            <p:spPr bwMode="auto">
              <a:xfrm>
                <a:off x="3740" y="10367"/>
                <a:ext cx="980" cy="0"/>
              </a:xfrm>
              <a:prstGeom prst="line">
                <a:avLst/>
              </a:prstGeom>
              <a:noFill/>
              <a:ln w="9525">
                <a:solidFill>
                  <a:srgbClr val="000000"/>
                </a:solidFill>
                <a:round/>
                <a:headEnd/>
                <a:tailEnd type="triangle" w="med" len="med"/>
              </a:ln>
            </p:spPr>
            <p:txBody>
              <a:bodyPr/>
              <a:lstStyle/>
              <a:p>
                <a:endParaRPr lang="zh-CN" altLang="en-US"/>
              </a:p>
            </p:txBody>
          </p:sp>
          <p:sp>
            <p:nvSpPr>
              <p:cNvPr id="29" name="Rectangle 23"/>
              <p:cNvSpPr>
                <a:spLocks noChangeArrowheads="1"/>
              </p:cNvSpPr>
              <p:nvPr/>
            </p:nvSpPr>
            <p:spPr bwMode="auto">
              <a:xfrm>
                <a:off x="2660" y="9431"/>
                <a:ext cx="979" cy="585"/>
              </a:xfrm>
              <a:prstGeom prst="rect">
                <a:avLst/>
              </a:prstGeom>
              <a:solidFill>
                <a:srgbClr val="FFFFFF"/>
              </a:solidFill>
              <a:ln w="9525">
                <a:noFill/>
                <a:miter lim="800000"/>
                <a:headEnd/>
                <a:tailEnd/>
              </a:ln>
            </p:spPr>
            <p:txBody>
              <a:bodyPr/>
              <a:lstStyle/>
              <a:p>
                <a:pPr algn="just"/>
                <a:r>
                  <a:rPr lang="en-US" altLang="zh-CN">
                    <a:latin typeface="Times New Roman" pitchFamily="18" charset="0"/>
                  </a:rPr>
                  <a:t>Si</a:t>
                </a:r>
                <a:r>
                  <a:rPr lang="zh-CN" altLang="en-US">
                    <a:latin typeface="Times New Roman" pitchFamily="18" charset="0"/>
                  </a:rPr>
                  <a:t>原子</a:t>
                </a:r>
                <a:endParaRPr lang="zh-CN" altLang="en-US"/>
              </a:p>
            </p:txBody>
          </p:sp>
          <p:sp>
            <p:nvSpPr>
              <p:cNvPr id="30" name="Line 24"/>
              <p:cNvSpPr>
                <a:spLocks noChangeShapeType="1"/>
              </p:cNvSpPr>
              <p:nvPr/>
            </p:nvSpPr>
            <p:spPr bwMode="auto">
              <a:xfrm>
                <a:off x="3444" y="9821"/>
                <a:ext cx="783" cy="0"/>
              </a:xfrm>
              <a:prstGeom prst="line">
                <a:avLst/>
              </a:prstGeom>
              <a:noFill/>
              <a:ln w="9525">
                <a:solidFill>
                  <a:srgbClr val="000000"/>
                </a:solidFill>
                <a:round/>
                <a:headEnd/>
                <a:tailEnd type="triangle" w="med" len="med"/>
              </a:ln>
            </p:spPr>
            <p:txBody>
              <a:bodyPr/>
              <a:lstStyle/>
              <a:p>
                <a:endParaRPr lang="zh-CN" altLang="en-US"/>
              </a:p>
            </p:txBody>
          </p:sp>
          <p:sp>
            <p:nvSpPr>
              <p:cNvPr id="31" name="Rectangle 25"/>
              <p:cNvSpPr>
                <a:spLocks noChangeArrowheads="1"/>
              </p:cNvSpPr>
              <p:nvPr/>
            </p:nvSpPr>
            <p:spPr bwMode="auto">
              <a:xfrm>
                <a:off x="7520" y="10055"/>
                <a:ext cx="1175" cy="585"/>
              </a:xfrm>
              <a:prstGeom prst="rect">
                <a:avLst/>
              </a:prstGeom>
              <a:solidFill>
                <a:srgbClr val="FFFFFF"/>
              </a:solidFill>
              <a:ln w="9525">
                <a:noFill/>
                <a:miter lim="800000"/>
                <a:headEnd/>
                <a:tailEnd/>
              </a:ln>
            </p:spPr>
            <p:txBody>
              <a:bodyPr/>
              <a:lstStyle/>
              <a:p>
                <a:pPr algn="just"/>
                <a:r>
                  <a:rPr lang="zh-CN" altLang="en-US" sz="2000">
                    <a:latin typeface="Times New Roman" pitchFamily="18" charset="0"/>
                  </a:rPr>
                  <a:t>晶格空位</a:t>
                </a:r>
                <a:endParaRPr lang="zh-CN" altLang="en-US" sz="2000"/>
              </a:p>
            </p:txBody>
          </p:sp>
          <p:sp>
            <p:nvSpPr>
              <p:cNvPr id="32" name="Oval 26"/>
              <p:cNvSpPr>
                <a:spLocks noChangeArrowheads="1"/>
              </p:cNvSpPr>
              <p:nvPr/>
            </p:nvSpPr>
            <p:spPr bwMode="auto">
              <a:xfrm>
                <a:off x="5402" y="10211"/>
                <a:ext cx="196" cy="195"/>
              </a:xfrm>
              <a:prstGeom prst="ellipse">
                <a:avLst/>
              </a:prstGeom>
              <a:solidFill>
                <a:srgbClr val="FFFFFF"/>
              </a:solidFill>
              <a:ln w="9525">
                <a:solidFill>
                  <a:srgbClr val="000000"/>
                </a:solidFill>
                <a:prstDash val="dashDot"/>
                <a:round/>
                <a:headEnd/>
                <a:tailEnd/>
              </a:ln>
            </p:spPr>
            <p:txBody>
              <a:bodyPr/>
              <a:lstStyle/>
              <a:p>
                <a:endParaRPr lang="zh-CN" altLang="en-US"/>
              </a:p>
            </p:txBody>
          </p:sp>
          <p:sp>
            <p:nvSpPr>
              <p:cNvPr id="33" name="Line 27"/>
              <p:cNvSpPr>
                <a:spLocks noChangeShapeType="1"/>
              </p:cNvSpPr>
              <p:nvPr/>
            </p:nvSpPr>
            <p:spPr bwMode="auto">
              <a:xfrm flipH="1">
                <a:off x="5720" y="10367"/>
                <a:ext cx="1800" cy="0"/>
              </a:xfrm>
              <a:prstGeom prst="line">
                <a:avLst/>
              </a:prstGeom>
              <a:noFill/>
              <a:ln w="9525">
                <a:solidFill>
                  <a:srgbClr val="000000"/>
                </a:solidFill>
                <a:round/>
                <a:headEnd/>
                <a:tailEnd type="triangle" w="med" len="med"/>
              </a:ln>
            </p:spPr>
            <p:txBody>
              <a:bodyPr/>
              <a:lstStyle/>
              <a:p>
                <a:endParaRPr lang="zh-CN" altLang="en-US"/>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04664"/>
            <a:ext cx="4392488" cy="369332"/>
          </a:xfrm>
          <a:prstGeom prst="rect">
            <a:avLst/>
          </a:prstGeom>
          <a:noFill/>
        </p:spPr>
        <p:txBody>
          <a:bodyPr wrap="square" rtlCol="0">
            <a:spAutoFit/>
          </a:bodyPr>
          <a:lstStyle/>
          <a:p>
            <a:r>
              <a:rPr lang="zh-CN" altLang="en-US" b="1" dirty="0">
                <a:solidFill>
                  <a:schemeClr val="bg1"/>
                </a:solidFill>
              </a:rPr>
              <a:t>扩散工艺原理：磷源的使用原理    </a:t>
            </a:r>
            <a:r>
              <a:rPr lang="en-US" altLang="zh-CN" b="1" dirty="0">
                <a:solidFill>
                  <a:schemeClr val="bg1"/>
                </a:solidFill>
              </a:rPr>
              <a:t>P-N</a:t>
            </a:r>
            <a:r>
              <a:rPr lang="zh-CN" altLang="en-US" b="1" dirty="0">
                <a:solidFill>
                  <a:schemeClr val="bg1"/>
                </a:solidFill>
              </a:rPr>
              <a:t>结</a:t>
            </a:r>
          </a:p>
        </p:txBody>
      </p:sp>
      <p:sp>
        <p:nvSpPr>
          <p:cNvPr id="34" name="矩形 1"/>
          <p:cNvSpPr>
            <a:spLocks noChangeArrowheads="1"/>
          </p:cNvSpPr>
          <p:nvPr/>
        </p:nvSpPr>
        <p:spPr bwMode="auto">
          <a:xfrm>
            <a:off x="395536" y="836712"/>
            <a:ext cx="6950546" cy="1600438"/>
          </a:xfrm>
          <a:prstGeom prst="rect">
            <a:avLst/>
          </a:prstGeom>
          <a:noFill/>
          <a:ln w="9525">
            <a:noFill/>
            <a:miter lim="800000"/>
            <a:headEnd/>
            <a:tailEnd/>
          </a:ln>
        </p:spPr>
        <p:txBody>
          <a:bodyPr wrap="square">
            <a:spAutoFit/>
          </a:bodyPr>
          <a:lstStyle/>
          <a:p>
            <a:endParaRPr lang="en-US" altLang="zh-CN" dirty="0">
              <a:latin typeface="Calibri" pitchFamily="34" charset="0"/>
            </a:endParaRPr>
          </a:p>
          <a:p>
            <a:r>
              <a:rPr lang="zh-CN" altLang="en-US" sz="2000" dirty="0">
                <a:solidFill>
                  <a:srgbClr val="0033CC"/>
                </a:solidFill>
                <a:latin typeface="Calibri" pitchFamily="34" charset="0"/>
              </a:rPr>
              <a:t>太阳能光伏电池</a:t>
            </a:r>
            <a:r>
              <a:rPr lang="zh-CN" altLang="en-US" sz="2000" dirty="0">
                <a:solidFill>
                  <a:srgbClr val="1D981F"/>
                </a:solidFill>
                <a:latin typeface="Calibri" pitchFamily="34" charset="0"/>
              </a:rPr>
              <a:t>（</a:t>
            </a:r>
            <a:r>
              <a:rPr lang="en-US" altLang="zh-CN" sz="2000" dirty="0">
                <a:solidFill>
                  <a:srgbClr val="1D981F"/>
                </a:solidFill>
                <a:latin typeface="Calibri" pitchFamily="34" charset="0"/>
              </a:rPr>
              <a:t>PV</a:t>
            </a:r>
            <a:r>
              <a:rPr lang="zh-CN" altLang="en-US" sz="2000" dirty="0">
                <a:solidFill>
                  <a:srgbClr val="1D981F"/>
                </a:solidFill>
                <a:latin typeface="Calibri" pitchFamily="34" charset="0"/>
              </a:rPr>
              <a:t>）</a:t>
            </a:r>
            <a:endParaRPr lang="en-US" altLang="zh-CN" sz="2000" dirty="0">
              <a:solidFill>
                <a:srgbClr val="1D981F"/>
              </a:solidFill>
              <a:latin typeface="Calibri" pitchFamily="34" charset="0"/>
            </a:endParaRPr>
          </a:p>
          <a:p>
            <a:pPr>
              <a:lnSpc>
                <a:spcPct val="150000"/>
              </a:lnSpc>
            </a:pPr>
            <a:r>
              <a:rPr lang="zh-CN" altLang="en-US" sz="2000" dirty="0">
                <a:solidFill>
                  <a:srgbClr val="1D981F"/>
                </a:solidFill>
                <a:latin typeface="Calibri" pitchFamily="34" charset="0"/>
              </a:rPr>
              <a:t>光生伏特效应，简称光伏效应。指光照使不均匀半导体或半导体与金属结合的不同部位之间产生电位差的现象。</a:t>
            </a:r>
          </a:p>
        </p:txBody>
      </p:sp>
      <p:pic>
        <p:nvPicPr>
          <p:cNvPr id="35" name="Picture 1"/>
          <p:cNvPicPr>
            <a:picLocks noChangeAspect="1" noChangeArrowheads="1"/>
          </p:cNvPicPr>
          <p:nvPr/>
        </p:nvPicPr>
        <p:blipFill>
          <a:blip r:embed="rId3" cstate="print"/>
          <a:srcRect/>
          <a:stretch>
            <a:fillRect/>
          </a:stretch>
        </p:blipFill>
        <p:spPr bwMode="auto">
          <a:xfrm>
            <a:off x="1475656" y="2780928"/>
            <a:ext cx="6304756" cy="3078088"/>
          </a:xfrm>
          <a:prstGeom prst="rect">
            <a:avLst/>
          </a:prstGeom>
          <a:noFill/>
          <a:ln w="9525">
            <a:solidFill>
              <a:srgbClr val="08B84F"/>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340768"/>
            <a:ext cx="7416824" cy="496996"/>
          </a:xfrm>
          <a:prstGeom prst="rect">
            <a:avLst/>
          </a:prstGeom>
          <a:noFill/>
        </p:spPr>
        <p:txBody>
          <a:bodyPr wrap="square" rtlCol="0">
            <a:spAutoFit/>
          </a:bodyPr>
          <a:lstStyle/>
          <a:p>
            <a:pPr algn="ctr">
              <a:lnSpc>
                <a:spcPct val="150000"/>
              </a:lnSpc>
            </a:pPr>
            <a:endParaRPr lang="en-US" altLang="zh-CN" sz="2000" dirty="0">
              <a:solidFill>
                <a:srgbClr val="0033CC"/>
              </a:solidFill>
            </a:endParaRPr>
          </a:p>
        </p:txBody>
      </p:sp>
      <p:pic>
        <p:nvPicPr>
          <p:cNvPr id="7" name="Picture 4" descr="20060103174646735"/>
          <p:cNvPicPr>
            <a:picLocks noChangeAspect="1" noChangeArrowheads="1"/>
          </p:cNvPicPr>
          <p:nvPr/>
        </p:nvPicPr>
        <p:blipFill>
          <a:blip r:embed="rId3" cstate="print"/>
          <a:srcRect/>
          <a:stretch>
            <a:fillRect/>
          </a:stretch>
        </p:blipFill>
        <p:spPr bwMode="auto">
          <a:xfrm>
            <a:off x="323528" y="2204864"/>
            <a:ext cx="3168898" cy="2316215"/>
          </a:xfrm>
          <a:prstGeom prst="rect">
            <a:avLst/>
          </a:prstGeom>
          <a:noFill/>
          <a:ln w="9525">
            <a:noFill/>
            <a:miter lim="800000"/>
            <a:headEnd/>
            <a:tailEnd/>
          </a:ln>
        </p:spPr>
      </p:pic>
      <p:sp>
        <p:nvSpPr>
          <p:cNvPr id="8" name="TextBox 7"/>
          <p:cNvSpPr txBox="1"/>
          <p:nvPr/>
        </p:nvSpPr>
        <p:spPr>
          <a:xfrm>
            <a:off x="251520" y="404664"/>
            <a:ext cx="4392488" cy="369332"/>
          </a:xfrm>
          <a:prstGeom prst="rect">
            <a:avLst/>
          </a:prstGeom>
          <a:noFill/>
        </p:spPr>
        <p:txBody>
          <a:bodyPr wrap="square" rtlCol="0">
            <a:spAutoFit/>
          </a:bodyPr>
          <a:lstStyle/>
          <a:p>
            <a:r>
              <a:rPr lang="zh-CN" altLang="en-US" b="1" dirty="0">
                <a:solidFill>
                  <a:schemeClr val="bg1"/>
                </a:solidFill>
              </a:rPr>
              <a:t>扩散工艺原理：磷源的使用原理    </a:t>
            </a:r>
            <a:r>
              <a:rPr lang="en-US" altLang="zh-CN" b="1" dirty="0">
                <a:solidFill>
                  <a:schemeClr val="bg1"/>
                </a:solidFill>
              </a:rPr>
              <a:t>P-N</a:t>
            </a:r>
            <a:r>
              <a:rPr lang="zh-CN" altLang="en-US" b="1" dirty="0">
                <a:solidFill>
                  <a:schemeClr val="bg1"/>
                </a:solidFill>
              </a:rPr>
              <a:t>结</a:t>
            </a:r>
          </a:p>
        </p:txBody>
      </p:sp>
      <p:sp>
        <p:nvSpPr>
          <p:cNvPr id="9" name="矩形 8"/>
          <p:cNvSpPr/>
          <p:nvPr/>
        </p:nvSpPr>
        <p:spPr>
          <a:xfrm>
            <a:off x="683568" y="1052736"/>
            <a:ext cx="7632848" cy="523220"/>
          </a:xfrm>
          <a:prstGeom prst="rect">
            <a:avLst/>
          </a:prstGeom>
        </p:spPr>
        <p:txBody>
          <a:bodyPr wrap="square">
            <a:spAutoFit/>
          </a:bodyPr>
          <a:lstStyle/>
          <a:p>
            <a:r>
              <a:rPr lang="zh-CN" altLang="en-US" sz="2800" b="1" dirty="0">
                <a:solidFill>
                  <a:srgbClr val="0033CC"/>
                </a:solidFill>
              </a:rPr>
              <a:t>扩散的目的：</a:t>
            </a:r>
            <a:r>
              <a:rPr lang="zh-CN" altLang="en-US" sz="2800" b="1" dirty="0">
                <a:solidFill>
                  <a:srgbClr val="FF0000"/>
                </a:solidFill>
              </a:rPr>
              <a:t>形成</a:t>
            </a:r>
            <a:r>
              <a:rPr lang="en-US" altLang="zh-CN" sz="2800" b="1" dirty="0">
                <a:solidFill>
                  <a:srgbClr val="FF0000"/>
                </a:solidFill>
                <a:latin typeface="Times New Roman" pitchFamily="18" charset="0"/>
              </a:rPr>
              <a:t>PN</a:t>
            </a:r>
            <a:r>
              <a:rPr lang="zh-CN" altLang="en-US" sz="2800" b="1" dirty="0">
                <a:solidFill>
                  <a:srgbClr val="FF0000"/>
                </a:solidFill>
              </a:rPr>
              <a:t>结，为电子流动创造条件</a:t>
            </a:r>
          </a:p>
        </p:txBody>
      </p:sp>
      <p:pic>
        <p:nvPicPr>
          <p:cNvPr id="37889" name="Picture 1" descr="C:\Users\like580301\AppData\Roaming\Tencent\Users\1009728048\QQ\WinTemp\RichOle\~UQ_M_MW6LQ]N}SAW{}4{_9.jpg"/>
          <p:cNvPicPr>
            <a:picLocks noChangeAspect="1" noChangeArrowheads="1"/>
          </p:cNvPicPr>
          <p:nvPr/>
        </p:nvPicPr>
        <p:blipFill>
          <a:blip r:embed="rId4" cstate="print"/>
          <a:srcRect/>
          <a:stretch>
            <a:fillRect/>
          </a:stretch>
        </p:blipFill>
        <p:spPr bwMode="auto">
          <a:xfrm>
            <a:off x="6516216" y="2492896"/>
            <a:ext cx="2133600" cy="1743075"/>
          </a:xfrm>
          <a:prstGeom prst="rect">
            <a:avLst/>
          </a:prstGeom>
          <a:noFill/>
        </p:spPr>
      </p:pic>
      <p:pic>
        <p:nvPicPr>
          <p:cNvPr id="37890" name="Picture 2" descr="C:\Users\like580301\AppData\Roaming\Tencent\Users\1009728048\QQ\WinTemp\RichOle\90ZYLX1NA7Q4UU(JNZV$}{P.jpg"/>
          <p:cNvPicPr>
            <a:picLocks noChangeAspect="1" noChangeArrowheads="1"/>
          </p:cNvPicPr>
          <p:nvPr/>
        </p:nvPicPr>
        <p:blipFill>
          <a:blip r:embed="rId5" cstate="print"/>
          <a:srcRect/>
          <a:stretch>
            <a:fillRect/>
          </a:stretch>
        </p:blipFill>
        <p:spPr bwMode="auto">
          <a:xfrm>
            <a:off x="3995936" y="1628800"/>
            <a:ext cx="1752600" cy="1733550"/>
          </a:xfrm>
          <a:prstGeom prst="rect">
            <a:avLst/>
          </a:prstGeom>
          <a:noFill/>
        </p:spPr>
      </p:pic>
      <p:pic>
        <p:nvPicPr>
          <p:cNvPr id="37891" name="Picture 3" descr="C:\Users\like580301\AppData\Roaming\Tencent\Users\1009728048\QQ\WinTemp\RichOle\3Q(1V7O8O3}OJDP}H{}_X~H.jpg"/>
          <p:cNvPicPr>
            <a:picLocks noChangeAspect="1" noChangeArrowheads="1"/>
          </p:cNvPicPr>
          <p:nvPr/>
        </p:nvPicPr>
        <p:blipFill>
          <a:blip r:embed="rId6" cstate="print"/>
          <a:srcRect/>
          <a:stretch>
            <a:fillRect/>
          </a:stretch>
        </p:blipFill>
        <p:spPr bwMode="auto">
          <a:xfrm>
            <a:off x="4716016" y="4653136"/>
            <a:ext cx="2047875" cy="1752600"/>
          </a:xfrm>
          <a:prstGeom prst="rect">
            <a:avLst/>
          </a:prstGeom>
          <a:noFill/>
        </p:spPr>
      </p:pic>
      <p:sp>
        <p:nvSpPr>
          <p:cNvPr id="10" name="虚尾箭头 9"/>
          <p:cNvSpPr/>
          <p:nvPr/>
        </p:nvSpPr>
        <p:spPr>
          <a:xfrm>
            <a:off x="2987824" y="2204864"/>
            <a:ext cx="1080120" cy="360040"/>
          </a:xfrm>
          <a:prstGeom prst="stripedRightArrow">
            <a:avLst/>
          </a:prstGeom>
          <a:noFill/>
          <a:ln>
            <a:solidFill>
              <a:srgbClr val="08B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虚尾箭头 11"/>
          <p:cNvSpPr/>
          <p:nvPr/>
        </p:nvSpPr>
        <p:spPr>
          <a:xfrm rot="1491516">
            <a:off x="5755599" y="2100718"/>
            <a:ext cx="954208" cy="360040"/>
          </a:xfrm>
          <a:prstGeom prst="stripedRightArrow">
            <a:avLst/>
          </a:prstGeom>
          <a:noFill/>
          <a:ln>
            <a:solidFill>
              <a:srgbClr val="08B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虚尾箭头 12"/>
          <p:cNvSpPr/>
          <p:nvPr/>
        </p:nvSpPr>
        <p:spPr>
          <a:xfrm rot="8626443">
            <a:off x="6602725" y="4406511"/>
            <a:ext cx="950657" cy="360040"/>
          </a:xfrm>
          <a:prstGeom prst="stripedRightArrow">
            <a:avLst/>
          </a:prstGeom>
          <a:noFill/>
          <a:ln>
            <a:solidFill>
              <a:srgbClr val="08B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虚尾箭头 13"/>
          <p:cNvSpPr/>
          <p:nvPr/>
        </p:nvSpPr>
        <p:spPr>
          <a:xfrm rot="10800000">
            <a:off x="3995936" y="5517232"/>
            <a:ext cx="1152128" cy="360040"/>
          </a:xfrm>
          <a:prstGeom prst="stripedRightArrow">
            <a:avLst/>
          </a:prstGeom>
          <a:noFill/>
          <a:ln>
            <a:solidFill>
              <a:srgbClr val="08B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3203848" y="1916832"/>
            <a:ext cx="1008112" cy="369332"/>
          </a:xfrm>
          <a:prstGeom prst="rect">
            <a:avLst/>
          </a:prstGeom>
          <a:noFill/>
        </p:spPr>
        <p:txBody>
          <a:bodyPr wrap="square" rtlCol="0">
            <a:spAutoFit/>
          </a:bodyPr>
          <a:lstStyle/>
          <a:p>
            <a:r>
              <a:rPr lang="zh-CN" altLang="en-US" dirty="0">
                <a:solidFill>
                  <a:srgbClr val="0033CC"/>
                </a:solidFill>
              </a:rPr>
              <a:t>扩散</a:t>
            </a:r>
          </a:p>
        </p:txBody>
      </p:sp>
      <p:sp>
        <p:nvSpPr>
          <p:cNvPr id="16" name="TextBox 15"/>
          <p:cNvSpPr txBox="1"/>
          <p:nvPr/>
        </p:nvSpPr>
        <p:spPr>
          <a:xfrm rot="1394644">
            <a:off x="5891342" y="1783356"/>
            <a:ext cx="1224136" cy="369332"/>
          </a:xfrm>
          <a:prstGeom prst="rect">
            <a:avLst/>
          </a:prstGeom>
          <a:noFill/>
        </p:spPr>
        <p:txBody>
          <a:bodyPr wrap="square" rtlCol="0">
            <a:spAutoFit/>
          </a:bodyPr>
          <a:lstStyle/>
          <a:p>
            <a:r>
              <a:rPr lang="zh-CN" altLang="en-US" dirty="0">
                <a:solidFill>
                  <a:srgbClr val="0033CC"/>
                </a:solidFill>
              </a:rPr>
              <a:t>丝网印刷</a:t>
            </a:r>
          </a:p>
        </p:txBody>
      </p:sp>
      <p:sp>
        <p:nvSpPr>
          <p:cNvPr id="17" name="TextBox 16"/>
          <p:cNvSpPr txBox="1"/>
          <p:nvPr/>
        </p:nvSpPr>
        <p:spPr>
          <a:xfrm rot="19265484">
            <a:off x="6880416" y="4568714"/>
            <a:ext cx="1008112" cy="369332"/>
          </a:xfrm>
          <a:prstGeom prst="rect">
            <a:avLst/>
          </a:prstGeom>
          <a:noFill/>
        </p:spPr>
        <p:txBody>
          <a:bodyPr wrap="square" rtlCol="0">
            <a:spAutoFit/>
          </a:bodyPr>
          <a:lstStyle/>
          <a:p>
            <a:r>
              <a:rPr lang="zh-CN" altLang="en-US" dirty="0">
                <a:solidFill>
                  <a:srgbClr val="0033CC"/>
                </a:solidFill>
              </a:rPr>
              <a:t>组件</a:t>
            </a:r>
          </a:p>
        </p:txBody>
      </p:sp>
      <p:sp>
        <p:nvSpPr>
          <p:cNvPr id="18" name="TextBox 17"/>
          <p:cNvSpPr txBox="1"/>
          <p:nvPr/>
        </p:nvSpPr>
        <p:spPr>
          <a:xfrm>
            <a:off x="3995936" y="5157192"/>
            <a:ext cx="1008112" cy="369332"/>
          </a:xfrm>
          <a:prstGeom prst="rect">
            <a:avLst/>
          </a:prstGeom>
          <a:noFill/>
        </p:spPr>
        <p:txBody>
          <a:bodyPr wrap="square" rtlCol="0">
            <a:spAutoFit/>
          </a:bodyPr>
          <a:lstStyle/>
          <a:p>
            <a:r>
              <a:rPr lang="zh-CN" altLang="en-US" dirty="0">
                <a:solidFill>
                  <a:srgbClr val="FF0000"/>
                </a:solidFill>
              </a:rPr>
              <a:t>发电</a:t>
            </a:r>
          </a:p>
        </p:txBody>
      </p:sp>
      <p:pic>
        <p:nvPicPr>
          <p:cNvPr id="37893" name="Picture 5" descr="http://img.sucai.redocn.com/attachments/images/201111/20111105/20111031_22e73bd46aac121d7e92T5ubN9CwLxUF.jpg.thumb.jpg">
            <a:hlinkClick r:id="rId7" tooltip="电力警示标志"/>
          </p:cNvPr>
          <p:cNvPicPr>
            <a:picLocks noChangeAspect="1" noChangeArrowheads="1"/>
          </p:cNvPicPr>
          <p:nvPr/>
        </p:nvPicPr>
        <p:blipFill>
          <a:blip r:embed="rId8" cstate="print"/>
          <a:srcRect/>
          <a:stretch>
            <a:fillRect/>
          </a:stretch>
        </p:blipFill>
        <p:spPr bwMode="auto">
          <a:xfrm>
            <a:off x="2555776" y="5373216"/>
            <a:ext cx="634380" cy="634380"/>
          </a:xfrm>
          <a:prstGeom prst="rect">
            <a:avLst/>
          </a:prstGeom>
          <a:noFill/>
        </p:spPr>
      </p:pic>
      <p:pic>
        <p:nvPicPr>
          <p:cNvPr id="37895" name="Picture 7" descr="http://t2.baidu.com/it/u=1567346363,271862003&amp;fm=23&amp;gp=0.jpg"/>
          <p:cNvPicPr>
            <a:picLocks noChangeAspect="1" noChangeArrowheads="1"/>
          </p:cNvPicPr>
          <p:nvPr/>
        </p:nvPicPr>
        <p:blipFill>
          <a:blip r:embed="rId9" cstate="print"/>
          <a:srcRect/>
          <a:stretch>
            <a:fillRect/>
          </a:stretch>
        </p:blipFill>
        <p:spPr bwMode="auto">
          <a:xfrm rot="1514969">
            <a:off x="3459840" y="5227200"/>
            <a:ext cx="193553" cy="90599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安全使用与管理培训</a:t>
            </a:r>
          </a:p>
        </p:txBody>
      </p:sp>
      <p:sp>
        <p:nvSpPr>
          <p:cNvPr id="7" name="矩形 6"/>
          <p:cNvSpPr/>
          <p:nvPr/>
        </p:nvSpPr>
        <p:spPr>
          <a:xfrm>
            <a:off x="2267744" y="2420888"/>
            <a:ext cx="4572000" cy="1200329"/>
          </a:xfrm>
          <a:prstGeom prst="rect">
            <a:avLst/>
          </a:prstGeom>
          <a:ln w="38100">
            <a:solidFill>
              <a:srgbClr val="FFFF00"/>
            </a:solidFill>
          </a:ln>
        </p:spPr>
        <p:style>
          <a:lnRef idx="0">
            <a:schemeClr val="accent1"/>
          </a:lnRef>
          <a:fillRef idx="3">
            <a:schemeClr val="accent1"/>
          </a:fillRef>
          <a:effectRef idx="3">
            <a:schemeClr val="accent1"/>
          </a:effectRef>
          <a:fontRef idx="minor">
            <a:schemeClr val="lt1"/>
          </a:fontRef>
        </p:style>
        <p:txBody>
          <a:bodyPr>
            <a:spAutoFit/>
          </a:bodyPr>
          <a:lstStyle/>
          <a:p>
            <a:pPr algn="ctr"/>
            <a:endParaRPr lang="en-US" altLang="zh-CN" sz="2400" b="1" dirty="0">
              <a:solidFill>
                <a:srgbClr val="FFFF00"/>
              </a:solidFill>
            </a:endParaRPr>
          </a:p>
          <a:p>
            <a:pPr algn="ctr"/>
            <a:r>
              <a:rPr lang="zh-CN" altLang="en-US" sz="2400" b="1" dirty="0">
                <a:solidFill>
                  <a:srgbClr val="FFFF00"/>
                </a:solidFill>
              </a:rPr>
              <a:t>三氯氧磷</a:t>
            </a:r>
            <a:r>
              <a:rPr lang="zh-CN" altLang="en-US" sz="2400" dirty="0">
                <a:solidFill>
                  <a:schemeClr val="bg1"/>
                </a:solidFill>
              </a:rPr>
              <a:t>使用的</a:t>
            </a:r>
            <a:r>
              <a:rPr lang="zh-CN" altLang="en-US" sz="2400" b="1" dirty="0">
                <a:solidFill>
                  <a:srgbClr val="FFFF00"/>
                </a:solidFill>
              </a:rPr>
              <a:t>安全要求</a:t>
            </a:r>
            <a:endParaRPr lang="en-US" altLang="zh-CN" sz="2400" b="1" dirty="0">
              <a:solidFill>
                <a:srgbClr val="FFFF00"/>
              </a:solidFill>
            </a:endParaRPr>
          </a:p>
          <a:p>
            <a:pPr algn="ctr"/>
            <a:endParaRPr lang="zh-CN" altLang="en-US" sz="2400" b="1" dirty="0">
              <a:solidFill>
                <a:srgbClr val="FFFF00"/>
              </a:solidFill>
            </a:endParaRPr>
          </a:p>
        </p:txBody>
      </p:sp>
      <p:sp>
        <p:nvSpPr>
          <p:cNvPr id="19" name="圆角矩形 18"/>
          <p:cNvSpPr/>
          <p:nvPr/>
        </p:nvSpPr>
        <p:spPr>
          <a:xfrm>
            <a:off x="1331640" y="2708920"/>
            <a:ext cx="576064" cy="6480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400" dirty="0">
                <a:solidFill>
                  <a:schemeClr val="bg1"/>
                </a:solidFill>
              </a:rPr>
              <a:t>3</a:t>
            </a:r>
            <a:endParaRPr lang="zh-CN" altLang="en-US" sz="24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340768"/>
            <a:ext cx="7416824" cy="496996"/>
          </a:xfrm>
          <a:prstGeom prst="rect">
            <a:avLst/>
          </a:prstGeom>
          <a:noFill/>
        </p:spPr>
        <p:txBody>
          <a:bodyPr wrap="square" rtlCol="0">
            <a:spAutoFit/>
          </a:bodyPr>
          <a:lstStyle/>
          <a:p>
            <a:pPr algn="ctr">
              <a:lnSpc>
                <a:spcPct val="150000"/>
              </a:lnSpc>
            </a:pPr>
            <a:endParaRPr lang="en-US" altLang="zh-CN" sz="2000" dirty="0">
              <a:solidFill>
                <a:srgbClr val="0033CC"/>
              </a:solidFill>
            </a:endParaRPr>
          </a:p>
        </p:txBody>
      </p:sp>
      <p:sp>
        <p:nvSpPr>
          <p:cNvPr id="5" name="矩形 4"/>
          <p:cNvSpPr/>
          <p:nvPr/>
        </p:nvSpPr>
        <p:spPr>
          <a:xfrm>
            <a:off x="467544" y="1700808"/>
            <a:ext cx="8208912"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spcAft>
                <a:spcPts val="0"/>
              </a:spcAft>
            </a:pPr>
            <a:r>
              <a:rPr lang="en-US" altLang="zh-CN" dirty="0">
                <a:solidFill>
                  <a:srgbClr val="FF0000"/>
                </a:solidFill>
                <a:latin typeface="+mn-ea"/>
                <a:ea typeface="+mn-ea"/>
              </a:rPr>
              <a:t>1</a:t>
            </a:r>
            <a:r>
              <a:rPr lang="zh-CN" altLang="en-US" dirty="0">
                <a:solidFill>
                  <a:srgbClr val="0033CC"/>
                </a:solidFill>
                <a:latin typeface="+mn-ea"/>
                <a:ea typeface="+mn-ea"/>
              </a:rPr>
              <a:t>、所有进入扩散工序作业的人员，必须接受公司环安中心的“三氯氧磷专项安全教育培训”；三氯氧磷的使用、设备维护人员必须进行专项安全教育培训，必须通过培训考核</a:t>
            </a:r>
            <a:r>
              <a:rPr lang="zh-CN" altLang="en-US" kern="100" dirty="0">
                <a:solidFill>
                  <a:srgbClr val="0033CC"/>
                </a:solidFill>
                <a:latin typeface="+mn-ea"/>
                <a:ea typeface="+mn-ea"/>
                <a:cs typeface="Times New Roman"/>
              </a:rPr>
              <a:t>。</a:t>
            </a:r>
            <a:endParaRPr lang="en-US" altLang="zh-CN" kern="100" dirty="0">
              <a:solidFill>
                <a:srgbClr val="0033CC"/>
              </a:solidFill>
              <a:latin typeface="+mn-ea"/>
              <a:ea typeface="+mn-ea"/>
              <a:cs typeface="Times New Roman"/>
            </a:endParaRPr>
          </a:p>
        </p:txBody>
      </p:sp>
      <p:sp>
        <p:nvSpPr>
          <p:cNvPr id="7" name="TextBox 6"/>
          <p:cNvSpPr txBox="1"/>
          <p:nvPr/>
        </p:nvSpPr>
        <p:spPr>
          <a:xfrm>
            <a:off x="251520" y="404664"/>
            <a:ext cx="5760640"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工序的人员安全资格要求：安全培训与取证</a:t>
            </a:r>
          </a:p>
        </p:txBody>
      </p:sp>
      <p:sp>
        <p:nvSpPr>
          <p:cNvPr id="18" name="矩形 17"/>
          <p:cNvSpPr/>
          <p:nvPr/>
        </p:nvSpPr>
        <p:spPr>
          <a:xfrm>
            <a:off x="467544" y="3212976"/>
            <a:ext cx="820891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spcAft>
                <a:spcPts val="0"/>
              </a:spcAft>
            </a:pPr>
            <a:r>
              <a:rPr lang="en-US" altLang="zh-CN" dirty="0">
                <a:solidFill>
                  <a:srgbClr val="FF0000"/>
                </a:solidFill>
                <a:latin typeface="+mn-ea"/>
                <a:ea typeface="+mn-ea"/>
              </a:rPr>
              <a:t>2</a:t>
            </a:r>
            <a:r>
              <a:rPr lang="zh-CN" altLang="en-US" dirty="0">
                <a:solidFill>
                  <a:srgbClr val="0033CC"/>
                </a:solidFill>
                <a:latin typeface="+mn-ea"/>
                <a:ea typeface="+mn-ea"/>
              </a:rPr>
              <a:t>、三氯氧磷的源瓶更换人员、源瓶设备设施维护人员还必须参加由政府安监局组织的专项“危化品”安全教育培训，必须通过培训考核取证后方能够上岗作业</a:t>
            </a:r>
            <a:r>
              <a:rPr lang="zh-CN" altLang="en-US" kern="100" dirty="0">
                <a:solidFill>
                  <a:srgbClr val="0033CC"/>
                </a:solidFill>
                <a:latin typeface="+mn-ea"/>
                <a:ea typeface="+mn-ea"/>
                <a:cs typeface="Times New Roman"/>
              </a:rPr>
              <a:t>。</a:t>
            </a:r>
            <a:endParaRPr lang="en-US" altLang="zh-CN" kern="100" dirty="0">
              <a:solidFill>
                <a:srgbClr val="0033CC"/>
              </a:solidFill>
              <a:latin typeface="+mn-ea"/>
              <a:ea typeface="+mn-ea"/>
              <a:cs typeface="Times New Roman"/>
            </a:endParaRPr>
          </a:p>
        </p:txBody>
      </p:sp>
      <p:sp>
        <p:nvSpPr>
          <p:cNvPr id="19" name="矩形 18"/>
          <p:cNvSpPr/>
          <p:nvPr/>
        </p:nvSpPr>
        <p:spPr>
          <a:xfrm>
            <a:off x="467544" y="4437112"/>
            <a:ext cx="820891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spcAft>
                <a:spcPts val="0"/>
              </a:spcAft>
            </a:pPr>
            <a:r>
              <a:rPr lang="en-US" altLang="zh-CN" dirty="0">
                <a:solidFill>
                  <a:srgbClr val="FF0000"/>
                </a:solidFill>
                <a:latin typeface="+mn-ea"/>
              </a:rPr>
              <a:t>3</a:t>
            </a:r>
            <a:r>
              <a:rPr lang="zh-CN" altLang="en-US" dirty="0">
                <a:solidFill>
                  <a:srgbClr val="0033CC"/>
                </a:solidFill>
                <a:latin typeface="+mn-ea"/>
                <a:ea typeface="+mn-ea"/>
              </a:rPr>
              <a:t>、扩散工序的</a:t>
            </a:r>
            <a:r>
              <a:rPr lang="zh-CN" altLang="en-US" kern="100" dirty="0">
                <a:solidFill>
                  <a:srgbClr val="0033CC"/>
                </a:solidFill>
                <a:latin typeface="+mn-ea"/>
                <a:cs typeface="Times New Roman"/>
              </a:rPr>
              <a:t>作业人员必须持有环安中心和人资部门考核后颁发的</a:t>
            </a:r>
            <a:r>
              <a:rPr lang="en-US" altLang="zh-CN" kern="100" dirty="0">
                <a:solidFill>
                  <a:srgbClr val="0033CC"/>
                </a:solidFill>
                <a:latin typeface="+mn-ea"/>
                <a:cs typeface="Times New Roman"/>
              </a:rPr>
              <a:t>《</a:t>
            </a:r>
            <a:r>
              <a:rPr lang="zh-CN" altLang="en-US" kern="100" dirty="0">
                <a:solidFill>
                  <a:srgbClr val="0033CC"/>
                </a:solidFill>
                <a:latin typeface="+mn-ea"/>
                <a:cs typeface="Times New Roman"/>
              </a:rPr>
              <a:t>上岗安全资格证</a:t>
            </a:r>
            <a:r>
              <a:rPr lang="en-US" altLang="zh-CN" kern="100" dirty="0">
                <a:solidFill>
                  <a:srgbClr val="0033CC"/>
                </a:solidFill>
                <a:latin typeface="+mn-ea"/>
                <a:cs typeface="Times New Roman"/>
              </a:rPr>
              <a:t>》 </a:t>
            </a:r>
            <a:r>
              <a:rPr lang="zh-CN" altLang="en-US" kern="100" dirty="0">
                <a:solidFill>
                  <a:srgbClr val="0033CC"/>
                </a:solidFill>
                <a:latin typeface="+mn-ea"/>
                <a:ea typeface="+mn-ea"/>
                <a:cs typeface="Times New Roman"/>
              </a:rPr>
              <a:t>。</a:t>
            </a:r>
            <a:endParaRPr lang="en-US" altLang="zh-CN" kern="100" dirty="0">
              <a:solidFill>
                <a:srgbClr val="0033CC"/>
              </a:solidFill>
              <a:latin typeface="+mn-ea"/>
              <a:ea typeface="+mn-ea"/>
              <a:cs typeface="Times New Roman"/>
            </a:endParaRPr>
          </a:p>
        </p:txBody>
      </p:sp>
      <p:sp>
        <p:nvSpPr>
          <p:cNvPr id="20" name="TextBox 19"/>
          <p:cNvSpPr txBox="1"/>
          <p:nvPr/>
        </p:nvSpPr>
        <p:spPr>
          <a:xfrm>
            <a:off x="539552" y="1124744"/>
            <a:ext cx="2592288" cy="369332"/>
          </a:xfrm>
          <a:prstGeom prst="rect">
            <a:avLst/>
          </a:prstGeom>
          <a:noFill/>
        </p:spPr>
        <p:txBody>
          <a:bodyPr wrap="square" rtlCol="0">
            <a:spAutoFit/>
          </a:bodyPr>
          <a:lstStyle/>
          <a:p>
            <a:r>
              <a:rPr lang="zh-CN" altLang="en-US" b="1" dirty="0">
                <a:solidFill>
                  <a:srgbClr val="FF0000"/>
                </a:solidFill>
              </a:rPr>
              <a:t>人员要求：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C:\Users\like580301\AppData\Roaming\Tencent\Users\1009728048\QQ\WinTemp\RichOle\]@OFKOZ$5I4Q]AT9SZ7SK8E.jpg"/>
          <p:cNvPicPr>
            <a:picLocks noChangeAspect="1" noChangeArrowheads="1"/>
          </p:cNvPicPr>
          <p:nvPr/>
        </p:nvPicPr>
        <p:blipFill>
          <a:blip r:embed="rId3" cstate="print"/>
          <a:srcRect/>
          <a:stretch>
            <a:fillRect/>
          </a:stretch>
        </p:blipFill>
        <p:spPr bwMode="auto">
          <a:xfrm>
            <a:off x="5292080" y="3933056"/>
            <a:ext cx="3149007" cy="2520280"/>
          </a:xfrm>
          <a:prstGeom prst="rect">
            <a:avLst/>
          </a:prstGeom>
          <a:noFill/>
        </p:spPr>
      </p:pic>
      <p:pic>
        <p:nvPicPr>
          <p:cNvPr id="66564" name="Picture 4" descr="C:\Users\like580301\AppData\Roaming\Tencent\Users\1009728048\QQ\WinTemp\RichOle\_F57$8)7(LH4$XC{_B`_894.jpg"/>
          <p:cNvPicPr>
            <a:picLocks noChangeAspect="1" noChangeArrowheads="1"/>
          </p:cNvPicPr>
          <p:nvPr/>
        </p:nvPicPr>
        <p:blipFill>
          <a:blip r:embed="rId4" cstate="print"/>
          <a:srcRect/>
          <a:stretch>
            <a:fillRect/>
          </a:stretch>
        </p:blipFill>
        <p:spPr bwMode="auto">
          <a:xfrm>
            <a:off x="4211960" y="1772816"/>
            <a:ext cx="3168352" cy="2456004"/>
          </a:xfrm>
          <a:prstGeom prst="rect">
            <a:avLst/>
          </a:prstGeom>
          <a:noFill/>
        </p:spPr>
      </p:pic>
      <p:sp>
        <p:nvSpPr>
          <p:cNvPr id="4" name="TextBox 3"/>
          <p:cNvSpPr txBox="1"/>
          <p:nvPr/>
        </p:nvSpPr>
        <p:spPr>
          <a:xfrm>
            <a:off x="971600" y="1340768"/>
            <a:ext cx="7416824" cy="496996"/>
          </a:xfrm>
          <a:prstGeom prst="rect">
            <a:avLst/>
          </a:prstGeom>
          <a:noFill/>
        </p:spPr>
        <p:txBody>
          <a:bodyPr wrap="square" rtlCol="0">
            <a:spAutoFit/>
          </a:bodyPr>
          <a:lstStyle/>
          <a:p>
            <a:pPr algn="ctr">
              <a:lnSpc>
                <a:spcPct val="150000"/>
              </a:lnSpc>
            </a:pPr>
            <a:endParaRPr lang="en-US" altLang="zh-CN" sz="2000" dirty="0">
              <a:solidFill>
                <a:srgbClr val="0033CC"/>
              </a:solidFill>
            </a:endParaRPr>
          </a:p>
        </p:txBody>
      </p:sp>
      <p:sp>
        <p:nvSpPr>
          <p:cNvPr id="5" name="矩形 4"/>
          <p:cNvSpPr/>
          <p:nvPr/>
        </p:nvSpPr>
        <p:spPr>
          <a:xfrm>
            <a:off x="323528" y="908720"/>
            <a:ext cx="8208912" cy="1477328"/>
          </a:xfrm>
          <a:prstGeom prst="rect">
            <a:avLst/>
          </a:prstGeom>
        </p:spPr>
        <p:txBody>
          <a:bodyPr wrap="square">
            <a:spAutoFit/>
          </a:bodyPr>
          <a:lstStyle/>
          <a:p>
            <a:pPr algn="just">
              <a:spcAft>
                <a:spcPts val="0"/>
              </a:spcAft>
            </a:pPr>
            <a:r>
              <a:rPr lang="en-US" altLang="zh-CN" dirty="0">
                <a:solidFill>
                  <a:srgbClr val="0033CC"/>
                </a:solidFill>
                <a:latin typeface="+mn-ea"/>
                <a:ea typeface="+mn-ea"/>
              </a:rPr>
              <a:t>1</a:t>
            </a:r>
            <a:r>
              <a:rPr lang="zh-CN" altLang="en-US" dirty="0">
                <a:solidFill>
                  <a:srgbClr val="0033CC"/>
                </a:solidFill>
                <a:latin typeface="+mn-ea"/>
                <a:ea typeface="+mn-ea"/>
              </a:rPr>
              <a:t>、</a:t>
            </a:r>
            <a:r>
              <a:rPr lang="zh-CN" altLang="en-US" b="1" dirty="0">
                <a:solidFill>
                  <a:srgbClr val="0033CC"/>
                </a:solidFill>
                <a:latin typeface="+mn-ea"/>
                <a:ea typeface="+mn-ea"/>
              </a:rPr>
              <a:t>三氯氧磷的搬运、包装与贮存</a:t>
            </a:r>
            <a:r>
              <a:rPr lang="en-US" altLang="zh-CN" kern="100" dirty="0">
                <a:solidFill>
                  <a:srgbClr val="0033CC"/>
                </a:solidFill>
                <a:latin typeface="+mn-ea"/>
                <a:ea typeface="+mn-ea"/>
                <a:cs typeface="Times New Roman"/>
              </a:rPr>
              <a:t>: </a:t>
            </a:r>
            <a:r>
              <a:rPr lang="zh-CN" altLang="zh-CN" kern="100" dirty="0">
                <a:solidFill>
                  <a:srgbClr val="0033CC"/>
                </a:solidFill>
                <a:latin typeface="+mn-ea"/>
                <a:ea typeface="+mn-ea"/>
                <a:cs typeface="Times New Roman"/>
              </a:rPr>
              <a:t>搬运时</a:t>
            </a:r>
            <a:r>
              <a:rPr lang="zh-CN" altLang="en-US" kern="100" dirty="0">
                <a:solidFill>
                  <a:srgbClr val="0033CC"/>
                </a:solidFill>
                <a:latin typeface="+mn-ea"/>
                <a:ea typeface="+mn-ea"/>
                <a:cs typeface="Times New Roman"/>
              </a:rPr>
              <a:t>必须</a:t>
            </a:r>
            <a:r>
              <a:rPr lang="zh-CN" altLang="zh-CN" kern="100" dirty="0">
                <a:solidFill>
                  <a:srgbClr val="0033CC"/>
                </a:solidFill>
                <a:latin typeface="+mn-ea"/>
                <a:ea typeface="+mn-ea"/>
                <a:cs typeface="Times New Roman"/>
              </a:rPr>
              <a:t>穿着个人防护</a:t>
            </a:r>
            <a:r>
              <a:rPr lang="zh-CN" altLang="en-US" kern="100" dirty="0">
                <a:solidFill>
                  <a:srgbClr val="0033CC"/>
                </a:solidFill>
                <a:latin typeface="+mn-ea"/>
                <a:ea typeface="+mn-ea"/>
                <a:cs typeface="Times New Roman"/>
              </a:rPr>
              <a:t>用品</a:t>
            </a:r>
            <a:r>
              <a:rPr lang="en-US" altLang="zh-CN" kern="100" dirty="0">
                <a:solidFill>
                  <a:srgbClr val="0033CC"/>
                </a:solidFill>
                <a:latin typeface="+mn-ea"/>
                <a:ea typeface="+mn-ea"/>
                <a:cs typeface="Times New Roman"/>
              </a:rPr>
              <a:t>(PPE),</a:t>
            </a:r>
            <a:r>
              <a:rPr lang="zh-CN" altLang="en-US" kern="100" dirty="0">
                <a:solidFill>
                  <a:srgbClr val="0033CC"/>
                </a:solidFill>
                <a:latin typeface="+mn-ea"/>
                <a:ea typeface="+mn-ea"/>
                <a:cs typeface="Times New Roman"/>
              </a:rPr>
              <a:t>使用   </a:t>
            </a:r>
            <a:endParaRPr lang="en-US" altLang="zh-CN" kern="100" dirty="0">
              <a:solidFill>
                <a:srgbClr val="0033CC"/>
              </a:solidFill>
              <a:latin typeface="+mn-ea"/>
              <a:ea typeface="+mn-ea"/>
              <a:cs typeface="Times New Roman"/>
            </a:endParaRPr>
          </a:p>
          <a:p>
            <a:pPr algn="just">
              <a:spcAft>
                <a:spcPts val="0"/>
              </a:spcAft>
            </a:pPr>
            <a:r>
              <a:rPr lang="en-US" altLang="zh-CN" kern="100" dirty="0">
                <a:solidFill>
                  <a:srgbClr val="0033CC"/>
                </a:solidFill>
                <a:latin typeface="+mn-ea"/>
                <a:ea typeface="+mn-ea"/>
                <a:cs typeface="Times New Roman"/>
              </a:rPr>
              <a:t>   </a:t>
            </a:r>
            <a:r>
              <a:rPr lang="zh-CN" altLang="en-US" kern="100" dirty="0">
                <a:solidFill>
                  <a:srgbClr val="0033CC"/>
                </a:solidFill>
                <a:latin typeface="+mn-ea"/>
                <a:ea typeface="+mn-ea"/>
                <a:cs typeface="Times New Roman"/>
              </a:rPr>
              <a:t>有减震措施的专用小车装载。</a:t>
            </a:r>
            <a:endParaRPr lang="en-US" altLang="zh-CN" kern="100" dirty="0">
              <a:solidFill>
                <a:srgbClr val="0033CC"/>
              </a:solidFill>
              <a:latin typeface="+mn-ea"/>
              <a:ea typeface="+mn-ea"/>
              <a:cs typeface="Times New Roman"/>
            </a:endParaRPr>
          </a:p>
          <a:p>
            <a:pPr algn="just">
              <a:spcAft>
                <a:spcPts val="0"/>
              </a:spcAft>
            </a:pPr>
            <a:r>
              <a:rPr lang="en-US" altLang="zh-CN" kern="100" dirty="0">
                <a:solidFill>
                  <a:srgbClr val="0033CC"/>
                </a:solidFill>
                <a:latin typeface="+mn-ea"/>
                <a:ea typeface="+mn-ea"/>
                <a:cs typeface="Times New Roman"/>
              </a:rPr>
              <a:t>2</a:t>
            </a:r>
            <a:r>
              <a:rPr lang="zh-CN" altLang="en-US" kern="100" dirty="0">
                <a:solidFill>
                  <a:srgbClr val="0033CC"/>
                </a:solidFill>
                <a:latin typeface="+mn-ea"/>
                <a:ea typeface="+mn-ea"/>
                <a:cs typeface="Times New Roman"/>
              </a:rPr>
              <a:t>、源瓶在</a:t>
            </a:r>
            <a:r>
              <a:rPr lang="zh-CN" altLang="zh-CN" kern="100" dirty="0">
                <a:solidFill>
                  <a:srgbClr val="0033CC"/>
                </a:solidFill>
                <a:latin typeface="+mn-ea"/>
                <a:ea typeface="+mn-ea"/>
                <a:cs typeface="Times New Roman"/>
              </a:rPr>
              <a:t>使用中必须固定</a:t>
            </a:r>
            <a:r>
              <a:rPr lang="zh-CN" altLang="en-US" kern="100" dirty="0">
                <a:solidFill>
                  <a:srgbClr val="0033CC"/>
                </a:solidFill>
                <a:latin typeface="+mn-ea"/>
                <a:ea typeface="+mn-ea"/>
                <a:cs typeface="Times New Roman"/>
              </a:rPr>
              <a:t>（放置在加温座中）</a:t>
            </a:r>
            <a:r>
              <a:rPr lang="zh-CN" altLang="zh-CN" kern="100" dirty="0">
                <a:solidFill>
                  <a:srgbClr val="0033CC"/>
                </a:solidFill>
                <a:latin typeface="+mn-ea"/>
                <a:ea typeface="+mn-ea"/>
                <a:cs typeface="Times New Roman"/>
              </a:rPr>
              <a:t>。</a:t>
            </a:r>
            <a:endParaRPr lang="en-US" altLang="zh-CN" kern="100" dirty="0">
              <a:solidFill>
                <a:srgbClr val="0033CC"/>
              </a:solidFill>
              <a:latin typeface="+mn-ea"/>
              <a:ea typeface="+mn-ea"/>
              <a:cs typeface="Times New Roman"/>
            </a:endParaRPr>
          </a:p>
          <a:p>
            <a:pPr algn="just">
              <a:spcAft>
                <a:spcPts val="0"/>
              </a:spcAft>
            </a:pPr>
            <a:r>
              <a:rPr lang="en-US" altLang="zh-CN" kern="100" dirty="0">
                <a:solidFill>
                  <a:srgbClr val="0033CC"/>
                </a:solidFill>
                <a:latin typeface="+mn-ea"/>
                <a:ea typeface="+mn-ea"/>
                <a:cs typeface="Times New Roman"/>
              </a:rPr>
              <a:t>3</a:t>
            </a:r>
            <a:r>
              <a:rPr lang="zh-CN" altLang="en-US" kern="100" dirty="0">
                <a:solidFill>
                  <a:srgbClr val="0033CC"/>
                </a:solidFill>
                <a:latin typeface="+mn-ea"/>
                <a:ea typeface="+mn-ea"/>
                <a:cs typeface="Times New Roman"/>
              </a:rPr>
              <a:t>、</a:t>
            </a:r>
            <a:r>
              <a:rPr lang="zh-CN" altLang="zh-CN" kern="100" dirty="0">
                <a:solidFill>
                  <a:srgbClr val="0033CC"/>
                </a:solidFill>
                <a:latin typeface="+mn-ea"/>
                <a:ea typeface="+mn-ea"/>
                <a:cs typeface="Times New Roman"/>
              </a:rPr>
              <a:t>不可对瓶身任何地方</a:t>
            </a:r>
            <a:r>
              <a:rPr lang="zh-CN" altLang="en-US" kern="100" dirty="0">
                <a:solidFill>
                  <a:srgbClr val="0033CC"/>
                </a:solidFill>
                <a:latin typeface="+mn-ea"/>
                <a:ea typeface="+mn-ea"/>
                <a:cs typeface="Times New Roman"/>
              </a:rPr>
              <a:t>撞击或高温</a:t>
            </a:r>
            <a:r>
              <a:rPr lang="zh-CN" altLang="zh-CN" kern="100" dirty="0">
                <a:solidFill>
                  <a:srgbClr val="0033CC"/>
                </a:solidFill>
                <a:latin typeface="+mn-ea"/>
                <a:ea typeface="+mn-ea"/>
                <a:cs typeface="Times New Roman"/>
              </a:rPr>
              <a:t>加热。所有</a:t>
            </a:r>
            <a:r>
              <a:rPr lang="zh-CN" altLang="en-US" kern="100" dirty="0">
                <a:solidFill>
                  <a:srgbClr val="0033CC"/>
                </a:solidFill>
                <a:latin typeface="+mn-ea"/>
                <a:ea typeface="+mn-ea"/>
                <a:cs typeface="Times New Roman"/>
              </a:rPr>
              <a:t>连接</a:t>
            </a:r>
            <a:r>
              <a:rPr lang="zh-CN" altLang="zh-CN" kern="100" dirty="0">
                <a:solidFill>
                  <a:srgbClr val="0033CC"/>
                </a:solidFill>
                <a:latin typeface="+mn-ea"/>
                <a:ea typeface="+mn-ea"/>
                <a:cs typeface="Times New Roman"/>
              </a:rPr>
              <a:t>管道与设施需</a:t>
            </a:r>
            <a:r>
              <a:rPr lang="zh-CN" altLang="en-US" kern="100" dirty="0">
                <a:solidFill>
                  <a:srgbClr val="0033CC"/>
                </a:solidFill>
                <a:latin typeface="+mn-ea"/>
                <a:ea typeface="+mn-ea"/>
                <a:cs typeface="Times New Roman"/>
              </a:rPr>
              <a:t>确</a:t>
            </a:r>
            <a:r>
              <a:rPr lang="zh-CN" altLang="zh-CN" kern="100" dirty="0">
                <a:solidFill>
                  <a:srgbClr val="0033CC"/>
                </a:solidFill>
                <a:latin typeface="+mn-ea"/>
                <a:ea typeface="+mn-ea"/>
                <a:cs typeface="Times New Roman"/>
              </a:rPr>
              <a:t>定无</a:t>
            </a:r>
            <a:r>
              <a:rPr lang="zh-CN" altLang="en-US" kern="100" dirty="0">
                <a:solidFill>
                  <a:srgbClr val="0033CC"/>
                </a:solidFill>
                <a:latin typeface="+mn-ea"/>
                <a:ea typeface="+mn-ea"/>
                <a:cs typeface="Times New Roman"/>
              </a:rPr>
              <a:t>泄漏</a:t>
            </a:r>
            <a:r>
              <a:rPr lang="zh-CN" altLang="zh-CN" kern="100" dirty="0">
                <a:solidFill>
                  <a:srgbClr val="0033CC"/>
                </a:solidFill>
                <a:latin typeface="+mn-ea"/>
                <a:ea typeface="+mn-ea"/>
                <a:cs typeface="Times New Roman"/>
              </a:rPr>
              <a:t>后</a:t>
            </a:r>
            <a:endParaRPr lang="en-US" altLang="zh-CN" kern="100" dirty="0">
              <a:solidFill>
                <a:srgbClr val="0033CC"/>
              </a:solidFill>
              <a:latin typeface="+mn-ea"/>
              <a:ea typeface="+mn-ea"/>
              <a:cs typeface="Times New Roman"/>
            </a:endParaRPr>
          </a:p>
          <a:p>
            <a:pPr algn="just">
              <a:spcAft>
                <a:spcPts val="0"/>
              </a:spcAft>
            </a:pPr>
            <a:r>
              <a:rPr lang="en-US" altLang="zh-CN" kern="100" dirty="0">
                <a:solidFill>
                  <a:srgbClr val="0033CC"/>
                </a:solidFill>
                <a:latin typeface="+mn-ea"/>
                <a:ea typeface="+mn-ea"/>
                <a:cs typeface="Times New Roman"/>
              </a:rPr>
              <a:t>   </a:t>
            </a:r>
            <a:r>
              <a:rPr lang="zh-CN" altLang="zh-CN" kern="100" dirty="0">
                <a:solidFill>
                  <a:srgbClr val="0033CC"/>
                </a:solidFill>
                <a:latin typeface="+mn-ea"/>
                <a:ea typeface="+mn-ea"/>
                <a:cs typeface="Times New Roman"/>
              </a:rPr>
              <a:t>方可使用。</a:t>
            </a:r>
          </a:p>
        </p:txBody>
      </p:sp>
      <p:sp>
        <p:nvSpPr>
          <p:cNvPr id="7" name="TextBox 6"/>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的安全使用要求：包装与存放</a:t>
            </a:r>
          </a:p>
        </p:txBody>
      </p:sp>
      <p:pic>
        <p:nvPicPr>
          <p:cNvPr id="66565" name="Picture 5" descr="C:\Users\like580301\AppData\Roaming\Tencent\Users\1009728048\QQ\WinTemp\RichOle\[]34)HDJD1$V@I(9@$YIZA4.jpg"/>
          <p:cNvPicPr>
            <a:picLocks noChangeAspect="1" noChangeArrowheads="1"/>
          </p:cNvPicPr>
          <p:nvPr/>
        </p:nvPicPr>
        <p:blipFill>
          <a:blip r:embed="rId5" cstate="print"/>
          <a:srcRect/>
          <a:stretch>
            <a:fillRect/>
          </a:stretch>
        </p:blipFill>
        <p:spPr bwMode="auto">
          <a:xfrm>
            <a:off x="1763688" y="2132856"/>
            <a:ext cx="2567908" cy="1938870"/>
          </a:xfrm>
          <a:prstGeom prst="rect">
            <a:avLst/>
          </a:prstGeom>
          <a:noFill/>
        </p:spPr>
      </p:pic>
      <p:sp>
        <p:nvSpPr>
          <p:cNvPr id="13" name="圆角矩形标注 12"/>
          <p:cNvSpPr/>
          <p:nvPr/>
        </p:nvSpPr>
        <p:spPr>
          <a:xfrm>
            <a:off x="323528" y="2636912"/>
            <a:ext cx="1440160" cy="648072"/>
          </a:xfrm>
          <a:prstGeom prst="wedgeRoundRectCallout">
            <a:avLst>
              <a:gd name="adj1" fmla="val 87295"/>
              <a:gd name="adj2" fmla="val -68276"/>
              <a:gd name="adj3" fmla="val 16667"/>
            </a:avLst>
          </a:prstGeom>
          <a:solidFill>
            <a:schemeClr val="accent3">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33CC"/>
                </a:solidFill>
              </a:rPr>
              <a:t>有通风设施的存放柜</a:t>
            </a:r>
          </a:p>
        </p:txBody>
      </p:sp>
      <p:sp>
        <p:nvSpPr>
          <p:cNvPr id="14" name="圆角矩形标注 13"/>
          <p:cNvSpPr/>
          <p:nvPr/>
        </p:nvSpPr>
        <p:spPr>
          <a:xfrm>
            <a:off x="7596336" y="2852936"/>
            <a:ext cx="1224136" cy="576064"/>
          </a:xfrm>
          <a:prstGeom prst="wedgeRoundRectCallout">
            <a:avLst>
              <a:gd name="adj1" fmla="val -148357"/>
              <a:gd name="adj2" fmla="val -53272"/>
              <a:gd name="adj3" fmla="val 16667"/>
            </a:avLst>
          </a:prstGeom>
          <a:solidFill>
            <a:schemeClr val="accent3">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33CC"/>
                </a:solidFill>
              </a:rPr>
              <a:t>有独立的包装桶</a:t>
            </a:r>
          </a:p>
        </p:txBody>
      </p:sp>
      <p:sp>
        <p:nvSpPr>
          <p:cNvPr id="15" name="圆角矩形标注 14"/>
          <p:cNvSpPr/>
          <p:nvPr/>
        </p:nvSpPr>
        <p:spPr>
          <a:xfrm>
            <a:off x="7596336" y="3933056"/>
            <a:ext cx="1296144" cy="648072"/>
          </a:xfrm>
          <a:prstGeom prst="wedgeRoundRectCallout">
            <a:avLst>
              <a:gd name="adj1" fmla="val -77033"/>
              <a:gd name="adj2" fmla="val 181799"/>
              <a:gd name="adj3" fmla="val 16667"/>
            </a:avLst>
          </a:prstGeom>
          <a:solidFill>
            <a:schemeClr val="accent3">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33CC"/>
                </a:solidFill>
              </a:rPr>
              <a:t>有减震和密封措施</a:t>
            </a:r>
          </a:p>
        </p:txBody>
      </p:sp>
      <p:pic>
        <p:nvPicPr>
          <p:cNvPr id="33793" name="Picture 1" descr="C:\Users\like580301\AppData\Roaming\Tencent\Users\1009728048\QQ\WinTemp\RichOle\[KU%D{3RXSE{1~F7_WPC20Z.jpg"/>
          <p:cNvPicPr>
            <a:picLocks noChangeAspect="1" noChangeArrowheads="1"/>
          </p:cNvPicPr>
          <p:nvPr/>
        </p:nvPicPr>
        <p:blipFill>
          <a:blip r:embed="rId6" cstate="print"/>
          <a:srcRect/>
          <a:stretch>
            <a:fillRect/>
          </a:stretch>
        </p:blipFill>
        <p:spPr bwMode="auto">
          <a:xfrm>
            <a:off x="2339752" y="4077072"/>
            <a:ext cx="2160240" cy="2387634"/>
          </a:xfrm>
          <a:prstGeom prst="rect">
            <a:avLst/>
          </a:prstGeom>
          <a:noFill/>
        </p:spPr>
      </p:pic>
      <p:sp>
        <p:nvSpPr>
          <p:cNvPr id="16" name="圆角矩形标注 15"/>
          <p:cNvSpPr/>
          <p:nvPr/>
        </p:nvSpPr>
        <p:spPr>
          <a:xfrm>
            <a:off x="323528" y="4293096"/>
            <a:ext cx="1368152" cy="576064"/>
          </a:xfrm>
          <a:prstGeom prst="wedgeRoundRectCallout">
            <a:avLst>
              <a:gd name="adj1" fmla="val 148050"/>
              <a:gd name="adj2" fmla="val 116517"/>
              <a:gd name="adj3" fmla="val 16667"/>
            </a:avLst>
          </a:prstGeom>
          <a:solidFill>
            <a:schemeClr val="accent3">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33CC"/>
                </a:solidFill>
              </a:rPr>
              <a:t>使用中进行固定</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C:\Users\like580301\AppData\Roaming\Tencent\Users\1009728048\QQ\WinTemp\RichOle\]@OFKOZ$5I4Q]AT9SZ7SK8E.jpg"/>
          <p:cNvPicPr>
            <a:picLocks noChangeAspect="1" noChangeArrowheads="1"/>
          </p:cNvPicPr>
          <p:nvPr/>
        </p:nvPicPr>
        <p:blipFill>
          <a:blip r:embed="rId3" cstate="print"/>
          <a:srcRect/>
          <a:stretch>
            <a:fillRect/>
          </a:stretch>
        </p:blipFill>
        <p:spPr bwMode="auto">
          <a:xfrm>
            <a:off x="5508104" y="4005064"/>
            <a:ext cx="3149007" cy="2520280"/>
          </a:xfrm>
          <a:prstGeom prst="rect">
            <a:avLst/>
          </a:prstGeom>
          <a:noFill/>
        </p:spPr>
      </p:pic>
      <p:pic>
        <p:nvPicPr>
          <p:cNvPr id="66564" name="Picture 4" descr="C:\Users\like580301\AppData\Roaming\Tencent\Users\1009728048\QQ\WinTemp\RichOle\_F57$8)7(LH4$XC{_B`_894.jpg"/>
          <p:cNvPicPr>
            <a:picLocks noChangeAspect="1" noChangeArrowheads="1"/>
          </p:cNvPicPr>
          <p:nvPr/>
        </p:nvPicPr>
        <p:blipFill>
          <a:blip r:embed="rId4" cstate="print"/>
          <a:srcRect/>
          <a:stretch>
            <a:fillRect/>
          </a:stretch>
        </p:blipFill>
        <p:spPr bwMode="auto">
          <a:xfrm>
            <a:off x="5508104" y="1268760"/>
            <a:ext cx="3168352" cy="2456004"/>
          </a:xfrm>
          <a:prstGeom prst="rect">
            <a:avLst/>
          </a:prstGeom>
          <a:noFill/>
        </p:spPr>
      </p:pic>
      <p:sp>
        <p:nvSpPr>
          <p:cNvPr id="4" name="TextBox 3"/>
          <p:cNvSpPr txBox="1"/>
          <p:nvPr/>
        </p:nvSpPr>
        <p:spPr>
          <a:xfrm>
            <a:off x="971600" y="1340768"/>
            <a:ext cx="7416824" cy="496996"/>
          </a:xfrm>
          <a:prstGeom prst="rect">
            <a:avLst/>
          </a:prstGeom>
          <a:noFill/>
        </p:spPr>
        <p:txBody>
          <a:bodyPr wrap="square" rtlCol="0">
            <a:spAutoFit/>
          </a:bodyPr>
          <a:lstStyle/>
          <a:p>
            <a:pPr algn="ctr">
              <a:lnSpc>
                <a:spcPct val="150000"/>
              </a:lnSpc>
            </a:pPr>
            <a:endParaRPr lang="en-US" altLang="zh-CN" sz="2000" dirty="0">
              <a:solidFill>
                <a:srgbClr val="0033CC"/>
              </a:solidFill>
            </a:endParaRPr>
          </a:p>
        </p:txBody>
      </p:sp>
      <p:sp>
        <p:nvSpPr>
          <p:cNvPr id="5" name="矩形 4"/>
          <p:cNvSpPr/>
          <p:nvPr/>
        </p:nvSpPr>
        <p:spPr>
          <a:xfrm>
            <a:off x="323528" y="1340768"/>
            <a:ext cx="5184576" cy="4247317"/>
          </a:xfrm>
          <a:prstGeom prst="rect">
            <a:avLst/>
          </a:prstGeom>
        </p:spPr>
        <p:txBody>
          <a:bodyPr wrap="square">
            <a:spAutoFit/>
          </a:bodyPr>
          <a:lstStyle/>
          <a:p>
            <a:pPr algn="just">
              <a:spcAft>
                <a:spcPts val="0"/>
              </a:spcAft>
            </a:pPr>
            <a:r>
              <a:rPr lang="zh-CN" altLang="en-US" b="1" dirty="0">
                <a:solidFill>
                  <a:srgbClr val="0033CC"/>
                </a:solidFill>
                <a:latin typeface="+mn-ea"/>
                <a:ea typeface="+mn-ea"/>
              </a:rPr>
              <a:t>三氯氧磷源瓶的搬运</a:t>
            </a:r>
            <a:r>
              <a:rPr lang="zh-CN" altLang="en-US" dirty="0">
                <a:solidFill>
                  <a:srgbClr val="FF0000"/>
                </a:solidFill>
                <a:latin typeface="+mn-ea"/>
                <a:ea typeface="+mn-ea"/>
              </a:rPr>
              <a:t>：</a:t>
            </a:r>
            <a:endParaRPr lang="en-US" altLang="zh-CN" dirty="0">
              <a:solidFill>
                <a:srgbClr val="FF0000"/>
              </a:solidFill>
              <a:latin typeface="+mn-ea"/>
              <a:ea typeface="+mn-ea"/>
            </a:endParaRPr>
          </a:p>
          <a:p>
            <a:pPr algn="just">
              <a:spcAft>
                <a:spcPts val="0"/>
              </a:spcAft>
            </a:pPr>
            <a:endParaRPr lang="en-US" altLang="zh-CN" dirty="0">
              <a:solidFill>
                <a:srgbClr val="FF0000"/>
              </a:solidFill>
              <a:latin typeface="+mn-ea"/>
              <a:ea typeface="+mn-ea"/>
            </a:endParaRPr>
          </a:p>
          <a:p>
            <a:pPr algn="just">
              <a:spcAft>
                <a:spcPts val="0"/>
              </a:spcAft>
            </a:pPr>
            <a:r>
              <a:rPr lang="en-US" altLang="zh-CN" dirty="0">
                <a:solidFill>
                  <a:srgbClr val="FF0000"/>
                </a:solidFill>
                <a:latin typeface="+mn-ea"/>
                <a:ea typeface="+mn-ea"/>
              </a:rPr>
              <a:t>1</a:t>
            </a:r>
            <a:r>
              <a:rPr lang="zh-CN" altLang="en-US" dirty="0">
                <a:solidFill>
                  <a:srgbClr val="FF0000"/>
                </a:solidFill>
                <a:latin typeface="+mn-ea"/>
                <a:ea typeface="+mn-ea"/>
              </a:rPr>
              <a:t>、当从供应链库房到车间存放点搬运密闭包装桶 </a:t>
            </a:r>
            <a:endParaRPr lang="en-US" altLang="zh-CN" dirty="0">
              <a:solidFill>
                <a:srgbClr val="FF0000"/>
              </a:solidFill>
              <a:latin typeface="+mn-ea"/>
              <a:ea typeface="+mn-ea"/>
            </a:endParaRPr>
          </a:p>
          <a:p>
            <a:pPr algn="just">
              <a:spcAft>
                <a:spcPts val="0"/>
              </a:spcAft>
            </a:pPr>
            <a:r>
              <a:rPr lang="en-US" altLang="zh-CN" dirty="0">
                <a:solidFill>
                  <a:srgbClr val="FF0000"/>
                </a:solidFill>
                <a:latin typeface="+mn-ea"/>
                <a:ea typeface="+mn-ea"/>
              </a:rPr>
              <a:t>   </a:t>
            </a:r>
            <a:r>
              <a:rPr lang="zh-CN" altLang="en-US" dirty="0">
                <a:solidFill>
                  <a:srgbClr val="FF0000"/>
                </a:solidFill>
                <a:latin typeface="+mn-ea"/>
                <a:ea typeface="+mn-ea"/>
              </a:rPr>
              <a:t>时，可穿着普通的工作服，但必须戴一次性乳 </a:t>
            </a:r>
            <a:endParaRPr lang="en-US" altLang="zh-CN" dirty="0">
              <a:solidFill>
                <a:srgbClr val="FF0000"/>
              </a:solidFill>
              <a:latin typeface="+mn-ea"/>
              <a:ea typeface="+mn-ea"/>
            </a:endParaRPr>
          </a:p>
          <a:p>
            <a:pPr algn="just">
              <a:spcAft>
                <a:spcPts val="0"/>
              </a:spcAft>
            </a:pPr>
            <a:r>
              <a:rPr lang="en-US" altLang="zh-CN" dirty="0">
                <a:solidFill>
                  <a:srgbClr val="FF0000"/>
                </a:solidFill>
                <a:latin typeface="+mn-ea"/>
                <a:ea typeface="+mn-ea"/>
              </a:rPr>
              <a:t>   </a:t>
            </a:r>
            <a:r>
              <a:rPr lang="zh-CN" altLang="en-US" dirty="0">
                <a:solidFill>
                  <a:srgbClr val="FF0000"/>
                </a:solidFill>
                <a:latin typeface="+mn-ea"/>
                <a:ea typeface="+mn-ea"/>
              </a:rPr>
              <a:t>胶手套进行搬运作业；</a:t>
            </a:r>
            <a:endParaRPr lang="en-US" altLang="zh-CN" dirty="0">
              <a:solidFill>
                <a:srgbClr val="FF0000"/>
              </a:solidFill>
              <a:latin typeface="+mn-ea"/>
              <a:ea typeface="+mn-ea"/>
            </a:endParaRPr>
          </a:p>
          <a:p>
            <a:pPr algn="just">
              <a:spcAft>
                <a:spcPts val="0"/>
              </a:spcAft>
            </a:pPr>
            <a:endParaRPr lang="en-US" altLang="zh-CN" dirty="0">
              <a:solidFill>
                <a:srgbClr val="FF0000"/>
              </a:solidFill>
              <a:latin typeface="+mn-ea"/>
              <a:ea typeface="+mn-ea"/>
            </a:endParaRPr>
          </a:p>
          <a:p>
            <a:pPr algn="just">
              <a:spcAft>
                <a:spcPts val="0"/>
              </a:spcAft>
            </a:pPr>
            <a:endParaRPr lang="en-US" altLang="zh-CN" dirty="0">
              <a:solidFill>
                <a:srgbClr val="FF0000"/>
              </a:solidFill>
              <a:latin typeface="+mn-ea"/>
              <a:ea typeface="+mn-ea"/>
            </a:endParaRPr>
          </a:p>
          <a:p>
            <a:pPr algn="just">
              <a:spcAft>
                <a:spcPts val="0"/>
              </a:spcAft>
            </a:pPr>
            <a:endParaRPr lang="en-US" altLang="zh-CN" dirty="0">
              <a:solidFill>
                <a:srgbClr val="FF0000"/>
              </a:solidFill>
              <a:latin typeface="+mn-ea"/>
              <a:ea typeface="+mn-ea"/>
            </a:endParaRPr>
          </a:p>
          <a:p>
            <a:pPr algn="just">
              <a:spcAft>
                <a:spcPts val="0"/>
              </a:spcAft>
            </a:pPr>
            <a:endParaRPr lang="en-US" altLang="zh-CN" dirty="0">
              <a:solidFill>
                <a:srgbClr val="FF0000"/>
              </a:solidFill>
              <a:latin typeface="+mn-ea"/>
              <a:ea typeface="+mn-ea"/>
            </a:endParaRPr>
          </a:p>
          <a:p>
            <a:pPr algn="just">
              <a:spcAft>
                <a:spcPts val="0"/>
              </a:spcAft>
            </a:pPr>
            <a:endParaRPr lang="en-US" altLang="zh-CN" dirty="0">
              <a:solidFill>
                <a:srgbClr val="FF0000"/>
              </a:solidFill>
              <a:latin typeface="+mn-ea"/>
              <a:ea typeface="+mn-ea"/>
            </a:endParaRPr>
          </a:p>
          <a:p>
            <a:pPr algn="just">
              <a:spcAft>
                <a:spcPts val="0"/>
              </a:spcAft>
            </a:pPr>
            <a:endParaRPr lang="en-US" altLang="zh-CN" dirty="0">
              <a:solidFill>
                <a:srgbClr val="FF0000"/>
              </a:solidFill>
              <a:latin typeface="+mn-ea"/>
              <a:ea typeface="+mn-ea"/>
            </a:endParaRPr>
          </a:p>
          <a:p>
            <a:pPr algn="just">
              <a:spcAft>
                <a:spcPts val="0"/>
              </a:spcAft>
            </a:pPr>
            <a:endParaRPr lang="en-US" altLang="zh-CN" dirty="0">
              <a:solidFill>
                <a:srgbClr val="FF0000"/>
              </a:solidFill>
              <a:latin typeface="+mn-ea"/>
              <a:ea typeface="+mn-ea"/>
            </a:endParaRPr>
          </a:p>
          <a:p>
            <a:pPr algn="just">
              <a:spcAft>
                <a:spcPts val="0"/>
              </a:spcAft>
            </a:pPr>
            <a:r>
              <a:rPr lang="en-US" altLang="zh-CN" kern="100" dirty="0">
                <a:solidFill>
                  <a:srgbClr val="FF0000"/>
                </a:solidFill>
                <a:latin typeface="+mn-ea"/>
                <a:ea typeface="+mn-ea"/>
                <a:cs typeface="Times New Roman"/>
              </a:rPr>
              <a:t>2</a:t>
            </a:r>
            <a:r>
              <a:rPr lang="zh-CN" altLang="en-US" kern="100" dirty="0">
                <a:solidFill>
                  <a:srgbClr val="FF0000"/>
                </a:solidFill>
                <a:latin typeface="+mn-ea"/>
                <a:ea typeface="+mn-ea"/>
                <a:cs typeface="Times New Roman"/>
              </a:rPr>
              <a:t>、取出源瓶：打开包装桶准备进行源瓶使用安 </a:t>
            </a:r>
            <a:endParaRPr lang="en-US" altLang="zh-CN" kern="100" dirty="0">
              <a:solidFill>
                <a:srgbClr val="FF0000"/>
              </a:solidFill>
              <a:latin typeface="+mn-ea"/>
              <a:ea typeface="+mn-ea"/>
              <a:cs typeface="Times New Roman"/>
            </a:endParaRPr>
          </a:p>
          <a:p>
            <a:pPr algn="just">
              <a:spcAft>
                <a:spcPts val="0"/>
              </a:spcAft>
            </a:pPr>
            <a:r>
              <a:rPr lang="en-US" altLang="zh-CN" kern="100" dirty="0">
                <a:solidFill>
                  <a:srgbClr val="FF0000"/>
                </a:solidFill>
                <a:latin typeface="+mn-ea"/>
                <a:ea typeface="+mn-ea"/>
                <a:cs typeface="Times New Roman"/>
              </a:rPr>
              <a:t>   </a:t>
            </a:r>
            <a:r>
              <a:rPr lang="zh-CN" altLang="en-US" kern="100" dirty="0">
                <a:solidFill>
                  <a:srgbClr val="FF0000"/>
                </a:solidFill>
                <a:latin typeface="+mn-ea"/>
                <a:ea typeface="+mn-ea"/>
                <a:cs typeface="Times New Roman"/>
              </a:rPr>
              <a:t>装更换时，必须穿戴防化服和防化护目镜、防 </a:t>
            </a:r>
            <a:endParaRPr lang="en-US" altLang="zh-CN" kern="100" dirty="0">
              <a:solidFill>
                <a:srgbClr val="FF0000"/>
              </a:solidFill>
              <a:latin typeface="+mn-ea"/>
              <a:ea typeface="+mn-ea"/>
              <a:cs typeface="Times New Roman"/>
            </a:endParaRPr>
          </a:p>
          <a:p>
            <a:pPr algn="just">
              <a:spcAft>
                <a:spcPts val="0"/>
              </a:spcAft>
            </a:pPr>
            <a:r>
              <a:rPr lang="en-US" altLang="zh-CN" kern="100" dirty="0">
                <a:solidFill>
                  <a:srgbClr val="FF0000"/>
                </a:solidFill>
                <a:latin typeface="+mn-ea"/>
                <a:ea typeface="+mn-ea"/>
                <a:cs typeface="Times New Roman"/>
              </a:rPr>
              <a:t>   </a:t>
            </a:r>
            <a:r>
              <a:rPr lang="zh-CN" altLang="en-US" kern="100" dirty="0">
                <a:solidFill>
                  <a:srgbClr val="FF0000"/>
                </a:solidFill>
                <a:latin typeface="+mn-ea"/>
                <a:ea typeface="+mn-ea"/>
                <a:cs typeface="Times New Roman"/>
              </a:rPr>
              <a:t>毒面具；戴好防化手套。</a:t>
            </a:r>
            <a:endParaRPr lang="zh-CN" altLang="zh-CN" kern="100" dirty="0">
              <a:solidFill>
                <a:srgbClr val="FF0000"/>
              </a:solidFill>
              <a:latin typeface="+mn-ea"/>
              <a:ea typeface="+mn-ea"/>
              <a:cs typeface="Times New Roman"/>
            </a:endParaRPr>
          </a:p>
        </p:txBody>
      </p:sp>
      <p:sp>
        <p:nvSpPr>
          <p:cNvPr id="7" name="TextBox 6"/>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的安全使用要求</a:t>
            </a:r>
          </a:p>
        </p:txBody>
      </p:sp>
      <p:sp>
        <p:nvSpPr>
          <p:cNvPr id="14" name="圆角矩形标注 13"/>
          <p:cNvSpPr/>
          <p:nvPr/>
        </p:nvSpPr>
        <p:spPr>
          <a:xfrm>
            <a:off x="8099376" y="1556792"/>
            <a:ext cx="1044624" cy="720080"/>
          </a:xfrm>
          <a:prstGeom prst="wedgeRoundRectCallout">
            <a:avLst>
              <a:gd name="adj1" fmla="val -95299"/>
              <a:gd name="adj2" fmla="val 59973"/>
              <a:gd name="adj3" fmla="val 16667"/>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密闭的包装桶</a:t>
            </a:r>
          </a:p>
        </p:txBody>
      </p:sp>
      <p:sp>
        <p:nvSpPr>
          <p:cNvPr id="15" name="圆角矩形标注 14"/>
          <p:cNvSpPr/>
          <p:nvPr/>
        </p:nvSpPr>
        <p:spPr>
          <a:xfrm>
            <a:off x="7559824" y="3933056"/>
            <a:ext cx="1584176" cy="864096"/>
          </a:xfrm>
          <a:prstGeom prst="wedgeRoundRectCallout">
            <a:avLst>
              <a:gd name="adj1" fmla="val -55974"/>
              <a:gd name="adj2" fmla="val 103881"/>
              <a:gd name="adj3" fmla="val 16667"/>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打开包装桶取出源瓶时</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332656"/>
            <a:ext cx="4392488" cy="400110"/>
          </a:xfrm>
          <a:prstGeom prst="rect">
            <a:avLst/>
          </a:prstGeom>
          <a:noFill/>
        </p:spPr>
        <p:txBody>
          <a:bodyPr wrap="square" rtlCol="0">
            <a:spAutoFit/>
          </a:bodyPr>
          <a:lstStyle/>
          <a:p>
            <a:r>
              <a:rPr lang="zh-CN" altLang="en-US" sz="2000" b="1" dirty="0">
                <a:solidFill>
                  <a:srgbClr val="FFFF00"/>
                </a:solidFill>
              </a:rPr>
              <a:t>三氯氧磷</a:t>
            </a:r>
            <a:r>
              <a:rPr lang="zh-CN" altLang="en-US" sz="2000" b="1" dirty="0">
                <a:solidFill>
                  <a:schemeClr val="bg1"/>
                </a:solidFill>
              </a:rPr>
              <a:t>安全使用与管理培训：目录</a:t>
            </a:r>
          </a:p>
        </p:txBody>
      </p:sp>
      <p:sp>
        <p:nvSpPr>
          <p:cNvPr id="6" name="矩形 5"/>
          <p:cNvSpPr/>
          <p:nvPr/>
        </p:nvSpPr>
        <p:spPr>
          <a:xfrm>
            <a:off x="2195736" y="2348880"/>
            <a:ext cx="4572000"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r>
              <a:rPr lang="zh-CN" altLang="en-US" sz="2400" b="1" dirty="0">
                <a:solidFill>
                  <a:srgbClr val="FFFF00"/>
                </a:solidFill>
              </a:rPr>
              <a:t>三氯氧磷</a:t>
            </a:r>
            <a:r>
              <a:rPr lang="zh-CN" altLang="en-US" sz="2400" dirty="0"/>
              <a:t>在晶科公司的</a:t>
            </a:r>
            <a:r>
              <a:rPr lang="zh-CN" altLang="en-US" sz="2400" b="1" dirty="0">
                <a:solidFill>
                  <a:srgbClr val="FFFF00"/>
                </a:solidFill>
              </a:rPr>
              <a:t>用途</a:t>
            </a:r>
          </a:p>
        </p:txBody>
      </p:sp>
      <p:sp>
        <p:nvSpPr>
          <p:cNvPr id="7" name="矩形 6"/>
          <p:cNvSpPr/>
          <p:nvPr/>
        </p:nvSpPr>
        <p:spPr>
          <a:xfrm>
            <a:off x="2195736" y="3068960"/>
            <a:ext cx="4572000"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r>
              <a:rPr lang="zh-CN" altLang="en-US" sz="2400" b="1" dirty="0">
                <a:solidFill>
                  <a:srgbClr val="FFFF00"/>
                </a:solidFill>
              </a:rPr>
              <a:t>三氯氧磷</a:t>
            </a:r>
            <a:r>
              <a:rPr lang="zh-CN" altLang="en-US" sz="2400" dirty="0">
                <a:solidFill>
                  <a:schemeClr val="bg1"/>
                </a:solidFill>
              </a:rPr>
              <a:t>使用的</a:t>
            </a:r>
            <a:r>
              <a:rPr lang="zh-CN" altLang="en-US" sz="2400" b="1" dirty="0">
                <a:solidFill>
                  <a:srgbClr val="FFFF00"/>
                </a:solidFill>
              </a:rPr>
              <a:t>安全要求</a:t>
            </a:r>
          </a:p>
        </p:txBody>
      </p:sp>
      <p:sp>
        <p:nvSpPr>
          <p:cNvPr id="8" name="矩形 7">
            <a:hlinkClick r:id="rId3" action="ppaction://hlinkpres?slideindex=1&amp;slidetitle="/>
          </p:cNvPr>
          <p:cNvSpPr/>
          <p:nvPr/>
        </p:nvSpPr>
        <p:spPr>
          <a:xfrm>
            <a:off x="2195736" y="1628800"/>
            <a:ext cx="4572000"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r>
              <a:rPr lang="zh-CN" altLang="en-US" sz="2400" dirty="0"/>
              <a:t>什么是</a:t>
            </a:r>
            <a:r>
              <a:rPr lang="zh-CN" altLang="en-US" sz="2400" b="1" dirty="0">
                <a:solidFill>
                  <a:srgbClr val="FFFF00"/>
                </a:solidFill>
              </a:rPr>
              <a:t>三氯氧磷</a:t>
            </a:r>
            <a:r>
              <a:rPr lang="zh-CN" altLang="en-US" sz="2400" dirty="0"/>
              <a:t>？</a:t>
            </a:r>
          </a:p>
        </p:txBody>
      </p:sp>
      <p:sp>
        <p:nvSpPr>
          <p:cNvPr id="9" name="矩形 8"/>
          <p:cNvSpPr/>
          <p:nvPr/>
        </p:nvSpPr>
        <p:spPr>
          <a:xfrm>
            <a:off x="2195736" y="3789040"/>
            <a:ext cx="4572000"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r>
              <a:rPr lang="zh-CN" altLang="en-US" sz="2400" b="1" dirty="0">
                <a:solidFill>
                  <a:srgbClr val="FFFF00"/>
                </a:solidFill>
              </a:rPr>
              <a:t>三氯氧磷</a:t>
            </a:r>
            <a:r>
              <a:rPr lang="zh-CN" altLang="en-US" sz="2400" dirty="0"/>
              <a:t>泄漏的</a:t>
            </a:r>
            <a:r>
              <a:rPr lang="zh-CN" altLang="en-US" sz="2400" b="1" dirty="0">
                <a:solidFill>
                  <a:srgbClr val="FFFF00"/>
                </a:solidFill>
              </a:rPr>
              <a:t>应急</a:t>
            </a:r>
            <a:r>
              <a:rPr lang="zh-CN" altLang="en-US" sz="2400" dirty="0"/>
              <a:t>处理</a:t>
            </a:r>
            <a:r>
              <a:rPr lang="zh-CN" altLang="en-US" sz="2400" b="1" dirty="0">
                <a:solidFill>
                  <a:srgbClr val="FFFF00"/>
                </a:solidFill>
              </a:rPr>
              <a:t>措施</a:t>
            </a:r>
          </a:p>
        </p:txBody>
      </p:sp>
      <p:sp>
        <p:nvSpPr>
          <p:cNvPr id="10" name="矩形 9"/>
          <p:cNvSpPr/>
          <p:nvPr/>
        </p:nvSpPr>
        <p:spPr>
          <a:xfrm>
            <a:off x="2195736" y="5229200"/>
            <a:ext cx="4572000"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r>
              <a:rPr lang="zh-CN" altLang="en-US" sz="2400" b="1" dirty="0">
                <a:solidFill>
                  <a:srgbClr val="FFFF00"/>
                </a:solidFill>
              </a:rPr>
              <a:t>三氯氧磷</a:t>
            </a:r>
            <a:r>
              <a:rPr lang="zh-CN" altLang="en-US" sz="2400" dirty="0"/>
              <a:t>的</a:t>
            </a:r>
            <a:r>
              <a:rPr lang="en-US" altLang="zh-CN" sz="2400" b="1" dirty="0">
                <a:solidFill>
                  <a:srgbClr val="FFFF00"/>
                </a:solidFill>
              </a:rPr>
              <a:t>MSDS</a:t>
            </a:r>
            <a:endParaRPr lang="zh-CN" altLang="en-US" sz="2400" b="1" dirty="0">
              <a:solidFill>
                <a:schemeClr val="bg1"/>
              </a:solidFill>
            </a:endParaRPr>
          </a:p>
        </p:txBody>
      </p:sp>
      <p:sp>
        <p:nvSpPr>
          <p:cNvPr id="11" name="圆角矩形 10"/>
          <p:cNvSpPr/>
          <p:nvPr/>
        </p:nvSpPr>
        <p:spPr>
          <a:xfrm>
            <a:off x="1259632" y="1628800"/>
            <a:ext cx="432048"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400" dirty="0">
                <a:solidFill>
                  <a:schemeClr val="bg1"/>
                </a:solidFill>
              </a:rPr>
              <a:t>1</a:t>
            </a:r>
            <a:endParaRPr lang="zh-CN" altLang="en-US" sz="2400" dirty="0">
              <a:solidFill>
                <a:schemeClr val="bg1"/>
              </a:solidFill>
            </a:endParaRPr>
          </a:p>
        </p:txBody>
      </p:sp>
      <p:sp>
        <p:nvSpPr>
          <p:cNvPr id="18" name="圆角矩形 17"/>
          <p:cNvSpPr/>
          <p:nvPr/>
        </p:nvSpPr>
        <p:spPr>
          <a:xfrm>
            <a:off x="1259632" y="2348880"/>
            <a:ext cx="432048"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400" dirty="0">
                <a:solidFill>
                  <a:schemeClr val="bg1"/>
                </a:solidFill>
              </a:rPr>
              <a:t>2</a:t>
            </a:r>
            <a:endParaRPr lang="zh-CN" altLang="en-US" sz="2400" dirty="0">
              <a:solidFill>
                <a:schemeClr val="bg1"/>
              </a:solidFill>
            </a:endParaRPr>
          </a:p>
        </p:txBody>
      </p:sp>
      <p:sp>
        <p:nvSpPr>
          <p:cNvPr id="19" name="圆角矩形 18"/>
          <p:cNvSpPr/>
          <p:nvPr/>
        </p:nvSpPr>
        <p:spPr>
          <a:xfrm>
            <a:off x="1259632" y="3068960"/>
            <a:ext cx="432048"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400" dirty="0">
                <a:solidFill>
                  <a:schemeClr val="bg1"/>
                </a:solidFill>
              </a:rPr>
              <a:t>3</a:t>
            </a:r>
            <a:endParaRPr lang="zh-CN" altLang="en-US" sz="2400" dirty="0">
              <a:solidFill>
                <a:schemeClr val="bg1"/>
              </a:solidFill>
            </a:endParaRPr>
          </a:p>
        </p:txBody>
      </p:sp>
      <p:sp>
        <p:nvSpPr>
          <p:cNvPr id="20" name="圆角矩形 19"/>
          <p:cNvSpPr/>
          <p:nvPr/>
        </p:nvSpPr>
        <p:spPr>
          <a:xfrm>
            <a:off x="1259632" y="3789040"/>
            <a:ext cx="432048"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400" dirty="0">
                <a:solidFill>
                  <a:schemeClr val="bg1"/>
                </a:solidFill>
              </a:rPr>
              <a:t>4</a:t>
            </a:r>
            <a:endParaRPr lang="zh-CN" altLang="en-US" sz="2400" dirty="0">
              <a:solidFill>
                <a:schemeClr val="bg1"/>
              </a:solidFill>
            </a:endParaRPr>
          </a:p>
        </p:txBody>
      </p:sp>
      <p:sp>
        <p:nvSpPr>
          <p:cNvPr id="21" name="圆角矩形 20"/>
          <p:cNvSpPr/>
          <p:nvPr/>
        </p:nvSpPr>
        <p:spPr>
          <a:xfrm>
            <a:off x="1259632" y="4509120"/>
            <a:ext cx="432048"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400" dirty="0">
                <a:solidFill>
                  <a:schemeClr val="bg1"/>
                </a:solidFill>
              </a:rPr>
              <a:t>5</a:t>
            </a:r>
            <a:endParaRPr lang="zh-CN" altLang="en-US" sz="2400" dirty="0">
              <a:solidFill>
                <a:schemeClr val="bg1"/>
              </a:solidFill>
            </a:endParaRPr>
          </a:p>
        </p:txBody>
      </p:sp>
      <p:sp>
        <p:nvSpPr>
          <p:cNvPr id="22" name="矩形 21"/>
          <p:cNvSpPr/>
          <p:nvPr/>
        </p:nvSpPr>
        <p:spPr>
          <a:xfrm>
            <a:off x="2195736" y="4509120"/>
            <a:ext cx="4572000"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r>
              <a:rPr lang="zh-CN" altLang="en-US" sz="2400" b="1" dirty="0">
                <a:solidFill>
                  <a:srgbClr val="FFFF00"/>
                </a:solidFill>
              </a:rPr>
              <a:t>三氯氧磷</a:t>
            </a:r>
            <a:r>
              <a:rPr lang="zh-CN" altLang="en-US" sz="2400" dirty="0"/>
              <a:t>的</a:t>
            </a:r>
            <a:r>
              <a:rPr lang="zh-CN" altLang="en-US" sz="2400" b="1" dirty="0">
                <a:solidFill>
                  <a:srgbClr val="FFFF00"/>
                </a:solidFill>
              </a:rPr>
              <a:t>安全管理</a:t>
            </a:r>
          </a:p>
        </p:txBody>
      </p:sp>
      <p:sp>
        <p:nvSpPr>
          <p:cNvPr id="23" name="圆角矩形 22"/>
          <p:cNvSpPr/>
          <p:nvPr/>
        </p:nvSpPr>
        <p:spPr>
          <a:xfrm>
            <a:off x="1259632" y="5229200"/>
            <a:ext cx="432048"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400" dirty="0">
                <a:solidFill>
                  <a:schemeClr val="bg1"/>
                </a:solidFill>
              </a:rPr>
              <a:t>6</a:t>
            </a:r>
            <a:endParaRPr lang="zh-CN" alt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like580301\Desktop\_c_uHnGhCmZlWL-AzjNv1qxpb3TdAOZaNe3THdvWBxZJHYHCzon1FS94w_1Sr3LQG7h.jpg"/>
          <p:cNvPicPr>
            <a:picLocks noChangeAspect="1" noChangeArrowheads="1"/>
          </p:cNvPicPr>
          <p:nvPr/>
        </p:nvPicPr>
        <p:blipFill>
          <a:blip r:embed="rId3" cstate="print"/>
          <a:srcRect/>
          <a:stretch>
            <a:fillRect/>
          </a:stretch>
        </p:blipFill>
        <p:spPr bwMode="auto">
          <a:xfrm>
            <a:off x="3059832" y="2708920"/>
            <a:ext cx="2448272" cy="2396745"/>
          </a:xfrm>
          <a:prstGeom prst="rect">
            <a:avLst/>
          </a:prstGeom>
          <a:noFill/>
        </p:spPr>
      </p:pic>
      <p:sp>
        <p:nvSpPr>
          <p:cNvPr id="5" name="TextBox 4"/>
          <p:cNvSpPr txBox="1"/>
          <p:nvPr/>
        </p:nvSpPr>
        <p:spPr>
          <a:xfrm>
            <a:off x="251520" y="404664"/>
            <a:ext cx="5544616"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使用安全防护：眼睛、面部、呼吸、手部</a:t>
            </a:r>
          </a:p>
        </p:txBody>
      </p:sp>
      <p:sp>
        <p:nvSpPr>
          <p:cNvPr id="6" name="TextBox 5"/>
          <p:cNvSpPr txBox="1"/>
          <p:nvPr/>
        </p:nvSpPr>
        <p:spPr>
          <a:xfrm>
            <a:off x="971600" y="3429000"/>
            <a:ext cx="1800200" cy="461665"/>
          </a:xfrm>
          <a:prstGeom prst="rect">
            <a:avLst/>
          </a:prstGeom>
          <a:noFill/>
        </p:spPr>
        <p:txBody>
          <a:bodyPr wrap="square" rtlCol="0">
            <a:spAutoFit/>
          </a:bodyPr>
          <a:lstStyle/>
          <a:p>
            <a:r>
              <a:rPr lang="zh-CN" altLang="en-US" sz="2400" dirty="0">
                <a:solidFill>
                  <a:srgbClr val="FF0000"/>
                </a:solidFill>
              </a:rPr>
              <a:t>连体防化服</a:t>
            </a:r>
          </a:p>
        </p:txBody>
      </p:sp>
      <p:pic>
        <p:nvPicPr>
          <p:cNvPr id="9" name="Picture 3" descr="C:\Users\like580301\AppData\Roaming\Tencent\Users\1009728048\QQ\WinTemp\RichOle\@ZOXIW1$}4`)83YE{~`F@P7.jpg"/>
          <p:cNvPicPr>
            <a:picLocks noChangeAspect="1" noChangeArrowheads="1"/>
          </p:cNvPicPr>
          <p:nvPr/>
        </p:nvPicPr>
        <p:blipFill>
          <a:blip r:embed="rId4" cstate="print"/>
          <a:srcRect/>
          <a:stretch>
            <a:fillRect/>
          </a:stretch>
        </p:blipFill>
        <p:spPr bwMode="auto">
          <a:xfrm>
            <a:off x="6084168" y="4221088"/>
            <a:ext cx="2420840" cy="2291274"/>
          </a:xfrm>
          <a:prstGeom prst="rect">
            <a:avLst/>
          </a:prstGeom>
          <a:noFill/>
        </p:spPr>
      </p:pic>
      <p:sp>
        <p:nvSpPr>
          <p:cNvPr id="10" name="TextBox 9"/>
          <p:cNvSpPr txBox="1"/>
          <p:nvPr/>
        </p:nvSpPr>
        <p:spPr>
          <a:xfrm>
            <a:off x="1979712" y="5085184"/>
            <a:ext cx="3275856" cy="461665"/>
          </a:xfrm>
          <a:prstGeom prst="rect">
            <a:avLst/>
          </a:prstGeom>
          <a:noFill/>
        </p:spPr>
        <p:txBody>
          <a:bodyPr wrap="square" rtlCol="0">
            <a:spAutoFit/>
          </a:bodyPr>
          <a:lstStyle/>
          <a:p>
            <a:r>
              <a:rPr lang="zh-CN" altLang="en-US" sz="2400" dirty="0">
                <a:solidFill>
                  <a:srgbClr val="0033CC"/>
                </a:solidFill>
              </a:rPr>
              <a:t>眼部和面部：防毒面具</a:t>
            </a:r>
          </a:p>
        </p:txBody>
      </p:sp>
      <p:sp>
        <p:nvSpPr>
          <p:cNvPr id="11" name="TextBox 10"/>
          <p:cNvSpPr txBox="1"/>
          <p:nvPr/>
        </p:nvSpPr>
        <p:spPr>
          <a:xfrm>
            <a:off x="6012160" y="3501008"/>
            <a:ext cx="2520280" cy="461665"/>
          </a:xfrm>
          <a:prstGeom prst="rect">
            <a:avLst/>
          </a:prstGeom>
          <a:noFill/>
        </p:spPr>
        <p:txBody>
          <a:bodyPr wrap="square" rtlCol="0">
            <a:spAutoFit/>
          </a:bodyPr>
          <a:lstStyle/>
          <a:p>
            <a:r>
              <a:rPr lang="zh-CN" altLang="en-US" sz="2400" dirty="0">
                <a:solidFill>
                  <a:srgbClr val="FF0000"/>
                </a:solidFill>
              </a:rPr>
              <a:t>手部：防化手套</a:t>
            </a:r>
            <a:endParaRPr lang="zh-CN" altLang="en-US" sz="2400" dirty="0">
              <a:solidFill>
                <a:srgbClr val="0033CC"/>
              </a:solidFill>
            </a:endParaRPr>
          </a:p>
        </p:txBody>
      </p:sp>
      <p:sp>
        <p:nvSpPr>
          <p:cNvPr id="12" name="TextBox 11"/>
          <p:cNvSpPr txBox="1"/>
          <p:nvPr/>
        </p:nvSpPr>
        <p:spPr>
          <a:xfrm>
            <a:off x="4644008" y="1556792"/>
            <a:ext cx="3888432" cy="1077218"/>
          </a:xfrm>
          <a:prstGeom prst="rect">
            <a:avLst/>
          </a:prstGeom>
          <a:noFill/>
        </p:spPr>
        <p:txBody>
          <a:bodyPr wrap="square" rtlCol="0">
            <a:spAutoFit/>
          </a:bodyPr>
          <a:lstStyle/>
          <a:p>
            <a:pPr algn="ctr"/>
            <a:r>
              <a:rPr lang="zh-CN" altLang="en-US" sz="3200" dirty="0">
                <a:latin typeface="华文行楷" pitchFamily="2" charset="-122"/>
                <a:ea typeface="华文行楷" pitchFamily="2" charset="-122"/>
              </a:rPr>
              <a:t>安装源瓶时的最基本的安全防护措施</a:t>
            </a:r>
            <a:endParaRPr lang="zh-CN" altLang="en-US" dirty="0"/>
          </a:p>
        </p:txBody>
      </p:sp>
      <p:pic>
        <p:nvPicPr>
          <p:cNvPr id="33793" name="Picture 1" descr="C:\Users\like580301\AppData\Roaming\Tencent\Users\1009728048\QQ\WinTemp\RichOle\T3U5(ELE4RZV5{(]@`LW}PJ.jpg"/>
          <p:cNvPicPr>
            <a:picLocks noChangeAspect="1" noChangeArrowheads="1"/>
          </p:cNvPicPr>
          <p:nvPr/>
        </p:nvPicPr>
        <p:blipFill>
          <a:blip r:embed="rId5" cstate="print"/>
          <a:srcRect/>
          <a:stretch>
            <a:fillRect/>
          </a:stretch>
        </p:blipFill>
        <p:spPr bwMode="auto">
          <a:xfrm>
            <a:off x="755576" y="836712"/>
            <a:ext cx="2232248" cy="261304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340768"/>
            <a:ext cx="7416824" cy="496996"/>
          </a:xfrm>
          <a:prstGeom prst="rect">
            <a:avLst/>
          </a:prstGeom>
          <a:noFill/>
        </p:spPr>
        <p:txBody>
          <a:bodyPr wrap="square" rtlCol="0">
            <a:spAutoFit/>
          </a:bodyPr>
          <a:lstStyle/>
          <a:p>
            <a:pPr algn="ctr">
              <a:lnSpc>
                <a:spcPct val="150000"/>
              </a:lnSpc>
            </a:pPr>
            <a:endParaRPr lang="en-US" altLang="zh-CN" sz="2000" dirty="0">
              <a:solidFill>
                <a:srgbClr val="0033CC"/>
              </a:solidFill>
            </a:endParaRPr>
          </a:p>
        </p:txBody>
      </p:sp>
      <p:sp>
        <p:nvSpPr>
          <p:cNvPr id="7" name="TextBox 6"/>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的安全使用要求：</a:t>
            </a:r>
            <a:r>
              <a:rPr lang="en-US" altLang="zh-CN" b="1" dirty="0">
                <a:solidFill>
                  <a:schemeClr val="bg1"/>
                </a:solidFill>
              </a:rPr>
              <a:t>《</a:t>
            </a:r>
            <a:r>
              <a:rPr lang="zh-CN" altLang="en-US" b="1" dirty="0">
                <a:solidFill>
                  <a:schemeClr val="bg1"/>
                </a:solidFill>
              </a:rPr>
              <a:t>安规</a:t>
            </a:r>
            <a:r>
              <a:rPr lang="en-US" altLang="zh-CN" b="1" dirty="0">
                <a:solidFill>
                  <a:schemeClr val="bg1"/>
                </a:solidFill>
              </a:rPr>
              <a:t>》</a:t>
            </a:r>
            <a:endParaRPr lang="zh-CN" altLang="en-US" b="1" dirty="0">
              <a:solidFill>
                <a:schemeClr val="bg1"/>
              </a:solidFill>
            </a:endParaRPr>
          </a:p>
        </p:txBody>
      </p:sp>
      <p:sp>
        <p:nvSpPr>
          <p:cNvPr id="6" name="矩形 5"/>
          <p:cNvSpPr/>
          <p:nvPr/>
        </p:nvSpPr>
        <p:spPr>
          <a:xfrm>
            <a:off x="683568" y="1916832"/>
            <a:ext cx="4608512" cy="4247317"/>
          </a:xfrm>
          <a:prstGeom prst="rect">
            <a:avLst/>
          </a:prstGeom>
        </p:spPr>
        <p:txBody>
          <a:bodyPr wrap="square">
            <a:spAutoFit/>
          </a:bodyPr>
          <a:lstStyle/>
          <a:p>
            <a:pPr>
              <a:lnSpc>
                <a:spcPct val="150000"/>
              </a:lnSpc>
            </a:pPr>
            <a:r>
              <a:rPr lang="en-US" altLang="zh-CN" sz="2000" dirty="0"/>
              <a:t>4</a:t>
            </a:r>
            <a:r>
              <a:rPr lang="zh-CN" altLang="en-US" sz="2000" dirty="0"/>
              <a:t>、</a:t>
            </a:r>
            <a:r>
              <a:rPr lang="zh-CN" altLang="zh-CN" sz="2000" dirty="0"/>
              <a:t>设备涉及到磷源柜故障检修：①当设备发生故障，设备人员需要打开磷源柜进行检修时，打开之前必须参照《磷源更换作业指导书》穿戴好防护用品，拆除磷源瓶，并将源瓶放置源瓶房内的安全位置后，方可按照正常程序进行检修，故障处理完成之后，同样参照《磷源更换作业指导书》安装磷源，并进行鼓泡测试后，交付生产；</a:t>
            </a:r>
            <a:endParaRPr lang="zh-CN" altLang="en-US" sz="2000" dirty="0"/>
          </a:p>
        </p:txBody>
      </p:sp>
      <p:sp>
        <p:nvSpPr>
          <p:cNvPr id="8" name="Rectangle 5"/>
          <p:cNvSpPr>
            <a:spLocks noChangeArrowheads="1"/>
          </p:cNvSpPr>
          <p:nvPr/>
        </p:nvSpPr>
        <p:spPr bwMode="auto">
          <a:xfrm>
            <a:off x="683568" y="980728"/>
            <a:ext cx="651621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0000"/>
                </a:solidFill>
                <a:effectLst/>
                <a:latin typeface="Times New Roman" pitchFamily="18" charset="0"/>
                <a:ea typeface="宋体" pitchFamily="2" charset="-122"/>
                <a:cs typeface="宋体" pitchFamily="2" charset="-122"/>
              </a:rPr>
              <a:t>《</a:t>
            </a:r>
            <a:r>
              <a:rPr kumimoji="0" lang="zh-CN" sz="2400" b="0" i="0" u="none" strike="noStrike" cap="none" normalizeH="0" baseline="0" dirty="0">
                <a:ln>
                  <a:noFill/>
                </a:ln>
                <a:solidFill>
                  <a:srgbClr val="FF0000"/>
                </a:solidFill>
                <a:effectLst/>
                <a:latin typeface="Times New Roman" pitchFamily="18" charset="0"/>
                <a:ea typeface="宋体" pitchFamily="2" charset="-122"/>
                <a:cs typeface="宋体" pitchFamily="2" charset="-122"/>
              </a:rPr>
              <a:t>扩散岗位</a:t>
            </a:r>
            <a:r>
              <a:rPr kumimoji="0" lang="en-US" altLang="zh-CN" sz="2400" b="0" i="0" u="none" strike="noStrike" cap="none" normalizeH="0" baseline="0" dirty="0" err="1">
                <a:ln>
                  <a:noFill/>
                </a:ln>
                <a:solidFill>
                  <a:srgbClr val="FF0000"/>
                </a:solidFill>
                <a:effectLst/>
                <a:latin typeface="Times New Roman" pitchFamily="18" charset="0"/>
                <a:ea typeface="宋体" pitchFamily="2" charset="-122"/>
                <a:cs typeface="宋体" pitchFamily="2" charset="-122"/>
              </a:rPr>
              <a:t>Tempress</a:t>
            </a:r>
            <a:r>
              <a:rPr kumimoji="0" lang="zh-CN" altLang="en-US" sz="2400" b="0" i="0" u="none" strike="noStrike" cap="none" normalizeH="0" baseline="0" dirty="0">
                <a:ln>
                  <a:noFill/>
                </a:ln>
                <a:solidFill>
                  <a:srgbClr val="FF0000"/>
                </a:solidFill>
                <a:effectLst/>
                <a:latin typeface="Times New Roman" pitchFamily="18" charset="0"/>
                <a:ea typeface="宋体" pitchFamily="2" charset="-122"/>
                <a:cs typeface="宋体" pitchFamily="2" charset="-122"/>
              </a:rPr>
              <a:t>设备</a:t>
            </a:r>
            <a:r>
              <a:rPr kumimoji="0" lang="zh-CN" altLang="en-US" sz="2400" b="0" i="0" u="none" strike="noStrike" cap="none" normalizeH="0" baseline="0" dirty="0">
                <a:ln>
                  <a:noFill/>
                </a:ln>
                <a:solidFill>
                  <a:srgbClr val="FF0000"/>
                </a:solidFill>
                <a:effectLst/>
                <a:latin typeface="Arial" pitchFamily="34" charset="0"/>
                <a:ea typeface="宋体" pitchFamily="2" charset="-122"/>
                <a:cs typeface="宋体" pitchFamily="2" charset="-122"/>
              </a:rPr>
              <a:t>安全技术操作规程</a:t>
            </a:r>
            <a:r>
              <a:rPr kumimoji="0" lang="en-US" altLang="zh-CN" sz="2400" b="0" i="0" u="none" strike="noStrike" cap="none" normalizeH="0" baseline="0" dirty="0">
                <a:ln>
                  <a:noFill/>
                </a:ln>
                <a:solidFill>
                  <a:srgbClr val="FF0000"/>
                </a:solidFill>
                <a:effectLst/>
                <a:latin typeface="Arial" pitchFamily="34" charset="0"/>
                <a:ea typeface="宋体" pitchFamily="2" charset="-122"/>
                <a:cs typeface="宋体" pitchFamily="2" charset="-122"/>
              </a:rPr>
              <a:t>》</a:t>
            </a:r>
            <a:r>
              <a:rPr kumimoji="0" lang="zh-CN" altLang="en-US" sz="2400" b="0" i="0" u="none" strike="noStrike" cap="none" normalizeH="0" baseline="0" dirty="0">
                <a:ln>
                  <a:noFill/>
                </a:ln>
                <a:solidFill>
                  <a:srgbClr val="FF0000"/>
                </a:solidFill>
                <a:effectLst/>
                <a:latin typeface="Arial" pitchFamily="34" charset="0"/>
                <a:ea typeface="宋体" pitchFamily="2" charset="-122"/>
                <a:cs typeface="宋体" pitchFamily="2" charset="-122"/>
              </a:rPr>
              <a:t> </a:t>
            </a:r>
          </a:p>
        </p:txBody>
      </p:sp>
      <p:sp>
        <p:nvSpPr>
          <p:cNvPr id="9" name="矩形 8"/>
          <p:cNvSpPr/>
          <p:nvPr/>
        </p:nvSpPr>
        <p:spPr>
          <a:xfrm>
            <a:off x="827584" y="1484784"/>
            <a:ext cx="2520242" cy="461665"/>
          </a:xfrm>
          <a:prstGeom prst="rect">
            <a:avLst/>
          </a:prstGeom>
        </p:spPr>
        <p:txBody>
          <a:bodyPr wrap="none">
            <a:spAutoFit/>
          </a:bodyPr>
          <a:lstStyle/>
          <a:p>
            <a:r>
              <a:rPr lang="zh-CN" altLang="zh-CN" sz="2400" b="1" dirty="0"/>
              <a:t>四、</a:t>
            </a:r>
            <a:r>
              <a:rPr lang="en-US" altLang="zh-CN" sz="2400" b="1" dirty="0"/>
              <a:t> </a:t>
            </a:r>
            <a:r>
              <a:rPr lang="zh-CN" altLang="zh-CN" sz="2400" b="1" dirty="0"/>
              <a:t>运转中检查</a:t>
            </a:r>
            <a:endParaRPr lang="zh-CN" altLang="en-US" sz="2400" dirty="0"/>
          </a:p>
        </p:txBody>
      </p:sp>
      <p:pic>
        <p:nvPicPr>
          <p:cNvPr id="27649" name="Picture 1" descr="IMG_20130217_132351"/>
          <p:cNvPicPr>
            <a:picLocks noChangeAspect="1" noChangeArrowheads="1"/>
          </p:cNvPicPr>
          <p:nvPr/>
        </p:nvPicPr>
        <p:blipFill>
          <a:blip r:embed="rId3" cstate="print"/>
          <a:srcRect l="4375"/>
          <a:stretch>
            <a:fillRect/>
          </a:stretch>
        </p:blipFill>
        <p:spPr bwMode="auto">
          <a:xfrm>
            <a:off x="5652120" y="2132856"/>
            <a:ext cx="3117904" cy="2448272"/>
          </a:xfrm>
          <a:prstGeom prst="rect">
            <a:avLst/>
          </a:prstGeom>
          <a:noFill/>
          <a:ln w="9525">
            <a:noFill/>
            <a:miter lim="800000"/>
            <a:headEnd/>
            <a:tailEnd/>
          </a:ln>
        </p:spPr>
      </p:pic>
      <p:sp>
        <p:nvSpPr>
          <p:cNvPr id="27650" name="Oval 2"/>
          <p:cNvSpPr>
            <a:spLocks noChangeArrowheads="1"/>
          </p:cNvSpPr>
          <p:nvPr/>
        </p:nvSpPr>
        <p:spPr bwMode="auto">
          <a:xfrm>
            <a:off x="7236296" y="3140968"/>
            <a:ext cx="720080" cy="720080"/>
          </a:xfrm>
          <a:prstGeom prst="ellipse">
            <a:avLst/>
          </a:prstGeom>
          <a:solidFill>
            <a:srgbClr val="FFFFFF">
              <a:alpha val="0"/>
            </a:srgbClr>
          </a:solid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651" name="Text Box 3"/>
          <p:cNvSpPr txBox="1">
            <a:spLocks noChangeArrowheads="1"/>
          </p:cNvSpPr>
          <p:nvPr/>
        </p:nvSpPr>
        <p:spPr bwMode="auto">
          <a:xfrm>
            <a:off x="5652120" y="4869160"/>
            <a:ext cx="1512168" cy="1008112"/>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打开源瓶柜检修之前，必须穿戴好防护用品</a:t>
            </a:r>
            <a:endParaRPr kumimoji="0" lang="zh-CN" sz="16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cxnSp>
        <p:nvCxnSpPr>
          <p:cNvPr id="12" name="直接箭头连接符 11"/>
          <p:cNvCxnSpPr>
            <a:stCxn id="27651" idx="0"/>
            <a:endCxn id="27650" idx="3"/>
          </p:cNvCxnSpPr>
          <p:nvPr/>
        </p:nvCxnSpPr>
        <p:spPr>
          <a:xfrm flipV="1">
            <a:off x="6408204" y="3755595"/>
            <a:ext cx="933545" cy="11135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404664"/>
            <a:ext cx="5688632"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的安全使用要求：</a:t>
            </a:r>
            <a:r>
              <a:rPr lang="en-US" altLang="zh-CN" b="1" dirty="0">
                <a:solidFill>
                  <a:schemeClr val="bg1"/>
                </a:solidFill>
              </a:rPr>
              <a:t>《</a:t>
            </a:r>
            <a:r>
              <a:rPr lang="zh-CN" altLang="en-US" b="1" dirty="0">
                <a:solidFill>
                  <a:schemeClr val="bg1"/>
                </a:solidFill>
              </a:rPr>
              <a:t>安规</a:t>
            </a:r>
            <a:r>
              <a:rPr lang="en-US" altLang="zh-CN" b="1" dirty="0">
                <a:solidFill>
                  <a:schemeClr val="bg1"/>
                </a:solidFill>
              </a:rPr>
              <a:t>》</a:t>
            </a:r>
            <a:r>
              <a:rPr lang="zh-CN" altLang="en-US" b="1" dirty="0">
                <a:solidFill>
                  <a:schemeClr val="bg1"/>
                </a:solidFill>
              </a:rPr>
              <a:t>源瓶异常的处理</a:t>
            </a:r>
          </a:p>
        </p:txBody>
      </p:sp>
      <p:pic>
        <p:nvPicPr>
          <p:cNvPr id="95234" name="Picture 2" descr="IMG_20130217_132438"/>
          <p:cNvPicPr>
            <a:picLocks noChangeAspect="1" noChangeArrowheads="1"/>
          </p:cNvPicPr>
          <p:nvPr/>
        </p:nvPicPr>
        <p:blipFill>
          <a:blip r:embed="rId3" cstate="print"/>
          <a:srcRect/>
          <a:stretch>
            <a:fillRect/>
          </a:stretch>
        </p:blipFill>
        <p:spPr bwMode="auto">
          <a:xfrm>
            <a:off x="5364088" y="1700808"/>
            <a:ext cx="3551551" cy="2664296"/>
          </a:xfrm>
          <a:prstGeom prst="rect">
            <a:avLst/>
          </a:prstGeom>
          <a:noFill/>
          <a:ln w="9525">
            <a:noFill/>
            <a:miter lim="800000"/>
            <a:headEnd/>
            <a:tailEnd/>
          </a:ln>
        </p:spPr>
      </p:pic>
      <p:sp>
        <p:nvSpPr>
          <p:cNvPr id="95235" name="Rectangle 3"/>
          <p:cNvSpPr>
            <a:spLocks noChangeArrowheads="1"/>
          </p:cNvSpPr>
          <p:nvPr/>
        </p:nvSpPr>
        <p:spPr bwMode="auto">
          <a:xfrm>
            <a:off x="755576" y="1556792"/>
            <a:ext cx="439248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742950" algn="l"/>
              </a:tabLst>
            </a:pPr>
            <a:r>
              <a:rPr kumimoji="0" lang="zh-CN" altLang="zh-CN" sz="2000" b="0" i="0" u="none" strike="noStrike" cap="none" normalizeH="0" baseline="0" dirty="0">
                <a:ln>
                  <a:noFill/>
                </a:ln>
                <a:solidFill>
                  <a:schemeClr val="tx1"/>
                </a:solidFill>
                <a:effectLst/>
                <a:latin typeface="宋体" pitchFamily="2" charset="-122"/>
                <a:ea typeface="宋体" pitchFamily="2" charset="-122"/>
                <a:cs typeface="Times New Roman" pitchFamily="18" charset="0"/>
              </a:rPr>
              <a:t>②</a:t>
            </a:r>
            <a:r>
              <a:rPr kumimoji="0" lang="zh-CN" sz="2000" b="0" i="0" u="none" strike="noStrike" cap="none" normalizeH="0" baseline="0" dirty="0">
                <a:ln>
                  <a:noFill/>
                </a:ln>
                <a:solidFill>
                  <a:schemeClr val="tx1"/>
                </a:solidFill>
                <a:effectLst/>
                <a:latin typeface="宋体" pitchFamily="2" charset="-122"/>
                <a:ea typeface="宋体" pitchFamily="2" charset="-122"/>
                <a:cs typeface="Times New Roman" pitchFamily="18" charset="0"/>
              </a:rPr>
              <a:t>当生产人员安装或源瓶自身存在问题影响生产时，源瓶出气不畅，瓶内压强过大导致源夜回流至进气管存在安全隐患，设备人员在检修时，必须事先打开源瓶泄压阀之后，待进气管或出气管内无源液后，方可按照</a:t>
            </a:r>
            <a:r>
              <a:rPr kumimoji="0" lang="zh-CN" altLang="zh-CN" sz="2000" b="0" i="0" u="none" strike="noStrike" cap="none" normalizeH="0" baseline="0" dirty="0">
                <a:ln>
                  <a:noFill/>
                </a:ln>
                <a:solidFill>
                  <a:schemeClr val="tx1"/>
                </a:solidFill>
                <a:effectLst/>
                <a:latin typeface="宋体" pitchFamily="2" charset="-122"/>
                <a:ea typeface="宋体" pitchFamily="2" charset="-122"/>
                <a:cs typeface="Times New Roman" pitchFamily="18" charset="0"/>
              </a:rPr>
              <a:t>《</a:t>
            </a:r>
            <a:r>
              <a:rPr kumimoji="0" lang="zh-CN" sz="2000" b="0" i="0" u="none" strike="noStrike" cap="none" normalizeH="0" baseline="0" dirty="0">
                <a:ln>
                  <a:noFill/>
                </a:ln>
                <a:solidFill>
                  <a:schemeClr val="tx1"/>
                </a:solidFill>
                <a:effectLst/>
                <a:latin typeface="宋体" pitchFamily="2" charset="-122"/>
                <a:ea typeface="宋体" pitchFamily="2" charset="-122"/>
                <a:cs typeface="Times New Roman" pitchFamily="18" charset="0"/>
              </a:rPr>
              <a:t>磷源更换作业指导书</a:t>
            </a:r>
            <a:r>
              <a:rPr kumimoji="0" lang="zh-CN" altLang="zh-CN" sz="2000" b="0" i="0" u="none" strike="noStrike" cap="none" normalizeH="0" baseline="0" dirty="0">
                <a:ln>
                  <a:noFill/>
                </a:ln>
                <a:solidFill>
                  <a:schemeClr val="tx1"/>
                </a:solidFill>
                <a:effectLst/>
                <a:latin typeface="宋体" pitchFamily="2" charset="-122"/>
                <a:ea typeface="宋体" pitchFamily="2" charset="-122"/>
                <a:cs typeface="Times New Roman" pitchFamily="18" charset="0"/>
              </a:rPr>
              <a:t>》</a:t>
            </a:r>
            <a:r>
              <a:rPr kumimoji="0" lang="zh-CN" sz="2000" b="0" i="0" u="none" strike="noStrike" cap="none" normalizeH="0" baseline="0" dirty="0">
                <a:ln>
                  <a:noFill/>
                </a:ln>
                <a:solidFill>
                  <a:schemeClr val="tx1"/>
                </a:solidFill>
                <a:effectLst/>
                <a:latin typeface="宋体" pitchFamily="2" charset="-122"/>
                <a:ea typeface="宋体" pitchFamily="2" charset="-122"/>
                <a:cs typeface="Times New Roman" pitchFamily="18" charset="0"/>
              </a:rPr>
              <a:t>进行重新拆装，进行故障测试，测试正常后方可交付生产。</a:t>
            </a:r>
            <a:endParaRPr kumimoji="0" lang="zh-CN" sz="20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8" name="椭圆 7"/>
          <p:cNvSpPr/>
          <p:nvPr/>
        </p:nvSpPr>
        <p:spPr>
          <a:xfrm>
            <a:off x="7452320" y="1772816"/>
            <a:ext cx="1152128" cy="10801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236" name="Text Box 4"/>
          <p:cNvSpPr txBox="1">
            <a:spLocks noChangeArrowheads="1"/>
          </p:cNvSpPr>
          <p:nvPr/>
        </p:nvSpPr>
        <p:spPr bwMode="auto">
          <a:xfrm>
            <a:off x="6516216" y="4653136"/>
            <a:ext cx="1872208" cy="1800200"/>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a:ln>
                  <a:noFill/>
                </a:ln>
                <a:solidFill>
                  <a:srgbClr val="0033CC"/>
                </a:solidFill>
                <a:effectLst/>
                <a:latin typeface="Calibri" pitchFamily="34" charset="0"/>
                <a:ea typeface="宋体" pitchFamily="2" charset="-122"/>
                <a:cs typeface="宋体" pitchFamily="2" charset="-122"/>
              </a:rPr>
              <a:t>在出现进气管回流或者出气不畅时，检修之前</a:t>
            </a:r>
            <a:r>
              <a:rPr kumimoji="0" lang="zh-CN" altLang="en-US" sz="2000" b="1" i="0" u="none" strike="noStrike" cap="none" normalizeH="0" baseline="0" dirty="0">
                <a:ln>
                  <a:noFill/>
                </a:ln>
                <a:solidFill>
                  <a:srgbClr val="0033CC"/>
                </a:solidFill>
                <a:effectLst/>
                <a:latin typeface="Calibri" pitchFamily="34" charset="0"/>
                <a:ea typeface="宋体" pitchFamily="2" charset="-122"/>
                <a:cs typeface="宋体" pitchFamily="2" charset="-122"/>
              </a:rPr>
              <a:t>必须</a:t>
            </a:r>
            <a:r>
              <a:rPr kumimoji="0" lang="zh-CN" altLang="en-US" sz="2000" b="0" i="0" u="none" strike="noStrike" cap="none" normalizeH="0" baseline="0" dirty="0">
                <a:ln>
                  <a:noFill/>
                </a:ln>
                <a:solidFill>
                  <a:srgbClr val="0033CC"/>
                </a:solidFill>
                <a:effectLst/>
                <a:latin typeface="Calibri" pitchFamily="34" charset="0"/>
                <a:ea typeface="宋体" pitchFamily="2" charset="-122"/>
                <a:cs typeface="宋体" pitchFamily="2" charset="-122"/>
              </a:rPr>
              <a:t>打开泄压阀</a:t>
            </a:r>
            <a:endParaRPr kumimoji="0" lang="zh-CN" sz="2000" b="0" i="0" u="none" strike="noStrike" cap="none" normalizeH="0" baseline="0" dirty="0">
              <a:ln>
                <a:noFill/>
              </a:ln>
              <a:solidFill>
                <a:srgbClr val="0033CC"/>
              </a:solidFill>
              <a:effectLst/>
              <a:latin typeface="Arial" pitchFamily="34" charset="0"/>
              <a:ea typeface="宋体" pitchFamily="2" charset="-122"/>
              <a:cs typeface="宋体" pitchFamily="2" charset="-122"/>
            </a:endParaRPr>
          </a:p>
        </p:txBody>
      </p:sp>
      <p:cxnSp>
        <p:nvCxnSpPr>
          <p:cNvPr id="11" name="直接箭头连接符 10"/>
          <p:cNvCxnSpPr>
            <a:stCxn id="95236" idx="0"/>
          </p:cNvCxnSpPr>
          <p:nvPr/>
        </p:nvCxnSpPr>
        <p:spPr>
          <a:xfrm flipV="1">
            <a:off x="7452320" y="2852936"/>
            <a:ext cx="432048" cy="1800200"/>
          </a:xfrm>
          <a:prstGeom prst="straightConnector1">
            <a:avLst/>
          </a:prstGeom>
          <a:ln w="38100" cmpd="dbl">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p:nvPicPr>
        <p:blipFill>
          <a:blip r:embed="rId4" cstate="print"/>
          <a:srcRect/>
          <a:stretch>
            <a:fillRect/>
          </a:stretch>
        </p:blipFill>
        <p:spPr bwMode="auto">
          <a:xfrm>
            <a:off x="395536" y="4293096"/>
            <a:ext cx="5472608" cy="2175014"/>
          </a:xfrm>
          <a:prstGeom prst="rect">
            <a:avLst/>
          </a:prstGeom>
          <a:noFill/>
        </p:spPr>
      </p:pic>
      <p:sp>
        <p:nvSpPr>
          <p:cNvPr id="95237" name="Rectangle 5"/>
          <p:cNvSpPr>
            <a:spLocks noChangeArrowheads="1"/>
          </p:cNvSpPr>
          <p:nvPr/>
        </p:nvSpPr>
        <p:spPr bwMode="auto">
          <a:xfrm>
            <a:off x="611560" y="877943"/>
            <a:ext cx="651621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0000"/>
                </a:solidFill>
                <a:effectLst/>
                <a:latin typeface="Times New Roman" pitchFamily="18" charset="0"/>
                <a:ea typeface="宋体" pitchFamily="2" charset="-122"/>
                <a:cs typeface="宋体" pitchFamily="2" charset="-122"/>
              </a:rPr>
              <a:t>《</a:t>
            </a:r>
            <a:r>
              <a:rPr kumimoji="0" lang="zh-CN" sz="2400" b="0" i="0" u="none" strike="noStrike" cap="none" normalizeH="0" baseline="0" dirty="0">
                <a:ln>
                  <a:noFill/>
                </a:ln>
                <a:solidFill>
                  <a:srgbClr val="FF0000"/>
                </a:solidFill>
                <a:effectLst/>
                <a:latin typeface="Times New Roman" pitchFamily="18" charset="0"/>
                <a:ea typeface="宋体" pitchFamily="2" charset="-122"/>
                <a:cs typeface="宋体" pitchFamily="2" charset="-122"/>
              </a:rPr>
              <a:t>扩散岗位</a:t>
            </a:r>
            <a:r>
              <a:rPr kumimoji="0" lang="en-US" altLang="zh-CN" sz="2400" b="0" i="0" u="none" strike="noStrike" cap="none" normalizeH="0" baseline="0" dirty="0" err="1">
                <a:ln>
                  <a:noFill/>
                </a:ln>
                <a:solidFill>
                  <a:srgbClr val="FF0000"/>
                </a:solidFill>
                <a:effectLst/>
                <a:latin typeface="Times New Roman" pitchFamily="18" charset="0"/>
                <a:ea typeface="宋体" pitchFamily="2" charset="-122"/>
                <a:cs typeface="宋体" pitchFamily="2" charset="-122"/>
              </a:rPr>
              <a:t>Tempress</a:t>
            </a:r>
            <a:r>
              <a:rPr kumimoji="0" lang="zh-CN" altLang="en-US" sz="2400" b="0" i="0" u="none" strike="noStrike" cap="none" normalizeH="0" baseline="0" dirty="0">
                <a:ln>
                  <a:noFill/>
                </a:ln>
                <a:solidFill>
                  <a:srgbClr val="FF0000"/>
                </a:solidFill>
                <a:effectLst/>
                <a:latin typeface="Times New Roman" pitchFamily="18" charset="0"/>
                <a:ea typeface="宋体" pitchFamily="2" charset="-122"/>
                <a:cs typeface="宋体" pitchFamily="2" charset="-122"/>
              </a:rPr>
              <a:t>设备</a:t>
            </a:r>
            <a:r>
              <a:rPr kumimoji="0" lang="zh-CN" altLang="en-US" sz="2400" b="0" i="0" u="none" strike="noStrike" cap="none" normalizeH="0" baseline="0" dirty="0">
                <a:ln>
                  <a:noFill/>
                </a:ln>
                <a:solidFill>
                  <a:srgbClr val="FF0000"/>
                </a:solidFill>
                <a:effectLst/>
                <a:latin typeface="Arial" pitchFamily="34" charset="0"/>
                <a:ea typeface="宋体" pitchFamily="2" charset="-122"/>
                <a:cs typeface="宋体" pitchFamily="2" charset="-122"/>
              </a:rPr>
              <a:t>安全技术操作规程</a:t>
            </a:r>
            <a:r>
              <a:rPr kumimoji="0" lang="en-US" altLang="zh-CN" sz="2400" b="0" i="0" u="none" strike="noStrike" cap="none" normalizeH="0" baseline="0" dirty="0">
                <a:ln>
                  <a:noFill/>
                </a:ln>
                <a:solidFill>
                  <a:srgbClr val="FF0000"/>
                </a:solidFill>
                <a:effectLst/>
                <a:latin typeface="Arial" pitchFamily="34" charset="0"/>
                <a:ea typeface="宋体" pitchFamily="2" charset="-122"/>
                <a:cs typeface="宋体" pitchFamily="2" charset="-122"/>
              </a:rPr>
              <a:t>》</a:t>
            </a:r>
            <a:r>
              <a:rPr kumimoji="0" lang="zh-CN" altLang="en-US" sz="2400" b="0" i="0" u="none" strike="noStrike" cap="none" normalizeH="0" baseline="0" dirty="0">
                <a:ln>
                  <a:noFill/>
                </a:ln>
                <a:solidFill>
                  <a:srgbClr val="FF0000"/>
                </a:solidFill>
                <a:effectLst/>
                <a:latin typeface="Arial" pitchFamily="34" charset="0"/>
                <a:ea typeface="宋体" pitchFamily="2" charset="-122"/>
                <a:cs typeface="宋体" pitchFamily="2" charset="-122"/>
              </a:rPr>
              <a:t> </a:t>
            </a:r>
          </a:p>
        </p:txBody>
      </p:sp>
      <p:sp>
        <p:nvSpPr>
          <p:cNvPr id="20" name="TextBox 19"/>
          <p:cNvSpPr txBox="1"/>
          <p:nvPr/>
        </p:nvSpPr>
        <p:spPr>
          <a:xfrm>
            <a:off x="5076056" y="1412776"/>
            <a:ext cx="3888432" cy="369332"/>
          </a:xfrm>
          <a:prstGeom prst="rect">
            <a:avLst/>
          </a:prstGeom>
          <a:noFill/>
        </p:spPr>
        <p:txBody>
          <a:bodyPr wrap="square" rtlCol="0">
            <a:spAutoFit/>
          </a:bodyPr>
          <a:lstStyle/>
          <a:p>
            <a:r>
              <a:rPr lang="en-US" altLang="zh-CN" b="1" dirty="0">
                <a:solidFill>
                  <a:srgbClr val="0033CC"/>
                </a:solidFill>
              </a:rPr>
              <a:t>2013</a:t>
            </a:r>
            <a:r>
              <a:rPr lang="zh-CN" altLang="en-US" b="1" dirty="0">
                <a:solidFill>
                  <a:srgbClr val="0033CC"/>
                </a:solidFill>
              </a:rPr>
              <a:t>年</a:t>
            </a:r>
            <a:r>
              <a:rPr lang="en-US" altLang="zh-CN" b="1" dirty="0">
                <a:solidFill>
                  <a:srgbClr val="0033CC"/>
                </a:solidFill>
              </a:rPr>
              <a:t>2</a:t>
            </a:r>
            <a:r>
              <a:rPr lang="zh-CN" altLang="en-US" b="1" dirty="0">
                <a:solidFill>
                  <a:srgbClr val="0033CC"/>
                </a:solidFill>
              </a:rPr>
              <a:t>月</a:t>
            </a:r>
            <a:r>
              <a:rPr lang="en-US" altLang="zh-CN" b="1" dirty="0">
                <a:solidFill>
                  <a:srgbClr val="0033CC"/>
                </a:solidFill>
              </a:rPr>
              <a:t>12</a:t>
            </a:r>
            <a:r>
              <a:rPr lang="zh-CN" altLang="en-US" b="1" dirty="0">
                <a:solidFill>
                  <a:srgbClr val="0033CC"/>
                </a:solidFill>
              </a:rPr>
              <a:t>日电池三部扩散事故？</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安全使用与管理培训：四</a:t>
            </a:r>
          </a:p>
        </p:txBody>
      </p:sp>
      <p:sp>
        <p:nvSpPr>
          <p:cNvPr id="9" name="矩形 8"/>
          <p:cNvSpPr/>
          <p:nvPr/>
        </p:nvSpPr>
        <p:spPr>
          <a:xfrm>
            <a:off x="2195736" y="2204864"/>
            <a:ext cx="4572000" cy="1200329"/>
          </a:xfrm>
          <a:prstGeom prst="rect">
            <a:avLst/>
          </a:prstGeom>
          <a:ln w="38100">
            <a:solidFill>
              <a:srgbClr val="FFFF00"/>
            </a:solidFill>
          </a:ln>
        </p:spPr>
        <p:style>
          <a:lnRef idx="0">
            <a:schemeClr val="accent1"/>
          </a:lnRef>
          <a:fillRef idx="3">
            <a:schemeClr val="accent1"/>
          </a:fillRef>
          <a:effectRef idx="3">
            <a:schemeClr val="accent1"/>
          </a:effectRef>
          <a:fontRef idx="minor">
            <a:schemeClr val="lt1"/>
          </a:fontRef>
        </p:style>
        <p:txBody>
          <a:bodyPr>
            <a:spAutoFit/>
          </a:bodyPr>
          <a:lstStyle/>
          <a:p>
            <a:pPr algn="ctr"/>
            <a:endParaRPr lang="en-US" altLang="zh-CN" sz="2400" b="1" dirty="0">
              <a:solidFill>
                <a:srgbClr val="FFFF00"/>
              </a:solidFill>
            </a:endParaRPr>
          </a:p>
          <a:p>
            <a:pPr algn="ctr"/>
            <a:r>
              <a:rPr lang="zh-CN" altLang="en-US" sz="2400" b="1" dirty="0">
                <a:solidFill>
                  <a:srgbClr val="FFFF00"/>
                </a:solidFill>
              </a:rPr>
              <a:t>三氯氧磷</a:t>
            </a:r>
            <a:r>
              <a:rPr lang="zh-CN" altLang="en-US" sz="2400" dirty="0"/>
              <a:t>泄漏的</a:t>
            </a:r>
            <a:r>
              <a:rPr lang="zh-CN" altLang="en-US" sz="2400" b="1" dirty="0">
                <a:solidFill>
                  <a:srgbClr val="FFFF00"/>
                </a:solidFill>
              </a:rPr>
              <a:t>应急</a:t>
            </a:r>
            <a:r>
              <a:rPr lang="zh-CN" altLang="en-US" sz="2400" dirty="0"/>
              <a:t>处理</a:t>
            </a:r>
            <a:r>
              <a:rPr lang="zh-CN" altLang="en-US" sz="2400" b="1" dirty="0">
                <a:solidFill>
                  <a:srgbClr val="FFFF00"/>
                </a:solidFill>
              </a:rPr>
              <a:t>措施</a:t>
            </a:r>
            <a:endParaRPr lang="en-US" altLang="zh-CN" sz="2400" b="1" dirty="0">
              <a:solidFill>
                <a:srgbClr val="FFFF00"/>
              </a:solidFill>
            </a:endParaRPr>
          </a:p>
          <a:p>
            <a:pPr algn="ctr"/>
            <a:endParaRPr lang="zh-CN" altLang="en-US" sz="2400" b="1" dirty="0">
              <a:solidFill>
                <a:srgbClr val="FFFF00"/>
              </a:solidFill>
            </a:endParaRPr>
          </a:p>
        </p:txBody>
      </p:sp>
      <p:sp>
        <p:nvSpPr>
          <p:cNvPr id="20" name="圆角矩形 19"/>
          <p:cNvSpPr/>
          <p:nvPr/>
        </p:nvSpPr>
        <p:spPr>
          <a:xfrm>
            <a:off x="1043608" y="2492896"/>
            <a:ext cx="576064" cy="5760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400" dirty="0">
                <a:solidFill>
                  <a:schemeClr val="bg1"/>
                </a:solidFill>
              </a:rPr>
              <a:t>4</a:t>
            </a:r>
            <a:endParaRPr lang="zh-CN" altLang="en-US" sz="24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332656"/>
            <a:ext cx="4392488" cy="400110"/>
          </a:xfrm>
          <a:prstGeom prst="rect">
            <a:avLst/>
          </a:prstGeom>
          <a:noFill/>
        </p:spPr>
        <p:txBody>
          <a:bodyPr wrap="square" rtlCol="0">
            <a:spAutoFit/>
          </a:bodyPr>
          <a:lstStyle/>
          <a:p>
            <a:r>
              <a:rPr lang="zh-CN" altLang="en-US" sz="2000" b="1" dirty="0">
                <a:solidFill>
                  <a:srgbClr val="FFFF00"/>
                </a:solidFill>
              </a:rPr>
              <a:t>三氯氧磷</a:t>
            </a:r>
            <a:r>
              <a:rPr lang="zh-CN" altLang="en-US" sz="2000" b="1" dirty="0">
                <a:solidFill>
                  <a:schemeClr val="bg1"/>
                </a:solidFill>
              </a:rPr>
              <a:t>泄漏可导致的健康危害</a:t>
            </a:r>
          </a:p>
        </p:txBody>
      </p:sp>
      <p:pic>
        <p:nvPicPr>
          <p:cNvPr id="11266" name="Picture 2" descr="三氯化磷"/>
          <p:cNvPicPr>
            <a:picLocks noChangeAspect="1" noChangeArrowheads="1"/>
          </p:cNvPicPr>
          <p:nvPr/>
        </p:nvPicPr>
        <p:blipFill>
          <a:blip r:embed="rId3" cstate="print"/>
          <a:srcRect/>
          <a:stretch>
            <a:fillRect/>
          </a:stretch>
        </p:blipFill>
        <p:spPr bwMode="auto">
          <a:xfrm>
            <a:off x="827584" y="2276872"/>
            <a:ext cx="2088232" cy="2974152"/>
          </a:xfrm>
          <a:prstGeom prst="rect">
            <a:avLst/>
          </a:prstGeom>
          <a:noFill/>
        </p:spPr>
      </p:pic>
      <p:sp>
        <p:nvSpPr>
          <p:cNvPr id="4" name="矩形 3"/>
          <p:cNvSpPr/>
          <p:nvPr/>
        </p:nvSpPr>
        <p:spPr>
          <a:xfrm>
            <a:off x="3635896" y="1484784"/>
            <a:ext cx="4572000" cy="4555093"/>
          </a:xfrm>
          <a:prstGeom prst="rect">
            <a:avLst/>
          </a:prstGeom>
        </p:spPr>
        <p:txBody>
          <a:bodyPr>
            <a:spAutoFit/>
          </a:bodyPr>
          <a:lstStyle/>
          <a:p>
            <a:pPr algn="ctr"/>
            <a:r>
              <a:rPr lang="zh-CN" altLang="en-US" sz="3200" b="1" dirty="0">
                <a:solidFill>
                  <a:srgbClr val="FF0000"/>
                </a:solidFill>
                <a:latin typeface="方正北魏楷书简体" pitchFamily="65" charset="-122"/>
                <a:ea typeface="方正北魏楷书简体" pitchFamily="65" charset="-122"/>
              </a:rPr>
              <a:t>三氯氧磷泄漏的危害</a:t>
            </a:r>
            <a:endParaRPr lang="en-US" altLang="zh-CN" sz="3200" b="1" dirty="0">
              <a:solidFill>
                <a:srgbClr val="FF0000"/>
              </a:solidFill>
              <a:latin typeface="方正北魏楷书简体" pitchFamily="65" charset="-122"/>
              <a:ea typeface="方正北魏楷书简体" pitchFamily="65" charset="-122"/>
            </a:endParaRPr>
          </a:p>
          <a:p>
            <a:endParaRPr lang="en-US" altLang="zh-CN" dirty="0"/>
          </a:p>
          <a:p>
            <a:pPr>
              <a:lnSpc>
                <a:spcPct val="150000"/>
              </a:lnSpc>
            </a:pPr>
            <a:r>
              <a:rPr lang="zh-CN" altLang="en-US" sz="2000" dirty="0"/>
              <a:t>三氯氧磷泄漏后，在空气中可生成盐酸雾（氯化氢）。对皮肤、粘膜有刺激腐蚀作用。短期内吸入大量气体可引起上</a:t>
            </a:r>
            <a:r>
              <a:rPr lang="zh-CN" altLang="en-US" sz="2000" dirty="0">
                <a:solidFill>
                  <a:srgbClr val="FF0000"/>
                </a:solidFill>
              </a:rPr>
              <a:t>呼吸道</a:t>
            </a:r>
            <a:r>
              <a:rPr lang="zh-CN" altLang="en-US" sz="2000" dirty="0"/>
              <a:t>刺激症状，出现咽喉炎、支气管炎，严重者可发生喉头水肿致窒息。皮肤及眼接触，可引起刺激症状或灼伤。长期低浓度接触可引起眼及呼吸道刺激症状。</a:t>
            </a:r>
          </a:p>
        </p:txBody>
      </p:sp>
      <p:sp>
        <p:nvSpPr>
          <p:cNvPr id="5" name="爆炸形 1 4"/>
          <p:cNvSpPr/>
          <p:nvPr/>
        </p:nvSpPr>
        <p:spPr>
          <a:xfrm rot="20760791">
            <a:off x="279925" y="1489259"/>
            <a:ext cx="3350833" cy="2727354"/>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C:\Users\like580301\AppData\Roaming\Tencent\Users\1009728048\QQ\WinTemp\RichOle\1X2X(XNL{[OH@LB0H8_RVMD.jpg"/>
          <p:cNvPicPr>
            <a:picLocks noChangeAspect="1" noChangeArrowheads="1"/>
          </p:cNvPicPr>
          <p:nvPr/>
        </p:nvPicPr>
        <p:blipFill>
          <a:blip r:embed="rId2" cstate="print"/>
          <a:srcRect/>
          <a:stretch>
            <a:fillRect/>
          </a:stretch>
        </p:blipFill>
        <p:spPr bwMode="auto">
          <a:xfrm>
            <a:off x="5364088" y="4941168"/>
            <a:ext cx="2160240" cy="1533525"/>
          </a:xfrm>
          <a:prstGeom prst="rect">
            <a:avLst/>
          </a:prstGeom>
          <a:noFill/>
        </p:spPr>
      </p:pic>
      <p:sp>
        <p:nvSpPr>
          <p:cNvPr id="17410" name="标题 1"/>
          <p:cNvSpPr txBox="1">
            <a:spLocks/>
          </p:cNvSpPr>
          <p:nvPr/>
        </p:nvSpPr>
        <p:spPr bwMode="auto">
          <a:xfrm>
            <a:off x="228600" y="366713"/>
            <a:ext cx="6858000" cy="395287"/>
          </a:xfrm>
          <a:prstGeom prst="rect">
            <a:avLst/>
          </a:prstGeom>
          <a:noFill/>
          <a:ln w="9525">
            <a:noFill/>
            <a:miter lim="800000"/>
            <a:headEnd/>
            <a:tailEnd/>
          </a:ln>
        </p:spPr>
        <p:txBody>
          <a:bodyPr anchor="b"/>
          <a:lstStyle/>
          <a:p>
            <a:pPr eaLnBrk="0" hangingPunct="0"/>
            <a:endParaRPr lang="en-US" altLang="en-US" sz="2000" b="1" i="1">
              <a:solidFill>
                <a:schemeClr val="bg1"/>
              </a:solidFill>
              <a:ea typeface="黑体" pitchFamily="2" charset="-122"/>
              <a:cs typeface="Arial" pitchFamily="34" charset="0"/>
            </a:endParaRPr>
          </a:p>
        </p:txBody>
      </p:sp>
      <p:sp>
        <p:nvSpPr>
          <p:cNvPr id="5" name="TextBox 4"/>
          <p:cNvSpPr txBox="1"/>
          <p:nvPr/>
        </p:nvSpPr>
        <p:spPr>
          <a:xfrm>
            <a:off x="179512" y="332656"/>
            <a:ext cx="5040560" cy="461665"/>
          </a:xfrm>
          <a:prstGeom prst="rect">
            <a:avLst/>
          </a:prstGeom>
          <a:noFill/>
        </p:spPr>
        <p:txBody>
          <a:bodyPr wrap="square" rtlCol="0">
            <a:spAutoFit/>
          </a:bodyPr>
          <a:lstStyle/>
          <a:p>
            <a:r>
              <a:rPr lang="zh-CN" altLang="en-US" sz="2400" b="1" dirty="0">
                <a:solidFill>
                  <a:srgbClr val="FFFF00"/>
                </a:solidFill>
              </a:rPr>
              <a:t>三氯氧磷</a:t>
            </a:r>
            <a:r>
              <a:rPr lang="zh-CN" altLang="en-US" sz="2400" b="1" dirty="0">
                <a:solidFill>
                  <a:schemeClr val="bg1"/>
                </a:solidFill>
              </a:rPr>
              <a:t>皮肤伤害应急处置</a:t>
            </a:r>
          </a:p>
        </p:txBody>
      </p:sp>
      <p:pic>
        <p:nvPicPr>
          <p:cNvPr id="102401" name="Picture 1" descr="C:\Users\like580301\AppData\Roaming\Tencent\Users\1009728048\QQ\WinTemp\RichOle\7UPF}C@LR~{RG8PZXD`P_KM.jpg"/>
          <p:cNvPicPr>
            <a:picLocks noChangeAspect="1" noChangeArrowheads="1"/>
          </p:cNvPicPr>
          <p:nvPr/>
        </p:nvPicPr>
        <p:blipFill>
          <a:blip r:embed="rId3" cstate="print"/>
          <a:srcRect/>
          <a:stretch>
            <a:fillRect/>
          </a:stretch>
        </p:blipFill>
        <p:spPr bwMode="auto">
          <a:xfrm>
            <a:off x="5004048" y="1844824"/>
            <a:ext cx="3369324" cy="2952328"/>
          </a:xfrm>
          <a:prstGeom prst="rect">
            <a:avLst/>
          </a:prstGeom>
          <a:noFill/>
          <a:ln>
            <a:solidFill>
              <a:srgbClr val="0033CC"/>
            </a:solidFill>
          </a:ln>
        </p:spPr>
      </p:pic>
      <p:sp>
        <p:nvSpPr>
          <p:cNvPr id="7" name="矩形 6"/>
          <p:cNvSpPr/>
          <p:nvPr/>
        </p:nvSpPr>
        <p:spPr>
          <a:xfrm>
            <a:off x="611560" y="1844824"/>
            <a:ext cx="3816424" cy="2862322"/>
          </a:xfrm>
          <a:prstGeom prst="rect">
            <a:avLst/>
          </a:prstGeom>
        </p:spPr>
        <p:txBody>
          <a:bodyPr wrap="square">
            <a:spAutoFit/>
          </a:bodyPr>
          <a:lstStyle/>
          <a:p>
            <a:pPr>
              <a:lnSpc>
                <a:spcPct val="150000"/>
              </a:lnSpc>
            </a:pPr>
            <a:r>
              <a:rPr lang="zh-CN" altLang="zh-CN" dirty="0"/>
              <a:t> </a:t>
            </a:r>
            <a:r>
              <a:rPr lang="zh-CN" altLang="zh-CN" sz="2400" b="1" dirty="0">
                <a:solidFill>
                  <a:srgbClr val="FF0000"/>
                </a:solidFill>
              </a:rPr>
              <a:t>皮肤接触</a:t>
            </a:r>
            <a:r>
              <a:rPr lang="zh-CN" altLang="zh-CN" sz="2400" b="1" dirty="0">
                <a:solidFill>
                  <a:srgbClr val="0033CC"/>
                </a:solidFill>
              </a:rPr>
              <a:t>：皮肤</a:t>
            </a:r>
            <a:r>
              <a:rPr lang="zh-CN" altLang="en-US" sz="2400" b="1" dirty="0">
                <a:solidFill>
                  <a:srgbClr val="0033CC"/>
                </a:solidFill>
              </a:rPr>
              <a:t>沾</a:t>
            </a:r>
            <a:r>
              <a:rPr lang="zh-CN" altLang="zh-CN" sz="2400" b="1" dirty="0">
                <a:solidFill>
                  <a:srgbClr val="0033CC"/>
                </a:solidFill>
              </a:rPr>
              <a:t>染</a:t>
            </a:r>
            <a:r>
              <a:rPr lang="zh-CN" altLang="en-US" sz="2400" b="1" dirty="0">
                <a:solidFill>
                  <a:srgbClr val="136721"/>
                </a:solidFill>
              </a:rPr>
              <a:t>三氯氧磷</a:t>
            </a:r>
            <a:r>
              <a:rPr lang="zh-CN" altLang="zh-CN" sz="2400" b="1" dirty="0">
                <a:solidFill>
                  <a:srgbClr val="0033CC"/>
                </a:solidFill>
              </a:rPr>
              <a:t>时，</a:t>
            </a:r>
            <a:r>
              <a:rPr lang="zh-CN" altLang="zh-CN" sz="2400" b="1" dirty="0">
                <a:solidFill>
                  <a:srgbClr val="FF0000"/>
                </a:solidFill>
              </a:rPr>
              <a:t>应先用</a:t>
            </a:r>
            <a:r>
              <a:rPr lang="zh-CN" altLang="zh-CN" sz="2400" b="1" dirty="0">
                <a:solidFill>
                  <a:srgbClr val="0033CC"/>
                </a:solidFill>
              </a:rPr>
              <a:t>纸或棉花吸附</a:t>
            </a:r>
            <a:r>
              <a:rPr lang="zh-CN" altLang="en-US" sz="2400" b="1" dirty="0">
                <a:solidFill>
                  <a:srgbClr val="0033CC"/>
                </a:solidFill>
              </a:rPr>
              <a:t>使皮肤干燥</a:t>
            </a:r>
            <a:r>
              <a:rPr lang="zh-CN" altLang="zh-CN" sz="2400" b="1" dirty="0">
                <a:solidFill>
                  <a:srgbClr val="0033CC"/>
                </a:solidFill>
              </a:rPr>
              <a:t>，然后</a:t>
            </a:r>
            <a:r>
              <a:rPr lang="zh-CN" altLang="en-US" sz="2400" b="1" dirty="0">
                <a:solidFill>
                  <a:srgbClr val="0033CC"/>
                </a:solidFill>
              </a:rPr>
              <a:t>立即</a:t>
            </a:r>
            <a:r>
              <a:rPr lang="zh-CN" altLang="zh-CN" sz="2400" b="1" dirty="0">
                <a:solidFill>
                  <a:srgbClr val="0033CC"/>
                </a:solidFill>
              </a:rPr>
              <a:t>用</a:t>
            </a:r>
            <a:r>
              <a:rPr lang="zh-CN" altLang="en-US" sz="2400" b="1" dirty="0">
                <a:solidFill>
                  <a:srgbClr val="0033CC"/>
                </a:solidFill>
              </a:rPr>
              <a:t>流动清水冲洗</a:t>
            </a:r>
            <a:r>
              <a:rPr lang="en-US" altLang="zh-CN" sz="2400" b="1" dirty="0">
                <a:solidFill>
                  <a:srgbClr val="0033CC"/>
                </a:solidFill>
              </a:rPr>
              <a:t>15</a:t>
            </a:r>
            <a:r>
              <a:rPr lang="zh-CN" altLang="en-US" sz="2400" b="1" dirty="0">
                <a:solidFill>
                  <a:srgbClr val="0033CC"/>
                </a:solidFill>
              </a:rPr>
              <a:t>分钟，立即送医院救治</a:t>
            </a:r>
            <a:r>
              <a:rPr lang="zh-CN" altLang="zh-CN" sz="2400" b="1" dirty="0">
                <a:solidFill>
                  <a:srgbClr val="0033CC"/>
                </a:solidFill>
              </a:rPr>
              <a:t>。</a:t>
            </a:r>
            <a:endParaRPr lang="zh-CN" altLang="en-US" sz="2400" b="1" dirty="0">
              <a:solidFill>
                <a:srgbClr val="0033CC"/>
              </a:solidFill>
            </a:endParaRPr>
          </a:p>
        </p:txBody>
      </p:sp>
      <p:sp>
        <p:nvSpPr>
          <p:cNvPr id="8" name="TextBox 7"/>
          <p:cNvSpPr txBox="1"/>
          <p:nvPr/>
        </p:nvSpPr>
        <p:spPr>
          <a:xfrm>
            <a:off x="4644008" y="1268760"/>
            <a:ext cx="3960440" cy="369332"/>
          </a:xfrm>
          <a:prstGeom prst="rect">
            <a:avLst/>
          </a:prstGeom>
          <a:noFill/>
        </p:spPr>
        <p:txBody>
          <a:bodyPr wrap="square" rtlCol="0">
            <a:spAutoFit/>
          </a:bodyPr>
          <a:lstStyle/>
          <a:p>
            <a:r>
              <a:rPr lang="zh-CN" altLang="en-US" dirty="0">
                <a:solidFill>
                  <a:srgbClr val="FF0000"/>
                </a:solidFill>
              </a:rPr>
              <a:t>三氯氧磷灼伤脸部皮肤一周后的实例</a:t>
            </a:r>
          </a:p>
        </p:txBody>
      </p:sp>
      <p:sp>
        <p:nvSpPr>
          <p:cNvPr id="9" name="TextBox 8"/>
          <p:cNvSpPr txBox="1"/>
          <p:nvPr/>
        </p:nvSpPr>
        <p:spPr>
          <a:xfrm>
            <a:off x="7236296" y="5805264"/>
            <a:ext cx="1368152" cy="369332"/>
          </a:xfrm>
          <a:prstGeom prst="rect">
            <a:avLst/>
          </a:prstGeom>
          <a:noFill/>
        </p:spPr>
        <p:txBody>
          <a:bodyPr wrap="square" rtlCol="0">
            <a:spAutoFit/>
          </a:bodyPr>
          <a:lstStyle/>
          <a:p>
            <a:r>
              <a:rPr lang="zh-CN" altLang="en-US" dirty="0">
                <a:solidFill>
                  <a:srgbClr val="0033CC"/>
                </a:solidFill>
              </a:rPr>
              <a:t>清水冲洗</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txBox="1">
            <a:spLocks/>
          </p:cNvSpPr>
          <p:nvPr/>
        </p:nvSpPr>
        <p:spPr bwMode="auto">
          <a:xfrm>
            <a:off x="228600" y="366713"/>
            <a:ext cx="6858000" cy="395287"/>
          </a:xfrm>
          <a:prstGeom prst="rect">
            <a:avLst/>
          </a:prstGeom>
          <a:noFill/>
          <a:ln w="9525">
            <a:noFill/>
            <a:miter lim="800000"/>
            <a:headEnd/>
            <a:tailEnd/>
          </a:ln>
        </p:spPr>
        <p:txBody>
          <a:bodyPr anchor="b"/>
          <a:lstStyle/>
          <a:p>
            <a:pPr eaLnBrk="0" hangingPunct="0"/>
            <a:endParaRPr lang="en-US" altLang="en-US" sz="2000" b="1" i="1">
              <a:solidFill>
                <a:schemeClr val="bg1"/>
              </a:solidFill>
              <a:ea typeface="黑体" pitchFamily="2" charset="-122"/>
              <a:cs typeface="Arial" pitchFamily="34" charset="0"/>
            </a:endParaRPr>
          </a:p>
        </p:txBody>
      </p:sp>
      <p:sp>
        <p:nvSpPr>
          <p:cNvPr id="5" name="TextBox 4"/>
          <p:cNvSpPr txBox="1"/>
          <p:nvPr/>
        </p:nvSpPr>
        <p:spPr>
          <a:xfrm>
            <a:off x="179512" y="332656"/>
            <a:ext cx="5040560" cy="461665"/>
          </a:xfrm>
          <a:prstGeom prst="rect">
            <a:avLst/>
          </a:prstGeom>
          <a:noFill/>
        </p:spPr>
        <p:txBody>
          <a:bodyPr wrap="square" rtlCol="0">
            <a:spAutoFit/>
          </a:bodyPr>
          <a:lstStyle/>
          <a:p>
            <a:r>
              <a:rPr lang="zh-CN" altLang="en-US" sz="2400" b="1" dirty="0">
                <a:solidFill>
                  <a:srgbClr val="FFFF00"/>
                </a:solidFill>
              </a:rPr>
              <a:t>三氯氧磷</a:t>
            </a:r>
            <a:r>
              <a:rPr lang="zh-CN" altLang="en-US" sz="2400" b="1" dirty="0">
                <a:solidFill>
                  <a:schemeClr val="bg1"/>
                </a:solidFill>
              </a:rPr>
              <a:t>皮肤伤害应急处置</a:t>
            </a:r>
          </a:p>
        </p:txBody>
      </p:sp>
      <p:sp>
        <p:nvSpPr>
          <p:cNvPr id="8" name="TextBox 7"/>
          <p:cNvSpPr txBox="1"/>
          <p:nvPr/>
        </p:nvSpPr>
        <p:spPr>
          <a:xfrm>
            <a:off x="4572000" y="4869160"/>
            <a:ext cx="4248472" cy="369332"/>
          </a:xfrm>
          <a:prstGeom prst="rect">
            <a:avLst/>
          </a:prstGeom>
          <a:noFill/>
        </p:spPr>
        <p:txBody>
          <a:bodyPr wrap="square" rtlCol="0">
            <a:spAutoFit/>
          </a:bodyPr>
          <a:lstStyle/>
          <a:p>
            <a:r>
              <a:rPr lang="zh-CN" altLang="en-US" dirty="0">
                <a:solidFill>
                  <a:srgbClr val="FF0000"/>
                </a:solidFill>
              </a:rPr>
              <a:t>三氯氧磷灼伤眼部皮肤一周后的实例</a:t>
            </a:r>
          </a:p>
        </p:txBody>
      </p:sp>
      <p:sp>
        <p:nvSpPr>
          <p:cNvPr id="107521" name="Rectangle 1"/>
          <p:cNvSpPr>
            <a:spLocks noChangeArrowheads="1"/>
          </p:cNvSpPr>
          <p:nvPr/>
        </p:nvSpPr>
        <p:spPr bwMode="auto">
          <a:xfrm>
            <a:off x="323528" y="2219409"/>
            <a:ext cx="413995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zh-CN" sz="1200" b="0" i="0" u="none" strike="noStrike" cap="none" normalizeH="0" baseline="0" dirty="0">
                <a:ln>
                  <a:noFill/>
                </a:ln>
                <a:solidFill>
                  <a:srgbClr val="000000"/>
                </a:solidFill>
                <a:effectLst/>
                <a:latin typeface="Trebuchet MS" pitchFamily="34" charset="0"/>
                <a:ea typeface="宋体" pitchFamily="2" charset="-122"/>
                <a:cs typeface="Times New Roman" pitchFamily="18" charset="0"/>
              </a:rPr>
              <a:t> </a:t>
            </a:r>
            <a:r>
              <a:rPr kumimoji="0" lang="zh-CN" sz="2400" b="1" i="0" u="none" strike="noStrike" cap="none" normalizeH="0" baseline="0" dirty="0">
                <a:ln>
                  <a:noFill/>
                </a:ln>
                <a:solidFill>
                  <a:srgbClr val="0033CC"/>
                </a:solidFill>
                <a:effectLst/>
                <a:latin typeface="Trebuchet MS" pitchFamily="34" charset="0"/>
                <a:ea typeface="宋体" pitchFamily="2" charset="-122"/>
                <a:cs typeface="Times New Roman" pitchFamily="18" charset="0"/>
              </a:rPr>
              <a:t>眼睛接触</a:t>
            </a:r>
            <a:r>
              <a:rPr kumimoji="0" lang="zh-CN" sz="2400" b="0" i="0" u="none" strike="noStrike" cap="none" normalizeH="0" baseline="0" dirty="0">
                <a:ln>
                  <a:noFill/>
                </a:ln>
                <a:solidFill>
                  <a:srgbClr val="000000"/>
                </a:solidFill>
                <a:effectLst/>
                <a:latin typeface="Trebuchet MS" pitchFamily="34" charset="0"/>
                <a:ea typeface="宋体" pitchFamily="2" charset="-122"/>
                <a:cs typeface="Times New Roman" pitchFamily="18" charset="0"/>
              </a:rPr>
              <a:t>：</a:t>
            </a:r>
            <a:r>
              <a:rPr kumimoji="0" lang="zh-CN" sz="2000" b="0" i="0" u="none" strike="noStrike" cap="none" normalizeH="0" baseline="0" dirty="0">
                <a:ln>
                  <a:noFill/>
                </a:ln>
                <a:solidFill>
                  <a:srgbClr val="000000"/>
                </a:solidFill>
                <a:effectLst/>
                <a:latin typeface="Trebuchet MS" pitchFamily="34" charset="0"/>
                <a:ea typeface="宋体" pitchFamily="2" charset="-122"/>
                <a:cs typeface="Times New Roman" pitchFamily="18" charset="0"/>
              </a:rPr>
              <a:t>立即提起眼睑，用流动清水或生理盐水冲洗至少</a:t>
            </a:r>
            <a:r>
              <a:rPr kumimoji="0" lang="en-US" altLang="zh-CN" sz="2000" b="0" i="0" u="none" strike="noStrike" cap="none" normalizeH="0" baseline="0" dirty="0">
                <a:ln>
                  <a:noFill/>
                </a:ln>
                <a:solidFill>
                  <a:srgbClr val="000000"/>
                </a:solidFill>
                <a:effectLst/>
                <a:latin typeface="Trebuchet MS" pitchFamily="34" charset="0"/>
                <a:ea typeface="宋体" pitchFamily="2" charset="-122"/>
                <a:cs typeface="Times New Roman" pitchFamily="18" charset="0"/>
              </a:rPr>
              <a:t>15</a:t>
            </a:r>
            <a:r>
              <a:rPr kumimoji="0" lang="zh-CN" altLang="en-US" sz="2000" b="0" i="0" u="none" strike="noStrike" cap="none" normalizeH="0" baseline="0" dirty="0">
                <a:ln>
                  <a:noFill/>
                </a:ln>
                <a:solidFill>
                  <a:srgbClr val="000000"/>
                </a:solidFill>
                <a:effectLst/>
                <a:latin typeface="Trebuchet MS" pitchFamily="34" charset="0"/>
                <a:ea typeface="宋体" pitchFamily="2" charset="-122"/>
                <a:cs typeface="Times New Roman" pitchFamily="18" charset="0"/>
              </a:rPr>
              <a:t>分钟。就医。</a:t>
            </a:r>
            <a:r>
              <a:rPr kumimoji="0" lang="zh-CN" altLang="en-US" sz="2000" b="0" i="0" u="none" strike="noStrike" cap="none" normalizeH="0" baseline="0" dirty="0">
                <a:ln>
                  <a:noFill/>
                </a:ln>
                <a:solidFill>
                  <a:srgbClr val="000000"/>
                </a:solidFill>
                <a:effectLst/>
                <a:latin typeface="Arial" pitchFamily="34" charset="0"/>
                <a:ea typeface="宋体" pitchFamily="2" charset="-122"/>
                <a:cs typeface="Arial" pitchFamily="34" charset="0"/>
              </a:rPr>
              <a:t>眼灼伤时，应尽早充分冲洗并立即送医院救治。</a:t>
            </a:r>
            <a:endParaRPr kumimoji="0" lang="zh-CN" altLang="en-US" sz="20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pic>
        <p:nvPicPr>
          <p:cNvPr id="107522" name="Picture 2" descr="C:\Users\like580301\AppData\Roaming\Tencent\Users\1009728048\QQ\WinTemp\RichOle\%(1Z~7LS)MSQXK5}@K)LQNB.jpg"/>
          <p:cNvPicPr>
            <a:picLocks noChangeAspect="1" noChangeArrowheads="1"/>
          </p:cNvPicPr>
          <p:nvPr/>
        </p:nvPicPr>
        <p:blipFill>
          <a:blip r:embed="rId2" cstate="print"/>
          <a:srcRect/>
          <a:stretch>
            <a:fillRect/>
          </a:stretch>
        </p:blipFill>
        <p:spPr bwMode="auto">
          <a:xfrm>
            <a:off x="4860032" y="1916832"/>
            <a:ext cx="3708710" cy="273630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txBox="1">
            <a:spLocks/>
          </p:cNvSpPr>
          <p:nvPr/>
        </p:nvSpPr>
        <p:spPr bwMode="auto">
          <a:xfrm>
            <a:off x="228600" y="366713"/>
            <a:ext cx="6858000" cy="395287"/>
          </a:xfrm>
          <a:prstGeom prst="rect">
            <a:avLst/>
          </a:prstGeom>
          <a:noFill/>
          <a:ln w="9525">
            <a:noFill/>
            <a:miter lim="800000"/>
            <a:headEnd/>
            <a:tailEnd/>
          </a:ln>
        </p:spPr>
        <p:txBody>
          <a:bodyPr anchor="b"/>
          <a:lstStyle/>
          <a:p>
            <a:pPr eaLnBrk="0" hangingPunct="0"/>
            <a:endParaRPr lang="en-US" altLang="en-US" sz="2000" b="1" i="1">
              <a:solidFill>
                <a:schemeClr val="bg1"/>
              </a:solidFill>
              <a:ea typeface="黑体" pitchFamily="2" charset="-122"/>
              <a:cs typeface="Arial" pitchFamily="34" charset="0"/>
            </a:endParaRPr>
          </a:p>
        </p:txBody>
      </p:sp>
      <p:sp>
        <p:nvSpPr>
          <p:cNvPr id="5" name="TextBox 4"/>
          <p:cNvSpPr txBox="1"/>
          <p:nvPr/>
        </p:nvSpPr>
        <p:spPr>
          <a:xfrm>
            <a:off x="179512" y="332656"/>
            <a:ext cx="5040560" cy="461665"/>
          </a:xfrm>
          <a:prstGeom prst="rect">
            <a:avLst/>
          </a:prstGeom>
          <a:noFill/>
        </p:spPr>
        <p:txBody>
          <a:bodyPr wrap="square" rtlCol="0">
            <a:spAutoFit/>
          </a:bodyPr>
          <a:lstStyle/>
          <a:p>
            <a:r>
              <a:rPr lang="zh-CN" altLang="en-US" sz="2400" b="1" dirty="0">
                <a:solidFill>
                  <a:srgbClr val="FFFF00"/>
                </a:solidFill>
              </a:rPr>
              <a:t>三氯氧磷</a:t>
            </a:r>
            <a:r>
              <a:rPr lang="zh-CN" altLang="en-US" sz="2400" b="1" dirty="0">
                <a:solidFill>
                  <a:schemeClr val="bg1"/>
                </a:solidFill>
              </a:rPr>
              <a:t>泄漏的应急处置</a:t>
            </a:r>
          </a:p>
        </p:txBody>
      </p:sp>
      <p:sp>
        <p:nvSpPr>
          <p:cNvPr id="107521" name="Rectangle 1"/>
          <p:cNvSpPr>
            <a:spLocks noChangeArrowheads="1"/>
          </p:cNvSpPr>
          <p:nvPr/>
        </p:nvSpPr>
        <p:spPr bwMode="auto">
          <a:xfrm>
            <a:off x="683568" y="2030968"/>
            <a:ext cx="7416824" cy="55399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2000" b="0" i="0" u="none" strike="noStrike" cap="none" normalizeH="0" baseline="0" dirty="0">
                <a:ln>
                  <a:noFill/>
                </a:ln>
                <a:solidFill>
                  <a:srgbClr val="000000"/>
                </a:solidFill>
                <a:effectLst/>
                <a:latin typeface="Arial" pitchFamily="34" charset="0"/>
                <a:ea typeface="宋体" pitchFamily="2" charset="-122"/>
                <a:cs typeface="Arial" pitchFamily="34" charset="0"/>
              </a:rPr>
              <a:t>1</a:t>
            </a:r>
            <a:r>
              <a:rPr kumimoji="0" lang="zh-CN" altLang="en-US" sz="2000" b="0" i="0" u="none" strike="noStrike" cap="none" normalizeH="0" baseline="0" dirty="0">
                <a:ln>
                  <a:noFill/>
                </a:ln>
                <a:solidFill>
                  <a:srgbClr val="000000"/>
                </a:solidFill>
                <a:effectLst/>
                <a:latin typeface="Arial" pitchFamily="34" charset="0"/>
                <a:ea typeface="宋体" pitchFamily="2" charset="-122"/>
                <a:cs typeface="Arial" pitchFamily="34" charset="0"/>
              </a:rPr>
              <a:t>、立即通知周围全体员工撤离生产现场，在安全区域待命；</a:t>
            </a:r>
            <a:endParaRPr kumimoji="0" lang="en-US" altLang="zh-CN" sz="2000" b="0" i="0" u="none" strike="noStrike" cap="none" normalizeH="0" baseline="0" dirty="0">
              <a:ln>
                <a:noFill/>
              </a:ln>
              <a:solidFill>
                <a:srgbClr val="000000"/>
              </a:solidFill>
              <a:effectLst/>
              <a:latin typeface="Arial" pitchFamily="34" charset="0"/>
              <a:ea typeface="宋体" pitchFamily="2" charset="-122"/>
              <a:cs typeface="Arial" pitchFamily="34" charset="0"/>
            </a:endParaRPr>
          </a:p>
        </p:txBody>
      </p:sp>
      <p:sp>
        <p:nvSpPr>
          <p:cNvPr id="7" name="矩形 6"/>
          <p:cNvSpPr/>
          <p:nvPr/>
        </p:nvSpPr>
        <p:spPr>
          <a:xfrm>
            <a:off x="1259632" y="1196752"/>
            <a:ext cx="6192688" cy="584775"/>
          </a:xfrm>
          <a:prstGeom prst="rect">
            <a:avLst/>
          </a:prstGeom>
        </p:spPr>
        <p:txBody>
          <a:bodyPr wrap="square">
            <a:spAutoFit/>
          </a:bodyPr>
          <a:lstStyle/>
          <a:p>
            <a:r>
              <a:rPr lang="zh-CN" altLang="en-US" sz="3200" b="1" dirty="0">
                <a:solidFill>
                  <a:srgbClr val="FF0000"/>
                </a:solidFill>
                <a:latin typeface="华文彩云" pitchFamily="2" charset="-122"/>
                <a:ea typeface="华文彩云" pitchFamily="2" charset="-122"/>
                <a:cs typeface="Times New Roman" pitchFamily="18" charset="0"/>
              </a:rPr>
              <a:t>发现三氯氧磷泄漏后的正确做法</a:t>
            </a:r>
            <a:endParaRPr lang="zh-CN" altLang="en-US" sz="3200" dirty="0">
              <a:latin typeface="华文彩云" pitchFamily="2" charset="-122"/>
              <a:ea typeface="华文彩云" pitchFamily="2" charset="-122"/>
            </a:endParaRPr>
          </a:p>
        </p:txBody>
      </p:sp>
      <p:sp>
        <p:nvSpPr>
          <p:cNvPr id="9" name="Rectangle 1"/>
          <p:cNvSpPr>
            <a:spLocks noChangeArrowheads="1"/>
          </p:cNvSpPr>
          <p:nvPr/>
        </p:nvSpPr>
        <p:spPr bwMode="auto">
          <a:xfrm>
            <a:off x="683568" y="3114615"/>
            <a:ext cx="7416824" cy="55399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lang="en-US" altLang="zh-CN" sz="2000" dirty="0">
                <a:solidFill>
                  <a:srgbClr val="000000"/>
                </a:solidFill>
                <a:cs typeface="Arial" pitchFamily="34" charset="0"/>
              </a:rPr>
              <a:t>2</a:t>
            </a:r>
            <a:r>
              <a:rPr lang="zh-CN" altLang="en-US" sz="2000" dirty="0">
                <a:solidFill>
                  <a:srgbClr val="000000"/>
                </a:solidFill>
                <a:cs typeface="Arial" pitchFamily="34" charset="0"/>
              </a:rPr>
              <a:t>、立即报告上级并通知设备人员来处理源瓶异常；</a:t>
            </a:r>
            <a:endParaRPr lang="en-US" altLang="zh-CN" sz="2000" dirty="0">
              <a:solidFill>
                <a:srgbClr val="000000"/>
              </a:solidFill>
              <a:cs typeface="Arial" pitchFamily="34" charset="0"/>
            </a:endParaRPr>
          </a:p>
        </p:txBody>
      </p:sp>
      <p:sp>
        <p:nvSpPr>
          <p:cNvPr id="10" name="Rectangle 1"/>
          <p:cNvSpPr>
            <a:spLocks noChangeArrowheads="1"/>
          </p:cNvSpPr>
          <p:nvPr/>
        </p:nvSpPr>
        <p:spPr bwMode="auto">
          <a:xfrm>
            <a:off x="683568" y="4149080"/>
            <a:ext cx="7416824" cy="49423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2000" b="0" i="0" u="none" strike="noStrike" cap="none" normalizeH="0" baseline="0" dirty="0">
                <a:ln>
                  <a:noFill/>
                </a:ln>
                <a:solidFill>
                  <a:srgbClr val="000000"/>
                </a:solidFill>
                <a:effectLst/>
                <a:latin typeface="Arial" pitchFamily="34" charset="0"/>
                <a:ea typeface="宋体" pitchFamily="2" charset="-122"/>
                <a:cs typeface="Arial" pitchFamily="34" charset="0"/>
              </a:rPr>
              <a:t>3</a:t>
            </a:r>
            <a:r>
              <a:rPr kumimoji="0" lang="zh-CN" altLang="en-US" sz="2000" b="0" i="0" u="none" strike="noStrike" cap="none" normalizeH="0" baseline="0" dirty="0">
                <a:ln>
                  <a:noFill/>
                </a:ln>
                <a:solidFill>
                  <a:srgbClr val="000000"/>
                </a:solidFill>
                <a:effectLst/>
                <a:latin typeface="Arial" pitchFamily="34" charset="0"/>
                <a:ea typeface="宋体" pitchFamily="2" charset="-122"/>
                <a:cs typeface="Arial" pitchFamily="34" charset="0"/>
              </a:rPr>
              <a:t>、得到上级领导准确的安全告知后再进入生产现场作业；</a:t>
            </a:r>
            <a:endParaRPr kumimoji="0" lang="zh-CN" altLang="en-US" sz="20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txBox="1">
            <a:spLocks/>
          </p:cNvSpPr>
          <p:nvPr/>
        </p:nvSpPr>
        <p:spPr bwMode="auto">
          <a:xfrm>
            <a:off x="228600" y="366713"/>
            <a:ext cx="6858000" cy="395287"/>
          </a:xfrm>
          <a:prstGeom prst="rect">
            <a:avLst/>
          </a:prstGeom>
          <a:noFill/>
          <a:ln w="9525">
            <a:noFill/>
            <a:miter lim="800000"/>
            <a:headEnd/>
            <a:tailEnd/>
          </a:ln>
        </p:spPr>
        <p:txBody>
          <a:bodyPr anchor="b"/>
          <a:lstStyle/>
          <a:p>
            <a:pPr eaLnBrk="0" hangingPunct="0"/>
            <a:endParaRPr lang="en-US" altLang="en-US" sz="2000" b="1" i="1">
              <a:solidFill>
                <a:schemeClr val="bg1"/>
              </a:solidFill>
              <a:ea typeface="黑体" pitchFamily="2" charset="-122"/>
              <a:cs typeface="Arial" pitchFamily="34" charset="0"/>
            </a:endParaRPr>
          </a:p>
        </p:txBody>
      </p:sp>
      <p:sp>
        <p:nvSpPr>
          <p:cNvPr id="5" name="TextBox 4"/>
          <p:cNvSpPr txBox="1"/>
          <p:nvPr/>
        </p:nvSpPr>
        <p:spPr>
          <a:xfrm>
            <a:off x="179512" y="332656"/>
            <a:ext cx="5400600" cy="400110"/>
          </a:xfrm>
          <a:prstGeom prst="rect">
            <a:avLst/>
          </a:prstGeom>
          <a:noFill/>
        </p:spPr>
        <p:txBody>
          <a:bodyPr wrap="square" rtlCol="0">
            <a:spAutoFit/>
          </a:bodyPr>
          <a:lstStyle/>
          <a:p>
            <a:r>
              <a:rPr lang="zh-CN" altLang="en-US" sz="2000" b="1" dirty="0">
                <a:solidFill>
                  <a:schemeClr val="bg1"/>
                </a:solidFill>
              </a:rPr>
              <a:t>泄漏、沾染应急（急救）措施</a:t>
            </a:r>
          </a:p>
        </p:txBody>
      </p:sp>
      <p:sp>
        <p:nvSpPr>
          <p:cNvPr id="101377" name="Rectangle 1"/>
          <p:cNvSpPr>
            <a:spLocks noChangeArrowheads="1"/>
          </p:cNvSpPr>
          <p:nvPr/>
        </p:nvSpPr>
        <p:spPr bwMode="auto">
          <a:xfrm>
            <a:off x="395536" y="3689448"/>
            <a:ext cx="806489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b="1" i="0" u="none" strike="noStrike" cap="none" normalizeH="0" baseline="0" dirty="0">
                <a:ln>
                  <a:noFill/>
                </a:ln>
                <a:solidFill>
                  <a:srgbClr val="0033CC"/>
                </a:solidFill>
                <a:effectLst/>
                <a:latin typeface="Trebuchet MS" pitchFamily="34" charset="0"/>
                <a:ea typeface="宋体" pitchFamily="2" charset="-122"/>
                <a:cs typeface="宋体" pitchFamily="2" charset="-122"/>
              </a:rPr>
              <a:t>急救措施</a:t>
            </a:r>
            <a:br>
              <a:rPr kumimoji="0" lang="zh-CN" altLang="en-US" b="0" i="0" u="none" strike="noStrike" cap="none" normalizeH="0" baseline="0" dirty="0">
                <a:ln>
                  <a:noFill/>
                </a:ln>
                <a:solidFill>
                  <a:srgbClr val="000000"/>
                </a:solidFill>
                <a:effectLst/>
                <a:latin typeface="Trebuchet MS" pitchFamily="34" charset="0"/>
                <a:ea typeface="宋体" pitchFamily="2" charset="-122"/>
                <a:cs typeface="宋体" pitchFamily="2" charset="-122"/>
              </a:rPr>
            </a:br>
            <a:r>
              <a:rPr kumimoji="0" lang="zh-CN" altLang="en-US" b="0" i="0" u="none" strike="noStrike" cap="none" normalizeH="0" baseline="0" dirty="0">
                <a:ln>
                  <a:noFill/>
                </a:ln>
                <a:solidFill>
                  <a:srgbClr val="000000"/>
                </a:solidFill>
                <a:effectLst/>
                <a:latin typeface="Arial"/>
                <a:ea typeface="宋体" pitchFamily="2" charset="-122"/>
                <a:cs typeface="宋体" pitchFamily="2" charset="-122"/>
              </a:rPr>
              <a:t> </a:t>
            </a:r>
            <a:r>
              <a:rPr kumimoji="0" lang="zh-CN" altLang="en-US" b="0" i="0" u="none" strike="noStrike" cap="none" normalizeH="0" baseline="0" dirty="0">
                <a:ln>
                  <a:noFill/>
                </a:ln>
                <a:solidFill>
                  <a:srgbClr val="000000"/>
                </a:solidFill>
                <a:effectLst/>
                <a:latin typeface="Trebuchet MS" pitchFamily="34" charset="0"/>
                <a:ea typeface="宋体" pitchFamily="2" charset="-122"/>
                <a:cs typeface="宋体" pitchFamily="2" charset="-122"/>
              </a:rPr>
              <a:t> </a:t>
            </a:r>
            <a: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t>皮肤接触</a:t>
            </a:r>
            <a:r>
              <a:rPr kumimoji="0" lang="zh-CN" altLang="en-US" b="0" i="0" u="none" strike="noStrike" cap="none" normalizeH="0" baseline="0" dirty="0">
                <a:ln>
                  <a:noFill/>
                </a:ln>
                <a:solidFill>
                  <a:srgbClr val="000000"/>
                </a:solidFill>
                <a:effectLst/>
                <a:latin typeface="Trebuchet MS" pitchFamily="34" charset="0"/>
                <a:ea typeface="宋体" pitchFamily="2" charset="-122"/>
                <a:cs typeface="宋体" pitchFamily="2" charset="-122"/>
              </a:rPr>
              <a:t>：</a:t>
            </a:r>
            <a:r>
              <a:rPr kumimoji="0" lang="zh-CN" altLang="en-US" b="0" i="0" u="none" strike="noStrike" cap="none" normalizeH="0" baseline="0" dirty="0">
                <a:ln>
                  <a:noFill/>
                </a:ln>
                <a:solidFill>
                  <a:srgbClr val="000000"/>
                </a:solidFill>
                <a:effectLst/>
                <a:latin typeface="Arial" pitchFamily="34" charset="0"/>
                <a:ea typeface="宋体" pitchFamily="2" charset="-122"/>
                <a:cs typeface="Arial" pitchFamily="34" charset="0"/>
              </a:rPr>
              <a:t>皮肤污染时，应先用纸或棉花</a:t>
            </a:r>
            <a:r>
              <a:rPr lang="zh-CN" altLang="en-US" dirty="0">
                <a:solidFill>
                  <a:srgbClr val="000000"/>
                </a:solidFill>
                <a:cs typeface="Arial" pitchFamily="34" charset="0"/>
              </a:rPr>
              <a:t>擦拭掉后</a:t>
            </a:r>
            <a:r>
              <a:rPr kumimoji="0" lang="zh-CN" altLang="en-US" b="0" i="0" u="none" strike="noStrike" cap="none" normalizeH="0" baseline="0" dirty="0">
                <a:ln>
                  <a:noFill/>
                </a:ln>
                <a:solidFill>
                  <a:srgbClr val="000000"/>
                </a:solidFill>
                <a:effectLst/>
                <a:latin typeface="Arial" pitchFamily="34" charset="0"/>
                <a:ea typeface="宋体" pitchFamily="2" charset="-122"/>
                <a:cs typeface="Arial" pitchFamily="34" charset="0"/>
              </a:rPr>
              <a:t>，立即使用流动清水进行冲洗</a:t>
            </a:r>
            <a:r>
              <a:rPr kumimoji="0" lang="en-US" altLang="zh-CN" b="0" i="0" u="none" strike="noStrike" cap="none" normalizeH="0" baseline="0" dirty="0">
                <a:ln>
                  <a:noFill/>
                </a:ln>
                <a:solidFill>
                  <a:srgbClr val="000000"/>
                </a:solidFill>
                <a:effectLst/>
                <a:latin typeface="Arial" pitchFamily="34" charset="0"/>
                <a:ea typeface="宋体" pitchFamily="2" charset="-122"/>
                <a:cs typeface="Arial" pitchFamily="34" charset="0"/>
              </a:rPr>
              <a:t>15</a:t>
            </a:r>
            <a:r>
              <a:rPr kumimoji="0" lang="zh-CN" altLang="en-US" b="0" i="0" u="none" strike="noStrike" cap="none" normalizeH="0" baseline="0" dirty="0">
                <a:ln>
                  <a:noFill/>
                </a:ln>
                <a:solidFill>
                  <a:srgbClr val="000000"/>
                </a:solidFill>
                <a:effectLst/>
                <a:latin typeface="Arial" pitchFamily="34" charset="0"/>
                <a:ea typeface="宋体" pitchFamily="2" charset="-122"/>
                <a:cs typeface="Arial" pitchFamily="34" charset="0"/>
              </a:rPr>
              <a:t>分钟。</a:t>
            </a:r>
            <a:endParaRPr kumimoji="0" lang="zh-CN" altLang="en-US" b="0"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rgbClr val="000000"/>
                </a:solidFill>
                <a:effectLst/>
                <a:latin typeface="Calibri"/>
                <a:ea typeface="宋体" pitchFamily="2" charset="-122"/>
                <a:cs typeface="宋体" pitchFamily="2" charset="-122"/>
              </a:rPr>
              <a:t> </a:t>
            </a:r>
            <a: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t> 眼睛接触</a:t>
            </a:r>
            <a:r>
              <a:rPr kumimoji="0" lang="zh-CN" altLang="en-US" b="0" i="0" u="none" strike="noStrike" cap="none" normalizeH="0" baseline="0" dirty="0">
                <a:ln>
                  <a:noFill/>
                </a:ln>
                <a:solidFill>
                  <a:srgbClr val="000000"/>
                </a:solidFill>
                <a:effectLst/>
                <a:latin typeface="Trebuchet MS" pitchFamily="34" charset="0"/>
                <a:ea typeface="宋体" pitchFamily="2" charset="-122"/>
                <a:cs typeface="宋体" pitchFamily="2" charset="-122"/>
              </a:rPr>
              <a:t>：立即提起眼睑，用流动清水或生理盐水冲洗至少</a:t>
            </a:r>
            <a:r>
              <a:rPr kumimoji="0" lang="en-US" altLang="zh-CN" b="0" i="0" u="none" strike="noStrike" cap="none" normalizeH="0" baseline="0" dirty="0">
                <a:ln>
                  <a:noFill/>
                </a:ln>
                <a:solidFill>
                  <a:srgbClr val="000000"/>
                </a:solidFill>
                <a:effectLst/>
                <a:latin typeface="Trebuchet MS" pitchFamily="34" charset="0"/>
                <a:ea typeface="宋体" pitchFamily="2" charset="-122"/>
                <a:cs typeface="宋体" pitchFamily="2" charset="-122"/>
              </a:rPr>
              <a:t>15</a:t>
            </a:r>
            <a:r>
              <a:rPr kumimoji="0" lang="zh-CN" altLang="en-US" b="0" i="0" u="none" strike="noStrike" cap="none" normalizeH="0" baseline="0" dirty="0">
                <a:ln>
                  <a:noFill/>
                </a:ln>
                <a:solidFill>
                  <a:srgbClr val="000000"/>
                </a:solidFill>
                <a:effectLst/>
                <a:latin typeface="Trebuchet MS" pitchFamily="34" charset="0"/>
                <a:ea typeface="宋体" pitchFamily="2" charset="-122"/>
                <a:cs typeface="宋体" pitchFamily="2" charset="-122"/>
              </a:rPr>
              <a:t>分钟，就医。</a:t>
            </a:r>
            <a:endParaRPr kumimoji="0" lang="zh-CN" altLang="en-US" b="0"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rgbClr val="000000"/>
                </a:solidFill>
                <a:effectLst/>
                <a:latin typeface="Arial"/>
                <a:ea typeface="宋体" pitchFamily="2" charset="-122"/>
                <a:cs typeface="宋体" pitchFamily="2" charset="-122"/>
              </a:rPr>
              <a:t> </a:t>
            </a:r>
            <a: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t> 吸入</a:t>
            </a:r>
            <a:r>
              <a:rPr kumimoji="0" lang="zh-CN" altLang="en-US" b="0" i="0" u="none" strike="noStrike" cap="none" normalizeH="0" baseline="0" dirty="0">
                <a:ln>
                  <a:noFill/>
                </a:ln>
                <a:solidFill>
                  <a:srgbClr val="000000"/>
                </a:solidFill>
                <a:effectLst/>
                <a:latin typeface="Trebuchet MS" pitchFamily="34" charset="0"/>
                <a:ea typeface="宋体" pitchFamily="2" charset="-122"/>
                <a:cs typeface="宋体" pitchFamily="2" charset="-122"/>
              </a:rPr>
              <a:t>：迅速脱离现场至空气新鲜处。保持呼吸道通畅。就医。</a:t>
            </a:r>
            <a:br>
              <a:rPr kumimoji="0" lang="zh-CN" altLang="en-US" b="0" i="0" u="none" strike="noStrike" cap="none" normalizeH="0" baseline="0" dirty="0">
                <a:ln>
                  <a:noFill/>
                </a:ln>
                <a:solidFill>
                  <a:srgbClr val="000000"/>
                </a:solidFill>
                <a:effectLst/>
                <a:latin typeface="Trebuchet MS" pitchFamily="34" charset="0"/>
                <a:ea typeface="宋体" pitchFamily="2" charset="-122"/>
                <a:cs typeface="宋体" pitchFamily="2" charset="-122"/>
              </a:rPr>
            </a:br>
            <a:r>
              <a:rPr kumimoji="0" lang="zh-CN" altLang="en-US" b="0" i="0" u="none" strike="noStrike" cap="none" normalizeH="0" baseline="0" dirty="0">
                <a:ln>
                  <a:noFill/>
                </a:ln>
                <a:solidFill>
                  <a:srgbClr val="000000"/>
                </a:solidFill>
                <a:effectLst/>
                <a:latin typeface="Arial"/>
                <a:ea typeface="宋体" pitchFamily="2" charset="-122"/>
                <a:cs typeface="宋体" pitchFamily="2" charset="-122"/>
              </a:rPr>
              <a:t> </a:t>
            </a:r>
            <a:r>
              <a:rPr kumimoji="0" lang="zh-CN" altLang="en-US" b="0" i="0" u="none" strike="noStrike" cap="none" normalizeH="0" baseline="0" dirty="0">
                <a:ln>
                  <a:noFill/>
                </a:ln>
                <a:solidFill>
                  <a:srgbClr val="000000"/>
                </a:solidFill>
                <a:effectLst/>
                <a:latin typeface="Trebuchet MS" pitchFamily="34" charset="0"/>
                <a:ea typeface="宋体" pitchFamily="2" charset="-122"/>
                <a:cs typeface="宋体" pitchFamily="2" charset="-122"/>
              </a:rPr>
              <a:t> </a:t>
            </a:r>
            <a: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t>灭火方法</a:t>
            </a:r>
            <a:r>
              <a:rPr kumimoji="0" lang="zh-CN" altLang="en-US" b="0" i="0" u="none" strike="noStrike" cap="none" normalizeH="0" baseline="0" dirty="0">
                <a:ln>
                  <a:noFill/>
                </a:ln>
                <a:solidFill>
                  <a:srgbClr val="000000"/>
                </a:solidFill>
                <a:effectLst/>
                <a:latin typeface="Trebuchet MS" pitchFamily="34" charset="0"/>
                <a:ea typeface="宋体" pitchFamily="2" charset="-122"/>
                <a:cs typeface="宋体" pitchFamily="2" charset="-122"/>
              </a:rPr>
              <a:t>：干粉、砂土。</a:t>
            </a:r>
            <a:r>
              <a:rPr kumimoji="0" lang="zh-CN" altLang="en-US" b="1" i="0" u="none" strike="noStrike" cap="none" normalizeH="0" baseline="0" dirty="0">
                <a:ln>
                  <a:noFill/>
                </a:ln>
                <a:solidFill>
                  <a:srgbClr val="FF0000"/>
                </a:solidFill>
                <a:effectLst/>
                <a:latin typeface="Trebuchet MS" pitchFamily="34" charset="0"/>
                <a:ea typeface="宋体" pitchFamily="2" charset="-122"/>
                <a:cs typeface="宋体" pitchFamily="2" charset="-122"/>
              </a:rPr>
              <a:t>禁止用水</a:t>
            </a:r>
            <a:r>
              <a:rPr kumimoji="0" lang="zh-CN" altLang="en-US" b="0" i="0" u="none" strike="noStrike" cap="none" normalizeH="0" baseline="0" dirty="0">
                <a:ln>
                  <a:noFill/>
                </a:ln>
                <a:solidFill>
                  <a:srgbClr val="000000"/>
                </a:solidFill>
                <a:effectLst/>
                <a:latin typeface="Trebuchet MS" pitchFamily="34" charset="0"/>
                <a:ea typeface="宋体" pitchFamily="2" charset="-122"/>
                <a:cs typeface="宋体" pitchFamily="2" charset="-122"/>
              </a:rPr>
              <a:t>。</a:t>
            </a:r>
            <a:endParaRPr kumimoji="0" lang="zh-CN" altLang="en-US"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7" name="矩形 6"/>
          <p:cNvSpPr/>
          <p:nvPr/>
        </p:nvSpPr>
        <p:spPr>
          <a:xfrm>
            <a:off x="395536" y="836712"/>
            <a:ext cx="8064896" cy="1477328"/>
          </a:xfrm>
          <a:prstGeom prst="rect">
            <a:avLst/>
          </a:prstGeom>
        </p:spPr>
        <p:txBody>
          <a:bodyPr wrap="square">
            <a:spAutoFit/>
          </a:bodyPr>
          <a:lstStyle/>
          <a:p>
            <a:r>
              <a:rPr lang="zh-CN" altLang="zh-CN" b="1" dirty="0">
                <a:solidFill>
                  <a:srgbClr val="0033CC"/>
                </a:solidFill>
              </a:rPr>
              <a:t>泄漏应急处理</a:t>
            </a:r>
            <a:br>
              <a:rPr lang="en-US" altLang="zh-CN" dirty="0"/>
            </a:br>
            <a:r>
              <a:rPr lang="en-US" altLang="zh-CN" dirty="0"/>
              <a:t>  </a:t>
            </a:r>
            <a:r>
              <a:rPr lang="zh-CN" altLang="zh-CN" dirty="0"/>
              <a:t>疏散泄漏污染区人员至安全区，禁止无关人员进入污染区，应急处理人员戴</a:t>
            </a:r>
            <a:r>
              <a:rPr lang="zh-CN" altLang="en-US" dirty="0"/>
              <a:t>防毒面具</a:t>
            </a:r>
            <a:r>
              <a:rPr lang="zh-CN" altLang="zh-CN" dirty="0"/>
              <a:t>，穿化学防护服。不要直接接触泄漏物，勿使泄漏物与可燃物质</a:t>
            </a:r>
            <a:r>
              <a:rPr lang="en-US" altLang="zh-CN" dirty="0"/>
              <a:t>(</a:t>
            </a:r>
            <a:r>
              <a:rPr lang="zh-CN" altLang="zh-CN" dirty="0"/>
              <a:t>木材、纸、油等</a:t>
            </a:r>
            <a:r>
              <a:rPr lang="en-US" altLang="zh-CN" dirty="0"/>
              <a:t>)</a:t>
            </a:r>
            <a:r>
              <a:rPr lang="zh-CN" altLang="zh-CN" dirty="0"/>
              <a:t>接触，在确保安全情况下堵漏。用沙土吸收，然后收集运至废物处理场所处置</a:t>
            </a:r>
            <a:r>
              <a:rPr lang="zh-CN" altLang="en-US" dirty="0"/>
              <a:t>，</a:t>
            </a:r>
            <a:r>
              <a:rPr lang="zh-CN" altLang="zh-CN" dirty="0"/>
              <a:t>在技术人员指导下</a:t>
            </a:r>
            <a:r>
              <a:rPr lang="zh-CN" altLang="en-US" dirty="0"/>
              <a:t>处理</a:t>
            </a:r>
            <a:r>
              <a:rPr lang="zh-CN" altLang="zh-CN" dirty="0"/>
              <a:t>。</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txBox="1">
            <a:spLocks/>
          </p:cNvSpPr>
          <p:nvPr/>
        </p:nvSpPr>
        <p:spPr bwMode="auto">
          <a:xfrm>
            <a:off x="228600" y="366713"/>
            <a:ext cx="6858000" cy="395287"/>
          </a:xfrm>
          <a:prstGeom prst="rect">
            <a:avLst/>
          </a:prstGeom>
          <a:noFill/>
          <a:ln w="9525">
            <a:noFill/>
            <a:miter lim="800000"/>
            <a:headEnd/>
            <a:tailEnd/>
          </a:ln>
        </p:spPr>
        <p:txBody>
          <a:bodyPr anchor="b"/>
          <a:lstStyle/>
          <a:p>
            <a:pPr eaLnBrk="0" hangingPunct="0"/>
            <a:endParaRPr lang="en-US" altLang="en-US" sz="2000" b="1" i="1">
              <a:solidFill>
                <a:schemeClr val="bg1"/>
              </a:solidFill>
              <a:ea typeface="黑体" pitchFamily="2" charset="-122"/>
              <a:cs typeface="Arial" pitchFamily="34" charset="0"/>
            </a:endParaRPr>
          </a:p>
        </p:txBody>
      </p:sp>
      <p:sp>
        <p:nvSpPr>
          <p:cNvPr id="5" name="TextBox 4"/>
          <p:cNvSpPr txBox="1"/>
          <p:nvPr/>
        </p:nvSpPr>
        <p:spPr>
          <a:xfrm>
            <a:off x="179512" y="332656"/>
            <a:ext cx="5400600" cy="400110"/>
          </a:xfrm>
          <a:prstGeom prst="rect">
            <a:avLst/>
          </a:prstGeom>
          <a:noFill/>
        </p:spPr>
        <p:txBody>
          <a:bodyPr wrap="square" rtlCol="0">
            <a:spAutoFit/>
          </a:bodyPr>
          <a:lstStyle/>
          <a:p>
            <a:r>
              <a:rPr lang="zh-CN" altLang="en-US" sz="2000" b="1" dirty="0">
                <a:solidFill>
                  <a:schemeClr val="bg1"/>
                </a:solidFill>
              </a:rPr>
              <a:t>泄漏、沾染应急（急救）措施</a:t>
            </a:r>
          </a:p>
        </p:txBody>
      </p:sp>
      <p:pic>
        <p:nvPicPr>
          <p:cNvPr id="2049" name="Picture 1" descr="C:\Users\like580301\AppData\Roaming\Tencent\Users\1009728048\QQ\WinTemp\RichOle\8UBP@[WZPNXQDJ37}[9PC54.jpg"/>
          <p:cNvPicPr>
            <a:picLocks noChangeAspect="1" noChangeArrowheads="1"/>
          </p:cNvPicPr>
          <p:nvPr/>
        </p:nvPicPr>
        <p:blipFill>
          <a:blip r:embed="rId2" cstate="print"/>
          <a:srcRect/>
          <a:stretch>
            <a:fillRect/>
          </a:stretch>
        </p:blipFill>
        <p:spPr bwMode="auto">
          <a:xfrm>
            <a:off x="755576" y="3861048"/>
            <a:ext cx="3574216" cy="2660010"/>
          </a:xfrm>
          <a:prstGeom prst="rect">
            <a:avLst/>
          </a:prstGeom>
          <a:noFill/>
          <a:ln w="38100">
            <a:solidFill>
              <a:srgbClr val="FFFF00"/>
            </a:solidFill>
          </a:ln>
        </p:spPr>
      </p:pic>
      <p:pic>
        <p:nvPicPr>
          <p:cNvPr id="2050" name="Picture 2" descr="C:\Users\like580301\AppData\Roaming\Tencent\Users\1009728048\QQ\WinTemp\RichOle\$NHG3T[42[]~XS`BT([JL[X.jpg"/>
          <p:cNvPicPr>
            <a:picLocks noChangeAspect="1" noChangeArrowheads="1"/>
          </p:cNvPicPr>
          <p:nvPr/>
        </p:nvPicPr>
        <p:blipFill>
          <a:blip r:embed="rId3" cstate="print"/>
          <a:srcRect/>
          <a:stretch>
            <a:fillRect/>
          </a:stretch>
        </p:blipFill>
        <p:spPr bwMode="auto">
          <a:xfrm>
            <a:off x="395536" y="836712"/>
            <a:ext cx="3613561" cy="2833699"/>
          </a:xfrm>
          <a:prstGeom prst="rect">
            <a:avLst/>
          </a:prstGeom>
          <a:noFill/>
          <a:ln w="38100">
            <a:solidFill>
              <a:srgbClr val="1D981F"/>
            </a:solidFill>
          </a:ln>
        </p:spPr>
      </p:pic>
      <p:pic>
        <p:nvPicPr>
          <p:cNvPr id="2051" name="Picture 3" descr="C:\Users\like580301\AppData\Roaming\Tencent\Users\1009728048\QQ\WinTemp\RichOle\K(EV8SH__H0$EKD__PMBZ[F.jpg"/>
          <p:cNvPicPr>
            <a:picLocks noChangeAspect="1" noChangeArrowheads="1"/>
          </p:cNvPicPr>
          <p:nvPr/>
        </p:nvPicPr>
        <p:blipFill>
          <a:blip r:embed="rId4" cstate="print"/>
          <a:srcRect/>
          <a:stretch>
            <a:fillRect/>
          </a:stretch>
        </p:blipFill>
        <p:spPr bwMode="auto">
          <a:xfrm>
            <a:off x="4860032" y="3789040"/>
            <a:ext cx="3659736" cy="2736304"/>
          </a:xfrm>
          <a:prstGeom prst="rect">
            <a:avLst/>
          </a:prstGeom>
          <a:noFill/>
          <a:ln w="38100">
            <a:solidFill>
              <a:srgbClr val="FF0000"/>
            </a:solidFill>
          </a:ln>
        </p:spPr>
      </p:pic>
      <p:sp>
        <p:nvSpPr>
          <p:cNvPr id="9" name="TextBox 8"/>
          <p:cNvSpPr txBox="1"/>
          <p:nvPr/>
        </p:nvSpPr>
        <p:spPr>
          <a:xfrm>
            <a:off x="395536" y="3212976"/>
            <a:ext cx="3744416" cy="400110"/>
          </a:xfrm>
          <a:prstGeom prst="rect">
            <a:avLst/>
          </a:prstGeom>
          <a:noFill/>
        </p:spPr>
        <p:txBody>
          <a:bodyPr wrap="square" rtlCol="0">
            <a:spAutoFit/>
          </a:bodyPr>
          <a:lstStyle/>
          <a:p>
            <a:r>
              <a:rPr lang="zh-CN" altLang="en-US" sz="2000" b="1" dirty="0">
                <a:solidFill>
                  <a:srgbClr val="FFFF00"/>
                </a:solidFill>
              </a:rPr>
              <a:t>源瓶包装物破损导致源瓶破碎</a:t>
            </a:r>
          </a:p>
        </p:txBody>
      </p:sp>
      <p:sp>
        <p:nvSpPr>
          <p:cNvPr id="10" name="TextBox 9"/>
          <p:cNvSpPr txBox="1"/>
          <p:nvPr/>
        </p:nvSpPr>
        <p:spPr>
          <a:xfrm>
            <a:off x="755576" y="6093296"/>
            <a:ext cx="3744416" cy="400110"/>
          </a:xfrm>
          <a:prstGeom prst="rect">
            <a:avLst/>
          </a:prstGeom>
          <a:noFill/>
        </p:spPr>
        <p:txBody>
          <a:bodyPr wrap="square" rtlCol="0">
            <a:spAutoFit/>
          </a:bodyPr>
          <a:lstStyle/>
          <a:p>
            <a:r>
              <a:rPr lang="zh-CN" altLang="en-US" sz="2000" b="1" dirty="0">
                <a:solidFill>
                  <a:srgbClr val="FFFF00"/>
                </a:solidFill>
              </a:rPr>
              <a:t>源瓶破碎后地面三氯氧磷</a:t>
            </a:r>
          </a:p>
        </p:txBody>
      </p:sp>
      <p:sp>
        <p:nvSpPr>
          <p:cNvPr id="11" name="TextBox 10"/>
          <p:cNvSpPr txBox="1"/>
          <p:nvPr/>
        </p:nvSpPr>
        <p:spPr>
          <a:xfrm>
            <a:off x="5292080" y="6093296"/>
            <a:ext cx="3024336" cy="400110"/>
          </a:xfrm>
          <a:prstGeom prst="rect">
            <a:avLst/>
          </a:prstGeom>
          <a:noFill/>
        </p:spPr>
        <p:txBody>
          <a:bodyPr wrap="square" rtlCol="0">
            <a:spAutoFit/>
          </a:bodyPr>
          <a:lstStyle/>
          <a:p>
            <a:r>
              <a:rPr lang="zh-CN" altLang="en-US" sz="2000" b="1" dirty="0">
                <a:solidFill>
                  <a:srgbClr val="0033CC"/>
                </a:solidFill>
              </a:rPr>
              <a:t>现场使用黄沙应急处理</a:t>
            </a:r>
          </a:p>
        </p:txBody>
      </p:sp>
      <p:sp>
        <p:nvSpPr>
          <p:cNvPr id="12" name="TextBox 11"/>
          <p:cNvSpPr txBox="1"/>
          <p:nvPr/>
        </p:nvSpPr>
        <p:spPr>
          <a:xfrm>
            <a:off x="4572000" y="1268760"/>
            <a:ext cx="4032448" cy="1477328"/>
          </a:xfrm>
          <a:prstGeom prst="rect">
            <a:avLst/>
          </a:prstGeom>
          <a:noFill/>
        </p:spPr>
        <p:txBody>
          <a:bodyPr wrap="square" rtlCol="0">
            <a:spAutoFit/>
          </a:bodyPr>
          <a:lstStyle/>
          <a:p>
            <a:pPr algn="ctr">
              <a:lnSpc>
                <a:spcPct val="150000"/>
              </a:lnSpc>
            </a:pPr>
            <a:r>
              <a:rPr lang="zh-CN" altLang="en-US" sz="2000" b="1" dirty="0">
                <a:solidFill>
                  <a:srgbClr val="FF0000"/>
                </a:solidFill>
              </a:rPr>
              <a:t>三氯氧磷泄漏事故应急处理</a:t>
            </a:r>
            <a:endParaRPr lang="en-US" altLang="zh-CN" sz="2000" b="1" dirty="0">
              <a:solidFill>
                <a:srgbClr val="FF0000"/>
              </a:solidFill>
            </a:endParaRPr>
          </a:p>
          <a:p>
            <a:pPr>
              <a:lnSpc>
                <a:spcPct val="150000"/>
              </a:lnSpc>
            </a:pPr>
            <a:r>
              <a:rPr lang="en-US" altLang="zh-CN" sz="2000" dirty="0">
                <a:solidFill>
                  <a:srgbClr val="0033CC"/>
                </a:solidFill>
              </a:rPr>
              <a:t>2012</a:t>
            </a:r>
            <a:r>
              <a:rPr lang="zh-CN" altLang="en-US" sz="2000" dirty="0">
                <a:solidFill>
                  <a:srgbClr val="0033CC"/>
                </a:solidFill>
              </a:rPr>
              <a:t>年</a:t>
            </a:r>
            <a:r>
              <a:rPr lang="en-US" altLang="zh-CN" sz="2000" dirty="0">
                <a:solidFill>
                  <a:srgbClr val="0033CC"/>
                </a:solidFill>
              </a:rPr>
              <a:t>2</a:t>
            </a:r>
            <a:r>
              <a:rPr lang="zh-CN" altLang="en-US" sz="2000" dirty="0">
                <a:solidFill>
                  <a:srgbClr val="0033CC"/>
                </a:solidFill>
              </a:rPr>
              <a:t>月</a:t>
            </a:r>
            <a:r>
              <a:rPr lang="en-US" altLang="zh-CN" sz="2000" dirty="0">
                <a:solidFill>
                  <a:srgbClr val="0033CC"/>
                </a:solidFill>
              </a:rPr>
              <a:t>2</a:t>
            </a:r>
            <a:r>
              <a:rPr lang="zh-CN" altLang="en-US" sz="2000" dirty="0">
                <a:solidFill>
                  <a:srgbClr val="0033CC"/>
                </a:solidFill>
              </a:rPr>
              <a:t>日，电池四部扩散工序源瓶破碎事故处理现场</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安全使用与管理培训：一</a:t>
            </a:r>
          </a:p>
        </p:txBody>
      </p:sp>
      <p:sp>
        <p:nvSpPr>
          <p:cNvPr id="4" name="TextBox 3"/>
          <p:cNvSpPr txBox="1"/>
          <p:nvPr/>
        </p:nvSpPr>
        <p:spPr>
          <a:xfrm>
            <a:off x="971600" y="1340768"/>
            <a:ext cx="7416824" cy="496996"/>
          </a:xfrm>
          <a:prstGeom prst="rect">
            <a:avLst/>
          </a:prstGeom>
          <a:noFill/>
        </p:spPr>
        <p:txBody>
          <a:bodyPr wrap="square" rtlCol="0">
            <a:spAutoFit/>
          </a:bodyPr>
          <a:lstStyle/>
          <a:p>
            <a:pPr algn="ctr">
              <a:lnSpc>
                <a:spcPct val="150000"/>
              </a:lnSpc>
            </a:pPr>
            <a:endParaRPr lang="en-US" altLang="zh-CN" sz="2000" dirty="0">
              <a:solidFill>
                <a:srgbClr val="0033CC"/>
              </a:solidFill>
            </a:endParaRPr>
          </a:p>
        </p:txBody>
      </p:sp>
      <p:sp>
        <p:nvSpPr>
          <p:cNvPr id="8" name="矩形 7"/>
          <p:cNvSpPr/>
          <p:nvPr/>
        </p:nvSpPr>
        <p:spPr>
          <a:xfrm>
            <a:off x="2339752" y="2564904"/>
            <a:ext cx="4572000" cy="1446550"/>
          </a:xfrm>
          <a:prstGeom prst="rect">
            <a:avLst/>
          </a:prstGeom>
          <a:ln w="38100">
            <a:solidFill>
              <a:srgbClr val="FFFF00"/>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endParaRPr lang="en-US" altLang="zh-CN" sz="3200" dirty="0"/>
          </a:p>
          <a:p>
            <a:pPr algn="ctr"/>
            <a:r>
              <a:rPr lang="zh-CN" altLang="en-US" sz="2400" dirty="0"/>
              <a:t>什么是</a:t>
            </a:r>
            <a:r>
              <a:rPr lang="zh-CN" altLang="en-US" sz="2400" b="1" dirty="0">
                <a:solidFill>
                  <a:srgbClr val="FFFF00"/>
                </a:solidFill>
              </a:rPr>
              <a:t>三氯氧磷</a:t>
            </a:r>
            <a:r>
              <a:rPr lang="zh-CN" altLang="en-US" sz="2400" dirty="0"/>
              <a:t>？</a:t>
            </a:r>
            <a:endParaRPr lang="en-US" altLang="zh-CN" sz="2400" dirty="0"/>
          </a:p>
          <a:p>
            <a:pPr algn="ctr"/>
            <a:endParaRPr lang="zh-CN" altLang="en-US" sz="3200" dirty="0"/>
          </a:p>
        </p:txBody>
      </p:sp>
      <p:sp>
        <p:nvSpPr>
          <p:cNvPr id="11" name="圆角矩形 10"/>
          <p:cNvSpPr/>
          <p:nvPr/>
        </p:nvSpPr>
        <p:spPr>
          <a:xfrm>
            <a:off x="1403648" y="3068960"/>
            <a:ext cx="576064" cy="5760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400" dirty="0">
                <a:solidFill>
                  <a:schemeClr val="bg1"/>
                </a:solidFill>
              </a:rPr>
              <a:t>1</a:t>
            </a:r>
            <a:endParaRPr lang="zh-CN" altLang="en-US" sz="240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安全使用与管理培训：目录</a:t>
            </a:r>
          </a:p>
        </p:txBody>
      </p:sp>
      <p:sp>
        <p:nvSpPr>
          <p:cNvPr id="21" name="圆角矩形 20"/>
          <p:cNvSpPr/>
          <p:nvPr/>
        </p:nvSpPr>
        <p:spPr>
          <a:xfrm>
            <a:off x="1259632" y="2636912"/>
            <a:ext cx="648072" cy="5760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400" dirty="0">
                <a:solidFill>
                  <a:schemeClr val="bg1"/>
                </a:solidFill>
              </a:rPr>
              <a:t>5</a:t>
            </a:r>
            <a:endParaRPr lang="zh-CN" altLang="en-US" sz="2400" dirty="0">
              <a:solidFill>
                <a:schemeClr val="bg1"/>
              </a:solidFill>
            </a:endParaRPr>
          </a:p>
        </p:txBody>
      </p:sp>
      <p:sp>
        <p:nvSpPr>
          <p:cNvPr id="22" name="矩形 21"/>
          <p:cNvSpPr/>
          <p:nvPr/>
        </p:nvSpPr>
        <p:spPr>
          <a:xfrm>
            <a:off x="2411760" y="2276872"/>
            <a:ext cx="4572000" cy="1200329"/>
          </a:xfrm>
          <a:prstGeom prst="rect">
            <a:avLst/>
          </a:prstGeom>
          <a:ln w="38100">
            <a:solidFill>
              <a:srgbClr val="FFFF00"/>
            </a:solidFill>
          </a:ln>
        </p:spPr>
        <p:style>
          <a:lnRef idx="0">
            <a:schemeClr val="accent1"/>
          </a:lnRef>
          <a:fillRef idx="3">
            <a:schemeClr val="accent1"/>
          </a:fillRef>
          <a:effectRef idx="3">
            <a:schemeClr val="accent1"/>
          </a:effectRef>
          <a:fontRef idx="minor">
            <a:schemeClr val="lt1"/>
          </a:fontRef>
        </p:style>
        <p:txBody>
          <a:bodyPr>
            <a:spAutoFit/>
          </a:bodyPr>
          <a:lstStyle/>
          <a:p>
            <a:pPr algn="ctr"/>
            <a:endParaRPr lang="en-US" altLang="zh-CN" sz="2400" b="1" dirty="0">
              <a:solidFill>
                <a:srgbClr val="FFFF00"/>
              </a:solidFill>
            </a:endParaRPr>
          </a:p>
          <a:p>
            <a:pPr algn="ctr"/>
            <a:r>
              <a:rPr lang="zh-CN" altLang="en-US" sz="2400" b="1" dirty="0">
                <a:solidFill>
                  <a:srgbClr val="FFFF00"/>
                </a:solidFill>
              </a:rPr>
              <a:t>三氯氧磷</a:t>
            </a:r>
            <a:r>
              <a:rPr lang="zh-CN" altLang="en-US" sz="2400" dirty="0"/>
              <a:t>的</a:t>
            </a:r>
            <a:r>
              <a:rPr lang="zh-CN" altLang="en-US" sz="2400" b="1" dirty="0">
                <a:solidFill>
                  <a:srgbClr val="FFFF00"/>
                </a:solidFill>
              </a:rPr>
              <a:t>安全管理</a:t>
            </a:r>
            <a:endParaRPr lang="en-US" altLang="zh-CN" sz="2400" b="1" dirty="0">
              <a:solidFill>
                <a:srgbClr val="FFFF00"/>
              </a:solidFill>
            </a:endParaRPr>
          </a:p>
          <a:p>
            <a:pPr algn="ctr"/>
            <a:endParaRPr lang="zh-CN" altLang="en-US" sz="2400" b="1" dirty="0">
              <a:solidFill>
                <a:srgbClr val="FFFF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txBox="1">
            <a:spLocks/>
          </p:cNvSpPr>
          <p:nvPr/>
        </p:nvSpPr>
        <p:spPr bwMode="auto">
          <a:xfrm>
            <a:off x="228600" y="366713"/>
            <a:ext cx="6858000" cy="395287"/>
          </a:xfrm>
          <a:prstGeom prst="rect">
            <a:avLst/>
          </a:prstGeom>
          <a:noFill/>
          <a:ln w="9525">
            <a:noFill/>
            <a:miter lim="800000"/>
            <a:headEnd/>
            <a:tailEnd/>
          </a:ln>
        </p:spPr>
        <p:txBody>
          <a:bodyPr anchor="b"/>
          <a:lstStyle/>
          <a:p>
            <a:pPr eaLnBrk="0" hangingPunct="0"/>
            <a:endParaRPr lang="en-US" altLang="en-US" sz="2000" b="1" i="1">
              <a:solidFill>
                <a:schemeClr val="bg1"/>
              </a:solidFill>
              <a:ea typeface="黑体" pitchFamily="2" charset="-122"/>
              <a:cs typeface="Arial" pitchFamily="34" charset="0"/>
            </a:endParaRPr>
          </a:p>
        </p:txBody>
      </p:sp>
      <p:pic>
        <p:nvPicPr>
          <p:cNvPr id="7178" name="Picture 29" descr="dot.jpg"/>
          <p:cNvPicPr>
            <a:picLocks noChangeAspect="1"/>
          </p:cNvPicPr>
          <p:nvPr/>
        </p:nvPicPr>
        <p:blipFill>
          <a:blip r:embed="rId3" cstate="print"/>
          <a:srcRect/>
          <a:stretch>
            <a:fillRect/>
          </a:stretch>
        </p:blipFill>
        <p:spPr bwMode="auto">
          <a:xfrm>
            <a:off x="683568" y="2132856"/>
            <a:ext cx="504825" cy="576263"/>
          </a:xfrm>
          <a:prstGeom prst="rect">
            <a:avLst/>
          </a:prstGeom>
          <a:noFill/>
          <a:ln w="9525">
            <a:noFill/>
            <a:miter lim="800000"/>
            <a:headEnd/>
            <a:tailEnd/>
          </a:ln>
        </p:spPr>
      </p:pic>
      <p:sp>
        <p:nvSpPr>
          <p:cNvPr id="7182" name="TextBox 21"/>
          <p:cNvSpPr txBox="1">
            <a:spLocks noChangeArrowheads="1"/>
          </p:cNvSpPr>
          <p:nvPr/>
        </p:nvSpPr>
        <p:spPr bwMode="auto">
          <a:xfrm>
            <a:off x="1403648" y="1757428"/>
            <a:ext cx="6786610" cy="126188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r>
              <a:rPr lang="zh-CN" altLang="en-US" sz="2000" b="1" dirty="0">
                <a:solidFill>
                  <a:srgbClr val="260BEF"/>
                </a:solidFill>
                <a:latin typeface="+mn-ea"/>
                <a:cs typeface="Times New Roman" pitchFamily="18" charset="0"/>
              </a:rPr>
              <a:t>公司的“</a:t>
            </a:r>
            <a:r>
              <a:rPr lang="zh-CN" altLang="en-US" sz="2000" b="1" dirty="0">
                <a:solidFill>
                  <a:srgbClr val="FF0000"/>
                </a:solidFill>
                <a:latin typeface="+mn-ea"/>
                <a:cs typeface="Times New Roman" pitchFamily="18" charset="0"/>
              </a:rPr>
              <a:t>三氯氧磷</a:t>
            </a:r>
            <a:r>
              <a:rPr lang="zh-CN" altLang="en-US" sz="2000" b="1" dirty="0">
                <a:solidFill>
                  <a:srgbClr val="260BEF"/>
                </a:solidFill>
                <a:latin typeface="+mn-ea"/>
                <a:cs typeface="Times New Roman" pitchFamily="18" charset="0"/>
              </a:rPr>
              <a:t>”有毒化学品被列入公安部门专项管控重大节假日、重大政治活动都要进行现场监管。。。；</a:t>
            </a:r>
            <a:r>
              <a:rPr lang="zh-CN" altLang="en-US" dirty="0">
                <a:solidFill>
                  <a:srgbClr val="260BEF"/>
                </a:solidFill>
                <a:latin typeface="+mn-ea"/>
                <a:cs typeface="Times New Roman" pitchFamily="18" charset="0"/>
              </a:rPr>
              <a:t>列入公安部门的严管企业范围：袁花镇二家企业（晶科能源有限公司、远东化工）</a:t>
            </a:r>
          </a:p>
        </p:txBody>
      </p:sp>
      <p:sp>
        <p:nvSpPr>
          <p:cNvPr id="18" name="TextBox 21"/>
          <p:cNvSpPr txBox="1">
            <a:spLocks noChangeArrowheads="1"/>
          </p:cNvSpPr>
          <p:nvPr/>
        </p:nvSpPr>
        <p:spPr bwMode="auto">
          <a:xfrm>
            <a:off x="1403648" y="3911570"/>
            <a:ext cx="6786610" cy="163121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r>
              <a:rPr lang="en-US" altLang="zh-CN" sz="2000" dirty="0">
                <a:solidFill>
                  <a:srgbClr val="260BEF"/>
                </a:solidFill>
                <a:latin typeface="+mn-ea"/>
                <a:cs typeface="Times New Roman" pitchFamily="18" charset="0"/>
              </a:rPr>
              <a:t>OHSAS18001</a:t>
            </a:r>
            <a:r>
              <a:rPr lang="zh-CN" altLang="en-US" sz="2000" dirty="0">
                <a:solidFill>
                  <a:srgbClr val="260BEF"/>
                </a:solidFill>
                <a:latin typeface="+mn-ea"/>
                <a:cs typeface="Times New Roman" pitchFamily="18" charset="0"/>
              </a:rPr>
              <a:t>“职业健康管理体系”。。。。。。</a:t>
            </a:r>
            <a:endParaRPr lang="en-US" altLang="zh-CN" sz="2000" dirty="0">
              <a:solidFill>
                <a:srgbClr val="260BEF"/>
              </a:solidFill>
              <a:latin typeface="+mn-ea"/>
              <a:cs typeface="Times New Roman" pitchFamily="18" charset="0"/>
            </a:endParaRPr>
          </a:p>
          <a:p>
            <a:r>
              <a:rPr lang="en-US" altLang="zh-CN" sz="2000" dirty="0">
                <a:solidFill>
                  <a:srgbClr val="260BEF"/>
                </a:solidFill>
                <a:latin typeface="+mn-ea"/>
                <a:cs typeface="Times New Roman" pitchFamily="18" charset="0"/>
              </a:rPr>
              <a:t>ISO140001</a:t>
            </a:r>
            <a:r>
              <a:rPr lang="zh-CN" altLang="en-US" sz="2000" dirty="0">
                <a:solidFill>
                  <a:srgbClr val="260BEF"/>
                </a:solidFill>
                <a:latin typeface="+mn-ea"/>
                <a:cs typeface="Times New Roman" pitchFamily="18" charset="0"/>
              </a:rPr>
              <a:t>“环境管理体系”。。。。。。</a:t>
            </a:r>
            <a:endParaRPr lang="en-US" altLang="zh-CN" sz="2000" dirty="0">
              <a:solidFill>
                <a:srgbClr val="260BEF"/>
              </a:solidFill>
              <a:latin typeface="+mn-ea"/>
              <a:cs typeface="Times New Roman" pitchFamily="18" charset="0"/>
            </a:endParaRPr>
          </a:p>
          <a:p>
            <a:r>
              <a:rPr lang="zh-CN" altLang="en-US" sz="2000" dirty="0">
                <a:solidFill>
                  <a:srgbClr val="260BEF"/>
                </a:solidFill>
                <a:latin typeface="+mn-ea"/>
                <a:cs typeface="Times New Roman" pitchFamily="18" charset="0"/>
              </a:rPr>
              <a:t>安全生产：</a:t>
            </a:r>
            <a:r>
              <a:rPr lang="zh-CN" altLang="en-US" sz="2000" u="sng" dirty="0">
                <a:solidFill>
                  <a:srgbClr val="FF0000"/>
                </a:solidFill>
                <a:latin typeface="+mj-ea"/>
                <a:ea typeface="+mj-ea"/>
                <a:hlinkClick r:id="rId4"/>
              </a:rPr>
              <a:t>危险化学品安全管理条例（国务院令第</a:t>
            </a:r>
            <a:r>
              <a:rPr lang="en-US" altLang="zh-CN" sz="2000" u="sng" dirty="0">
                <a:solidFill>
                  <a:srgbClr val="FF0000"/>
                </a:solidFill>
                <a:latin typeface="+mj-ea"/>
                <a:ea typeface="+mj-ea"/>
                <a:hlinkClick r:id="rId4"/>
              </a:rPr>
              <a:t>591</a:t>
            </a:r>
            <a:r>
              <a:rPr lang="zh-CN" altLang="en-US" sz="2000" u="sng" dirty="0">
                <a:solidFill>
                  <a:srgbClr val="FF0000"/>
                </a:solidFill>
                <a:latin typeface="+mj-ea"/>
                <a:ea typeface="+mj-ea"/>
                <a:hlinkClick r:id="rId4"/>
              </a:rPr>
              <a:t>号）</a:t>
            </a:r>
            <a:r>
              <a:rPr lang="zh-CN" altLang="en-US" sz="2000" dirty="0"/>
              <a:t> </a:t>
            </a:r>
            <a:r>
              <a:rPr lang="en-US" altLang="zh-CN" sz="2000" dirty="0"/>
              <a:t>2011</a:t>
            </a:r>
            <a:r>
              <a:rPr lang="zh-CN" altLang="en-US" sz="2000" dirty="0"/>
              <a:t>年</a:t>
            </a:r>
            <a:r>
              <a:rPr lang="en-US" altLang="zh-CN" sz="2000" dirty="0"/>
              <a:t>2</a:t>
            </a:r>
            <a:r>
              <a:rPr lang="zh-CN" altLang="en-US" sz="2000" dirty="0"/>
              <a:t>月</a:t>
            </a:r>
            <a:r>
              <a:rPr lang="en-US" altLang="zh-CN" sz="2000" dirty="0"/>
              <a:t>16</a:t>
            </a:r>
            <a:r>
              <a:rPr lang="zh-CN" altLang="en-US" sz="2000" dirty="0"/>
              <a:t>日国务院第</a:t>
            </a:r>
            <a:r>
              <a:rPr lang="en-US" altLang="zh-CN" sz="2000" dirty="0"/>
              <a:t>144</a:t>
            </a:r>
            <a:r>
              <a:rPr lang="zh-CN" altLang="en-US" sz="2000" dirty="0"/>
              <a:t>次常务会议修订通过</a:t>
            </a:r>
            <a:r>
              <a:rPr lang="en-US" altLang="zh-CN" sz="2000" dirty="0"/>
              <a:t>,</a:t>
            </a:r>
            <a:r>
              <a:rPr lang="zh-CN" altLang="en-US" sz="2000" dirty="0"/>
              <a:t>自</a:t>
            </a:r>
            <a:r>
              <a:rPr lang="en-US" altLang="zh-CN" sz="2000" dirty="0"/>
              <a:t>2011</a:t>
            </a:r>
            <a:r>
              <a:rPr lang="zh-CN" altLang="en-US" sz="2000" dirty="0"/>
              <a:t>年</a:t>
            </a:r>
            <a:r>
              <a:rPr lang="en-US" altLang="zh-CN" sz="2000" dirty="0"/>
              <a:t>12</a:t>
            </a:r>
            <a:r>
              <a:rPr lang="zh-CN" altLang="en-US" sz="2000" dirty="0"/>
              <a:t>月</a:t>
            </a:r>
            <a:r>
              <a:rPr lang="en-US" altLang="zh-CN" sz="2000" dirty="0"/>
              <a:t>1</a:t>
            </a:r>
            <a:r>
              <a:rPr lang="zh-CN" altLang="en-US" sz="2000" dirty="0"/>
              <a:t>日起施行。</a:t>
            </a:r>
            <a:r>
              <a:rPr lang="zh-CN" altLang="en-US" sz="2000" dirty="0">
                <a:solidFill>
                  <a:srgbClr val="260BEF"/>
                </a:solidFill>
                <a:latin typeface="+mn-ea"/>
                <a:cs typeface="Times New Roman" pitchFamily="18" charset="0"/>
              </a:rPr>
              <a:t>危化有毒化学品管理。。。。。。</a:t>
            </a:r>
          </a:p>
        </p:txBody>
      </p:sp>
      <p:pic>
        <p:nvPicPr>
          <p:cNvPr id="24" name="Picture 29" descr="dot.jpg"/>
          <p:cNvPicPr>
            <a:picLocks noChangeAspect="1"/>
          </p:cNvPicPr>
          <p:nvPr/>
        </p:nvPicPr>
        <p:blipFill>
          <a:blip r:embed="rId3" cstate="print"/>
          <a:srcRect/>
          <a:stretch>
            <a:fillRect/>
          </a:stretch>
        </p:blipFill>
        <p:spPr bwMode="auto">
          <a:xfrm>
            <a:off x="611560" y="4437112"/>
            <a:ext cx="504825" cy="576263"/>
          </a:xfrm>
          <a:prstGeom prst="rect">
            <a:avLst/>
          </a:prstGeom>
          <a:noFill/>
          <a:ln w="9525">
            <a:noFill/>
            <a:miter lim="800000"/>
            <a:headEnd/>
            <a:tailEnd/>
          </a:ln>
        </p:spPr>
      </p:pic>
      <p:sp>
        <p:nvSpPr>
          <p:cNvPr id="9" name="TextBox 8"/>
          <p:cNvSpPr txBox="1"/>
          <p:nvPr/>
        </p:nvSpPr>
        <p:spPr>
          <a:xfrm>
            <a:off x="179512" y="332656"/>
            <a:ext cx="4535364" cy="461665"/>
          </a:xfrm>
          <a:prstGeom prst="rect">
            <a:avLst/>
          </a:prstGeom>
          <a:noFill/>
        </p:spPr>
        <p:txBody>
          <a:bodyPr wrap="square" rtlCol="0">
            <a:spAutoFit/>
          </a:bodyPr>
          <a:lstStyle/>
          <a:p>
            <a:r>
              <a:rPr lang="zh-CN" altLang="en-US" sz="2400" dirty="0">
                <a:solidFill>
                  <a:schemeClr val="bg1"/>
                </a:solidFill>
                <a:latin typeface="微软雅黑" pitchFamily="34" charset="-122"/>
                <a:ea typeface="微软雅黑" pitchFamily="34" charset="-122"/>
              </a:rPr>
              <a:t>强化有毒化学品管控</a:t>
            </a:r>
            <a:endParaRPr lang="zh-CN" altLang="en-US" sz="2400" dirty="0">
              <a:solidFill>
                <a:schemeClr val="bg1"/>
              </a:solidFill>
              <a:latin typeface="Times New Roman" pitchFamily="18" charset="0"/>
              <a:ea typeface="华文行楷" pitchFamily="2" charset="-122"/>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txBox="1">
            <a:spLocks/>
          </p:cNvSpPr>
          <p:nvPr/>
        </p:nvSpPr>
        <p:spPr bwMode="auto">
          <a:xfrm>
            <a:off x="228600" y="366713"/>
            <a:ext cx="6858000" cy="395287"/>
          </a:xfrm>
          <a:prstGeom prst="rect">
            <a:avLst/>
          </a:prstGeom>
          <a:noFill/>
          <a:ln w="9525">
            <a:noFill/>
            <a:miter lim="800000"/>
            <a:headEnd/>
            <a:tailEnd/>
          </a:ln>
        </p:spPr>
        <p:txBody>
          <a:bodyPr anchor="b"/>
          <a:lstStyle/>
          <a:p>
            <a:pPr eaLnBrk="0" hangingPunct="0"/>
            <a:endParaRPr lang="en-US" altLang="en-US" sz="2000" b="1" i="1">
              <a:solidFill>
                <a:schemeClr val="bg1"/>
              </a:solidFill>
              <a:ea typeface="黑体" pitchFamily="2" charset="-122"/>
              <a:cs typeface="Arial" pitchFamily="34" charset="0"/>
            </a:endParaRPr>
          </a:p>
        </p:txBody>
      </p:sp>
      <p:sp>
        <p:nvSpPr>
          <p:cNvPr id="5" name="TextBox 4"/>
          <p:cNvSpPr txBox="1"/>
          <p:nvPr/>
        </p:nvSpPr>
        <p:spPr>
          <a:xfrm>
            <a:off x="179512" y="332656"/>
            <a:ext cx="5832648" cy="461665"/>
          </a:xfrm>
          <a:prstGeom prst="rect">
            <a:avLst/>
          </a:prstGeom>
          <a:noFill/>
        </p:spPr>
        <p:txBody>
          <a:bodyPr wrap="square" rtlCol="0">
            <a:spAutoFit/>
          </a:bodyPr>
          <a:lstStyle/>
          <a:p>
            <a:r>
              <a:rPr lang="zh-CN" altLang="en-US" sz="2400" dirty="0">
                <a:solidFill>
                  <a:schemeClr val="bg1"/>
                </a:solidFill>
                <a:latin typeface="+mn-ea"/>
                <a:ea typeface="+mn-ea"/>
              </a:rPr>
              <a:t>有毒化学品管控要求：“五双”监管</a:t>
            </a:r>
            <a:endParaRPr lang="zh-CN" altLang="en-US" sz="2400" dirty="0">
              <a:solidFill>
                <a:schemeClr val="bg1"/>
              </a:solidFill>
              <a:latin typeface="+mn-ea"/>
              <a:ea typeface="+mn-ea"/>
              <a:cs typeface="Times New Roman" pitchFamily="18" charset="0"/>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915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91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TextBox 10"/>
          <p:cNvSpPr txBox="1"/>
          <p:nvPr/>
        </p:nvSpPr>
        <p:spPr>
          <a:xfrm>
            <a:off x="611560" y="1916832"/>
            <a:ext cx="7992888" cy="4093428"/>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nSpc>
                <a:spcPct val="200000"/>
              </a:lnSpc>
            </a:pPr>
            <a:r>
              <a:rPr lang="zh-CN" altLang="en-US" sz="2000" b="1" dirty="0">
                <a:solidFill>
                  <a:srgbClr val="0033CC"/>
                </a:solidFill>
                <a:latin typeface="+mn-ea"/>
                <a:cs typeface="Times New Roman" pitchFamily="18" charset="0"/>
              </a:rPr>
              <a:t>有毒化学品“五双”管控要求：</a:t>
            </a:r>
            <a:endParaRPr lang="en-US" altLang="zh-CN" sz="2000" b="1" dirty="0">
              <a:solidFill>
                <a:srgbClr val="0033CC"/>
              </a:solidFill>
              <a:latin typeface="+mn-ea"/>
              <a:cs typeface="Times New Roman" pitchFamily="18" charset="0"/>
            </a:endParaRPr>
          </a:p>
          <a:p>
            <a:pPr>
              <a:lnSpc>
                <a:spcPct val="200000"/>
              </a:lnSpc>
            </a:pPr>
            <a:r>
              <a:rPr lang="en-US" altLang="zh-CN" sz="2000" dirty="0">
                <a:solidFill>
                  <a:srgbClr val="FF0000"/>
                </a:solidFill>
                <a:latin typeface="+mn-ea"/>
                <a:cs typeface="Times New Roman" pitchFamily="18" charset="0"/>
              </a:rPr>
              <a:t>1</a:t>
            </a:r>
            <a:r>
              <a:rPr lang="zh-CN" altLang="en-US" sz="2000" dirty="0">
                <a:solidFill>
                  <a:srgbClr val="FF0000"/>
                </a:solidFill>
                <a:latin typeface="+mn-ea"/>
                <a:cs typeface="Times New Roman" pitchFamily="18" charset="0"/>
              </a:rPr>
              <a:t>、入库双人验收；</a:t>
            </a:r>
            <a:endParaRPr lang="en-US" altLang="zh-CN" sz="2000" dirty="0">
              <a:solidFill>
                <a:srgbClr val="FF0000"/>
              </a:solidFill>
              <a:latin typeface="+mn-ea"/>
              <a:cs typeface="Times New Roman" pitchFamily="18" charset="0"/>
            </a:endParaRPr>
          </a:p>
          <a:p>
            <a:pPr>
              <a:lnSpc>
                <a:spcPct val="200000"/>
              </a:lnSpc>
            </a:pPr>
            <a:r>
              <a:rPr lang="en-US" altLang="zh-CN" sz="2000" dirty="0">
                <a:solidFill>
                  <a:srgbClr val="FF0000"/>
                </a:solidFill>
                <a:latin typeface="+mn-ea"/>
                <a:cs typeface="Times New Roman" pitchFamily="18" charset="0"/>
              </a:rPr>
              <a:t>2</a:t>
            </a:r>
            <a:r>
              <a:rPr lang="zh-CN" altLang="en-US" sz="2000" dirty="0">
                <a:solidFill>
                  <a:srgbClr val="FF0000"/>
                </a:solidFill>
                <a:latin typeface="+mn-ea"/>
                <a:cs typeface="Times New Roman" pitchFamily="18" charset="0"/>
              </a:rPr>
              <a:t>、双人保管；</a:t>
            </a:r>
            <a:endParaRPr lang="en-US" altLang="zh-CN" sz="2000" dirty="0">
              <a:solidFill>
                <a:srgbClr val="FF0000"/>
              </a:solidFill>
              <a:latin typeface="+mn-ea"/>
              <a:cs typeface="Times New Roman" pitchFamily="18" charset="0"/>
            </a:endParaRPr>
          </a:p>
          <a:p>
            <a:r>
              <a:rPr lang="en-US" altLang="zh-CN" sz="2000" dirty="0">
                <a:solidFill>
                  <a:srgbClr val="FF0000"/>
                </a:solidFill>
                <a:latin typeface="+mn-ea"/>
                <a:cs typeface="Times New Roman" pitchFamily="18" charset="0"/>
              </a:rPr>
              <a:t>3</a:t>
            </a:r>
            <a:r>
              <a:rPr lang="zh-CN" altLang="en-US" sz="2000" dirty="0">
                <a:solidFill>
                  <a:srgbClr val="FF0000"/>
                </a:solidFill>
                <a:latin typeface="+mn-ea"/>
                <a:cs typeface="Times New Roman" pitchFamily="18" charset="0"/>
              </a:rPr>
              <a:t>、双人发货；</a:t>
            </a:r>
            <a:endParaRPr lang="en-US" altLang="zh-CN" sz="2000" dirty="0">
              <a:solidFill>
                <a:srgbClr val="FF0000"/>
              </a:solidFill>
              <a:latin typeface="+mn-ea"/>
              <a:cs typeface="Times New Roman" pitchFamily="18" charset="0"/>
            </a:endParaRPr>
          </a:p>
          <a:p>
            <a:pPr>
              <a:lnSpc>
                <a:spcPct val="200000"/>
              </a:lnSpc>
            </a:pPr>
            <a:r>
              <a:rPr lang="en-US" altLang="zh-CN" sz="2000" dirty="0">
                <a:solidFill>
                  <a:srgbClr val="FF0000"/>
                </a:solidFill>
                <a:latin typeface="+mn-ea"/>
                <a:cs typeface="Times New Roman" pitchFamily="18" charset="0"/>
              </a:rPr>
              <a:t>4</a:t>
            </a:r>
            <a:r>
              <a:rPr lang="zh-CN" altLang="en-US" sz="2000" dirty="0">
                <a:solidFill>
                  <a:srgbClr val="FF0000"/>
                </a:solidFill>
                <a:latin typeface="+mn-ea"/>
                <a:cs typeface="Times New Roman" pitchFamily="18" charset="0"/>
              </a:rPr>
              <a:t>、双把锁（双胆挂锁或双锁）；</a:t>
            </a:r>
            <a:endParaRPr lang="en-US" altLang="zh-CN" sz="2000" dirty="0">
              <a:solidFill>
                <a:srgbClr val="FF0000"/>
              </a:solidFill>
              <a:latin typeface="+mn-ea"/>
              <a:cs typeface="Times New Roman" pitchFamily="18" charset="0"/>
            </a:endParaRPr>
          </a:p>
          <a:p>
            <a:pPr>
              <a:lnSpc>
                <a:spcPct val="200000"/>
              </a:lnSpc>
            </a:pPr>
            <a:r>
              <a:rPr lang="en-US" altLang="zh-CN" sz="2000" dirty="0">
                <a:solidFill>
                  <a:srgbClr val="FF0000"/>
                </a:solidFill>
                <a:latin typeface="+mn-ea"/>
                <a:cs typeface="Times New Roman" pitchFamily="18" charset="0"/>
              </a:rPr>
              <a:t>5</a:t>
            </a:r>
            <a:r>
              <a:rPr lang="zh-CN" altLang="en-US" sz="2000" dirty="0">
                <a:solidFill>
                  <a:srgbClr val="FF0000"/>
                </a:solidFill>
                <a:latin typeface="+mn-ea"/>
                <a:cs typeface="Times New Roman" pitchFamily="18" charset="0"/>
              </a:rPr>
              <a:t>、双本帐（入库、出库）</a:t>
            </a:r>
            <a:r>
              <a:rPr lang="en-US" altLang="zh-CN" sz="2000" dirty="0">
                <a:solidFill>
                  <a:srgbClr val="FF0000"/>
                </a:solidFill>
                <a:latin typeface="+mn-ea"/>
                <a:cs typeface="Times New Roman" pitchFamily="18" charset="0"/>
              </a:rPr>
              <a:t>--</a:t>
            </a:r>
            <a:r>
              <a:rPr lang="zh-CN" altLang="en-US" sz="2000" dirty="0">
                <a:solidFill>
                  <a:srgbClr val="FF0000"/>
                </a:solidFill>
                <a:latin typeface="+mn-ea"/>
                <a:cs typeface="Times New Roman" pitchFamily="18" charset="0"/>
              </a:rPr>
              <a:t>供应库房与车间均使用</a:t>
            </a:r>
            <a:endParaRPr lang="en-US" altLang="zh-CN" sz="2000" dirty="0">
              <a:solidFill>
                <a:srgbClr val="FF0000"/>
              </a:solidFill>
              <a:latin typeface="+mn-ea"/>
              <a:cs typeface="Times New Roman" pitchFamily="18" charset="0"/>
            </a:endParaRPr>
          </a:p>
          <a:p>
            <a:pPr>
              <a:lnSpc>
                <a:spcPct val="200000"/>
              </a:lnSpc>
            </a:pPr>
            <a:r>
              <a:rPr lang="zh-CN" altLang="en-US" sz="2000" dirty="0">
                <a:solidFill>
                  <a:srgbClr val="FF0000"/>
                </a:solidFill>
                <a:latin typeface="+mn-ea"/>
                <a:cs typeface="Times New Roman" pitchFamily="18" charset="0"/>
              </a:rPr>
              <a:t>   同一管理方法；</a:t>
            </a:r>
          </a:p>
        </p:txBody>
      </p:sp>
      <p:sp>
        <p:nvSpPr>
          <p:cNvPr id="12" name="TextBox 21"/>
          <p:cNvSpPr txBox="1">
            <a:spLocks noChangeArrowheads="1"/>
          </p:cNvSpPr>
          <p:nvPr/>
        </p:nvSpPr>
        <p:spPr bwMode="auto">
          <a:xfrm>
            <a:off x="1331640" y="1268760"/>
            <a:ext cx="6264696" cy="461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r>
              <a:rPr lang="zh-CN" altLang="en-US" sz="2400" dirty="0">
                <a:solidFill>
                  <a:srgbClr val="260BEF"/>
                </a:solidFill>
                <a:latin typeface="+mn-ea"/>
                <a:cs typeface="Times New Roman" pitchFamily="18" charset="0"/>
              </a:rPr>
              <a:t>建立公司</a:t>
            </a:r>
            <a:r>
              <a:rPr lang="en-US" altLang="zh-CN" sz="2400" dirty="0">
                <a:solidFill>
                  <a:srgbClr val="260BEF"/>
                </a:solidFill>
                <a:latin typeface="+mn-ea"/>
                <a:cs typeface="Times New Roman" pitchFamily="18" charset="0"/>
              </a:rPr>
              <a:t>《</a:t>
            </a:r>
            <a:r>
              <a:rPr lang="zh-CN" altLang="en-US" sz="2400" dirty="0">
                <a:solidFill>
                  <a:srgbClr val="260BEF"/>
                </a:solidFill>
                <a:latin typeface="+mn-ea"/>
                <a:cs typeface="Times New Roman" pitchFamily="18" charset="0"/>
              </a:rPr>
              <a:t>危险化学品（剧毒品）管理制度</a:t>
            </a:r>
            <a:r>
              <a:rPr lang="en-US" altLang="zh-CN" sz="2400" dirty="0">
                <a:solidFill>
                  <a:srgbClr val="260BEF"/>
                </a:solidFill>
                <a:latin typeface="+mn-ea"/>
                <a:cs typeface="Times New Roman" pitchFamily="18" charset="0"/>
              </a:rPr>
              <a:t>》</a:t>
            </a:r>
            <a:endParaRPr lang="zh-CN" altLang="en-US" dirty="0">
              <a:solidFill>
                <a:srgbClr val="260BEF"/>
              </a:solidFill>
              <a:latin typeface="+mn-ea"/>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txBox="1">
            <a:spLocks/>
          </p:cNvSpPr>
          <p:nvPr/>
        </p:nvSpPr>
        <p:spPr bwMode="auto">
          <a:xfrm>
            <a:off x="228600" y="366713"/>
            <a:ext cx="6858000" cy="395287"/>
          </a:xfrm>
          <a:prstGeom prst="rect">
            <a:avLst/>
          </a:prstGeom>
          <a:noFill/>
          <a:ln w="9525">
            <a:noFill/>
            <a:miter lim="800000"/>
            <a:headEnd/>
            <a:tailEnd/>
          </a:ln>
        </p:spPr>
        <p:txBody>
          <a:bodyPr anchor="b"/>
          <a:lstStyle/>
          <a:p>
            <a:pPr eaLnBrk="0" hangingPunct="0"/>
            <a:r>
              <a:rPr lang="zh-CN" altLang="en-US" sz="2400" b="1" i="1" dirty="0">
                <a:solidFill>
                  <a:schemeClr val="bg1"/>
                </a:solidFill>
                <a:ea typeface="黑体" pitchFamily="2" charset="-122"/>
                <a:cs typeface="Arial" pitchFamily="34" charset="0"/>
              </a:rPr>
              <a:t>双胆挂锁：一锁双人管控</a:t>
            </a:r>
            <a:endParaRPr lang="en-US" altLang="en-US" sz="2400" b="1" i="1" dirty="0">
              <a:solidFill>
                <a:schemeClr val="bg1"/>
              </a:solidFill>
              <a:ea typeface="黑体" pitchFamily="2" charset="-122"/>
              <a:cs typeface="Arial" pitchFamily="34" charset="0"/>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0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01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0183" name="Picture 7" descr="C:\Documents and Settings\Administrator\Application Data\Tencent\Users\1009728048\QQ\WinTemp\RichOle\OKQ70OPQ2A@IL~B_RV%NFOJ.jpg"/>
          <p:cNvPicPr>
            <a:picLocks noChangeAspect="1" noChangeArrowheads="1"/>
          </p:cNvPicPr>
          <p:nvPr/>
        </p:nvPicPr>
        <p:blipFill>
          <a:blip r:embed="rId2" cstate="print"/>
          <a:srcRect/>
          <a:stretch>
            <a:fillRect/>
          </a:stretch>
        </p:blipFill>
        <p:spPr bwMode="auto">
          <a:xfrm>
            <a:off x="1475656" y="4005064"/>
            <a:ext cx="2072953" cy="2359144"/>
          </a:xfrm>
          <a:prstGeom prst="rect">
            <a:avLst/>
          </a:prstGeom>
          <a:noFill/>
        </p:spPr>
      </p:pic>
      <p:sp>
        <p:nvSpPr>
          <p:cNvPr id="13" name="TextBox 21"/>
          <p:cNvSpPr txBox="1">
            <a:spLocks noChangeArrowheads="1"/>
          </p:cNvSpPr>
          <p:nvPr/>
        </p:nvSpPr>
        <p:spPr bwMode="auto">
          <a:xfrm>
            <a:off x="899592" y="1196752"/>
            <a:ext cx="6786610" cy="461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r>
              <a:rPr lang="zh-CN" altLang="en-US" sz="2400" dirty="0">
                <a:solidFill>
                  <a:srgbClr val="FF0000"/>
                </a:solidFill>
                <a:latin typeface="+mn-ea"/>
                <a:cs typeface="Times New Roman" pitchFamily="18" charset="0"/>
              </a:rPr>
              <a:t>双胆挂锁：一锁双人管控，实现双人双锁管理</a:t>
            </a:r>
          </a:p>
        </p:txBody>
      </p:sp>
      <p:pic>
        <p:nvPicPr>
          <p:cNvPr id="4098" name="Picture 2" descr="C:\Users\like580301\AppData\Roaming\Tencent\Users\1009728048\QQ\WinTemp\RichOle\8H03_92(XJ])(]773M~738H.jpg"/>
          <p:cNvPicPr>
            <a:picLocks noChangeAspect="1" noChangeArrowheads="1"/>
          </p:cNvPicPr>
          <p:nvPr/>
        </p:nvPicPr>
        <p:blipFill>
          <a:blip r:embed="rId3" cstate="print"/>
          <a:srcRect/>
          <a:stretch>
            <a:fillRect/>
          </a:stretch>
        </p:blipFill>
        <p:spPr bwMode="auto">
          <a:xfrm>
            <a:off x="4355976" y="2204864"/>
            <a:ext cx="4320480" cy="3960440"/>
          </a:xfrm>
          <a:prstGeom prst="rect">
            <a:avLst/>
          </a:prstGeom>
          <a:noFill/>
          <a:ln w="28575">
            <a:solidFill>
              <a:srgbClr val="0033CC"/>
            </a:solidFill>
          </a:ln>
        </p:spPr>
      </p:pic>
      <p:sp>
        <p:nvSpPr>
          <p:cNvPr id="12" name="椭圆 11"/>
          <p:cNvSpPr/>
          <p:nvPr/>
        </p:nvSpPr>
        <p:spPr>
          <a:xfrm>
            <a:off x="6156176" y="4653136"/>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p:nvPr/>
        </p:nvCxnSpPr>
        <p:spPr>
          <a:xfrm flipH="1">
            <a:off x="3203849" y="5013176"/>
            <a:ext cx="2880319"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txBox="1">
            <a:spLocks/>
          </p:cNvSpPr>
          <p:nvPr/>
        </p:nvSpPr>
        <p:spPr bwMode="auto">
          <a:xfrm>
            <a:off x="228600" y="366713"/>
            <a:ext cx="6858000" cy="395287"/>
          </a:xfrm>
          <a:prstGeom prst="rect">
            <a:avLst/>
          </a:prstGeom>
          <a:noFill/>
          <a:ln w="9525">
            <a:noFill/>
            <a:miter lim="800000"/>
            <a:headEnd/>
            <a:tailEnd/>
          </a:ln>
        </p:spPr>
        <p:txBody>
          <a:bodyPr anchor="b"/>
          <a:lstStyle/>
          <a:p>
            <a:pPr eaLnBrk="0" hangingPunct="0"/>
            <a:endParaRPr lang="en-US" altLang="en-US" sz="2000" b="1" i="1">
              <a:solidFill>
                <a:schemeClr val="bg1"/>
              </a:solidFill>
              <a:ea typeface="黑体" pitchFamily="2" charset="-122"/>
              <a:cs typeface="Arial" pitchFamily="34" charset="0"/>
            </a:endParaRPr>
          </a:p>
        </p:txBody>
      </p:sp>
      <p:sp>
        <p:nvSpPr>
          <p:cNvPr id="5" name="TextBox 4"/>
          <p:cNvSpPr txBox="1"/>
          <p:nvPr/>
        </p:nvSpPr>
        <p:spPr>
          <a:xfrm>
            <a:off x="179512" y="332656"/>
            <a:ext cx="4392488" cy="461665"/>
          </a:xfrm>
          <a:prstGeom prst="rect">
            <a:avLst/>
          </a:prstGeom>
          <a:noFill/>
        </p:spPr>
        <p:txBody>
          <a:bodyPr wrap="square" rtlCol="0">
            <a:spAutoFit/>
          </a:bodyPr>
          <a:lstStyle/>
          <a:p>
            <a:r>
              <a:rPr lang="zh-CN" altLang="en-US" sz="2400" b="1" dirty="0">
                <a:solidFill>
                  <a:schemeClr val="bg1"/>
                </a:solidFill>
                <a:latin typeface="宋体" pitchFamily="2" charset="-122"/>
                <a:cs typeface="Times New Roman" pitchFamily="18" charset="0"/>
              </a:rPr>
              <a:t>剧毒品管控硬件：摄像记录</a:t>
            </a:r>
          </a:p>
        </p:txBody>
      </p:sp>
      <p:pic>
        <p:nvPicPr>
          <p:cNvPr id="99331" name="Picture 3" descr="http://www.iet.com.cn/uploads/allimg/101221/1-1012211026310-L.jpg"/>
          <p:cNvPicPr>
            <a:picLocks noChangeAspect="1" noChangeArrowheads="1"/>
          </p:cNvPicPr>
          <p:nvPr/>
        </p:nvPicPr>
        <p:blipFill>
          <a:blip r:embed="rId2" cstate="print"/>
          <a:srcRect/>
          <a:stretch>
            <a:fillRect/>
          </a:stretch>
        </p:blipFill>
        <p:spPr bwMode="auto">
          <a:xfrm>
            <a:off x="2500298" y="2857496"/>
            <a:ext cx="4038600" cy="2686050"/>
          </a:xfrm>
          <a:prstGeom prst="rect">
            <a:avLst/>
          </a:prstGeom>
          <a:noFill/>
        </p:spPr>
      </p:pic>
      <p:sp>
        <p:nvSpPr>
          <p:cNvPr id="7" name="TextBox 21"/>
          <p:cNvSpPr txBox="1">
            <a:spLocks noChangeArrowheads="1"/>
          </p:cNvSpPr>
          <p:nvPr/>
        </p:nvSpPr>
        <p:spPr bwMode="auto">
          <a:xfrm>
            <a:off x="1214414" y="1357298"/>
            <a:ext cx="6929486" cy="12003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r>
              <a:rPr lang="en-US" altLang="zh-CN" sz="2400" dirty="0">
                <a:solidFill>
                  <a:srgbClr val="260BEF"/>
                </a:solidFill>
                <a:latin typeface="+mn-ea"/>
                <a:cs typeface="Times New Roman" pitchFamily="18" charset="0"/>
              </a:rPr>
              <a:t>1</a:t>
            </a:r>
            <a:r>
              <a:rPr lang="zh-CN" altLang="en-US" sz="2400" dirty="0">
                <a:solidFill>
                  <a:srgbClr val="260BEF"/>
                </a:solidFill>
                <a:latin typeface="+mn-ea"/>
                <a:cs typeface="Times New Roman" pitchFamily="18" charset="0"/>
              </a:rPr>
              <a:t>、剧毒品库房外监控：进出人员、行为记录；</a:t>
            </a:r>
            <a:endParaRPr lang="en-US" altLang="zh-CN" sz="2400" dirty="0">
              <a:solidFill>
                <a:srgbClr val="260BEF"/>
              </a:solidFill>
              <a:latin typeface="+mn-ea"/>
              <a:cs typeface="Times New Roman" pitchFamily="18" charset="0"/>
            </a:endParaRPr>
          </a:p>
          <a:p>
            <a:endParaRPr lang="en-US" altLang="zh-CN" sz="2400" dirty="0">
              <a:solidFill>
                <a:srgbClr val="260BEF"/>
              </a:solidFill>
              <a:latin typeface="+mn-ea"/>
              <a:cs typeface="Times New Roman" pitchFamily="18" charset="0"/>
            </a:endParaRPr>
          </a:p>
          <a:p>
            <a:r>
              <a:rPr lang="en-US" altLang="zh-CN" sz="2400" dirty="0">
                <a:solidFill>
                  <a:srgbClr val="260BEF"/>
                </a:solidFill>
                <a:latin typeface="+mn-ea"/>
                <a:cs typeface="Times New Roman" pitchFamily="18" charset="0"/>
              </a:rPr>
              <a:t>2</a:t>
            </a:r>
            <a:r>
              <a:rPr lang="zh-CN" altLang="en-US" sz="2400" dirty="0">
                <a:solidFill>
                  <a:srgbClr val="260BEF"/>
                </a:solidFill>
                <a:latin typeface="+mn-ea"/>
                <a:cs typeface="Times New Roman" pitchFamily="18" charset="0"/>
              </a:rPr>
              <a:t>、所有存储点均应设置摄像系统监控；</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txBox="1">
            <a:spLocks/>
          </p:cNvSpPr>
          <p:nvPr/>
        </p:nvSpPr>
        <p:spPr bwMode="auto">
          <a:xfrm>
            <a:off x="228600" y="366713"/>
            <a:ext cx="6858000" cy="395287"/>
          </a:xfrm>
          <a:prstGeom prst="rect">
            <a:avLst/>
          </a:prstGeom>
          <a:noFill/>
          <a:ln w="9525">
            <a:noFill/>
            <a:miter lim="800000"/>
            <a:headEnd/>
            <a:tailEnd/>
          </a:ln>
        </p:spPr>
        <p:txBody>
          <a:bodyPr anchor="b"/>
          <a:lstStyle/>
          <a:p>
            <a:pPr eaLnBrk="0" hangingPunct="0"/>
            <a:endParaRPr lang="en-US" altLang="en-US" sz="2000" b="1" i="1">
              <a:solidFill>
                <a:schemeClr val="bg1"/>
              </a:solidFill>
              <a:ea typeface="黑体" pitchFamily="2" charset="-122"/>
              <a:cs typeface="Arial" pitchFamily="34" charset="0"/>
            </a:endParaRPr>
          </a:p>
        </p:txBody>
      </p:sp>
      <p:sp>
        <p:nvSpPr>
          <p:cNvPr id="5" name="TextBox 4"/>
          <p:cNvSpPr txBox="1"/>
          <p:nvPr/>
        </p:nvSpPr>
        <p:spPr>
          <a:xfrm>
            <a:off x="179512" y="332656"/>
            <a:ext cx="5616624" cy="461665"/>
          </a:xfrm>
          <a:prstGeom prst="rect">
            <a:avLst/>
          </a:prstGeom>
          <a:noFill/>
        </p:spPr>
        <p:txBody>
          <a:bodyPr wrap="square" rtlCol="0">
            <a:spAutoFit/>
          </a:bodyPr>
          <a:lstStyle/>
          <a:p>
            <a:r>
              <a:rPr lang="zh-CN" altLang="en-US" sz="2400" b="1" dirty="0">
                <a:solidFill>
                  <a:schemeClr val="bg1"/>
                </a:solidFill>
              </a:rPr>
              <a:t>接触有毒物品人员管控要求</a:t>
            </a:r>
          </a:p>
        </p:txBody>
      </p:sp>
      <p:sp>
        <p:nvSpPr>
          <p:cNvPr id="6" name="TextBox 21"/>
          <p:cNvSpPr txBox="1">
            <a:spLocks noChangeArrowheads="1"/>
          </p:cNvSpPr>
          <p:nvPr/>
        </p:nvSpPr>
        <p:spPr bwMode="auto">
          <a:xfrm>
            <a:off x="683568" y="1628800"/>
            <a:ext cx="7920880" cy="3816429"/>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r>
              <a:rPr lang="zh-CN" altLang="en-US" sz="2800" dirty="0">
                <a:solidFill>
                  <a:srgbClr val="FF0000"/>
                </a:solidFill>
                <a:latin typeface="+mn-ea"/>
                <a:cs typeface="Times New Roman" pitchFamily="18" charset="0"/>
              </a:rPr>
              <a:t>建立接触有毒化学品人员“政审”管理资料：</a:t>
            </a:r>
            <a:endParaRPr lang="en-US" altLang="zh-CN" sz="2800" dirty="0">
              <a:solidFill>
                <a:srgbClr val="FF0000"/>
              </a:solidFill>
              <a:latin typeface="+mn-ea"/>
              <a:cs typeface="Times New Roman" pitchFamily="18" charset="0"/>
            </a:endParaRPr>
          </a:p>
          <a:p>
            <a:endParaRPr lang="en-US" altLang="zh-CN" sz="2800" dirty="0">
              <a:solidFill>
                <a:srgbClr val="FF0000"/>
              </a:solidFill>
              <a:latin typeface="+mn-ea"/>
              <a:cs typeface="Times New Roman" pitchFamily="18" charset="0"/>
            </a:endParaRPr>
          </a:p>
          <a:p>
            <a:pPr>
              <a:lnSpc>
                <a:spcPct val="150000"/>
              </a:lnSpc>
            </a:pPr>
            <a:r>
              <a:rPr lang="en-US" altLang="zh-CN" sz="2800" dirty="0">
                <a:solidFill>
                  <a:srgbClr val="0033CC"/>
                </a:solidFill>
                <a:latin typeface="+mn-ea"/>
                <a:cs typeface="Times New Roman" pitchFamily="18" charset="0"/>
              </a:rPr>
              <a:t>1</a:t>
            </a:r>
            <a:r>
              <a:rPr lang="zh-CN" altLang="en-US" sz="2800" dirty="0">
                <a:solidFill>
                  <a:srgbClr val="0033CC"/>
                </a:solidFill>
                <a:latin typeface="+mn-ea"/>
                <a:cs typeface="Times New Roman" pitchFamily="18" charset="0"/>
              </a:rPr>
              <a:t>、身份证与“当前”照片；</a:t>
            </a:r>
            <a:endParaRPr lang="en-US" altLang="zh-CN" sz="2800" dirty="0">
              <a:solidFill>
                <a:srgbClr val="0033CC"/>
              </a:solidFill>
              <a:latin typeface="+mn-ea"/>
              <a:cs typeface="Times New Roman" pitchFamily="18" charset="0"/>
            </a:endParaRPr>
          </a:p>
          <a:p>
            <a:pPr>
              <a:lnSpc>
                <a:spcPct val="150000"/>
              </a:lnSpc>
            </a:pPr>
            <a:r>
              <a:rPr lang="en-US" altLang="zh-CN" sz="2800" dirty="0">
                <a:solidFill>
                  <a:srgbClr val="0033CC"/>
                </a:solidFill>
                <a:latin typeface="+mn-ea"/>
                <a:cs typeface="Times New Roman" pitchFamily="18" charset="0"/>
              </a:rPr>
              <a:t>2</a:t>
            </a:r>
            <a:r>
              <a:rPr lang="zh-CN" altLang="en-US" sz="2800" dirty="0">
                <a:solidFill>
                  <a:srgbClr val="0033CC"/>
                </a:solidFill>
                <a:latin typeface="+mn-ea"/>
                <a:cs typeface="Times New Roman" pitchFamily="18" charset="0"/>
              </a:rPr>
              <a:t>、家庭一般情况登记，直系亲属无被判刑事项；</a:t>
            </a:r>
            <a:endParaRPr lang="en-US" altLang="zh-CN" sz="2800" dirty="0">
              <a:solidFill>
                <a:srgbClr val="0033CC"/>
              </a:solidFill>
              <a:latin typeface="+mn-ea"/>
              <a:cs typeface="Times New Roman" pitchFamily="18" charset="0"/>
            </a:endParaRPr>
          </a:p>
          <a:p>
            <a:pPr>
              <a:lnSpc>
                <a:spcPct val="150000"/>
              </a:lnSpc>
            </a:pPr>
            <a:r>
              <a:rPr lang="en-US" altLang="zh-CN" sz="2800" dirty="0">
                <a:solidFill>
                  <a:srgbClr val="0033CC"/>
                </a:solidFill>
                <a:latin typeface="+mn-ea"/>
                <a:cs typeface="Times New Roman" pitchFamily="18" charset="0"/>
              </a:rPr>
              <a:t>3</a:t>
            </a:r>
            <a:r>
              <a:rPr lang="zh-CN" altLang="en-US" sz="2800" dirty="0">
                <a:solidFill>
                  <a:srgbClr val="0033CC"/>
                </a:solidFill>
                <a:latin typeface="+mn-ea"/>
                <a:cs typeface="Times New Roman" pitchFamily="18" charset="0"/>
              </a:rPr>
              <a:t>、本人无违法记录（公安部门留有案底）；</a:t>
            </a:r>
            <a:endParaRPr lang="en-US" altLang="zh-CN" sz="2800" dirty="0">
              <a:solidFill>
                <a:srgbClr val="0033CC"/>
              </a:solidFill>
              <a:latin typeface="+mn-ea"/>
              <a:cs typeface="Times New Roman" pitchFamily="18" charset="0"/>
            </a:endParaRPr>
          </a:p>
          <a:p>
            <a:pPr>
              <a:lnSpc>
                <a:spcPct val="150000"/>
              </a:lnSpc>
            </a:pPr>
            <a:r>
              <a:rPr lang="en-US" altLang="zh-CN" sz="2800" dirty="0">
                <a:solidFill>
                  <a:srgbClr val="0033CC"/>
                </a:solidFill>
                <a:latin typeface="+mn-ea"/>
                <a:cs typeface="Times New Roman" pitchFamily="18" charset="0"/>
              </a:rPr>
              <a:t>4</a:t>
            </a:r>
            <a:r>
              <a:rPr lang="zh-CN" altLang="en-US" sz="2800" dirty="0">
                <a:solidFill>
                  <a:srgbClr val="0033CC"/>
                </a:solidFill>
                <a:latin typeface="+mn-ea"/>
                <a:cs typeface="Times New Roman" pitchFamily="18" charset="0"/>
              </a:rPr>
              <a:t>、报公安部门备案；</a:t>
            </a:r>
            <a:endParaRPr lang="en-US" altLang="zh-CN" sz="2800" dirty="0">
              <a:solidFill>
                <a:srgbClr val="0033CC"/>
              </a:solidFill>
              <a:latin typeface="+mn-ea"/>
              <a:cs typeface="Times New Roman" pitchFamily="18" charset="0"/>
            </a:endParaRPr>
          </a:p>
          <a:p>
            <a:endParaRPr lang="zh-CN" altLang="en-US" dirty="0">
              <a:solidFill>
                <a:srgbClr val="260BEF"/>
              </a:solidFill>
              <a:latin typeface="+mn-ea"/>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安全使用与管理培训：目录</a:t>
            </a:r>
          </a:p>
        </p:txBody>
      </p:sp>
      <p:sp>
        <p:nvSpPr>
          <p:cNvPr id="10" name="矩形 9"/>
          <p:cNvSpPr/>
          <p:nvPr/>
        </p:nvSpPr>
        <p:spPr>
          <a:xfrm>
            <a:off x="2051720" y="2780928"/>
            <a:ext cx="4572000" cy="1200329"/>
          </a:xfrm>
          <a:prstGeom prst="rect">
            <a:avLst/>
          </a:prstGeom>
          <a:ln w="38100">
            <a:solidFill>
              <a:srgbClr val="FFFF00"/>
            </a:solidFill>
          </a:ln>
        </p:spPr>
        <p:style>
          <a:lnRef idx="0">
            <a:schemeClr val="accent1"/>
          </a:lnRef>
          <a:fillRef idx="3">
            <a:schemeClr val="accent1"/>
          </a:fillRef>
          <a:effectRef idx="3">
            <a:schemeClr val="accent1"/>
          </a:effectRef>
          <a:fontRef idx="minor">
            <a:schemeClr val="lt1"/>
          </a:fontRef>
        </p:style>
        <p:txBody>
          <a:bodyPr>
            <a:spAutoFit/>
          </a:bodyPr>
          <a:lstStyle/>
          <a:p>
            <a:pPr algn="ctr"/>
            <a:endParaRPr lang="en-US" altLang="zh-CN" sz="2400" b="1" dirty="0">
              <a:solidFill>
                <a:srgbClr val="FFFF00"/>
              </a:solidFill>
            </a:endParaRPr>
          </a:p>
          <a:p>
            <a:pPr algn="ctr"/>
            <a:r>
              <a:rPr lang="zh-CN" altLang="en-US" sz="2400" b="1" dirty="0">
                <a:solidFill>
                  <a:srgbClr val="FFFF00"/>
                </a:solidFill>
              </a:rPr>
              <a:t>三氯氧磷</a:t>
            </a:r>
            <a:r>
              <a:rPr lang="zh-CN" altLang="en-US" sz="2400" dirty="0"/>
              <a:t>的</a:t>
            </a:r>
            <a:r>
              <a:rPr lang="en-US" altLang="zh-CN" sz="2400" b="1" dirty="0">
                <a:solidFill>
                  <a:srgbClr val="FFFF00"/>
                </a:solidFill>
              </a:rPr>
              <a:t>MSDS</a:t>
            </a:r>
          </a:p>
          <a:p>
            <a:pPr algn="ctr"/>
            <a:endParaRPr lang="zh-CN" altLang="en-US" sz="2400" b="1" dirty="0">
              <a:solidFill>
                <a:schemeClr val="bg1"/>
              </a:solidFill>
            </a:endParaRPr>
          </a:p>
        </p:txBody>
      </p:sp>
      <p:sp>
        <p:nvSpPr>
          <p:cNvPr id="23" name="圆角矩形 22"/>
          <p:cNvSpPr/>
          <p:nvPr/>
        </p:nvSpPr>
        <p:spPr>
          <a:xfrm>
            <a:off x="1259632" y="3212976"/>
            <a:ext cx="432048"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400" dirty="0">
                <a:solidFill>
                  <a:schemeClr val="bg1"/>
                </a:solidFill>
              </a:rPr>
              <a:t>6</a:t>
            </a:r>
            <a:endParaRPr lang="zh-CN" altLang="en-US" sz="2400"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2"/>
          <p:cNvSpPr>
            <a:spLocks noChangeArrowheads="1"/>
          </p:cNvSpPr>
          <p:nvPr/>
        </p:nvSpPr>
        <p:spPr bwMode="auto">
          <a:xfrm>
            <a:off x="2051720" y="1340768"/>
            <a:ext cx="4716463" cy="584200"/>
          </a:xfrm>
          <a:prstGeom prst="rect">
            <a:avLst/>
          </a:prstGeom>
          <a:noFill/>
          <a:ln w="9525">
            <a:noFill/>
            <a:miter lim="800000"/>
            <a:headEnd/>
            <a:tailEnd/>
          </a:ln>
        </p:spPr>
        <p:txBody>
          <a:bodyPr wrap="none">
            <a:spAutoFit/>
          </a:bodyPr>
          <a:lstStyle/>
          <a:p>
            <a:pPr marL="457200" indent="-457200" algn="ctr">
              <a:buFont typeface="Wingdings" pitchFamily="2" charset="2"/>
              <a:buChar char="Ø"/>
            </a:pPr>
            <a:r>
              <a:rPr lang="zh-CN" altLang="en-US" sz="3200" b="1" dirty="0"/>
              <a:t>三氯氧磷化学品</a:t>
            </a:r>
            <a:r>
              <a:rPr lang="en-US" altLang="zh-CN" sz="3200" b="1" dirty="0"/>
              <a:t>MSDS</a:t>
            </a:r>
            <a:endParaRPr lang="zh-CN" altLang="en-US" sz="3200" dirty="0"/>
          </a:p>
        </p:txBody>
      </p:sp>
      <p:graphicFrame>
        <p:nvGraphicFramePr>
          <p:cNvPr id="6" name="表格 5"/>
          <p:cNvGraphicFramePr>
            <a:graphicFrameLocks noGrp="1"/>
          </p:cNvGraphicFramePr>
          <p:nvPr/>
        </p:nvGraphicFramePr>
        <p:xfrm>
          <a:off x="827584" y="2132856"/>
          <a:ext cx="7786741" cy="4247017"/>
        </p:xfrm>
        <a:graphic>
          <a:graphicData uri="http://schemas.openxmlformats.org/drawingml/2006/table">
            <a:tbl>
              <a:tblPr/>
              <a:tblGrid>
                <a:gridCol w="1643074">
                  <a:extLst>
                    <a:ext uri="{9D8B030D-6E8A-4147-A177-3AD203B41FA5}">
                      <a16:colId xmlns:a16="http://schemas.microsoft.com/office/drawing/2014/main" val="20000"/>
                    </a:ext>
                  </a:extLst>
                </a:gridCol>
                <a:gridCol w="2357454">
                  <a:extLst>
                    <a:ext uri="{9D8B030D-6E8A-4147-A177-3AD203B41FA5}">
                      <a16:colId xmlns:a16="http://schemas.microsoft.com/office/drawing/2014/main" val="20001"/>
                    </a:ext>
                  </a:extLst>
                </a:gridCol>
                <a:gridCol w="1500198">
                  <a:extLst>
                    <a:ext uri="{9D8B030D-6E8A-4147-A177-3AD203B41FA5}">
                      <a16:colId xmlns:a16="http://schemas.microsoft.com/office/drawing/2014/main" val="20002"/>
                    </a:ext>
                  </a:extLst>
                </a:gridCol>
                <a:gridCol w="2286015">
                  <a:extLst>
                    <a:ext uri="{9D8B030D-6E8A-4147-A177-3AD203B41FA5}">
                      <a16:colId xmlns:a16="http://schemas.microsoft.com/office/drawing/2014/main" val="20003"/>
                    </a:ext>
                  </a:extLst>
                </a:gridCol>
              </a:tblGrid>
              <a:tr h="589417">
                <a:tc gridSpan="4">
                  <a:txBody>
                    <a:bodyPr/>
                    <a:lstStyle/>
                    <a:p>
                      <a:pPr algn="ctr">
                        <a:spcAft>
                          <a:spcPts val="0"/>
                        </a:spcAft>
                        <a:buFont typeface="Wingdings" pitchFamily="2" charset="2"/>
                        <a:buChar char=""/>
                      </a:pPr>
                      <a:r>
                        <a:rPr lang="zh-CN" sz="2400" b="1" kern="100" dirty="0">
                          <a:latin typeface="Times New Roman"/>
                          <a:ea typeface="宋体"/>
                          <a:cs typeface="Times New Roman"/>
                        </a:rPr>
                        <a:t>目录</a:t>
                      </a:r>
                      <a:endParaRPr lang="zh-CN" sz="2400" kern="100" dirty="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53178">
                <a:tc>
                  <a:txBody>
                    <a:bodyPr/>
                    <a:lstStyle/>
                    <a:p>
                      <a:pPr algn="l">
                        <a:lnSpc>
                          <a:spcPct val="150000"/>
                        </a:lnSpc>
                        <a:spcAft>
                          <a:spcPts val="0"/>
                        </a:spcAft>
                      </a:pPr>
                      <a:r>
                        <a:rPr lang="zh-CN" sz="2000" kern="0">
                          <a:solidFill>
                            <a:srgbClr val="000000"/>
                          </a:solidFill>
                          <a:latin typeface="ˎ̥"/>
                          <a:ea typeface="宋体"/>
                          <a:cs typeface="宋体"/>
                        </a:rPr>
                        <a:t>第一部分</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u="none" strike="noStrike" kern="0" dirty="0" err="1">
                          <a:solidFill>
                            <a:srgbClr val="000000"/>
                          </a:solidFill>
                          <a:latin typeface="宋体"/>
                          <a:ea typeface="宋体"/>
                          <a:cs typeface="宋体"/>
                          <a:hlinkClick r:id="rId3"/>
                        </a:rPr>
                        <a:t>化学品</a:t>
                      </a:r>
                      <a:r>
                        <a:rPr lang="zh-CN" altLang="en-US" sz="2000" u="none" strike="noStrike" kern="0" dirty="0">
                          <a:solidFill>
                            <a:srgbClr val="000000"/>
                          </a:solidFill>
                          <a:latin typeface="宋体"/>
                          <a:ea typeface="宋体"/>
                          <a:cs typeface="宋体"/>
                          <a:hlinkClick r:id="rId3"/>
                        </a:rPr>
                        <a:t>及企业标识</a:t>
                      </a: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2000" kern="0" dirty="0">
                          <a:solidFill>
                            <a:srgbClr val="000000"/>
                          </a:solidFill>
                          <a:latin typeface="ˎ̥"/>
                          <a:ea typeface="宋体"/>
                          <a:cs typeface="宋体"/>
                        </a:rPr>
                        <a:t>第九部分</a:t>
                      </a:r>
                      <a:endParaRPr lang="zh-CN" sz="2000" kern="100" dirty="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u="none" strike="noStrike" kern="0">
                          <a:solidFill>
                            <a:srgbClr val="000000"/>
                          </a:solidFill>
                          <a:latin typeface="宋体"/>
                          <a:ea typeface="宋体"/>
                          <a:cs typeface="宋体"/>
                          <a:hlinkClick r:id="rId3"/>
                        </a:rPr>
                        <a:t>理化特性</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3178">
                <a:tc>
                  <a:txBody>
                    <a:bodyPr/>
                    <a:lstStyle/>
                    <a:p>
                      <a:pPr algn="l">
                        <a:lnSpc>
                          <a:spcPct val="150000"/>
                        </a:lnSpc>
                        <a:spcAft>
                          <a:spcPts val="0"/>
                        </a:spcAft>
                      </a:pPr>
                      <a:r>
                        <a:rPr lang="zh-CN" sz="2000" kern="0">
                          <a:solidFill>
                            <a:srgbClr val="000000"/>
                          </a:solidFill>
                          <a:latin typeface="ˎ̥"/>
                          <a:ea typeface="宋体"/>
                          <a:cs typeface="宋体"/>
                        </a:rPr>
                        <a:t>第二部分</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u="none" strike="noStrike" kern="0" dirty="0" err="1">
                          <a:solidFill>
                            <a:srgbClr val="000000"/>
                          </a:solidFill>
                          <a:latin typeface="宋体"/>
                          <a:ea typeface="宋体"/>
                          <a:cs typeface="宋体"/>
                          <a:hlinkClick r:id="rId3"/>
                        </a:rPr>
                        <a:t>成分</a:t>
                      </a:r>
                      <a:r>
                        <a:rPr lang="en-US" sz="2000" u="none" strike="noStrike" kern="0" dirty="0">
                          <a:solidFill>
                            <a:srgbClr val="000000"/>
                          </a:solidFill>
                          <a:latin typeface="ˎ̥"/>
                          <a:ea typeface="宋体"/>
                          <a:cs typeface="宋体"/>
                          <a:hlinkClick r:id="rId3"/>
                        </a:rPr>
                        <a:t>/</a:t>
                      </a:r>
                      <a:r>
                        <a:rPr lang="en-US" sz="2000" u="none" strike="noStrike" kern="0" dirty="0" err="1">
                          <a:solidFill>
                            <a:srgbClr val="000000"/>
                          </a:solidFill>
                          <a:latin typeface="宋体"/>
                          <a:ea typeface="宋体"/>
                          <a:cs typeface="宋体"/>
                          <a:hlinkClick r:id="rId3"/>
                        </a:rPr>
                        <a:t>组成信息</a:t>
                      </a:r>
                      <a:endParaRPr lang="zh-CN" sz="2000" kern="100" dirty="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2000" kern="0">
                          <a:solidFill>
                            <a:srgbClr val="000000"/>
                          </a:solidFill>
                          <a:latin typeface="ˎ̥"/>
                          <a:ea typeface="宋体"/>
                          <a:cs typeface="宋体"/>
                        </a:rPr>
                        <a:t>第十部分</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u="none" strike="noStrike" kern="0">
                          <a:solidFill>
                            <a:srgbClr val="000000"/>
                          </a:solidFill>
                          <a:latin typeface="宋体"/>
                          <a:ea typeface="宋体"/>
                          <a:cs typeface="宋体"/>
                          <a:hlinkClick r:id="rId3"/>
                        </a:rPr>
                        <a:t>稳定性和反应活性</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3178">
                <a:tc>
                  <a:txBody>
                    <a:bodyPr/>
                    <a:lstStyle/>
                    <a:p>
                      <a:pPr algn="l">
                        <a:lnSpc>
                          <a:spcPct val="150000"/>
                        </a:lnSpc>
                        <a:spcAft>
                          <a:spcPts val="0"/>
                        </a:spcAft>
                      </a:pPr>
                      <a:r>
                        <a:rPr lang="zh-CN" sz="2000" kern="0">
                          <a:solidFill>
                            <a:srgbClr val="000000"/>
                          </a:solidFill>
                          <a:latin typeface="ˎ̥"/>
                          <a:ea typeface="宋体"/>
                          <a:cs typeface="宋体"/>
                        </a:rPr>
                        <a:t>第三部分</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u="none" strike="noStrike" kern="0" dirty="0" err="1">
                          <a:solidFill>
                            <a:srgbClr val="000000"/>
                          </a:solidFill>
                          <a:latin typeface="宋体"/>
                          <a:ea typeface="宋体"/>
                          <a:cs typeface="宋体"/>
                          <a:hlinkClick r:id="rId3"/>
                        </a:rPr>
                        <a:t>危险性概述</a:t>
                      </a:r>
                      <a:endParaRPr lang="zh-CN" sz="2000" kern="100" dirty="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2000" kern="0">
                          <a:solidFill>
                            <a:srgbClr val="000000"/>
                          </a:solidFill>
                          <a:latin typeface="ˎ̥"/>
                          <a:ea typeface="宋体"/>
                          <a:cs typeface="宋体"/>
                        </a:rPr>
                        <a:t>第十一部分</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u="none" strike="noStrike" kern="0">
                          <a:solidFill>
                            <a:srgbClr val="000000"/>
                          </a:solidFill>
                          <a:latin typeface="宋体"/>
                          <a:ea typeface="宋体"/>
                          <a:cs typeface="宋体"/>
                          <a:hlinkClick r:id="rId3"/>
                        </a:rPr>
                        <a:t>毒理学资料</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3178">
                <a:tc>
                  <a:txBody>
                    <a:bodyPr/>
                    <a:lstStyle/>
                    <a:p>
                      <a:pPr algn="l">
                        <a:lnSpc>
                          <a:spcPct val="150000"/>
                        </a:lnSpc>
                        <a:spcAft>
                          <a:spcPts val="0"/>
                        </a:spcAft>
                      </a:pPr>
                      <a:r>
                        <a:rPr lang="zh-CN" sz="2000" kern="0">
                          <a:solidFill>
                            <a:srgbClr val="000000"/>
                          </a:solidFill>
                          <a:latin typeface="ˎ̥"/>
                          <a:ea typeface="宋体"/>
                          <a:cs typeface="宋体"/>
                        </a:rPr>
                        <a:t>第四部分</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u="none" strike="noStrike" kern="0" dirty="0" err="1">
                          <a:solidFill>
                            <a:srgbClr val="000000"/>
                          </a:solidFill>
                          <a:latin typeface="宋体"/>
                          <a:ea typeface="宋体"/>
                          <a:cs typeface="宋体"/>
                          <a:hlinkClick r:id="rId3"/>
                        </a:rPr>
                        <a:t>急救措施</a:t>
                      </a:r>
                      <a:endParaRPr lang="zh-CN" sz="2000" kern="100" dirty="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2000" kern="0">
                          <a:solidFill>
                            <a:srgbClr val="000000"/>
                          </a:solidFill>
                          <a:latin typeface="ˎ̥"/>
                          <a:ea typeface="宋体"/>
                          <a:cs typeface="宋体"/>
                        </a:rPr>
                        <a:t>第十二部分</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u="none" strike="noStrike" kern="0">
                          <a:solidFill>
                            <a:srgbClr val="000000"/>
                          </a:solidFill>
                          <a:latin typeface="宋体"/>
                          <a:ea typeface="宋体"/>
                          <a:cs typeface="宋体"/>
                          <a:hlinkClick r:id="rId3"/>
                        </a:rPr>
                        <a:t>生态学资料</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3178">
                <a:tc>
                  <a:txBody>
                    <a:bodyPr/>
                    <a:lstStyle/>
                    <a:p>
                      <a:pPr algn="l">
                        <a:lnSpc>
                          <a:spcPct val="150000"/>
                        </a:lnSpc>
                        <a:spcAft>
                          <a:spcPts val="0"/>
                        </a:spcAft>
                      </a:pPr>
                      <a:r>
                        <a:rPr lang="zh-CN" sz="2000" kern="0">
                          <a:solidFill>
                            <a:srgbClr val="000000"/>
                          </a:solidFill>
                          <a:latin typeface="ˎ̥"/>
                          <a:ea typeface="宋体"/>
                          <a:cs typeface="宋体"/>
                        </a:rPr>
                        <a:t>第五部分</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u="none" strike="noStrike" kern="0" dirty="0" err="1">
                          <a:solidFill>
                            <a:srgbClr val="000000"/>
                          </a:solidFill>
                          <a:latin typeface="宋体"/>
                          <a:ea typeface="宋体"/>
                          <a:cs typeface="宋体"/>
                          <a:hlinkClick r:id="rId3"/>
                        </a:rPr>
                        <a:t>消防措施</a:t>
                      </a:r>
                      <a:endParaRPr lang="zh-CN" sz="2000" kern="100" dirty="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2000" kern="0">
                          <a:solidFill>
                            <a:srgbClr val="000000"/>
                          </a:solidFill>
                          <a:latin typeface="ˎ̥"/>
                          <a:ea typeface="宋体"/>
                          <a:cs typeface="宋体"/>
                        </a:rPr>
                        <a:t>第十三部分</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u="none" strike="noStrike" kern="0">
                          <a:solidFill>
                            <a:srgbClr val="000000"/>
                          </a:solidFill>
                          <a:latin typeface="宋体"/>
                          <a:ea typeface="宋体"/>
                          <a:cs typeface="宋体"/>
                          <a:hlinkClick r:id="rId3"/>
                        </a:rPr>
                        <a:t>废弃处置</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3178">
                <a:tc>
                  <a:txBody>
                    <a:bodyPr/>
                    <a:lstStyle/>
                    <a:p>
                      <a:pPr algn="l">
                        <a:lnSpc>
                          <a:spcPct val="150000"/>
                        </a:lnSpc>
                        <a:spcAft>
                          <a:spcPts val="0"/>
                        </a:spcAft>
                      </a:pPr>
                      <a:r>
                        <a:rPr lang="zh-CN" sz="2000" kern="0">
                          <a:solidFill>
                            <a:srgbClr val="000000"/>
                          </a:solidFill>
                          <a:latin typeface="ˎ̥"/>
                          <a:ea typeface="宋体"/>
                          <a:cs typeface="宋体"/>
                        </a:rPr>
                        <a:t>第六部分</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u="none" strike="noStrike" kern="0" dirty="0" err="1">
                          <a:solidFill>
                            <a:srgbClr val="000000"/>
                          </a:solidFill>
                          <a:latin typeface="宋体"/>
                          <a:ea typeface="宋体"/>
                          <a:cs typeface="宋体"/>
                          <a:hlinkClick r:id="rId3"/>
                        </a:rPr>
                        <a:t>泄漏应急处理</a:t>
                      </a:r>
                      <a:endParaRPr lang="zh-CN" sz="2000" kern="100" dirty="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2000" kern="0">
                          <a:solidFill>
                            <a:srgbClr val="000000"/>
                          </a:solidFill>
                          <a:latin typeface="ˎ̥"/>
                          <a:ea typeface="宋体"/>
                          <a:cs typeface="宋体"/>
                        </a:rPr>
                        <a:t>第十四部分</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u="none" strike="noStrike" kern="0">
                          <a:solidFill>
                            <a:srgbClr val="000000"/>
                          </a:solidFill>
                          <a:latin typeface="宋体"/>
                          <a:ea typeface="宋体"/>
                          <a:cs typeface="宋体"/>
                          <a:hlinkClick r:id="rId3"/>
                        </a:rPr>
                        <a:t>运输信息</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3178">
                <a:tc>
                  <a:txBody>
                    <a:bodyPr/>
                    <a:lstStyle/>
                    <a:p>
                      <a:pPr algn="l">
                        <a:lnSpc>
                          <a:spcPct val="150000"/>
                        </a:lnSpc>
                        <a:spcAft>
                          <a:spcPts val="0"/>
                        </a:spcAft>
                      </a:pPr>
                      <a:r>
                        <a:rPr lang="zh-CN" sz="2000" kern="0">
                          <a:solidFill>
                            <a:srgbClr val="000000"/>
                          </a:solidFill>
                          <a:latin typeface="ˎ̥"/>
                          <a:ea typeface="宋体"/>
                          <a:cs typeface="宋体"/>
                        </a:rPr>
                        <a:t>第七部分</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u="none" strike="noStrike" kern="0" dirty="0">
                          <a:solidFill>
                            <a:srgbClr val="000000"/>
                          </a:solidFill>
                          <a:latin typeface="宋体"/>
                          <a:ea typeface="宋体"/>
                          <a:cs typeface="宋体"/>
                          <a:hlinkClick r:id="rId3"/>
                        </a:rPr>
                        <a:t>操作处置与储存</a:t>
                      </a:r>
                      <a:endParaRPr lang="zh-CN" sz="2000" kern="100" dirty="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2000" kern="0">
                          <a:solidFill>
                            <a:srgbClr val="000000"/>
                          </a:solidFill>
                          <a:latin typeface="ˎ̥"/>
                          <a:ea typeface="宋体"/>
                          <a:cs typeface="宋体"/>
                        </a:rPr>
                        <a:t>第十五部分</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u="none" strike="noStrike" kern="0">
                          <a:solidFill>
                            <a:srgbClr val="000000"/>
                          </a:solidFill>
                          <a:latin typeface="宋体"/>
                          <a:ea typeface="宋体"/>
                          <a:cs typeface="宋体"/>
                          <a:hlinkClick r:id="rId3"/>
                        </a:rPr>
                        <a:t>法规信息</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3178">
                <a:tc>
                  <a:txBody>
                    <a:bodyPr/>
                    <a:lstStyle/>
                    <a:p>
                      <a:pPr algn="l">
                        <a:lnSpc>
                          <a:spcPct val="150000"/>
                        </a:lnSpc>
                        <a:spcAft>
                          <a:spcPts val="0"/>
                        </a:spcAft>
                      </a:pPr>
                      <a:r>
                        <a:rPr lang="zh-CN" sz="2000" kern="0">
                          <a:solidFill>
                            <a:srgbClr val="000000"/>
                          </a:solidFill>
                          <a:latin typeface="ˎ̥"/>
                          <a:ea typeface="宋体"/>
                          <a:cs typeface="宋体"/>
                        </a:rPr>
                        <a:t>第八部分</a:t>
                      </a:r>
                      <a:endParaRPr lang="zh-CN" sz="2000" kern="10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u="none" strike="noStrike" kern="0" dirty="0" err="1">
                          <a:solidFill>
                            <a:srgbClr val="000000"/>
                          </a:solidFill>
                          <a:latin typeface="宋体"/>
                          <a:ea typeface="宋体"/>
                          <a:cs typeface="宋体"/>
                          <a:hlinkClick r:id="rId3"/>
                        </a:rPr>
                        <a:t>接触控制</a:t>
                      </a:r>
                      <a:r>
                        <a:rPr lang="en-US" sz="2000" u="none" strike="noStrike" kern="0" dirty="0">
                          <a:solidFill>
                            <a:srgbClr val="000000"/>
                          </a:solidFill>
                          <a:latin typeface="ˎ̥"/>
                          <a:ea typeface="宋体"/>
                          <a:cs typeface="宋体"/>
                          <a:hlinkClick r:id="rId3"/>
                        </a:rPr>
                        <a:t>/</a:t>
                      </a:r>
                      <a:r>
                        <a:rPr lang="en-US" sz="2000" u="none" strike="noStrike" kern="0" dirty="0" err="1">
                          <a:solidFill>
                            <a:srgbClr val="000000"/>
                          </a:solidFill>
                          <a:latin typeface="宋体"/>
                          <a:ea typeface="宋体"/>
                          <a:cs typeface="宋体"/>
                          <a:hlinkClick r:id="rId3"/>
                        </a:rPr>
                        <a:t>个体防护</a:t>
                      </a:r>
                      <a:endParaRPr lang="zh-CN" sz="2000" kern="100" dirty="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endParaRPr lang="zh-CN" sz="2000" kern="100" dirty="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endParaRPr lang="zh-CN" sz="2000" kern="100" dirty="0">
                        <a:latin typeface="Times New Roman"/>
                        <a:ea typeface="宋体"/>
                        <a:cs typeface="Times New Roman"/>
                      </a:endParaRPr>
                    </a:p>
                  </a:txBody>
                  <a:tcPr marL="98222" marR="9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7" name="TextBox 6"/>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a:t>
            </a:r>
            <a:r>
              <a:rPr lang="en-US" altLang="zh-CN" b="1" dirty="0">
                <a:solidFill>
                  <a:srgbClr val="FF0000"/>
                </a:solidFill>
              </a:rPr>
              <a:t>MSDS</a:t>
            </a:r>
            <a:r>
              <a:rPr lang="zh-CN" altLang="en-US" b="1" dirty="0">
                <a:solidFill>
                  <a:schemeClr val="bg1"/>
                </a:solidFill>
              </a:rPr>
              <a:t>：六</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043608" y="1268760"/>
          <a:ext cx="7079065" cy="4997190"/>
        </p:xfrm>
        <a:graphic>
          <a:graphicData uri="http://schemas.openxmlformats.org/drawingml/2006/table">
            <a:tbl>
              <a:tblPr/>
              <a:tblGrid>
                <a:gridCol w="2022590">
                  <a:extLst>
                    <a:ext uri="{9D8B030D-6E8A-4147-A177-3AD203B41FA5}">
                      <a16:colId xmlns:a16="http://schemas.microsoft.com/office/drawing/2014/main" val="20000"/>
                    </a:ext>
                  </a:extLst>
                </a:gridCol>
                <a:gridCol w="1635918">
                  <a:extLst>
                    <a:ext uri="{9D8B030D-6E8A-4147-A177-3AD203B41FA5}">
                      <a16:colId xmlns:a16="http://schemas.microsoft.com/office/drawing/2014/main" val="20001"/>
                    </a:ext>
                  </a:extLst>
                </a:gridCol>
                <a:gridCol w="1338479">
                  <a:extLst>
                    <a:ext uri="{9D8B030D-6E8A-4147-A177-3AD203B41FA5}">
                      <a16:colId xmlns:a16="http://schemas.microsoft.com/office/drawing/2014/main" val="20002"/>
                    </a:ext>
                  </a:extLst>
                </a:gridCol>
                <a:gridCol w="2082078">
                  <a:extLst>
                    <a:ext uri="{9D8B030D-6E8A-4147-A177-3AD203B41FA5}">
                      <a16:colId xmlns:a16="http://schemas.microsoft.com/office/drawing/2014/main" val="20003"/>
                    </a:ext>
                  </a:extLst>
                </a:gridCol>
              </a:tblGrid>
              <a:tr h="688053">
                <a:tc gridSpan="4">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Char char="u"/>
                        <a:tabLst/>
                        <a:defRPr/>
                      </a:pPr>
                      <a:endParaRPr lang="en-US" altLang="zh-CN" sz="2000" b="1" kern="100" dirty="0">
                        <a:latin typeface=""/>
                        <a:ea typeface="+mn-ea"/>
                        <a:cs typeface="Times New Roman"/>
                      </a:endParaRPr>
                    </a:p>
                    <a:p>
                      <a:pPr marL="0" marR="0" indent="0" algn="ctr" defTabSz="914400" rtl="0" eaLnBrk="1" fontAlgn="auto" latinLnBrk="0" hangingPunct="1">
                        <a:lnSpc>
                          <a:spcPct val="100000"/>
                        </a:lnSpc>
                        <a:spcBef>
                          <a:spcPts val="0"/>
                        </a:spcBef>
                        <a:spcAft>
                          <a:spcPts val="0"/>
                        </a:spcAft>
                        <a:buClrTx/>
                        <a:buSzTx/>
                        <a:buFont typeface="Wingdings" pitchFamily="2" charset="2"/>
                        <a:buChar char="u"/>
                        <a:tabLst/>
                        <a:defRPr/>
                      </a:pPr>
                      <a:r>
                        <a:rPr lang="zh-CN" altLang="en-US" sz="2000" b="1" kern="100" dirty="0">
                          <a:latin typeface=""/>
                          <a:ea typeface="+mn-ea"/>
                          <a:cs typeface="Times New Roman"/>
                        </a:rPr>
                        <a:t>第一部分：化学品及企业标识</a:t>
                      </a:r>
                      <a:endParaRPr lang="zh-CN" altLang="en-US" sz="2000" b="1" kern="100" dirty="0">
                        <a:latin typeface="Times New Roman"/>
                        <a:ea typeface="+mn-ea"/>
                        <a:cs typeface="Times New Roman"/>
                      </a:endParaRPr>
                    </a:p>
                    <a:p>
                      <a:pPr algn="just">
                        <a:buFont typeface="Wingdings" pitchFamily="2" charset="2"/>
                        <a:buChar char="u"/>
                      </a:pPr>
                      <a:endParaRPr lang="zh-CN" sz="20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06145">
                <a:tc>
                  <a:txBody>
                    <a:bodyPr/>
                    <a:lstStyle/>
                    <a:p>
                      <a:pPr algn="just"/>
                      <a:r>
                        <a:rPr lang="zh-CN" sz="1800" b="1" kern="100" dirty="0">
                          <a:solidFill>
                            <a:srgbClr val="0000FF"/>
                          </a:solidFill>
                          <a:latin typeface="Calibri"/>
                          <a:ea typeface="宋体"/>
                          <a:cs typeface="Times New Roman"/>
                        </a:rPr>
                        <a:t>化学品中文名称：</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r>
                        <a:rPr lang="zh-CN" altLang="en-US" sz="1800" kern="1200" dirty="0">
                          <a:solidFill>
                            <a:schemeClr val="tx1"/>
                          </a:solidFill>
                          <a:latin typeface="+mn-lt"/>
                          <a:ea typeface="+mn-ea"/>
                          <a:cs typeface="+mn-cs"/>
                        </a:rPr>
                        <a:t>三氯氧磷</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406145">
                <a:tc>
                  <a:txBody>
                    <a:bodyPr/>
                    <a:lstStyle/>
                    <a:p>
                      <a:pPr algn="just"/>
                      <a:r>
                        <a:rPr lang="zh-CN" sz="1800" b="1" kern="100">
                          <a:solidFill>
                            <a:srgbClr val="0000FF"/>
                          </a:solidFill>
                          <a:latin typeface="Calibri"/>
                          <a:ea typeface="宋体"/>
                          <a:cs typeface="Times New Roman"/>
                        </a:rPr>
                        <a:t>化学品俗名或商品名：</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zh-CN" altLang="en-US" sz="1800" kern="1200" dirty="0">
                          <a:solidFill>
                            <a:schemeClr val="tx1"/>
                          </a:solidFill>
                          <a:latin typeface="+mn-lt"/>
                          <a:ea typeface="+mn-ea"/>
                          <a:cs typeface="+mn-cs"/>
                        </a:rPr>
                        <a:t>氧氯化磷</a:t>
                      </a:r>
                      <a:r>
                        <a:rPr lang="en-US" sz="1800" kern="1200" dirty="0">
                          <a:solidFill>
                            <a:schemeClr val="tx1"/>
                          </a:solidFill>
                          <a:latin typeface="+mn-lt"/>
                          <a:ea typeface="+mn-ea"/>
                          <a:cs typeface="+mn-cs"/>
                        </a:rPr>
                        <a:t> </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val="10002"/>
                  </a:ext>
                </a:extLst>
              </a:tr>
              <a:tr h="406145">
                <a:tc>
                  <a:txBody>
                    <a:bodyPr/>
                    <a:lstStyle/>
                    <a:p>
                      <a:pPr algn="just"/>
                      <a:r>
                        <a:rPr lang="zh-CN" sz="1800" b="1" kern="100">
                          <a:solidFill>
                            <a:srgbClr val="0000FF"/>
                          </a:solidFill>
                          <a:latin typeface="Calibri"/>
                          <a:ea typeface="宋体"/>
                          <a:cs typeface="Times New Roman"/>
                        </a:rPr>
                        <a:t>化学品英文名称：</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r>
                        <a:rPr lang="en-US" sz="1800" kern="1200" dirty="0">
                          <a:solidFill>
                            <a:schemeClr val="tx1"/>
                          </a:solidFill>
                          <a:latin typeface="+mn-lt"/>
                          <a:ea typeface="+mn-ea"/>
                          <a:cs typeface="+mn-cs"/>
                        </a:rPr>
                        <a:t>phosphorus </a:t>
                      </a:r>
                      <a:r>
                        <a:rPr lang="en-US" sz="1800" kern="1200" dirty="0" err="1">
                          <a:solidFill>
                            <a:schemeClr val="tx1"/>
                          </a:solidFill>
                          <a:latin typeface="+mn-lt"/>
                          <a:ea typeface="+mn-ea"/>
                          <a:cs typeface="+mn-cs"/>
                        </a:rPr>
                        <a:t>oxychloride</a:t>
                      </a:r>
                      <a:r>
                        <a:rPr lang="en-US" sz="1800" kern="1200" dirty="0">
                          <a:solidFill>
                            <a:schemeClr val="tx1"/>
                          </a:solidFill>
                          <a:latin typeface="+mn-lt"/>
                          <a:ea typeface="+mn-ea"/>
                          <a:cs typeface="+mn-cs"/>
                        </a:rPr>
                        <a:t> </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val="10003"/>
                  </a:ext>
                </a:extLst>
              </a:tr>
              <a:tr h="406145">
                <a:tc>
                  <a:txBody>
                    <a:bodyPr/>
                    <a:lstStyle/>
                    <a:p>
                      <a:pPr algn="just"/>
                      <a:r>
                        <a:rPr lang="zh-CN" sz="1800" b="1" kern="100">
                          <a:solidFill>
                            <a:srgbClr val="0000FF"/>
                          </a:solidFill>
                          <a:latin typeface="Calibri"/>
                          <a:ea typeface="宋体"/>
                          <a:cs typeface="Times New Roman"/>
                        </a:rPr>
                        <a:t>企业名称：</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r>
                        <a:rPr lang="en-US" altLang="zh-CN" sz="1800" kern="100" dirty="0">
                          <a:latin typeface="Calibri"/>
                          <a:ea typeface="宋体"/>
                          <a:cs typeface="Times New Roman"/>
                        </a:rPr>
                        <a:t>(</a:t>
                      </a:r>
                      <a:r>
                        <a:rPr lang="zh-CN" altLang="en-US" sz="1800" kern="100" dirty="0">
                          <a:latin typeface="Calibri"/>
                          <a:ea typeface="宋体"/>
                          <a:cs typeface="Times New Roman"/>
                        </a:rPr>
                        <a:t>填写制造企业名称</a:t>
                      </a:r>
                      <a:r>
                        <a:rPr lang="en-US" altLang="zh-CN" sz="1800" kern="100" dirty="0">
                          <a:latin typeface="Calibri"/>
                          <a:ea typeface="宋体"/>
                          <a:cs typeface="Times New Roman"/>
                        </a:rPr>
                        <a:t>)</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406145">
                <a:tc>
                  <a:txBody>
                    <a:bodyPr/>
                    <a:lstStyle/>
                    <a:p>
                      <a:pPr algn="just"/>
                      <a:r>
                        <a:rPr lang="zh-CN" sz="1800" b="1" kern="100">
                          <a:solidFill>
                            <a:srgbClr val="0000FF"/>
                          </a:solidFill>
                          <a:latin typeface="Calibri"/>
                          <a:ea typeface="宋体"/>
                          <a:cs typeface="Times New Roman"/>
                        </a:rPr>
                        <a:t>地址：</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406145">
                <a:tc>
                  <a:txBody>
                    <a:bodyPr/>
                    <a:lstStyle/>
                    <a:p>
                      <a:pPr algn="just"/>
                      <a:r>
                        <a:rPr lang="zh-CN" sz="1800" b="1" kern="100">
                          <a:solidFill>
                            <a:srgbClr val="0000FF"/>
                          </a:solidFill>
                          <a:latin typeface="Calibri"/>
                          <a:ea typeface="宋体"/>
                          <a:cs typeface="Times New Roman"/>
                        </a:rPr>
                        <a:t>邮编：</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kern="100">
                          <a:latin typeface="Calibri"/>
                          <a:ea typeface="宋体"/>
                          <a:cs typeface="Times New Roman"/>
                        </a:rPr>
                        <a:t>N/A</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1800" kern="100">
                          <a:latin typeface="Calibri"/>
                          <a:ea typeface="宋体"/>
                          <a:cs typeface="Times New Roman"/>
                        </a:rPr>
                        <a:t>电子地址邮件：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kern="100">
                          <a:latin typeface="Calibri"/>
                          <a:ea typeface="宋体"/>
                          <a:cs typeface="Times New Roman"/>
                        </a:rPr>
                        <a:t>N/A</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6145">
                <a:tc>
                  <a:txBody>
                    <a:bodyPr/>
                    <a:lstStyle/>
                    <a:p>
                      <a:pPr algn="just"/>
                      <a:r>
                        <a:rPr lang="zh-CN" sz="1800" b="1" kern="100">
                          <a:solidFill>
                            <a:srgbClr val="0000FF"/>
                          </a:solidFill>
                          <a:latin typeface="Calibri"/>
                          <a:ea typeface="宋体"/>
                          <a:cs typeface="Times New Roman"/>
                        </a:rPr>
                        <a:t>传真号码：</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1800" kern="100">
                          <a:solidFill>
                            <a:srgbClr val="000000"/>
                          </a:solidFill>
                          <a:latin typeface="Calibri"/>
                          <a:ea typeface="宋体"/>
                          <a:cs typeface="Times New Roman"/>
                        </a:rPr>
                        <a:t>联系电话：</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6145">
                <a:tc>
                  <a:txBody>
                    <a:bodyPr/>
                    <a:lstStyle/>
                    <a:p>
                      <a:pPr algn="just"/>
                      <a:r>
                        <a:rPr lang="zh-CN" sz="1800" b="1" kern="100">
                          <a:solidFill>
                            <a:srgbClr val="0000FF"/>
                          </a:solidFill>
                          <a:latin typeface="Calibri"/>
                          <a:ea typeface="宋体"/>
                          <a:cs typeface="Times New Roman"/>
                        </a:rPr>
                        <a:t>技术说明书编码：</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1800" b="1" kern="100">
                          <a:solidFill>
                            <a:srgbClr val="0000FF"/>
                          </a:solidFill>
                          <a:latin typeface="Calibri"/>
                          <a:ea typeface="宋体"/>
                          <a:cs typeface="Times New Roman"/>
                        </a:rPr>
                        <a:t>生效日期：</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6145">
                <a:tc>
                  <a:txBody>
                    <a:bodyPr/>
                    <a:lstStyle/>
                    <a:p>
                      <a:pPr algn="just"/>
                      <a:r>
                        <a:rPr lang="zh-CN" sz="1800" b="1" kern="100">
                          <a:solidFill>
                            <a:srgbClr val="0000FF"/>
                          </a:solidFill>
                          <a:latin typeface="Calibri"/>
                          <a:ea typeface="宋体"/>
                          <a:cs typeface="Times New Roman"/>
                        </a:rPr>
                        <a:t>企业应急电话：</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1800" b="1" kern="100">
                          <a:solidFill>
                            <a:srgbClr val="0000FF"/>
                          </a:solidFill>
                          <a:latin typeface="Calibri"/>
                          <a:ea typeface="宋体"/>
                          <a:cs typeface="Times New Roman"/>
                        </a:rPr>
                        <a:t>国家应急电话：</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TextBox 5"/>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a:t>
            </a:r>
            <a:r>
              <a:rPr lang="en-US" altLang="zh-CN" b="1" dirty="0">
                <a:solidFill>
                  <a:srgbClr val="FF0000"/>
                </a:solidFill>
              </a:rPr>
              <a:t>MSDS</a:t>
            </a:r>
            <a:r>
              <a:rPr lang="zh-CN" altLang="en-US" b="1" dirty="0">
                <a:solidFill>
                  <a:schemeClr val="bg1"/>
                </a:solidFill>
              </a:rPr>
              <a:t>：六</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467544" y="908720"/>
          <a:ext cx="8424936" cy="1648560"/>
        </p:xfrm>
        <a:graphic>
          <a:graphicData uri="http://schemas.openxmlformats.org/drawingml/2006/table">
            <a:tbl>
              <a:tblPr/>
              <a:tblGrid>
                <a:gridCol w="1656241">
                  <a:extLst>
                    <a:ext uri="{9D8B030D-6E8A-4147-A177-3AD203B41FA5}">
                      <a16:colId xmlns:a16="http://schemas.microsoft.com/office/drawing/2014/main" val="20000"/>
                    </a:ext>
                  </a:extLst>
                </a:gridCol>
                <a:gridCol w="1656241">
                  <a:extLst>
                    <a:ext uri="{9D8B030D-6E8A-4147-A177-3AD203B41FA5}">
                      <a16:colId xmlns:a16="http://schemas.microsoft.com/office/drawing/2014/main" val="20001"/>
                    </a:ext>
                  </a:extLst>
                </a:gridCol>
                <a:gridCol w="1613406">
                  <a:extLst>
                    <a:ext uri="{9D8B030D-6E8A-4147-A177-3AD203B41FA5}">
                      <a16:colId xmlns:a16="http://schemas.microsoft.com/office/drawing/2014/main" val="20002"/>
                    </a:ext>
                  </a:extLst>
                </a:gridCol>
                <a:gridCol w="1679086">
                  <a:extLst>
                    <a:ext uri="{9D8B030D-6E8A-4147-A177-3AD203B41FA5}">
                      <a16:colId xmlns:a16="http://schemas.microsoft.com/office/drawing/2014/main" val="20003"/>
                    </a:ext>
                  </a:extLst>
                </a:gridCol>
                <a:gridCol w="1819962">
                  <a:extLst>
                    <a:ext uri="{9D8B030D-6E8A-4147-A177-3AD203B41FA5}">
                      <a16:colId xmlns:a16="http://schemas.microsoft.com/office/drawing/2014/main" val="20004"/>
                    </a:ext>
                  </a:extLst>
                </a:gridCol>
              </a:tblGrid>
              <a:tr h="794579">
                <a:tc gridSpan="5">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Char char="u"/>
                        <a:tabLst/>
                        <a:defRPr/>
                      </a:pPr>
                      <a:endParaRPr lang="en-US" altLang="zh-CN" sz="2000" b="1" kern="100" dirty="0">
                        <a:latin typeface=""/>
                        <a:ea typeface="+mn-ea"/>
                        <a:cs typeface="Times New Roman"/>
                      </a:endParaRPr>
                    </a:p>
                    <a:p>
                      <a:pPr marL="0" marR="0" indent="0" algn="ctr" defTabSz="914400" rtl="0" eaLnBrk="1" fontAlgn="auto" latinLnBrk="0" hangingPunct="1">
                        <a:lnSpc>
                          <a:spcPct val="100000"/>
                        </a:lnSpc>
                        <a:spcBef>
                          <a:spcPts val="0"/>
                        </a:spcBef>
                        <a:spcAft>
                          <a:spcPts val="0"/>
                        </a:spcAft>
                        <a:buClrTx/>
                        <a:buSzTx/>
                        <a:buFont typeface="Wingdings" pitchFamily="2" charset="2"/>
                        <a:buChar char="u"/>
                        <a:tabLst/>
                        <a:defRPr/>
                      </a:pPr>
                      <a:r>
                        <a:rPr lang="zh-CN" altLang="en-US" sz="2000" b="1" kern="100" dirty="0">
                          <a:latin typeface=""/>
                          <a:ea typeface="+mn-ea"/>
                          <a:cs typeface="Times New Roman"/>
                        </a:rPr>
                        <a:t>第二部分：成分</a:t>
                      </a:r>
                      <a:r>
                        <a:rPr lang="en-US" sz="2000" b="1" kern="100" dirty="0">
                          <a:latin typeface=""/>
                          <a:ea typeface="+mn-ea"/>
                          <a:cs typeface="Times New Roman"/>
                        </a:rPr>
                        <a:t>/</a:t>
                      </a:r>
                      <a:r>
                        <a:rPr lang="zh-CN" altLang="en-US" sz="2000" b="1" kern="100" dirty="0">
                          <a:latin typeface=""/>
                          <a:ea typeface="+mn-ea"/>
                          <a:cs typeface="Times New Roman"/>
                        </a:rPr>
                        <a:t>组成信息</a:t>
                      </a:r>
                      <a:endParaRPr lang="zh-CN" altLang="en-US" sz="2000" b="1" kern="100" dirty="0">
                        <a:latin typeface="Times New Roman"/>
                        <a:ea typeface="+mn-ea"/>
                        <a:cs typeface="Times New Roman"/>
                      </a:endParaRPr>
                    </a:p>
                    <a:p>
                      <a:pPr algn="ctr">
                        <a:buFont typeface="Wingdings" pitchFamily="2" charset="2"/>
                        <a:buChar char="u"/>
                      </a:pPr>
                      <a:endParaRPr lang="zh-CN" sz="2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5736">
                <a:tc>
                  <a:txBody>
                    <a:bodyPr/>
                    <a:lstStyle/>
                    <a:p>
                      <a:pPr algn="ctr"/>
                      <a:r>
                        <a:rPr lang="zh-CN" sz="1600" kern="100">
                          <a:solidFill>
                            <a:srgbClr val="800080"/>
                          </a:solidFill>
                          <a:latin typeface="Calibri"/>
                          <a:ea typeface="宋体"/>
                          <a:cs typeface="Times New Roman"/>
                        </a:rPr>
                        <a:t>有害物成分</a:t>
                      </a:r>
                      <a:endParaRPr lang="zh-CN" sz="16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600" kern="100">
                          <a:latin typeface="Calibri"/>
                          <a:ea typeface="宋体"/>
                          <a:cs typeface="Times New Roman"/>
                        </a:rPr>
                        <a:t>分子式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600" kern="100" dirty="0">
                          <a:latin typeface="Calibri"/>
                          <a:ea typeface="宋体"/>
                          <a:cs typeface="Times New Roman"/>
                        </a:rPr>
                        <a:t>分子量</a:t>
                      </a:r>
                    </a:p>
                  </a:txBody>
                  <a:tcPr marL="68580" marR="68580" marT="108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600" kern="100" dirty="0">
                          <a:solidFill>
                            <a:srgbClr val="800080"/>
                          </a:solidFill>
                          <a:latin typeface="Calibri"/>
                          <a:ea typeface="宋体"/>
                          <a:cs typeface="Times New Roman"/>
                        </a:rPr>
                        <a:t>含量</a:t>
                      </a:r>
                      <a:endParaRPr lang="zh-CN" sz="16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00">
                          <a:solidFill>
                            <a:srgbClr val="800080"/>
                          </a:solidFill>
                          <a:latin typeface="Calibri"/>
                          <a:ea typeface="宋体"/>
                          <a:cs typeface="Times New Roman"/>
                        </a:rPr>
                        <a:t>CAS No.</a:t>
                      </a:r>
                      <a:endParaRPr lang="zh-CN" sz="16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2222">
                <a:tc>
                  <a:txBody>
                    <a:bodyPr/>
                    <a:lstStyle/>
                    <a:p>
                      <a:pPr algn="ctr"/>
                      <a:r>
                        <a:rPr lang="zh-CN" altLang="en-US" sz="1600" kern="1200" dirty="0">
                          <a:solidFill>
                            <a:schemeClr val="tx1"/>
                          </a:solidFill>
                          <a:latin typeface="+mn-lt"/>
                          <a:ea typeface="+mn-ea"/>
                          <a:cs typeface="+mn-cs"/>
                        </a:rPr>
                        <a:t>三氯氧磷</a:t>
                      </a:r>
                      <a:endParaRPr lang="zh-CN" altLang="en-US" sz="1600" kern="100" dirty="0">
                        <a:latin typeface="Calibri"/>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kern="1200" dirty="0">
                          <a:solidFill>
                            <a:schemeClr val="tx1"/>
                          </a:solidFill>
                          <a:latin typeface="+mn-lt"/>
                          <a:ea typeface="+mn-ea"/>
                          <a:cs typeface="+mn-cs"/>
                        </a:rPr>
                        <a:t>POCl</a:t>
                      </a:r>
                      <a:r>
                        <a:rPr lang="en-US" sz="1800" kern="1200" baseline="-25000" dirty="0">
                          <a:solidFill>
                            <a:schemeClr val="tx1"/>
                          </a:solidFill>
                          <a:latin typeface="+mn-lt"/>
                          <a:ea typeface="+mn-ea"/>
                          <a:cs typeface="+mn-cs"/>
                        </a:rPr>
                        <a:t>3</a:t>
                      </a:r>
                      <a:endParaRPr lang="zh-CN" sz="16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kern="1200" dirty="0">
                          <a:solidFill>
                            <a:schemeClr val="tx1"/>
                          </a:solidFill>
                          <a:latin typeface="+mn-lt"/>
                          <a:ea typeface="+mn-ea"/>
                          <a:cs typeface="+mn-cs"/>
                        </a:rPr>
                        <a:t>153.33</a:t>
                      </a:r>
                      <a:endParaRPr lang="zh-CN" sz="1600" kern="100" dirty="0">
                        <a:latin typeface="Calibri"/>
                        <a:ea typeface="宋体"/>
                        <a:cs typeface="Times New Roman"/>
                      </a:endParaRPr>
                    </a:p>
                  </a:txBody>
                  <a:tcPr marL="68580" marR="68580" marT="108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latin typeface=""/>
                          <a:ea typeface="宋体"/>
                          <a:cs typeface="Times New Roman"/>
                        </a:rPr>
                        <a:t>≥</a:t>
                      </a:r>
                      <a:r>
                        <a:rPr lang="en-US" sz="1600" kern="100" dirty="0">
                          <a:latin typeface=""/>
                          <a:ea typeface="宋体"/>
                          <a:cs typeface="Times New Roman"/>
                        </a:rPr>
                        <a:t>99.0</a:t>
                      </a:r>
                      <a:r>
                        <a:rPr lang="zh-CN" sz="1600" kern="100" dirty="0">
                          <a:latin typeface=""/>
                          <a:ea typeface="宋体"/>
                          <a:cs typeface="Times New Roman"/>
                        </a:rPr>
                        <a:t>％</a:t>
                      </a:r>
                      <a:endParaRPr lang="zh-CN" sz="16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latin typeface=""/>
                          <a:ea typeface="宋体"/>
                          <a:cs typeface="Times New Roman"/>
                        </a:rPr>
                        <a:t>10025</a:t>
                      </a:r>
                      <a:endParaRPr lang="zh-CN" sz="16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表格 5"/>
          <p:cNvGraphicFramePr>
            <a:graphicFrameLocks noGrp="1"/>
          </p:cNvGraphicFramePr>
          <p:nvPr/>
        </p:nvGraphicFramePr>
        <p:xfrm>
          <a:off x="467544" y="2564904"/>
          <a:ext cx="8424936" cy="4112091"/>
        </p:xfrm>
        <a:graphic>
          <a:graphicData uri="http://schemas.openxmlformats.org/drawingml/2006/table">
            <a:tbl>
              <a:tblPr/>
              <a:tblGrid>
                <a:gridCol w="2013009">
                  <a:extLst>
                    <a:ext uri="{9D8B030D-6E8A-4147-A177-3AD203B41FA5}">
                      <a16:colId xmlns:a16="http://schemas.microsoft.com/office/drawing/2014/main" val="20000"/>
                    </a:ext>
                  </a:extLst>
                </a:gridCol>
                <a:gridCol w="6411927">
                  <a:extLst>
                    <a:ext uri="{9D8B030D-6E8A-4147-A177-3AD203B41FA5}">
                      <a16:colId xmlns:a16="http://schemas.microsoft.com/office/drawing/2014/main" val="20001"/>
                    </a:ext>
                  </a:extLst>
                </a:gridCol>
              </a:tblGrid>
              <a:tr h="284216">
                <a:tc gridSpan="2">
                  <a:txBody>
                    <a:bodyPr/>
                    <a:lstStyle/>
                    <a:p>
                      <a:pPr algn="ctr">
                        <a:spcAft>
                          <a:spcPts val="0"/>
                        </a:spcAft>
                        <a:buFont typeface="Wingdings" pitchFamily="2" charset="2"/>
                        <a:buChar char="u"/>
                      </a:pPr>
                      <a:r>
                        <a:rPr lang="zh-CN" sz="2000" b="1" kern="100" dirty="0">
                          <a:latin typeface=""/>
                          <a:ea typeface="宋体"/>
                          <a:cs typeface="Times New Roman"/>
                        </a:rPr>
                        <a:t>第三部分：危险性概述</a:t>
                      </a:r>
                      <a:endParaRPr lang="zh-CN" sz="20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341059">
                <a:tc>
                  <a:txBody>
                    <a:bodyPr/>
                    <a:lstStyle/>
                    <a:p>
                      <a:pPr algn="r">
                        <a:lnSpc>
                          <a:spcPct val="150000"/>
                        </a:lnSpc>
                        <a:spcAft>
                          <a:spcPts val="0"/>
                        </a:spcAft>
                      </a:pPr>
                      <a:r>
                        <a:rPr lang="zh-CN" sz="1600" kern="100">
                          <a:solidFill>
                            <a:srgbClr val="4169E1"/>
                          </a:solidFill>
                          <a:latin typeface=""/>
                          <a:ea typeface="宋体"/>
                          <a:cs typeface="Times New Roman"/>
                        </a:rPr>
                        <a:t>危险性类别：</a:t>
                      </a:r>
                      <a:r>
                        <a:rPr lang="zh-CN" sz="1600" kern="100">
                          <a:latin typeface="Times New Roman"/>
                          <a:ea typeface=""/>
                          <a:cs typeface="Times New Roman"/>
                        </a:rPr>
                        <a:t> </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kern="100" dirty="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1059">
                <a:tc>
                  <a:txBody>
                    <a:bodyPr/>
                    <a:lstStyle/>
                    <a:p>
                      <a:pPr algn="r">
                        <a:lnSpc>
                          <a:spcPct val="150000"/>
                        </a:lnSpc>
                        <a:spcAft>
                          <a:spcPts val="0"/>
                        </a:spcAft>
                      </a:pPr>
                      <a:r>
                        <a:rPr lang="zh-CN" sz="1600" kern="100">
                          <a:solidFill>
                            <a:srgbClr val="4169E1"/>
                          </a:solidFill>
                          <a:latin typeface=""/>
                          <a:ea typeface="宋体"/>
                          <a:cs typeface="Times New Roman"/>
                        </a:rPr>
                        <a:t>侵入途径：</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kern="100" dirty="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44251">
                <a:tc>
                  <a:txBody>
                    <a:bodyPr/>
                    <a:lstStyle/>
                    <a:p>
                      <a:pPr algn="r">
                        <a:lnSpc>
                          <a:spcPct val="150000"/>
                        </a:lnSpc>
                        <a:spcAft>
                          <a:spcPts val="0"/>
                        </a:spcAft>
                      </a:pPr>
                      <a:r>
                        <a:rPr lang="zh-CN" sz="1600" kern="100" dirty="0">
                          <a:solidFill>
                            <a:srgbClr val="4169E1"/>
                          </a:solidFill>
                          <a:latin typeface=""/>
                          <a:ea typeface="宋体"/>
                          <a:cs typeface="Times New Roman"/>
                        </a:rPr>
                        <a:t>健康危害：</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dirty="0">
                          <a:latin typeface=""/>
                          <a:ea typeface="宋体"/>
                          <a:cs typeface="Times New Roman"/>
                        </a:rPr>
                        <a:t>本品遇水蒸气分解成磷酸与氯化氢，含磷可致磷中毒。对皮肤、粘膜有刺激腐蚀作用。毒性与光气类似。急性中毒：短期内吸入大量蒸气，可引起上呼吸道刺激症状、咽喉炎、支气管炎；严重者可发生喉头水肿窒息、肺炎、肺水肿、紫绀、心力衰竭。口服引起消化道灼伤。眼和皮肤接触引起灼伤。长期低浓度接触可引起口、眼及呼吸道刺激症状。</a:t>
                      </a:r>
                      <a:r>
                        <a:rPr lang="en-US" sz="1600" kern="100" dirty="0">
                          <a:latin typeface=""/>
                          <a:ea typeface="宋体"/>
                          <a:cs typeface="Times New Roman"/>
                        </a:rPr>
                        <a:t> </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1059">
                <a:tc>
                  <a:txBody>
                    <a:bodyPr/>
                    <a:lstStyle/>
                    <a:p>
                      <a:pPr algn="r">
                        <a:lnSpc>
                          <a:spcPct val="150000"/>
                        </a:lnSpc>
                        <a:spcAft>
                          <a:spcPts val="0"/>
                        </a:spcAft>
                      </a:pPr>
                      <a:r>
                        <a:rPr lang="zh-CN" sz="1600" kern="100">
                          <a:solidFill>
                            <a:srgbClr val="4169E1"/>
                          </a:solidFill>
                          <a:latin typeface=""/>
                          <a:ea typeface="宋体"/>
                          <a:cs typeface="Times New Roman"/>
                        </a:rPr>
                        <a:t>环境危害：</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kern="10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6300">
                <a:tc>
                  <a:txBody>
                    <a:bodyPr/>
                    <a:lstStyle/>
                    <a:p>
                      <a:pPr algn="r">
                        <a:lnSpc>
                          <a:spcPct val="150000"/>
                        </a:lnSpc>
                        <a:spcAft>
                          <a:spcPts val="0"/>
                        </a:spcAft>
                      </a:pPr>
                      <a:r>
                        <a:rPr lang="zh-CN" sz="1600" kern="100">
                          <a:solidFill>
                            <a:srgbClr val="4169E1"/>
                          </a:solidFill>
                          <a:latin typeface=""/>
                          <a:ea typeface="宋体"/>
                          <a:cs typeface="Times New Roman"/>
                        </a:rPr>
                        <a:t>燃爆危险：</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dirty="0">
                          <a:latin typeface=""/>
                          <a:ea typeface="宋体"/>
                          <a:cs typeface="Times New Roman"/>
                        </a:rPr>
                        <a:t>本品不燃，具强腐蚀性、强刺激性，可致人体灼伤。</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Box 6"/>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a:t>
            </a:r>
            <a:r>
              <a:rPr lang="en-US" altLang="zh-CN" b="1" dirty="0">
                <a:solidFill>
                  <a:srgbClr val="FF0000"/>
                </a:solidFill>
              </a:rPr>
              <a:t>MSDS</a:t>
            </a:r>
            <a:r>
              <a:rPr lang="zh-CN" altLang="en-US" b="1" dirty="0">
                <a:solidFill>
                  <a:schemeClr val="bg1"/>
                </a:solidFill>
              </a:rPr>
              <a:t>：六</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like580301\AppData\Roaming\Tencent\Users\1009728048\QQ\WinTemp\RichOle\EI8P2229TW](}I]MU}QFXFP.jpg"/>
          <p:cNvPicPr>
            <a:picLocks noChangeAspect="1" noChangeArrowheads="1"/>
          </p:cNvPicPr>
          <p:nvPr/>
        </p:nvPicPr>
        <p:blipFill>
          <a:blip r:embed="rId3" cstate="print"/>
          <a:srcRect/>
          <a:stretch>
            <a:fillRect/>
          </a:stretch>
        </p:blipFill>
        <p:spPr bwMode="auto">
          <a:xfrm>
            <a:off x="5868144" y="3861048"/>
            <a:ext cx="3067541" cy="2808312"/>
          </a:xfrm>
          <a:prstGeom prst="rect">
            <a:avLst/>
          </a:prstGeom>
          <a:noFill/>
          <a:ln w="28575">
            <a:solidFill>
              <a:srgbClr val="FFFF00"/>
            </a:solidFill>
          </a:ln>
        </p:spPr>
      </p:pic>
      <p:pic>
        <p:nvPicPr>
          <p:cNvPr id="1026" name="Picture 2" descr="C:\Users\like580301\Desktop\20100409093844821256.jpg"/>
          <p:cNvPicPr>
            <a:picLocks noChangeAspect="1" noChangeArrowheads="1"/>
          </p:cNvPicPr>
          <p:nvPr/>
        </p:nvPicPr>
        <p:blipFill>
          <a:blip r:embed="rId4" cstate="print"/>
          <a:srcRect/>
          <a:stretch>
            <a:fillRect/>
          </a:stretch>
        </p:blipFill>
        <p:spPr bwMode="auto">
          <a:xfrm>
            <a:off x="6804248" y="1700808"/>
            <a:ext cx="1866900" cy="2638425"/>
          </a:xfrm>
          <a:prstGeom prst="rect">
            <a:avLst/>
          </a:prstGeom>
          <a:noFill/>
        </p:spPr>
      </p:pic>
      <p:sp>
        <p:nvSpPr>
          <p:cNvPr id="3" name="TextBox 2"/>
          <p:cNvSpPr txBox="1"/>
          <p:nvPr/>
        </p:nvSpPr>
        <p:spPr>
          <a:xfrm>
            <a:off x="251520" y="404664"/>
            <a:ext cx="4392488" cy="369332"/>
          </a:xfrm>
          <a:prstGeom prst="rect">
            <a:avLst/>
          </a:prstGeom>
          <a:noFill/>
        </p:spPr>
        <p:txBody>
          <a:bodyPr wrap="square" rtlCol="0">
            <a:spAutoFit/>
          </a:bodyPr>
          <a:lstStyle/>
          <a:p>
            <a:r>
              <a:rPr lang="zh-CN" altLang="en-US" b="1" dirty="0">
                <a:solidFill>
                  <a:schemeClr val="bg1"/>
                </a:solidFill>
              </a:rPr>
              <a:t>一、什么是</a:t>
            </a:r>
            <a:r>
              <a:rPr lang="zh-CN" altLang="en-US" b="1" dirty="0">
                <a:solidFill>
                  <a:srgbClr val="FFFF00"/>
                </a:solidFill>
              </a:rPr>
              <a:t>三氯氧磷</a:t>
            </a:r>
            <a:r>
              <a:rPr lang="zh-CN" altLang="en-US" b="1" dirty="0">
                <a:solidFill>
                  <a:schemeClr val="bg1"/>
                </a:solidFill>
              </a:rPr>
              <a:t>？</a:t>
            </a:r>
          </a:p>
        </p:txBody>
      </p:sp>
      <p:sp>
        <p:nvSpPr>
          <p:cNvPr id="23553" name="Rectangle 1"/>
          <p:cNvSpPr>
            <a:spLocks noChangeArrowheads="1"/>
          </p:cNvSpPr>
          <p:nvPr/>
        </p:nvSpPr>
        <p:spPr bwMode="auto">
          <a:xfrm>
            <a:off x="467544" y="2404338"/>
            <a:ext cx="835292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150000"/>
              </a:lnSpc>
            </a:pPr>
            <a:r>
              <a:rPr kumimoji="0" lang="zh-CN" b="1" i="0" u="none" strike="noStrike" cap="none" normalizeH="0" baseline="0" dirty="0">
                <a:ln>
                  <a:noFill/>
                </a:ln>
                <a:solidFill>
                  <a:srgbClr val="0033CC"/>
                </a:solidFill>
                <a:effectLst/>
                <a:latin typeface="Trebuchet MS" pitchFamily="34" charset="0"/>
                <a:ea typeface="宋体" pitchFamily="2" charset="-122"/>
                <a:cs typeface="宋体" pitchFamily="2" charset="-122"/>
              </a:rPr>
              <a:t>中文名称</a:t>
            </a:r>
            <a:r>
              <a:rPr kumimoji="0" lang="zh-CN" altLang="en-US" b="0" i="0" u="none" strike="noStrike" cap="none" normalizeH="0" baseline="0" dirty="0">
                <a:ln>
                  <a:noFill/>
                </a:ln>
                <a:solidFill>
                  <a:srgbClr val="000000"/>
                </a:solidFill>
                <a:effectLst/>
                <a:latin typeface="Trebuchet MS" pitchFamily="34" charset="0"/>
                <a:ea typeface="宋体" pitchFamily="2" charset="-122"/>
                <a:cs typeface="宋体" pitchFamily="2" charset="-122"/>
              </a:rPr>
              <a:t>：</a:t>
            </a:r>
            <a:r>
              <a:rPr kumimoji="0" lang="zh-CN" b="0" i="0" u="sng" strike="noStrike" cap="none" normalizeH="0" baseline="0" dirty="0">
                <a:ln>
                  <a:noFill/>
                </a:ln>
                <a:solidFill>
                  <a:srgbClr val="0033CC"/>
                </a:solidFill>
                <a:effectLst/>
                <a:latin typeface="Trebuchet MS" pitchFamily="34" charset="0"/>
                <a:ea typeface="宋体" pitchFamily="2" charset="-122"/>
                <a:cs typeface="宋体" pitchFamily="2" charset="-122"/>
              </a:rPr>
              <a:t>氧氯化磷</a:t>
            </a:r>
            <a:b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br>
            <a:r>
              <a:rPr kumimoji="0" lang="zh-CN" altLang="en-US" b="1" i="0" u="none" strike="noStrike" cap="none" normalizeH="0" baseline="0" dirty="0">
                <a:ln>
                  <a:noFill/>
                </a:ln>
                <a:solidFill>
                  <a:srgbClr val="0033CC"/>
                </a:solidFill>
                <a:effectLst/>
                <a:latin typeface="Trebuchet MS" pitchFamily="34" charset="0"/>
                <a:ea typeface="宋体" pitchFamily="2" charset="-122"/>
                <a:cs typeface="宋体" pitchFamily="2" charset="-122"/>
              </a:rPr>
              <a:t>别</a:t>
            </a:r>
            <a:r>
              <a:rPr kumimoji="0" lang="zh-CN" altLang="en-US" b="1" i="0" u="none" strike="noStrike" cap="none" normalizeH="0" baseline="0" dirty="0">
                <a:ln>
                  <a:noFill/>
                </a:ln>
                <a:solidFill>
                  <a:srgbClr val="0033CC"/>
                </a:solidFill>
                <a:effectLst/>
                <a:latin typeface="Arial"/>
                <a:ea typeface="宋体" pitchFamily="2" charset="-122"/>
                <a:cs typeface="宋体" pitchFamily="2" charset="-122"/>
              </a:rPr>
              <a:t>       </a:t>
            </a:r>
            <a:r>
              <a:rPr kumimoji="0" lang="zh-CN" altLang="en-US" b="1" i="0" u="none" strike="noStrike" cap="none" normalizeH="0" baseline="0" dirty="0">
                <a:ln>
                  <a:noFill/>
                </a:ln>
                <a:solidFill>
                  <a:srgbClr val="0033CC"/>
                </a:solidFill>
                <a:effectLst/>
                <a:latin typeface="Trebuchet MS" pitchFamily="34" charset="0"/>
                <a:ea typeface="宋体" pitchFamily="2" charset="-122"/>
                <a:cs typeface="宋体" pitchFamily="2" charset="-122"/>
              </a:rPr>
              <a:t> 名</a:t>
            </a:r>
            <a: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t>：</a:t>
            </a:r>
            <a:r>
              <a:rPr kumimoji="0" lang="zh-CN" altLang="en-US" b="0" i="0" u="sng" strike="noStrike" cap="none" normalizeH="0" baseline="0" dirty="0">
                <a:ln>
                  <a:noFill/>
                </a:ln>
                <a:solidFill>
                  <a:srgbClr val="0033CC"/>
                </a:solidFill>
                <a:effectLst/>
                <a:latin typeface="Trebuchet MS" pitchFamily="34" charset="0"/>
                <a:ea typeface="宋体" pitchFamily="2" charset="-122"/>
                <a:cs typeface="宋体" pitchFamily="2" charset="-122"/>
              </a:rPr>
              <a:t>氯化磷酰；磷酰氯；三氯氧化磷，</a:t>
            </a:r>
            <a:r>
              <a:rPr kumimoji="0" lang="zh-CN" altLang="en-US" b="1" i="0" u="sng" strike="noStrike" cap="none" normalizeH="0" baseline="0" dirty="0">
                <a:ln>
                  <a:noFill/>
                </a:ln>
                <a:solidFill>
                  <a:srgbClr val="FF0000"/>
                </a:solidFill>
                <a:effectLst/>
                <a:latin typeface="Trebuchet MS" pitchFamily="34" charset="0"/>
                <a:ea typeface="宋体" pitchFamily="2" charset="-122"/>
                <a:cs typeface="宋体" pitchFamily="2" charset="-122"/>
              </a:rPr>
              <a:t>三氯氧磷</a:t>
            </a:r>
            <a:b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br>
            <a:r>
              <a:rPr kumimoji="0" lang="zh-CN" altLang="en-US" b="1" i="0" u="none" strike="noStrike" cap="none" normalizeH="0" baseline="0" dirty="0">
                <a:ln>
                  <a:noFill/>
                </a:ln>
                <a:solidFill>
                  <a:srgbClr val="0033CC"/>
                </a:solidFill>
                <a:effectLst/>
                <a:latin typeface="Trebuchet MS" pitchFamily="34" charset="0"/>
                <a:ea typeface="宋体" pitchFamily="2" charset="-122"/>
                <a:cs typeface="宋体" pitchFamily="2" charset="-122"/>
              </a:rPr>
              <a:t>分  子  式</a:t>
            </a:r>
            <a: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t>：</a:t>
            </a:r>
            <a:r>
              <a:rPr kumimoji="0" lang="en-US" altLang="zh-CN" b="0" i="0" u="none" strike="noStrike" cap="none" normalizeH="0" baseline="0" dirty="0">
                <a:ln>
                  <a:noFill/>
                </a:ln>
                <a:solidFill>
                  <a:srgbClr val="0033CC"/>
                </a:solidFill>
                <a:effectLst/>
                <a:latin typeface="Trebuchet MS" pitchFamily="34" charset="0"/>
                <a:ea typeface="宋体" pitchFamily="2" charset="-122"/>
                <a:cs typeface="宋体" pitchFamily="2" charset="-122"/>
              </a:rPr>
              <a:t>POCl3</a:t>
            </a:r>
            <a: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t>外观与性状无色透明发烟液体，有辛辣气味</a:t>
            </a:r>
            <a:endParaRPr kumimoji="0" lang="en-US" altLang="zh-CN" b="0" i="0" u="none" strike="noStrike" cap="none" normalizeH="0" baseline="0" dirty="0">
              <a:ln>
                <a:noFill/>
              </a:ln>
              <a:solidFill>
                <a:srgbClr val="0033CC"/>
              </a:solidFill>
              <a:effectLst/>
              <a:latin typeface="Arial" pitchFamily="34" charset="0"/>
              <a:ea typeface="宋体" pitchFamily="2" charset="-122"/>
              <a:cs typeface="宋体" pitchFamily="2" charset="-122"/>
            </a:endParaRPr>
          </a:p>
          <a:p>
            <a:pPr lvl="0">
              <a:lnSpc>
                <a:spcPct val="150000"/>
              </a:lnSpc>
            </a:pPr>
            <a:r>
              <a:rPr kumimoji="0" lang="zh-CN" altLang="en-US" b="1" i="0" u="none" strike="noStrike" cap="none" normalizeH="0" baseline="0" dirty="0">
                <a:ln>
                  <a:noFill/>
                </a:ln>
                <a:solidFill>
                  <a:srgbClr val="0033CC"/>
                </a:solidFill>
                <a:effectLst/>
                <a:latin typeface="Trebuchet MS" pitchFamily="34" charset="0"/>
                <a:ea typeface="宋体" pitchFamily="2" charset="-122"/>
                <a:cs typeface="宋体" pitchFamily="2" charset="-122"/>
              </a:rPr>
              <a:t>溶  解  性 </a:t>
            </a:r>
            <a: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t>： 溶于醇</a:t>
            </a:r>
            <a:r>
              <a:rPr lang="zh-CN" altLang="en-US" dirty="0">
                <a:solidFill>
                  <a:srgbClr val="0033CC"/>
                </a:solidFill>
                <a:latin typeface="Trebuchet MS" pitchFamily="34" charset="0"/>
                <a:cs typeface="宋体" pitchFamily="2" charset="-122"/>
              </a:rPr>
              <a:t>（</a:t>
            </a:r>
            <a:r>
              <a:rPr lang="zh-CN" altLang="en-US" dirty="0">
                <a:solidFill>
                  <a:srgbClr val="FF0000"/>
                </a:solidFill>
                <a:latin typeface="Trebuchet MS" pitchFamily="34" charset="0"/>
                <a:cs typeface="宋体" pitchFamily="2" charset="-122"/>
              </a:rPr>
              <a:t>特性：保温座粘结处理</a:t>
            </a:r>
            <a:r>
              <a:rPr lang="zh-CN" altLang="en-US" dirty="0">
                <a:solidFill>
                  <a:srgbClr val="0033CC"/>
                </a:solidFill>
                <a:latin typeface="Trebuchet MS" pitchFamily="34" charset="0"/>
                <a:cs typeface="宋体" pitchFamily="2" charset="-122"/>
              </a:rPr>
              <a:t>）</a:t>
            </a:r>
            <a: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t>，溶于水（</a:t>
            </a:r>
            <a:r>
              <a:rPr kumimoji="0" lang="zh-CN" altLang="en-US" b="0" i="0" u="none" strike="noStrike" cap="none" normalizeH="0" baseline="0" dirty="0">
                <a:ln>
                  <a:noFill/>
                </a:ln>
                <a:solidFill>
                  <a:srgbClr val="FF0000"/>
                </a:solidFill>
                <a:effectLst/>
                <a:latin typeface="Trebuchet MS" pitchFamily="34" charset="0"/>
                <a:ea typeface="宋体" pitchFamily="2" charset="-122"/>
                <a:cs typeface="宋体" pitchFamily="2" charset="-122"/>
              </a:rPr>
              <a:t>特性：皮肤沾染冲洗</a:t>
            </a:r>
            <a: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t>）</a:t>
            </a:r>
            <a:b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br>
            <a:r>
              <a:rPr kumimoji="0" lang="zh-CN" altLang="en-US" b="1" i="0" u="none" strike="noStrike" cap="none" normalizeH="0" baseline="0" dirty="0">
                <a:ln>
                  <a:noFill/>
                </a:ln>
                <a:solidFill>
                  <a:srgbClr val="0033CC"/>
                </a:solidFill>
                <a:effectLst/>
                <a:latin typeface="Trebuchet MS" pitchFamily="34" charset="0"/>
                <a:ea typeface="宋体" pitchFamily="2" charset="-122"/>
                <a:cs typeface="宋体" pitchFamily="2" charset="-122"/>
              </a:rPr>
              <a:t>密</a:t>
            </a:r>
            <a:r>
              <a:rPr kumimoji="0" lang="zh-CN" altLang="en-US" b="1" i="0" u="none" strike="noStrike" cap="none" normalizeH="0" baseline="0" dirty="0">
                <a:ln>
                  <a:noFill/>
                </a:ln>
                <a:solidFill>
                  <a:srgbClr val="0033CC"/>
                </a:solidFill>
                <a:effectLst/>
                <a:latin typeface="Arial"/>
                <a:ea typeface="宋体" pitchFamily="2" charset="-122"/>
                <a:cs typeface="宋体" pitchFamily="2" charset="-122"/>
              </a:rPr>
              <a:t>       </a:t>
            </a:r>
            <a:r>
              <a:rPr kumimoji="0" lang="zh-CN" altLang="en-US" b="1" i="0" u="none" strike="noStrike" cap="none" normalizeH="0" baseline="0" dirty="0">
                <a:ln>
                  <a:noFill/>
                </a:ln>
                <a:solidFill>
                  <a:srgbClr val="0033CC"/>
                </a:solidFill>
                <a:effectLst/>
                <a:latin typeface="Trebuchet MS" pitchFamily="34" charset="0"/>
                <a:ea typeface="宋体" pitchFamily="2" charset="-122"/>
                <a:cs typeface="宋体" pitchFamily="2" charset="-122"/>
              </a:rPr>
              <a:t> 度</a:t>
            </a:r>
            <a: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t>：相对密度</a:t>
            </a:r>
            <a:r>
              <a:rPr kumimoji="0" lang="en-US" altLang="zh-CN" b="0" i="0" u="none" strike="noStrike" cap="none" normalizeH="0" baseline="0" dirty="0">
                <a:ln>
                  <a:noFill/>
                </a:ln>
                <a:solidFill>
                  <a:srgbClr val="0033CC"/>
                </a:solidFill>
                <a:effectLst/>
                <a:latin typeface="Trebuchet MS" pitchFamily="34" charset="0"/>
                <a:ea typeface="宋体" pitchFamily="2" charset="-122"/>
                <a:cs typeface="宋体" pitchFamily="2" charset="-122"/>
              </a:rPr>
              <a:t>(</a:t>
            </a:r>
            <a: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t>水</a:t>
            </a:r>
            <a:r>
              <a:rPr kumimoji="0" lang="en-US" altLang="zh-CN" b="0" i="0" u="none" strike="noStrike" cap="none" normalizeH="0" baseline="0" dirty="0">
                <a:ln>
                  <a:noFill/>
                </a:ln>
                <a:solidFill>
                  <a:srgbClr val="0033CC"/>
                </a:solidFill>
                <a:effectLst/>
                <a:latin typeface="Trebuchet MS" pitchFamily="34" charset="0"/>
                <a:ea typeface="宋体" pitchFamily="2" charset="-122"/>
                <a:cs typeface="宋体" pitchFamily="2" charset="-122"/>
              </a:rPr>
              <a:t>=1)1.68</a:t>
            </a:r>
            <a: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t>； </a:t>
            </a:r>
            <a:r>
              <a:rPr kumimoji="0" lang="en-US" altLang="zh-CN" b="0" i="0" u="none" strike="noStrike" cap="none" normalizeH="0" baseline="0" dirty="0">
                <a:ln>
                  <a:noFill/>
                </a:ln>
                <a:solidFill>
                  <a:srgbClr val="0033CC"/>
                </a:solidFill>
                <a:effectLst/>
                <a:latin typeface="Trebuchet MS" pitchFamily="34" charset="0"/>
                <a:ea typeface="宋体" pitchFamily="2" charset="-122"/>
                <a:cs typeface="宋体" pitchFamily="2" charset="-122"/>
              </a:rPr>
              <a:t>(</a:t>
            </a:r>
            <a: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t>空气</a:t>
            </a:r>
            <a:r>
              <a:rPr kumimoji="0" lang="en-US" altLang="zh-CN" b="0" i="0" u="none" strike="noStrike" cap="none" normalizeH="0" baseline="0" dirty="0">
                <a:ln>
                  <a:noFill/>
                </a:ln>
                <a:solidFill>
                  <a:srgbClr val="0033CC"/>
                </a:solidFill>
                <a:effectLst/>
                <a:latin typeface="Trebuchet MS" pitchFamily="34" charset="0"/>
                <a:ea typeface="宋体" pitchFamily="2" charset="-122"/>
                <a:cs typeface="宋体" pitchFamily="2" charset="-122"/>
              </a:rPr>
              <a:t>=1)5.3</a:t>
            </a:r>
          </a:p>
          <a:p>
            <a:pPr lvl="0">
              <a:lnSpc>
                <a:spcPct val="150000"/>
              </a:lnSpc>
            </a:pPr>
            <a:r>
              <a:rPr kumimoji="0" lang="zh-CN" altLang="en-US" b="1" i="0" u="none" strike="noStrike" cap="none" normalizeH="0" baseline="0" dirty="0">
                <a:ln>
                  <a:noFill/>
                </a:ln>
                <a:solidFill>
                  <a:srgbClr val="0033CC"/>
                </a:solidFill>
                <a:effectLst/>
                <a:latin typeface="Trebuchet MS" pitchFamily="34" charset="0"/>
                <a:ea typeface="宋体" pitchFamily="2" charset="-122"/>
                <a:cs typeface="宋体" pitchFamily="2" charset="-122"/>
              </a:rPr>
              <a:t>稳  定  性 </a:t>
            </a:r>
            <a: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t>：  稳定</a:t>
            </a:r>
            <a:endParaRPr kumimoji="0" lang="en-US" altLang="zh-CN" b="0" i="0" u="none" strike="noStrike" cap="none" normalizeH="0" baseline="0" dirty="0">
              <a:ln>
                <a:noFill/>
              </a:ln>
              <a:solidFill>
                <a:srgbClr val="0033CC"/>
              </a:solidFill>
              <a:effectLst/>
              <a:latin typeface="Trebuchet MS" pitchFamily="34" charset="0"/>
              <a:ea typeface="宋体" pitchFamily="2" charset="-122"/>
              <a:cs typeface="宋体" pitchFamily="2" charset="-122"/>
            </a:endParaRPr>
          </a:p>
          <a:p>
            <a:pPr lvl="0">
              <a:lnSpc>
                <a:spcPct val="150000"/>
              </a:lnSpc>
            </a:pPr>
            <a:r>
              <a:rPr kumimoji="0" lang="zh-CN" altLang="en-US" b="1" i="0" u="none" strike="noStrike" cap="none" normalizeH="0" baseline="0" dirty="0">
                <a:ln>
                  <a:noFill/>
                </a:ln>
                <a:solidFill>
                  <a:srgbClr val="0033CC"/>
                </a:solidFill>
                <a:effectLst/>
                <a:latin typeface="Trebuchet MS" pitchFamily="34" charset="0"/>
                <a:ea typeface="宋体" pitchFamily="2" charset="-122"/>
                <a:cs typeface="宋体" pitchFamily="2" charset="-122"/>
              </a:rPr>
              <a:t>主要用途</a:t>
            </a:r>
            <a:r>
              <a:rPr kumimoji="0" lang="zh-CN" altLang="en-US" b="0" i="0" u="none" strike="noStrike" cap="none" normalizeH="0" baseline="0" dirty="0">
                <a:ln>
                  <a:noFill/>
                </a:ln>
                <a:solidFill>
                  <a:srgbClr val="0033CC"/>
                </a:solidFill>
                <a:effectLst/>
                <a:latin typeface="Trebuchet MS" pitchFamily="34" charset="0"/>
                <a:ea typeface="宋体" pitchFamily="2" charset="-122"/>
                <a:cs typeface="宋体" pitchFamily="2" charset="-122"/>
              </a:rPr>
              <a:t>：</a:t>
            </a:r>
            <a:r>
              <a:rPr kumimoji="0" lang="zh-CN" altLang="en-US" b="0" i="0" u="sng" strike="noStrike" cap="none" normalizeH="0" baseline="0" dirty="0">
                <a:ln>
                  <a:noFill/>
                </a:ln>
                <a:solidFill>
                  <a:srgbClr val="0033CC"/>
                </a:solidFill>
                <a:effectLst/>
                <a:latin typeface="Trebuchet MS" pitchFamily="34" charset="0"/>
                <a:ea typeface="宋体" pitchFamily="2" charset="-122"/>
                <a:cs typeface="宋体" pitchFamily="2" charset="-122"/>
              </a:rPr>
              <a:t>用于医药，合成染料、电子工业、光伏行</a:t>
            </a:r>
            <a:r>
              <a:rPr kumimoji="0" lang="zh-CN" altLang="en-US" b="0" i="0" u="sng" strike="noStrike" cap="none" normalizeH="0" baseline="0" dirty="0">
                <a:ln>
                  <a:noFill/>
                </a:ln>
                <a:solidFill>
                  <a:schemeClr val="bg1"/>
                </a:solidFill>
                <a:effectLst/>
                <a:latin typeface="Trebuchet MS" pitchFamily="34" charset="0"/>
                <a:ea typeface="宋体" pitchFamily="2" charset="-122"/>
                <a:cs typeface="宋体" pitchFamily="2" charset="-122"/>
              </a:rPr>
              <a:t>业的生产</a:t>
            </a:r>
            <a:endParaRPr kumimoji="0" lang="en-US" altLang="zh-CN" b="0" i="0" u="sng" strike="noStrike" cap="none" normalizeH="0" baseline="0" dirty="0">
              <a:ln>
                <a:noFill/>
              </a:ln>
              <a:solidFill>
                <a:schemeClr val="bg1"/>
              </a:solidFill>
              <a:effectLst/>
              <a:latin typeface="Trebuchet MS" pitchFamily="34" charset="0"/>
              <a:ea typeface="宋体" pitchFamily="2" charset="-122"/>
              <a:cs typeface="宋体" pitchFamily="2" charset="-122"/>
            </a:endParaRPr>
          </a:p>
          <a:p>
            <a:pPr lvl="0">
              <a:lnSpc>
                <a:spcPct val="150000"/>
              </a:lnSpc>
            </a:pPr>
            <a:r>
              <a:rPr lang="zh-CN" altLang="en-US" b="1" dirty="0">
                <a:solidFill>
                  <a:srgbClr val="0033CC"/>
                </a:solidFill>
                <a:latin typeface="Trebuchet MS" pitchFamily="34" charset="0"/>
                <a:cs typeface="宋体" pitchFamily="2" charset="-122"/>
              </a:rPr>
              <a:t>形       态</a:t>
            </a:r>
            <a:r>
              <a:rPr lang="zh-CN" altLang="en-US" dirty="0">
                <a:solidFill>
                  <a:srgbClr val="0033CC"/>
                </a:solidFill>
                <a:latin typeface="Trebuchet MS" pitchFamily="34" charset="0"/>
                <a:cs typeface="宋体" pitchFamily="2" charset="-122"/>
              </a:rPr>
              <a:t>：无色透明液体。</a:t>
            </a:r>
            <a:endParaRPr kumimoji="0" lang="zh-CN" altLang="en-US" b="0" i="0" u="none" strike="noStrike" cap="none" normalizeH="0" baseline="0" dirty="0">
              <a:ln>
                <a:noFill/>
              </a:ln>
              <a:solidFill>
                <a:srgbClr val="0033CC"/>
              </a:solidFill>
              <a:effectLst/>
              <a:latin typeface="Arial" pitchFamily="34" charset="0"/>
              <a:ea typeface="宋体" pitchFamily="2" charset="-122"/>
              <a:cs typeface="宋体" pitchFamily="2" charset="-122"/>
            </a:endParaRPr>
          </a:p>
        </p:txBody>
      </p:sp>
      <p:sp>
        <p:nvSpPr>
          <p:cNvPr id="9" name="矩形 8"/>
          <p:cNvSpPr/>
          <p:nvPr/>
        </p:nvSpPr>
        <p:spPr>
          <a:xfrm>
            <a:off x="611560" y="980728"/>
            <a:ext cx="7848872" cy="923330"/>
          </a:xfrm>
          <a:prstGeom prst="rect">
            <a:avLst/>
          </a:prstGeom>
        </p:spPr>
        <p:txBody>
          <a:bodyPr wrap="square">
            <a:spAutoFit/>
          </a:bodyPr>
          <a:lstStyle/>
          <a:p>
            <a:r>
              <a:rPr lang="zh-CN" altLang="en-US" b="1" dirty="0">
                <a:solidFill>
                  <a:srgbClr val="FF0000"/>
                </a:solidFill>
              </a:rPr>
              <a:t>它</a:t>
            </a:r>
            <a:r>
              <a:rPr lang="zh-CN" altLang="zh-CN" b="1" dirty="0">
                <a:solidFill>
                  <a:srgbClr val="FF0000"/>
                </a:solidFill>
              </a:rPr>
              <a:t>是一种无色透明</a:t>
            </a:r>
            <a:r>
              <a:rPr lang="zh-CN" altLang="en-US" b="1" dirty="0">
                <a:solidFill>
                  <a:srgbClr val="FF0000"/>
                </a:solidFill>
              </a:rPr>
              <a:t>、</a:t>
            </a:r>
            <a:r>
              <a:rPr lang="zh-CN" altLang="zh-CN" b="1" dirty="0">
                <a:solidFill>
                  <a:srgbClr val="FF0000"/>
                </a:solidFill>
              </a:rPr>
              <a:t>有</a:t>
            </a:r>
            <a:r>
              <a:rPr lang="zh-CN" altLang="en-US" b="1" dirty="0">
                <a:solidFill>
                  <a:srgbClr val="FF0000"/>
                </a:solidFill>
              </a:rPr>
              <a:t>辛辣</a:t>
            </a:r>
            <a:r>
              <a:rPr lang="zh-CN" altLang="zh-CN" b="1" dirty="0">
                <a:solidFill>
                  <a:srgbClr val="FF0000"/>
                </a:solidFill>
              </a:rPr>
              <a:t>刺鼻的味</a:t>
            </a:r>
            <a:r>
              <a:rPr lang="zh-CN" altLang="en-US" b="1" dirty="0">
                <a:solidFill>
                  <a:srgbClr val="FF0000"/>
                </a:solidFill>
              </a:rPr>
              <a:t>道、</a:t>
            </a:r>
            <a:r>
              <a:rPr lang="zh-CN" altLang="zh-CN" b="1" dirty="0">
                <a:solidFill>
                  <a:srgbClr val="FF0000"/>
                </a:solidFill>
              </a:rPr>
              <a:t>有腐蚀性</a:t>
            </a:r>
            <a:r>
              <a:rPr lang="zh-CN" altLang="en-US" b="1" dirty="0">
                <a:solidFill>
                  <a:srgbClr val="FF0000"/>
                </a:solidFill>
              </a:rPr>
              <a:t>、</a:t>
            </a:r>
            <a:r>
              <a:rPr lang="zh-CN" altLang="zh-CN" b="1" dirty="0">
                <a:solidFill>
                  <a:srgbClr val="FF0000"/>
                </a:solidFill>
              </a:rPr>
              <a:t>有毒</a:t>
            </a:r>
            <a:r>
              <a:rPr lang="zh-CN" altLang="en-US" b="1" dirty="0">
                <a:solidFill>
                  <a:srgbClr val="FF0000"/>
                </a:solidFill>
              </a:rPr>
              <a:t>性</a:t>
            </a:r>
            <a:r>
              <a:rPr lang="zh-CN" altLang="zh-CN" b="1" dirty="0">
                <a:solidFill>
                  <a:srgbClr val="FF0000"/>
                </a:solidFill>
              </a:rPr>
              <a:t>的</a:t>
            </a:r>
            <a:r>
              <a:rPr lang="zh-CN" altLang="en-US" b="1" dirty="0">
                <a:solidFill>
                  <a:srgbClr val="FF0000"/>
                </a:solidFill>
              </a:rPr>
              <a:t>化学</a:t>
            </a:r>
            <a:r>
              <a:rPr lang="zh-CN" altLang="zh-CN" b="1" dirty="0">
                <a:solidFill>
                  <a:srgbClr val="FF0000"/>
                </a:solidFill>
              </a:rPr>
              <a:t>液体</a:t>
            </a:r>
            <a:r>
              <a:rPr lang="zh-CN" altLang="en-US" b="1" dirty="0">
                <a:solidFill>
                  <a:srgbClr val="FF0000"/>
                </a:solidFill>
              </a:rPr>
              <a:t>，呈酸性</a:t>
            </a:r>
            <a:r>
              <a:rPr lang="zh-CN" altLang="zh-CN" b="1" dirty="0">
                <a:solidFill>
                  <a:srgbClr val="FF0000"/>
                </a:solidFill>
              </a:rPr>
              <a:t>。若吸入</a:t>
            </a:r>
            <a:r>
              <a:rPr lang="zh-CN" altLang="en-US" b="1" dirty="0">
                <a:solidFill>
                  <a:srgbClr val="FF0000"/>
                </a:solidFill>
              </a:rPr>
              <a:t>挥发气体</a:t>
            </a:r>
            <a:r>
              <a:rPr lang="zh-CN" altLang="zh-CN" b="1" dirty="0">
                <a:solidFill>
                  <a:srgbClr val="FF0000"/>
                </a:solidFill>
              </a:rPr>
              <a:t>会刺激</a:t>
            </a:r>
            <a:r>
              <a:rPr lang="zh-CN" altLang="en-US" b="1" dirty="0">
                <a:solidFill>
                  <a:srgbClr val="FF0000"/>
                </a:solidFill>
              </a:rPr>
              <a:t>呼吸系统</a:t>
            </a:r>
            <a:r>
              <a:rPr lang="zh-CN" altLang="zh-CN" b="1" dirty="0">
                <a:solidFill>
                  <a:srgbClr val="FF0000"/>
                </a:solidFill>
              </a:rPr>
              <a:t>黏膜组织。若接触皮肤能造成</a:t>
            </a:r>
            <a:r>
              <a:rPr lang="zh-CN" altLang="en-US" b="1" dirty="0">
                <a:solidFill>
                  <a:srgbClr val="FF0000"/>
                </a:solidFill>
              </a:rPr>
              <a:t>皮肤</a:t>
            </a:r>
            <a:r>
              <a:rPr lang="zh-CN" altLang="zh-CN" b="1" dirty="0">
                <a:solidFill>
                  <a:srgbClr val="FF0000"/>
                </a:solidFill>
              </a:rPr>
              <a:t>的灼伤。遇水会产生剧烈反应。</a:t>
            </a:r>
            <a:endParaRPr lang="zh-CN" altLang="en-US" b="1" dirty="0">
              <a:solidFill>
                <a:srgbClr val="FF0000"/>
              </a:solidFill>
            </a:endParaRPr>
          </a:p>
        </p:txBody>
      </p:sp>
      <p:sp>
        <p:nvSpPr>
          <p:cNvPr id="7" name="TextBox 6"/>
          <p:cNvSpPr txBox="1"/>
          <p:nvPr/>
        </p:nvSpPr>
        <p:spPr>
          <a:xfrm>
            <a:off x="6300192" y="6165304"/>
            <a:ext cx="2376264" cy="369332"/>
          </a:xfrm>
          <a:prstGeom prst="rect">
            <a:avLst/>
          </a:prstGeom>
          <a:noFill/>
        </p:spPr>
        <p:txBody>
          <a:bodyPr wrap="square" rtlCol="0">
            <a:spAutoFit/>
          </a:bodyPr>
          <a:lstStyle/>
          <a:p>
            <a:r>
              <a:rPr lang="zh-CN" altLang="en-US" b="1" dirty="0">
                <a:solidFill>
                  <a:srgbClr val="FFFF00"/>
                </a:solidFill>
              </a:rPr>
              <a:t>晶科公司：</a:t>
            </a:r>
            <a:r>
              <a:rPr lang="en-US" altLang="zh-CN" b="1" dirty="0">
                <a:solidFill>
                  <a:srgbClr val="FFFF00"/>
                </a:solidFill>
              </a:rPr>
              <a:t>1.5</a:t>
            </a:r>
            <a:r>
              <a:rPr lang="zh-CN" altLang="en-US" b="1" dirty="0">
                <a:solidFill>
                  <a:srgbClr val="FFFF00"/>
                </a:solidFill>
              </a:rPr>
              <a:t>升</a:t>
            </a:r>
            <a:r>
              <a:rPr lang="en-US" altLang="zh-CN" b="1" dirty="0">
                <a:solidFill>
                  <a:srgbClr val="FFFF00"/>
                </a:solidFill>
              </a:rPr>
              <a:t>/</a:t>
            </a:r>
            <a:r>
              <a:rPr lang="zh-CN" altLang="en-US" b="1" dirty="0">
                <a:solidFill>
                  <a:srgbClr val="FFFF00"/>
                </a:solidFill>
              </a:rPr>
              <a:t>瓶</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755576" y="1916832"/>
          <a:ext cx="4752528" cy="4354868"/>
        </p:xfrm>
        <a:graphic>
          <a:graphicData uri="http://schemas.openxmlformats.org/drawingml/2006/table">
            <a:tbl>
              <a:tblPr/>
              <a:tblGrid>
                <a:gridCol w="1080120">
                  <a:extLst>
                    <a:ext uri="{9D8B030D-6E8A-4147-A177-3AD203B41FA5}">
                      <a16:colId xmlns:a16="http://schemas.microsoft.com/office/drawing/2014/main" val="20000"/>
                    </a:ext>
                  </a:extLst>
                </a:gridCol>
                <a:gridCol w="1836204">
                  <a:extLst>
                    <a:ext uri="{9D8B030D-6E8A-4147-A177-3AD203B41FA5}">
                      <a16:colId xmlns:a16="http://schemas.microsoft.com/office/drawing/2014/main" val="20001"/>
                    </a:ext>
                  </a:extLst>
                </a:gridCol>
                <a:gridCol w="1836204">
                  <a:extLst>
                    <a:ext uri="{9D8B030D-6E8A-4147-A177-3AD203B41FA5}">
                      <a16:colId xmlns:a16="http://schemas.microsoft.com/office/drawing/2014/main" val="20002"/>
                    </a:ext>
                  </a:extLst>
                </a:gridCol>
              </a:tblGrid>
              <a:tr h="845998">
                <a:tc gridSpan="3">
                  <a:txBody>
                    <a:bodyPr/>
                    <a:lstStyle/>
                    <a:p>
                      <a:pPr algn="just"/>
                      <a:endParaRPr lang="zh-CN" sz="2000" kern="100" dirty="0">
                        <a:latin typeface="Calibri"/>
                        <a:ea typeface="宋体"/>
                        <a:cs typeface="Times New Roman"/>
                      </a:endParaRPr>
                    </a:p>
                    <a:p>
                      <a:r>
                        <a:rPr lang="en-US" sz="2000" kern="100" dirty="0">
                          <a:solidFill>
                            <a:srgbClr val="800080"/>
                          </a:solidFill>
                          <a:latin typeface="Calibri"/>
                          <a:ea typeface="宋体"/>
                          <a:cs typeface="Times New Roman"/>
                        </a:rPr>
                        <a:t>1.</a:t>
                      </a:r>
                      <a:r>
                        <a:rPr lang="zh-CN" sz="2000" kern="100" dirty="0">
                          <a:solidFill>
                            <a:srgbClr val="800080"/>
                          </a:solidFill>
                          <a:latin typeface="Calibri"/>
                          <a:ea typeface="宋体"/>
                          <a:cs typeface="Times New Roman"/>
                        </a:rPr>
                        <a:t>危险性类别</a:t>
                      </a:r>
                      <a:r>
                        <a:rPr lang="en-US" sz="2000" kern="100" dirty="0">
                          <a:solidFill>
                            <a:srgbClr val="800080"/>
                          </a:solidFill>
                          <a:latin typeface="Calibri"/>
                          <a:ea typeface="宋体"/>
                          <a:cs typeface="Times New Roman"/>
                        </a:rPr>
                        <a:t>(8</a:t>
                      </a:r>
                      <a:r>
                        <a:rPr lang="zh-CN" sz="2000" kern="100" dirty="0">
                          <a:solidFill>
                            <a:srgbClr val="800080"/>
                          </a:solidFill>
                          <a:latin typeface="Calibri"/>
                          <a:ea typeface="宋体"/>
                          <a:cs typeface="Times New Roman"/>
                        </a:rPr>
                        <a:t>大类</a:t>
                      </a:r>
                      <a:r>
                        <a:rPr lang="en-US" sz="2000" kern="100" dirty="0">
                          <a:solidFill>
                            <a:srgbClr val="800080"/>
                          </a:solidFill>
                          <a:latin typeface="Calibri"/>
                          <a:ea typeface="宋体"/>
                          <a:cs typeface="Times New Roman"/>
                        </a:rPr>
                        <a:t>)</a:t>
                      </a:r>
                      <a:r>
                        <a:rPr lang="zh-CN" sz="2000" kern="100" dirty="0">
                          <a:solidFill>
                            <a:srgbClr val="800080"/>
                          </a:solidFill>
                          <a:latin typeface="Calibri"/>
                          <a:ea typeface="宋体"/>
                          <a:cs typeface="Times New Roman"/>
                        </a:rPr>
                        <a:t>：</a:t>
                      </a:r>
                      <a:r>
                        <a:rPr lang="en-US" sz="2000" kern="100" dirty="0">
                          <a:solidFill>
                            <a:srgbClr val="000000"/>
                          </a:solidFill>
                          <a:latin typeface="Calibri"/>
                          <a:ea typeface="宋体"/>
                          <a:cs typeface="Times New Roman"/>
                        </a:rPr>
                        <a:t>6,8</a:t>
                      </a:r>
                      <a:r>
                        <a:rPr lang="zh-CN" sz="2000" kern="100" dirty="0">
                          <a:latin typeface="Calibri"/>
                          <a:ea typeface="宋体"/>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508870">
                <a:tc>
                  <a:txBody>
                    <a:bodyPr/>
                    <a:lstStyle/>
                    <a:p>
                      <a:pPr algn="ctr"/>
                      <a:r>
                        <a:rPr lang="en-US" altLang="zh-CN" sz="2000" kern="100" dirty="0">
                          <a:solidFill>
                            <a:srgbClr val="000000"/>
                          </a:solidFill>
                          <a:latin typeface="Calibri"/>
                          <a:ea typeface="宋体"/>
                          <a:cs typeface="Times New Roman"/>
                        </a:rPr>
                        <a:t> </a:t>
                      </a:r>
                      <a:r>
                        <a:rPr lang="zh-CN" sz="2000" kern="100" dirty="0">
                          <a:solidFill>
                            <a:srgbClr val="000000"/>
                          </a:solidFill>
                          <a:latin typeface="Calibri"/>
                          <a:ea typeface="宋体"/>
                          <a:cs typeface="Times New Roman"/>
                        </a:rPr>
                        <a:t>危害标签：</a:t>
                      </a:r>
                      <a:endParaRPr lang="zh-CN" sz="20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20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kern="100" dirty="0">
                        <a:solidFill>
                          <a:srgbClr val="0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6" name="Group 108"/>
          <p:cNvGrpSpPr>
            <a:grpSpLocks noChangeAspect="1"/>
          </p:cNvGrpSpPr>
          <p:nvPr/>
        </p:nvGrpSpPr>
        <p:grpSpPr bwMode="auto">
          <a:xfrm>
            <a:off x="1907704" y="3645024"/>
            <a:ext cx="3456383" cy="1610742"/>
            <a:chOff x="3957" y="11940"/>
            <a:chExt cx="5405" cy="2211"/>
          </a:xfrm>
        </p:grpSpPr>
        <p:grpSp>
          <p:nvGrpSpPr>
            <p:cNvPr id="7" name="Group 109"/>
            <p:cNvGrpSpPr>
              <a:grpSpLocks/>
            </p:cNvGrpSpPr>
            <p:nvPr/>
          </p:nvGrpSpPr>
          <p:grpSpPr bwMode="auto">
            <a:xfrm>
              <a:off x="3957" y="11958"/>
              <a:ext cx="3000" cy="2193"/>
              <a:chOff x="5760" y="3936"/>
              <a:chExt cx="2257" cy="1408"/>
            </a:xfrm>
          </p:grpSpPr>
          <p:sp>
            <p:nvSpPr>
              <p:cNvPr id="27" name="Freeform 110"/>
              <p:cNvSpPr>
                <a:spLocks/>
              </p:cNvSpPr>
              <p:nvPr/>
            </p:nvSpPr>
            <p:spPr bwMode="auto">
              <a:xfrm>
                <a:off x="5872" y="4641"/>
                <a:ext cx="1560" cy="623"/>
              </a:xfrm>
              <a:custGeom>
                <a:avLst/>
                <a:gdLst>
                  <a:gd name="T0" fmla="*/ 0 w 1664"/>
                  <a:gd name="T1" fmla="*/ 0 h 843"/>
                  <a:gd name="T2" fmla="*/ 1285 w 1664"/>
                  <a:gd name="T3" fmla="*/ 2 h 843"/>
                  <a:gd name="T4" fmla="*/ 640 w 1664"/>
                  <a:gd name="T5" fmla="*/ 251 h 843"/>
                  <a:gd name="T6" fmla="*/ 0 w 1664"/>
                  <a:gd name="T7" fmla="*/ 0 h 843"/>
                  <a:gd name="T8" fmla="*/ 0 60000 65536"/>
                  <a:gd name="T9" fmla="*/ 0 60000 65536"/>
                  <a:gd name="T10" fmla="*/ 0 60000 65536"/>
                  <a:gd name="T11" fmla="*/ 0 60000 65536"/>
                  <a:gd name="T12" fmla="*/ 0 w 1664"/>
                  <a:gd name="T13" fmla="*/ 0 h 843"/>
                  <a:gd name="T14" fmla="*/ 1664 w 1664"/>
                  <a:gd name="T15" fmla="*/ 843 h 843"/>
                </a:gdLst>
                <a:ahLst/>
                <a:cxnLst>
                  <a:cxn ang="T8">
                    <a:pos x="T0" y="T1"/>
                  </a:cxn>
                  <a:cxn ang="T9">
                    <a:pos x="T2" y="T3"/>
                  </a:cxn>
                  <a:cxn ang="T10">
                    <a:pos x="T4" y="T5"/>
                  </a:cxn>
                  <a:cxn ang="T11">
                    <a:pos x="T6" y="T7"/>
                  </a:cxn>
                </a:cxnLst>
                <a:rect l="T12" t="T13" r="T14" b="T15"/>
                <a:pathLst>
                  <a:path w="1664" h="843">
                    <a:moveTo>
                      <a:pt x="0" y="0"/>
                    </a:moveTo>
                    <a:lnTo>
                      <a:pt x="1663" y="7"/>
                    </a:lnTo>
                    <a:lnTo>
                      <a:pt x="828" y="842"/>
                    </a:lnTo>
                    <a:lnTo>
                      <a:pt x="0" y="0"/>
                    </a:lnTo>
                  </a:path>
                </a:pathLst>
              </a:custGeom>
              <a:solidFill>
                <a:srgbClr val="000000"/>
              </a:solidFill>
              <a:ln w="9525" cap="rnd">
                <a:noFill/>
                <a:round/>
                <a:headEnd/>
                <a:tailEnd/>
              </a:ln>
            </p:spPr>
            <p:txBody>
              <a:bodyPr/>
              <a:lstStyle/>
              <a:p>
                <a:endParaRPr lang="zh-CN" altLang="en-US"/>
              </a:p>
            </p:txBody>
          </p:sp>
          <p:sp>
            <p:nvSpPr>
              <p:cNvPr id="28" name="AutoShape 111"/>
              <p:cNvSpPr>
                <a:spLocks noChangeArrowheads="1"/>
              </p:cNvSpPr>
              <p:nvPr/>
            </p:nvSpPr>
            <p:spPr bwMode="auto">
              <a:xfrm>
                <a:off x="5760" y="3936"/>
                <a:ext cx="1782" cy="1408"/>
              </a:xfrm>
              <a:prstGeom prst="diamond">
                <a:avLst/>
              </a:prstGeom>
              <a:noFill/>
              <a:ln w="12700">
                <a:solidFill>
                  <a:srgbClr val="000000"/>
                </a:solidFill>
                <a:prstDash val="dash"/>
                <a:miter lim="800000"/>
                <a:headEnd/>
                <a:tailEnd/>
              </a:ln>
            </p:spPr>
            <p:txBody>
              <a:bodyPr anchor="ctr"/>
              <a:lstStyle/>
              <a:p>
                <a:endParaRPr lang="zh-CN" altLang="en-US"/>
              </a:p>
            </p:txBody>
          </p:sp>
          <p:sp>
            <p:nvSpPr>
              <p:cNvPr id="29" name="AutoShape 112"/>
              <p:cNvSpPr>
                <a:spLocks noChangeArrowheads="1"/>
              </p:cNvSpPr>
              <p:nvPr/>
            </p:nvSpPr>
            <p:spPr bwMode="auto">
              <a:xfrm>
                <a:off x="5865" y="4035"/>
                <a:ext cx="1571" cy="1242"/>
              </a:xfrm>
              <a:prstGeom prst="diamond">
                <a:avLst/>
              </a:prstGeom>
              <a:noFill/>
              <a:ln w="28575">
                <a:solidFill>
                  <a:srgbClr val="000000"/>
                </a:solidFill>
                <a:miter lim="800000"/>
                <a:headEnd/>
                <a:tailEnd/>
              </a:ln>
            </p:spPr>
            <p:txBody>
              <a:bodyPr anchor="ctr"/>
              <a:lstStyle/>
              <a:p>
                <a:endParaRPr lang="zh-CN" altLang="en-US"/>
              </a:p>
            </p:txBody>
          </p:sp>
          <p:sp>
            <p:nvSpPr>
              <p:cNvPr id="30" name="Rectangle 113"/>
              <p:cNvSpPr>
                <a:spLocks noChangeArrowheads="1"/>
              </p:cNvSpPr>
              <p:nvPr/>
            </p:nvSpPr>
            <p:spPr bwMode="auto">
              <a:xfrm>
                <a:off x="6333" y="4590"/>
                <a:ext cx="1047" cy="397"/>
              </a:xfrm>
              <a:prstGeom prst="rect">
                <a:avLst/>
              </a:prstGeom>
              <a:noFill/>
              <a:ln w="9525">
                <a:noFill/>
                <a:miter lim="800000"/>
                <a:headEnd/>
                <a:tailEnd/>
              </a:ln>
            </p:spPr>
            <p:txBody>
              <a:bodyPr lIns="92075" tIns="46038" rIns="92075" bIns="46038"/>
              <a:lstStyle/>
              <a:p>
                <a:pPr algn="just"/>
                <a:r>
                  <a:rPr lang="zh-TW" sz="1000" b="1">
                    <a:solidFill>
                      <a:srgbClr val="FFFFFF"/>
                    </a:solidFill>
                    <a:latin typeface="宋体" pitchFamily="2" charset="-122"/>
                  </a:rPr>
                  <a:t>腐蚀品</a:t>
                </a:r>
                <a:endParaRPr lang="zh-CN"/>
              </a:p>
            </p:txBody>
          </p:sp>
          <p:sp>
            <p:nvSpPr>
              <p:cNvPr id="31" name="Rectangle 114"/>
              <p:cNvSpPr>
                <a:spLocks noChangeArrowheads="1"/>
              </p:cNvSpPr>
              <p:nvPr/>
            </p:nvSpPr>
            <p:spPr bwMode="auto">
              <a:xfrm>
                <a:off x="6328" y="4716"/>
                <a:ext cx="1689" cy="402"/>
              </a:xfrm>
              <a:prstGeom prst="rect">
                <a:avLst/>
              </a:prstGeom>
              <a:noFill/>
              <a:ln w="9525">
                <a:noFill/>
                <a:miter lim="800000"/>
                <a:headEnd/>
                <a:tailEnd/>
              </a:ln>
            </p:spPr>
            <p:txBody>
              <a:bodyPr lIns="92075" tIns="46038" rIns="92075" bIns="46038"/>
              <a:lstStyle/>
              <a:p>
                <a:r>
                  <a:rPr lang="en-US" altLang="zh-TW" sz="600" b="1">
                    <a:solidFill>
                      <a:srgbClr val="FFFFFF"/>
                    </a:solidFill>
                  </a:rPr>
                  <a:t>CORROSIVE</a:t>
                </a:r>
                <a:endParaRPr lang="zh-CN" altLang="zh-CN"/>
              </a:p>
            </p:txBody>
          </p:sp>
          <p:sp>
            <p:nvSpPr>
              <p:cNvPr id="32" name="Rectangle 115"/>
              <p:cNvSpPr>
                <a:spLocks noChangeArrowheads="1"/>
              </p:cNvSpPr>
              <p:nvPr/>
            </p:nvSpPr>
            <p:spPr bwMode="auto">
              <a:xfrm>
                <a:off x="6493" y="4880"/>
                <a:ext cx="527" cy="460"/>
              </a:xfrm>
              <a:prstGeom prst="rect">
                <a:avLst/>
              </a:prstGeom>
              <a:noFill/>
              <a:ln w="9525">
                <a:noFill/>
                <a:miter lim="800000"/>
                <a:headEnd/>
                <a:tailEnd/>
              </a:ln>
            </p:spPr>
            <p:txBody>
              <a:bodyPr lIns="92075" tIns="46038" rIns="92075" bIns="46038"/>
              <a:lstStyle/>
              <a:p>
                <a:pPr algn="just"/>
                <a:r>
                  <a:rPr lang="zh-CN" altLang="zh-TW" sz="1000" b="1">
                    <a:solidFill>
                      <a:srgbClr val="FFFFFF"/>
                    </a:solidFill>
                  </a:rPr>
                  <a:t>8</a:t>
                </a:r>
                <a:endParaRPr lang="zh-CN" altLang="zh-CN"/>
              </a:p>
            </p:txBody>
          </p:sp>
          <p:sp>
            <p:nvSpPr>
              <p:cNvPr id="33" name="Freeform 116"/>
              <p:cNvSpPr>
                <a:spLocks/>
              </p:cNvSpPr>
              <p:nvPr/>
            </p:nvSpPr>
            <p:spPr bwMode="auto">
              <a:xfrm>
                <a:off x="6094" y="4548"/>
                <a:ext cx="452" cy="46"/>
              </a:xfrm>
              <a:custGeom>
                <a:avLst/>
                <a:gdLst>
                  <a:gd name="T0" fmla="*/ 0 w 481"/>
                  <a:gd name="T1" fmla="*/ 2 h 61"/>
                  <a:gd name="T2" fmla="*/ 2 w 481"/>
                  <a:gd name="T3" fmla="*/ 20 h 61"/>
                  <a:gd name="T4" fmla="*/ 374 w 481"/>
                  <a:gd name="T5" fmla="*/ 18 h 61"/>
                  <a:gd name="T6" fmla="*/ 374 w 481"/>
                  <a:gd name="T7" fmla="*/ 0 h 61"/>
                  <a:gd name="T8" fmla="*/ 247 w 481"/>
                  <a:gd name="T9" fmla="*/ 0 h 61"/>
                  <a:gd name="T10" fmla="*/ 227 w 481"/>
                  <a:gd name="T11" fmla="*/ 8 h 61"/>
                  <a:gd name="T12" fmla="*/ 188 w 481"/>
                  <a:gd name="T13" fmla="*/ 11 h 61"/>
                  <a:gd name="T14" fmla="*/ 157 w 481"/>
                  <a:gd name="T15" fmla="*/ 10 h 61"/>
                  <a:gd name="T16" fmla="*/ 132 w 481"/>
                  <a:gd name="T17" fmla="*/ 2 h 61"/>
                  <a:gd name="T18" fmla="*/ 0 w 481"/>
                  <a:gd name="T19" fmla="*/ 2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1"/>
                  <a:gd name="T31" fmla="*/ 0 h 61"/>
                  <a:gd name="T32" fmla="*/ 481 w 48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1" h="61">
                    <a:moveTo>
                      <a:pt x="0" y="5"/>
                    </a:moveTo>
                    <a:lnTo>
                      <a:pt x="2" y="60"/>
                    </a:lnTo>
                    <a:lnTo>
                      <a:pt x="480" y="57"/>
                    </a:lnTo>
                    <a:lnTo>
                      <a:pt x="480" y="0"/>
                    </a:lnTo>
                    <a:lnTo>
                      <a:pt x="317" y="0"/>
                    </a:lnTo>
                    <a:lnTo>
                      <a:pt x="293" y="24"/>
                    </a:lnTo>
                    <a:lnTo>
                      <a:pt x="242" y="36"/>
                    </a:lnTo>
                    <a:lnTo>
                      <a:pt x="201" y="29"/>
                    </a:lnTo>
                    <a:lnTo>
                      <a:pt x="170" y="2"/>
                    </a:lnTo>
                    <a:lnTo>
                      <a:pt x="0" y="5"/>
                    </a:lnTo>
                  </a:path>
                </a:pathLst>
              </a:custGeom>
              <a:solidFill>
                <a:srgbClr val="000000"/>
              </a:solidFill>
              <a:ln w="28575" cap="rnd">
                <a:solidFill>
                  <a:srgbClr val="000000"/>
                </a:solidFill>
                <a:round/>
                <a:headEnd/>
                <a:tailEnd/>
              </a:ln>
            </p:spPr>
            <p:txBody>
              <a:bodyPr/>
              <a:lstStyle/>
              <a:p>
                <a:endParaRPr lang="zh-CN" altLang="en-US"/>
              </a:p>
            </p:txBody>
          </p:sp>
          <p:sp>
            <p:nvSpPr>
              <p:cNvPr id="34" name="Freeform 117"/>
              <p:cNvSpPr>
                <a:spLocks/>
              </p:cNvSpPr>
              <p:nvPr/>
            </p:nvSpPr>
            <p:spPr bwMode="auto">
              <a:xfrm>
                <a:off x="6323" y="4278"/>
                <a:ext cx="289" cy="77"/>
              </a:xfrm>
              <a:custGeom>
                <a:avLst/>
                <a:gdLst>
                  <a:gd name="T0" fmla="*/ 0 w 308"/>
                  <a:gd name="T1" fmla="*/ 11 h 105"/>
                  <a:gd name="T2" fmla="*/ 8 w 308"/>
                  <a:gd name="T3" fmla="*/ 30 h 105"/>
                  <a:gd name="T4" fmla="*/ 223 w 308"/>
                  <a:gd name="T5" fmla="*/ 18 h 105"/>
                  <a:gd name="T6" fmla="*/ 236 w 308"/>
                  <a:gd name="T7" fmla="*/ 13 h 105"/>
                  <a:gd name="T8" fmla="*/ 237 w 308"/>
                  <a:gd name="T9" fmla="*/ 8 h 105"/>
                  <a:gd name="T10" fmla="*/ 234 w 308"/>
                  <a:gd name="T11" fmla="*/ 4 h 105"/>
                  <a:gd name="T12" fmla="*/ 217 w 308"/>
                  <a:gd name="T13" fmla="*/ 0 h 105"/>
                  <a:gd name="T14" fmla="*/ 0 w 308"/>
                  <a:gd name="T15" fmla="*/ 11 h 105"/>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105"/>
                  <a:gd name="T26" fmla="*/ 308 w 308"/>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105">
                    <a:moveTo>
                      <a:pt x="0" y="39"/>
                    </a:moveTo>
                    <a:lnTo>
                      <a:pt x="10" y="104"/>
                    </a:lnTo>
                    <a:lnTo>
                      <a:pt x="289" y="63"/>
                    </a:lnTo>
                    <a:lnTo>
                      <a:pt x="306" y="47"/>
                    </a:lnTo>
                    <a:lnTo>
                      <a:pt x="307" y="27"/>
                    </a:lnTo>
                    <a:lnTo>
                      <a:pt x="301" y="12"/>
                    </a:lnTo>
                    <a:lnTo>
                      <a:pt x="279" y="0"/>
                    </a:lnTo>
                    <a:lnTo>
                      <a:pt x="0" y="39"/>
                    </a:lnTo>
                  </a:path>
                </a:pathLst>
              </a:custGeom>
              <a:noFill/>
              <a:ln w="28575" cap="rnd">
                <a:solidFill>
                  <a:srgbClr val="000000"/>
                </a:solidFill>
                <a:round/>
                <a:headEnd/>
                <a:tailEnd/>
              </a:ln>
            </p:spPr>
            <p:txBody>
              <a:bodyPr/>
              <a:lstStyle/>
              <a:p>
                <a:endParaRPr lang="zh-CN" altLang="en-US"/>
              </a:p>
            </p:txBody>
          </p:sp>
          <p:sp>
            <p:nvSpPr>
              <p:cNvPr id="35" name="Freeform 118"/>
              <p:cNvSpPr>
                <a:spLocks/>
              </p:cNvSpPr>
              <p:nvPr/>
            </p:nvSpPr>
            <p:spPr bwMode="auto">
              <a:xfrm>
                <a:off x="6311" y="4388"/>
                <a:ext cx="47" cy="48"/>
              </a:xfrm>
              <a:custGeom>
                <a:avLst/>
                <a:gdLst>
                  <a:gd name="T0" fmla="*/ 63 w 29"/>
                  <a:gd name="T1" fmla="*/ 0 h 66"/>
                  <a:gd name="T2" fmla="*/ 42 w 29"/>
                  <a:gd name="T3" fmla="*/ 7 h 66"/>
                  <a:gd name="T4" fmla="*/ 0 w 29"/>
                  <a:gd name="T5" fmla="*/ 9 h 66"/>
                  <a:gd name="T6" fmla="*/ 0 w 29"/>
                  <a:gd name="T7" fmla="*/ 14 h 66"/>
                  <a:gd name="T8" fmla="*/ 63 w 29"/>
                  <a:gd name="T9" fmla="*/ 18 h 66"/>
                  <a:gd name="T10" fmla="*/ 136 w 29"/>
                  <a:gd name="T11" fmla="*/ 17 h 66"/>
                  <a:gd name="T12" fmla="*/ 191 w 29"/>
                  <a:gd name="T13" fmla="*/ 13 h 66"/>
                  <a:gd name="T14" fmla="*/ 191 w 29"/>
                  <a:gd name="T15" fmla="*/ 9 h 66"/>
                  <a:gd name="T16" fmla="*/ 144 w 29"/>
                  <a:gd name="T17" fmla="*/ 7 h 66"/>
                  <a:gd name="T18" fmla="*/ 110 w 29"/>
                  <a:gd name="T19" fmla="*/ 5 h 66"/>
                  <a:gd name="T20" fmla="*/ 63 w 29"/>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66"/>
                  <a:gd name="T35" fmla="*/ 29 w 29"/>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66">
                    <a:moveTo>
                      <a:pt x="9" y="0"/>
                    </a:moveTo>
                    <a:lnTo>
                      <a:pt x="6" y="25"/>
                    </a:lnTo>
                    <a:lnTo>
                      <a:pt x="0" y="35"/>
                    </a:lnTo>
                    <a:lnTo>
                      <a:pt x="0" y="49"/>
                    </a:lnTo>
                    <a:lnTo>
                      <a:pt x="9" y="65"/>
                    </a:lnTo>
                    <a:lnTo>
                      <a:pt x="20" y="61"/>
                    </a:lnTo>
                    <a:lnTo>
                      <a:pt x="28" y="48"/>
                    </a:lnTo>
                    <a:lnTo>
                      <a:pt x="28" y="33"/>
                    </a:lnTo>
                    <a:lnTo>
                      <a:pt x="21" y="24"/>
                    </a:lnTo>
                    <a:lnTo>
                      <a:pt x="16" y="17"/>
                    </a:lnTo>
                    <a:lnTo>
                      <a:pt x="9" y="0"/>
                    </a:lnTo>
                  </a:path>
                </a:pathLst>
              </a:custGeom>
              <a:solidFill>
                <a:srgbClr val="000000"/>
              </a:solidFill>
              <a:ln w="28575" cap="rnd">
                <a:solidFill>
                  <a:srgbClr val="000000"/>
                </a:solidFill>
                <a:round/>
                <a:headEnd/>
                <a:tailEnd/>
              </a:ln>
            </p:spPr>
            <p:txBody>
              <a:bodyPr/>
              <a:lstStyle/>
              <a:p>
                <a:endParaRPr lang="zh-CN" altLang="en-US"/>
              </a:p>
            </p:txBody>
          </p:sp>
          <p:sp>
            <p:nvSpPr>
              <p:cNvPr id="36" name="Freeform 119"/>
              <p:cNvSpPr>
                <a:spLocks/>
              </p:cNvSpPr>
              <p:nvPr/>
            </p:nvSpPr>
            <p:spPr bwMode="auto">
              <a:xfrm>
                <a:off x="6309" y="4473"/>
                <a:ext cx="48" cy="49"/>
              </a:xfrm>
              <a:custGeom>
                <a:avLst/>
                <a:gdLst>
                  <a:gd name="T0" fmla="*/ 68 w 29"/>
                  <a:gd name="T1" fmla="*/ 0 h 66"/>
                  <a:gd name="T2" fmla="*/ 46 w 29"/>
                  <a:gd name="T3" fmla="*/ 7 h 66"/>
                  <a:gd name="T4" fmla="*/ 0 w 29"/>
                  <a:gd name="T5" fmla="*/ 10 h 66"/>
                  <a:gd name="T6" fmla="*/ 0 w 29"/>
                  <a:gd name="T7" fmla="*/ 15 h 66"/>
                  <a:gd name="T8" fmla="*/ 68 w 29"/>
                  <a:gd name="T9" fmla="*/ 20 h 66"/>
                  <a:gd name="T10" fmla="*/ 151 w 29"/>
                  <a:gd name="T11" fmla="*/ 19 h 66"/>
                  <a:gd name="T12" fmla="*/ 209 w 29"/>
                  <a:gd name="T13" fmla="*/ 15 h 66"/>
                  <a:gd name="T14" fmla="*/ 209 w 29"/>
                  <a:gd name="T15" fmla="*/ 10 h 66"/>
                  <a:gd name="T16" fmla="*/ 159 w 29"/>
                  <a:gd name="T17" fmla="*/ 7 h 66"/>
                  <a:gd name="T18" fmla="*/ 118 w 29"/>
                  <a:gd name="T19" fmla="*/ 5 h 66"/>
                  <a:gd name="T20" fmla="*/ 68 w 29"/>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66"/>
                  <a:gd name="T35" fmla="*/ 29 w 29"/>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66">
                    <a:moveTo>
                      <a:pt x="9" y="0"/>
                    </a:moveTo>
                    <a:lnTo>
                      <a:pt x="6" y="25"/>
                    </a:lnTo>
                    <a:lnTo>
                      <a:pt x="0" y="35"/>
                    </a:lnTo>
                    <a:lnTo>
                      <a:pt x="0" y="49"/>
                    </a:lnTo>
                    <a:lnTo>
                      <a:pt x="9" y="65"/>
                    </a:lnTo>
                    <a:lnTo>
                      <a:pt x="20" y="61"/>
                    </a:lnTo>
                    <a:lnTo>
                      <a:pt x="28" y="48"/>
                    </a:lnTo>
                    <a:lnTo>
                      <a:pt x="28" y="33"/>
                    </a:lnTo>
                    <a:lnTo>
                      <a:pt x="21" y="24"/>
                    </a:lnTo>
                    <a:lnTo>
                      <a:pt x="16" y="17"/>
                    </a:lnTo>
                    <a:lnTo>
                      <a:pt x="9" y="0"/>
                    </a:lnTo>
                  </a:path>
                </a:pathLst>
              </a:custGeom>
              <a:solidFill>
                <a:srgbClr val="000000"/>
              </a:solidFill>
              <a:ln w="28575" cap="rnd">
                <a:solidFill>
                  <a:srgbClr val="000000"/>
                </a:solidFill>
                <a:round/>
                <a:headEnd/>
                <a:tailEnd/>
              </a:ln>
            </p:spPr>
            <p:txBody>
              <a:bodyPr/>
              <a:lstStyle/>
              <a:p>
                <a:endParaRPr lang="zh-CN" altLang="en-US"/>
              </a:p>
            </p:txBody>
          </p:sp>
          <p:sp>
            <p:nvSpPr>
              <p:cNvPr id="37" name="Freeform 120"/>
              <p:cNvSpPr>
                <a:spLocks/>
              </p:cNvSpPr>
              <p:nvPr/>
            </p:nvSpPr>
            <p:spPr bwMode="auto">
              <a:xfrm>
                <a:off x="6266" y="4439"/>
                <a:ext cx="48" cy="105"/>
              </a:xfrm>
              <a:custGeom>
                <a:avLst/>
                <a:gdLst>
                  <a:gd name="T0" fmla="*/ 189 w 30"/>
                  <a:gd name="T1" fmla="*/ 42 h 141"/>
                  <a:gd name="T2" fmla="*/ 176 w 30"/>
                  <a:gd name="T3" fmla="*/ 31 h 141"/>
                  <a:gd name="T4" fmla="*/ 77 w 30"/>
                  <a:gd name="T5" fmla="*/ 23 h 141"/>
                  <a:gd name="T6" fmla="*/ 77 w 30"/>
                  <a:gd name="T7" fmla="*/ 12 h 141"/>
                  <a:gd name="T8" fmla="*/ 0 w 30"/>
                  <a:gd name="T9" fmla="*/ 0 h 141"/>
                  <a:gd name="T10" fmla="*/ 0 60000 65536"/>
                  <a:gd name="T11" fmla="*/ 0 60000 65536"/>
                  <a:gd name="T12" fmla="*/ 0 60000 65536"/>
                  <a:gd name="T13" fmla="*/ 0 60000 65536"/>
                  <a:gd name="T14" fmla="*/ 0 60000 65536"/>
                  <a:gd name="T15" fmla="*/ 0 w 30"/>
                  <a:gd name="T16" fmla="*/ 0 h 141"/>
                  <a:gd name="T17" fmla="*/ 30 w 30"/>
                  <a:gd name="T18" fmla="*/ 141 h 141"/>
                </a:gdLst>
                <a:ahLst/>
                <a:cxnLst>
                  <a:cxn ang="T10">
                    <a:pos x="T0" y="T1"/>
                  </a:cxn>
                  <a:cxn ang="T11">
                    <a:pos x="T2" y="T3"/>
                  </a:cxn>
                  <a:cxn ang="T12">
                    <a:pos x="T4" y="T5"/>
                  </a:cxn>
                  <a:cxn ang="T13">
                    <a:pos x="T6" y="T7"/>
                  </a:cxn>
                  <a:cxn ang="T14">
                    <a:pos x="T8" y="T9"/>
                  </a:cxn>
                </a:cxnLst>
                <a:rect l="T15" t="T16" r="T17" b="T18"/>
                <a:pathLst>
                  <a:path w="30" h="141">
                    <a:moveTo>
                      <a:pt x="29" y="140"/>
                    </a:moveTo>
                    <a:lnTo>
                      <a:pt x="27" y="104"/>
                    </a:lnTo>
                    <a:lnTo>
                      <a:pt x="12" y="75"/>
                    </a:lnTo>
                    <a:lnTo>
                      <a:pt x="12" y="39"/>
                    </a:lnTo>
                    <a:lnTo>
                      <a:pt x="0" y="0"/>
                    </a:lnTo>
                  </a:path>
                </a:pathLst>
              </a:custGeom>
              <a:noFill/>
              <a:ln w="28575" cap="rnd">
                <a:solidFill>
                  <a:srgbClr val="000000"/>
                </a:solidFill>
                <a:round/>
                <a:headEnd type="none" w="sm" len="sm"/>
                <a:tailEnd type="none" w="sm" len="sm"/>
              </a:ln>
            </p:spPr>
            <p:txBody>
              <a:bodyPr/>
              <a:lstStyle/>
              <a:p>
                <a:endParaRPr lang="zh-CN" altLang="en-US"/>
              </a:p>
            </p:txBody>
          </p:sp>
          <p:sp>
            <p:nvSpPr>
              <p:cNvPr id="38" name="Freeform 121"/>
              <p:cNvSpPr>
                <a:spLocks/>
              </p:cNvSpPr>
              <p:nvPr/>
            </p:nvSpPr>
            <p:spPr bwMode="auto">
              <a:xfrm>
                <a:off x="6232" y="4456"/>
                <a:ext cx="48" cy="88"/>
              </a:xfrm>
              <a:custGeom>
                <a:avLst/>
                <a:gdLst>
                  <a:gd name="T0" fmla="*/ 75 w 41"/>
                  <a:gd name="T1" fmla="*/ 35 h 119"/>
                  <a:gd name="T2" fmla="*/ 75 w 41"/>
                  <a:gd name="T3" fmla="*/ 34 h 119"/>
                  <a:gd name="T4" fmla="*/ 74 w 41"/>
                  <a:gd name="T5" fmla="*/ 33 h 119"/>
                  <a:gd name="T6" fmla="*/ 69 w 41"/>
                  <a:gd name="T7" fmla="*/ 32 h 119"/>
                  <a:gd name="T8" fmla="*/ 67 w 41"/>
                  <a:gd name="T9" fmla="*/ 30 h 119"/>
                  <a:gd name="T10" fmla="*/ 66 w 41"/>
                  <a:gd name="T11" fmla="*/ 29 h 119"/>
                  <a:gd name="T12" fmla="*/ 63 w 41"/>
                  <a:gd name="T13" fmla="*/ 28 h 119"/>
                  <a:gd name="T14" fmla="*/ 57 w 41"/>
                  <a:gd name="T15" fmla="*/ 27 h 119"/>
                  <a:gd name="T16" fmla="*/ 40 w 41"/>
                  <a:gd name="T17" fmla="*/ 22 h 119"/>
                  <a:gd name="T18" fmla="*/ 35 w 41"/>
                  <a:gd name="T19" fmla="*/ 21 h 119"/>
                  <a:gd name="T20" fmla="*/ 34 w 41"/>
                  <a:gd name="T21" fmla="*/ 20 h 119"/>
                  <a:gd name="T22" fmla="*/ 34 w 41"/>
                  <a:gd name="T23" fmla="*/ 19 h 119"/>
                  <a:gd name="T24" fmla="*/ 32 w 41"/>
                  <a:gd name="T25" fmla="*/ 18 h 119"/>
                  <a:gd name="T26" fmla="*/ 32 w 41"/>
                  <a:gd name="T27" fmla="*/ 16 h 119"/>
                  <a:gd name="T28" fmla="*/ 32 w 41"/>
                  <a:gd name="T29" fmla="*/ 15 h 119"/>
                  <a:gd name="T30" fmla="*/ 29 w 41"/>
                  <a:gd name="T31" fmla="*/ 13 h 119"/>
                  <a:gd name="T32" fmla="*/ 29 w 41"/>
                  <a:gd name="T33" fmla="*/ 13 h 119"/>
                  <a:gd name="T34" fmla="*/ 25 w 41"/>
                  <a:gd name="T35" fmla="*/ 12 h 119"/>
                  <a:gd name="T36" fmla="*/ 22 w 41"/>
                  <a:gd name="T37" fmla="*/ 10 h 119"/>
                  <a:gd name="T38" fmla="*/ 21 w 41"/>
                  <a:gd name="T39" fmla="*/ 9 h 119"/>
                  <a:gd name="T40" fmla="*/ 19 w 41"/>
                  <a:gd name="T41" fmla="*/ 7 h 119"/>
                  <a:gd name="T42" fmla="*/ 18 w 41"/>
                  <a:gd name="T43" fmla="*/ 5 h 119"/>
                  <a:gd name="T44" fmla="*/ 13 w 41"/>
                  <a:gd name="T45" fmla="*/ 4 h 119"/>
                  <a:gd name="T46" fmla="*/ 9 w 41"/>
                  <a:gd name="T47" fmla="*/ 2 h 119"/>
                  <a:gd name="T48" fmla="*/ 7 w 41"/>
                  <a:gd name="T49" fmla="*/ 1 h 119"/>
                  <a:gd name="T50" fmla="*/ 0 w 41"/>
                  <a:gd name="T51" fmla="*/ 0 h 1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
                  <a:gd name="T79" fmla="*/ 0 h 119"/>
                  <a:gd name="T80" fmla="*/ 41 w 41"/>
                  <a:gd name="T81" fmla="*/ 119 h 1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 h="119">
                    <a:moveTo>
                      <a:pt x="40" y="118"/>
                    </a:moveTo>
                    <a:lnTo>
                      <a:pt x="40" y="114"/>
                    </a:lnTo>
                    <a:lnTo>
                      <a:pt x="39" y="110"/>
                    </a:lnTo>
                    <a:lnTo>
                      <a:pt x="37" y="106"/>
                    </a:lnTo>
                    <a:lnTo>
                      <a:pt x="36" y="102"/>
                    </a:lnTo>
                    <a:lnTo>
                      <a:pt x="35" y="98"/>
                    </a:lnTo>
                    <a:lnTo>
                      <a:pt x="33" y="94"/>
                    </a:lnTo>
                    <a:lnTo>
                      <a:pt x="31" y="89"/>
                    </a:lnTo>
                    <a:lnTo>
                      <a:pt x="21" y="76"/>
                    </a:lnTo>
                    <a:lnTo>
                      <a:pt x="19" y="72"/>
                    </a:lnTo>
                    <a:lnTo>
                      <a:pt x="18" y="68"/>
                    </a:lnTo>
                    <a:lnTo>
                      <a:pt x="18" y="64"/>
                    </a:lnTo>
                    <a:lnTo>
                      <a:pt x="17" y="60"/>
                    </a:lnTo>
                    <a:lnTo>
                      <a:pt x="17" y="56"/>
                    </a:lnTo>
                    <a:lnTo>
                      <a:pt x="17" y="50"/>
                    </a:lnTo>
                    <a:lnTo>
                      <a:pt x="15" y="46"/>
                    </a:lnTo>
                    <a:lnTo>
                      <a:pt x="15" y="42"/>
                    </a:lnTo>
                    <a:lnTo>
                      <a:pt x="13" y="38"/>
                    </a:lnTo>
                    <a:lnTo>
                      <a:pt x="12" y="34"/>
                    </a:lnTo>
                    <a:lnTo>
                      <a:pt x="11" y="29"/>
                    </a:lnTo>
                    <a:lnTo>
                      <a:pt x="10" y="25"/>
                    </a:lnTo>
                    <a:lnTo>
                      <a:pt x="9" y="19"/>
                    </a:lnTo>
                    <a:lnTo>
                      <a:pt x="7" y="13"/>
                    </a:lnTo>
                    <a:lnTo>
                      <a:pt x="5" y="8"/>
                    </a:lnTo>
                    <a:lnTo>
                      <a:pt x="3" y="4"/>
                    </a:lnTo>
                    <a:lnTo>
                      <a:pt x="0" y="0"/>
                    </a:lnTo>
                  </a:path>
                </a:pathLst>
              </a:custGeom>
              <a:noFill/>
              <a:ln w="28575" cap="rnd">
                <a:solidFill>
                  <a:srgbClr val="000000"/>
                </a:solidFill>
                <a:round/>
                <a:headEnd type="none" w="sm" len="sm"/>
                <a:tailEnd type="none" w="sm" len="sm"/>
              </a:ln>
            </p:spPr>
            <p:txBody>
              <a:bodyPr/>
              <a:lstStyle/>
              <a:p>
                <a:endParaRPr lang="zh-CN" altLang="en-US"/>
              </a:p>
            </p:txBody>
          </p:sp>
          <p:sp>
            <p:nvSpPr>
              <p:cNvPr id="39" name="Freeform 122"/>
              <p:cNvSpPr>
                <a:spLocks/>
              </p:cNvSpPr>
              <p:nvPr/>
            </p:nvSpPr>
            <p:spPr bwMode="auto">
              <a:xfrm>
                <a:off x="6354" y="4451"/>
                <a:ext cx="48" cy="74"/>
              </a:xfrm>
              <a:custGeom>
                <a:avLst/>
                <a:gdLst>
                  <a:gd name="T0" fmla="*/ 0 w 31"/>
                  <a:gd name="T1" fmla="*/ 29 h 101"/>
                  <a:gd name="T2" fmla="*/ 0 w 31"/>
                  <a:gd name="T3" fmla="*/ 27 h 101"/>
                  <a:gd name="T4" fmla="*/ 0 w 31"/>
                  <a:gd name="T5" fmla="*/ 26 h 101"/>
                  <a:gd name="T6" fmla="*/ 0 w 31"/>
                  <a:gd name="T7" fmla="*/ 25 h 101"/>
                  <a:gd name="T8" fmla="*/ 0 w 31"/>
                  <a:gd name="T9" fmla="*/ 24 h 101"/>
                  <a:gd name="T10" fmla="*/ 0 w 31"/>
                  <a:gd name="T11" fmla="*/ 23 h 101"/>
                  <a:gd name="T12" fmla="*/ 22 w 31"/>
                  <a:gd name="T13" fmla="*/ 22 h 101"/>
                  <a:gd name="T14" fmla="*/ 34 w 31"/>
                  <a:gd name="T15" fmla="*/ 21 h 101"/>
                  <a:gd name="T16" fmla="*/ 53 w 31"/>
                  <a:gd name="T17" fmla="*/ 20 h 101"/>
                  <a:gd name="T18" fmla="*/ 74 w 31"/>
                  <a:gd name="T19" fmla="*/ 19 h 101"/>
                  <a:gd name="T20" fmla="*/ 87 w 31"/>
                  <a:gd name="T21" fmla="*/ 18 h 101"/>
                  <a:gd name="T22" fmla="*/ 96 w 31"/>
                  <a:gd name="T23" fmla="*/ 16 h 101"/>
                  <a:gd name="T24" fmla="*/ 108 w 31"/>
                  <a:gd name="T25" fmla="*/ 14 h 101"/>
                  <a:gd name="T26" fmla="*/ 122 w 31"/>
                  <a:gd name="T27" fmla="*/ 12 h 101"/>
                  <a:gd name="T28" fmla="*/ 122 w 31"/>
                  <a:gd name="T29" fmla="*/ 11 h 101"/>
                  <a:gd name="T30" fmla="*/ 122 w 31"/>
                  <a:gd name="T31" fmla="*/ 10 h 101"/>
                  <a:gd name="T32" fmla="*/ 122 w 31"/>
                  <a:gd name="T33" fmla="*/ 8 h 101"/>
                  <a:gd name="T34" fmla="*/ 122 w 31"/>
                  <a:gd name="T35" fmla="*/ 7 h 101"/>
                  <a:gd name="T36" fmla="*/ 122 w 31"/>
                  <a:gd name="T37" fmla="*/ 6 h 101"/>
                  <a:gd name="T38" fmla="*/ 135 w 31"/>
                  <a:gd name="T39" fmla="*/ 5 h 101"/>
                  <a:gd name="T40" fmla="*/ 136 w 31"/>
                  <a:gd name="T41" fmla="*/ 4 h 101"/>
                  <a:gd name="T42" fmla="*/ 156 w 31"/>
                  <a:gd name="T43" fmla="*/ 2 h 101"/>
                  <a:gd name="T44" fmla="*/ 167 w 31"/>
                  <a:gd name="T45" fmla="*/ 1 h 101"/>
                  <a:gd name="T46" fmla="*/ 170 w 31"/>
                  <a:gd name="T47" fmla="*/ 0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101"/>
                  <a:gd name="T74" fmla="*/ 31 w 31"/>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101">
                    <a:moveTo>
                      <a:pt x="0" y="100"/>
                    </a:moveTo>
                    <a:lnTo>
                      <a:pt x="0" y="96"/>
                    </a:lnTo>
                    <a:lnTo>
                      <a:pt x="0" y="92"/>
                    </a:lnTo>
                    <a:lnTo>
                      <a:pt x="0" y="88"/>
                    </a:lnTo>
                    <a:lnTo>
                      <a:pt x="0" y="83"/>
                    </a:lnTo>
                    <a:lnTo>
                      <a:pt x="0" y="79"/>
                    </a:lnTo>
                    <a:lnTo>
                      <a:pt x="4" y="76"/>
                    </a:lnTo>
                    <a:lnTo>
                      <a:pt x="6" y="72"/>
                    </a:lnTo>
                    <a:lnTo>
                      <a:pt x="9" y="68"/>
                    </a:lnTo>
                    <a:lnTo>
                      <a:pt x="13" y="65"/>
                    </a:lnTo>
                    <a:lnTo>
                      <a:pt x="15" y="61"/>
                    </a:lnTo>
                    <a:lnTo>
                      <a:pt x="17" y="56"/>
                    </a:lnTo>
                    <a:lnTo>
                      <a:pt x="19" y="49"/>
                    </a:lnTo>
                    <a:lnTo>
                      <a:pt x="21" y="43"/>
                    </a:lnTo>
                    <a:lnTo>
                      <a:pt x="21" y="38"/>
                    </a:lnTo>
                    <a:lnTo>
                      <a:pt x="21" y="34"/>
                    </a:lnTo>
                    <a:lnTo>
                      <a:pt x="21" y="29"/>
                    </a:lnTo>
                    <a:lnTo>
                      <a:pt x="21" y="25"/>
                    </a:lnTo>
                    <a:lnTo>
                      <a:pt x="21" y="20"/>
                    </a:lnTo>
                    <a:lnTo>
                      <a:pt x="23" y="16"/>
                    </a:lnTo>
                    <a:lnTo>
                      <a:pt x="24" y="12"/>
                    </a:lnTo>
                    <a:lnTo>
                      <a:pt x="27" y="8"/>
                    </a:lnTo>
                    <a:lnTo>
                      <a:pt x="29" y="4"/>
                    </a:lnTo>
                    <a:lnTo>
                      <a:pt x="30" y="0"/>
                    </a:lnTo>
                  </a:path>
                </a:pathLst>
              </a:custGeom>
              <a:noFill/>
              <a:ln w="28575" cap="rnd">
                <a:solidFill>
                  <a:srgbClr val="000000"/>
                </a:solidFill>
                <a:round/>
                <a:headEnd type="none" w="sm" len="sm"/>
                <a:tailEnd type="none" w="sm" len="sm"/>
              </a:ln>
            </p:spPr>
            <p:txBody>
              <a:bodyPr/>
              <a:lstStyle/>
              <a:p>
                <a:endParaRPr lang="zh-CN" altLang="en-US"/>
              </a:p>
            </p:txBody>
          </p:sp>
          <p:sp>
            <p:nvSpPr>
              <p:cNvPr id="40" name="Freeform 123"/>
              <p:cNvSpPr>
                <a:spLocks/>
              </p:cNvSpPr>
              <p:nvPr/>
            </p:nvSpPr>
            <p:spPr bwMode="auto">
              <a:xfrm>
                <a:off x="6379" y="4463"/>
                <a:ext cx="47" cy="77"/>
              </a:xfrm>
              <a:custGeom>
                <a:avLst/>
                <a:gdLst>
                  <a:gd name="T0" fmla="*/ 0 w 45"/>
                  <a:gd name="T1" fmla="*/ 32 h 103"/>
                  <a:gd name="T2" fmla="*/ 2 w 45"/>
                  <a:gd name="T3" fmla="*/ 30 h 103"/>
                  <a:gd name="T4" fmla="*/ 3 w 45"/>
                  <a:gd name="T5" fmla="*/ 29 h 103"/>
                  <a:gd name="T6" fmla="*/ 5 w 45"/>
                  <a:gd name="T7" fmla="*/ 28 h 103"/>
                  <a:gd name="T8" fmla="*/ 6 w 45"/>
                  <a:gd name="T9" fmla="*/ 26 h 103"/>
                  <a:gd name="T10" fmla="*/ 9 w 45"/>
                  <a:gd name="T11" fmla="*/ 25 h 103"/>
                  <a:gd name="T12" fmla="*/ 17 w 45"/>
                  <a:gd name="T13" fmla="*/ 24 h 103"/>
                  <a:gd name="T14" fmla="*/ 21 w 45"/>
                  <a:gd name="T15" fmla="*/ 23 h 103"/>
                  <a:gd name="T16" fmla="*/ 23 w 45"/>
                  <a:gd name="T17" fmla="*/ 22 h 103"/>
                  <a:gd name="T18" fmla="*/ 27 w 45"/>
                  <a:gd name="T19" fmla="*/ 20 h 103"/>
                  <a:gd name="T20" fmla="*/ 28 w 45"/>
                  <a:gd name="T21" fmla="*/ 18 h 103"/>
                  <a:gd name="T22" fmla="*/ 28 w 45"/>
                  <a:gd name="T23" fmla="*/ 16 h 103"/>
                  <a:gd name="T24" fmla="*/ 28 w 45"/>
                  <a:gd name="T25" fmla="*/ 15 h 103"/>
                  <a:gd name="T26" fmla="*/ 28 w 45"/>
                  <a:gd name="T27" fmla="*/ 14 h 103"/>
                  <a:gd name="T28" fmla="*/ 28 w 45"/>
                  <a:gd name="T29" fmla="*/ 12 h 103"/>
                  <a:gd name="T30" fmla="*/ 28 w 45"/>
                  <a:gd name="T31" fmla="*/ 11 h 103"/>
                  <a:gd name="T32" fmla="*/ 28 w 45"/>
                  <a:gd name="T33" fmla="*/ 10 h 103"/>
                  <a:gd name="T34" fmla="*/ 29 w 45"/>
                  <a:gd name="T35" fmla="*/ 9 h 103"/>
                  <a:gd name="T36" fmla="*/ 31 w 45"/>
                  <a:gd name="T37" fmla="*/ 7 h 103"/>
                  <a:gd name="T38" fmla="*/ 36 w 45"/>
                  <a:gd name="T39" fmla="*/ 7 h 103"/>
                  <a:gd name="T40" fmla="*/ 43 w 45"/>
                  <a:gd name="T41" fmla="*/ 5 h 103"/>
                  <a:gd name="T42" fmla="*/ 46 w 45"/>
                  <a:gd name="T43" fmla="*/ 4 h 103"/>
                  <a:gd name="T44" fmla="*/ 50 w 45"/>
                  <a:gd name="T45" fmla="*/ 3 h 103"/>
                  <a:gd name="T46" fmla="*/ 51 w 45"/>
                  <a:gd name="T47" fmla="*/ 1 h 103"/>
                  <a:gd name="T48" fmla="*/ 52 w 45"/>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103"/>
                  <a:gd name="T77" fmla="*/ 45 w 45"/>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103">
                    <a:moveTo>
                      <a:pt x="0" y="102"/>
                    </a:moveTo>
                    <a:lnTo>
                      <a:pt x="2" y="96"/>
                    </a:lnTo>
                    <a:lnTo>
                      <a:pt x="3" y="92"/>
                    </a:lnTo>
                    <a:lnTo>
                      <a:pt x="5" y="88"/>
                    </a:lnTo>
                    <a:lnTo>
                      <a:pt x="6" y="84"/>
                    </a:lnTo>
                    <a:lnTo>
                      <a:pt x="9" y="80"/>
                    </a:lnTo>
                    <a:lnTo>
                      <a:pt x="13" y="76"/>
                    </a:lnTo>
                    <a:lnTo>
                      <a:pt x="17" y="74"/>
                    </a:lnTo>
                    <a:lnTo>
                      <a:pt x="19" y="69"/>
                    </a:lnTo>
                    <a:lnTo>
                      <a:pt x="23" y="64"/>
                    </a:lnTo>
                    <a:lnTo>
                      <a:pt x="24" y="58"/>
                    </a:lnTo>
                    <a:lnTo>
                      <a:pt x="24" y="52"/>
                    </a:lnTo>
                    <a:lnTo>
                      <a:pt x="24" y="48"/>
                    </a:lnTo>
                    <a:lnTo>
                      <a:pt x="24" y="44"/>
                    </a:lnTo>
                    <a:lnTo>
                      <a:pt x="24" y="40"/>
                    </a:lnTo>
                    <a:lnTo>
                      <a:pt x="24" y="36"/>
                    </a:lnTo>
                    <a:lnTo>
                      <a:pt x="24" y="32"/>
                    </a:lnTo>
                    <a:lnTo>
                      <a:pt x="25" y="28"/>
                    </a:lnTo>
                    <a:lnTo>
                      <a:pt x="27" y="24"/>
                    </a:lnTo>
                    <a:lnTo>
                      <a:pt x="31" y="21"/>
                    </a:lnTo>
                    <a:lnTo>
                      <a:pt x="35" y="18"/>
                    </a:lnTo>
                    <a:lnTo>
                      <a:pt x="38" y="14"/>
                    </a:lnTo>
                    <a:lnTo>
                      <a:pt x="42" y="10"/>
                    </a:lnTo>
                    <a:lnTo>
                      <a:pt x="43" y="4"/>
                    </a:lnTo>
                    <a:lnTo>
                      <a:pt x="44" y="0"/>
                    </a:lnTo>
                  </a:path>
                </a:pathLst>
              </a:custGeom>
              <a:noFill/>
              <a:ln w="28575" cap="rnd">
                <a:solidFill>
                  <a:srgbClr val="000000"/>
                </a:solidFill>
                <a:round/>
                <a:headEnd type="none" w="sm" len="sm"/>
                <a:tailEnd type="none" w="sm" len="sm"/>
              </a:ln>
            </p:spPr>
            <p:txBody>
              <a:bodyPr/>
              <a:lstStyle/>
              <a:p>
                <a:endParaRPr lang="zh-CN" altLang="en-US"/>
              </a:p>
            </p:txBody>
          </p:sp>
          <p:sp>
            <p:nvSpPr>
              <p:cNvPr id="41" name="Freeform 124"/>
              <p:cNvSpPr>
                <a:spLocks/>
              </p:cNvSpPr>
              <p:nvPr/>
            </p:nvSpPr>
            <p:spPr bwMode="auto">
              <a:xfrm>
                <a:off x="6671" y="4275"/>
                <a:ext cx="289" cy="77"/>
              </a:xfrm>
              <a:custGeom>
                <a:avLst/>
                <a:gdLst>
                  <a:gd name="T0" fmla="*/ 237 w 308"/>
                  <a:gd name="T1" fmla="*/ 11 h 105"/>
                  <a:gd name="T2" fmla="*/ 231 w 308"/>
                  <a:gd name="T3" fmla="*/ 30 h 105"/>
                  <a:gd name="T4" fmla="*/ 14 w 308"/>
                  <a:gd name="T5" fmla="*/ 18 h 105"/>
                  <a:gd name="T6" fmla="*/ 1 w 308"/>
                  <a:gd name="T7" fmla="*/ 13 h 105"/>
                  <a:gd name="T8" fmla="*/ 0 w 308"/>
                  <a:gd name="T9" fmla="*/ 8 h 105"/>
                  <a:gd name="T10" fmla="*/ 6 w 308"/>
                  <a:gd name="T11" fmla="*/ 4 h 105"/>
                  <a:gd name="T12" fmla="*/ 22 w 308"/>
                  <a:gd name="T13" fmla="*/ 0 h 105"/>
                  <a:gd name="T14" fmla="*/ 237 w 308"/>
                  <a:gd name="T15" fmla="*/ 11 h 105"/>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105"/>
                  <a:gd name="T26" fmla="*/ 308 w 308"/>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105">
                    <a:moveTo>
                      <a:pt x="307" y="39"/>
                    </a:moveTo>
                    <a:lnTo>
                      <a:pt x="297" y="104"/>
                    </a:lnTo>
                    <a:lnTo>
                      <a:pt x="18" y="63"/>
                    </a:lnTo>
                    <a:lnTo>
                      <a:pt x="1" y="47"/>
                    </a:lnTo>
                    <a:lnTo>
                      <a:pt x="0" y="27"/>
                    </a:lnTo>
                    <a:lnTo>
                      <a:pt x="6" y="12"/>
                    </a:lnTo>
                    <a:lnTo>
                      <a:pt x="28" y="0"/>
                    </a:lnTo>
                    <a:lnTo>
                      <a:pt x="307" y="39"/>
                    </a:lnTo>
                  </a:path>
                </a:pathLst>
              </a:custGeom>
              <a:noFill/>
              <a:ln w="28575" cap="rnd">
                <a:solidFill>
                  <a:srgbClr val="000000"/>
                </a:solidFill>
                <a:round/>
                <a:headEnd/>
                <a:tailEnd/>
              </a:ln>
            </p:spPr>
            <p:txBody>
              <a:bodyPr/>
              <a:lstStyle/>
              <a:p>
                <a:endParaRPr lang="zh-CN" altLang="en-US"/>
              </a:p>
            </p:txBody>
          </p:sp>
          <p:sp>
            <p:nvSpPr>
              <p:cNvPr id="42" name="Freeform 125"/>
              <p:cNvSpPr>
                <a:spLocks/>
              </p:cNvSpPr>
              <p:nvPr/>
            </p:nvSpPr>
            <p:spPr bwMode="auto">
              <a:xfrm>
                <a:off x="6865" y="4463"/>
                <a:ext cx="327" cy="82"/>
              </a:xfrm>
              <a:custGeom>
                <a:avLst/>
                <a:gdLst>
                  <a:gd name="T0" fmla="*/ 268 w 349"/>
                  <a:gd name="T1" fmla="*/ 18 h 111"/>
                  <a:gd name="T2" fmla="*/ 202 w 349"/>
                  <a:gd name="T3" fmla="*/ 18 h 111"/>
                  <a:gd name="T4" fmla="*/ 177 w 349"/>
                  <a:gd name="T5" fmla="*/ 4 h 111"/>
                  <a:gd name="T6" fmla="*/ 141 w 349"/>
                  <a:gd name="T7" fmla="*/ 1 h 111"/>
                  <a:gd name="T8" fmla="*/ 124 w 349"/>
                  <a:gd name="T9" fmla="*/ 4 h 111"/>
                  <a:gd name="T10" fmla="*/ 112 w 349"/>
                  <a:gd name="T11" fmla="*/ 12 h 111"/>
                  <a:gd name="T12" fmla="*/ 96 w 349"/>
                  <a:gd name="T13" fmla="*/ 13 h 111"/>
                  <a:gd name="T14" fmla="*/ 72 w 349"/>
                  <a:gd name="T15" fmla="*/ 10 h 111"/>
                  <a:gd name="T16" fmla="*/ 59 w 349"/>
                  <a:gd name="T17" fmla="*/ 3 h 111"/>
                  <a:gd name="T18" fmla="*/ 17 w 349"/>
                  <a:gd name="T19" fmla="*/ 1 h 111"/>
                  <a:gd name="T20" fmla="*/ 2 w 349"/>
                  <a:gd name="T21" fmla="*/ 0 h 111"/>
                  <a:gd name="T22" fmla="*/ 0 w 349"/>
                  <a:gd name="T23" fmla="*/ 5 h 111"/>
                  <a:gd name="T24" fmla="*/ 12 w 349"/>
                  <a:gd name="T25" fmla="*/ 10 h 111"/>
                  <a:gd name="T26" fmla="*/ 31 w 349"/>
                  <a:gd name="T27" fmla="*/ 13 h 111"/>
                  <a:gd name="T28" fmla="*/ 49 w 349"/>
                  <a:gd name="T29" fmla="*/ 15 h 111"/>
                  <a:gd name="T30" fmla="*/ 85 w 349"/>
                  <a:gd name="T31" fmla="*/ 19 h 111"/>
                  <a:gd name="T32" fmla="*/ 96 w 349"/>
                  <a:gd name="T33" fmla="*/ 22 h 111"/>
                  <a:gd name="T34" fmla="*/ 116 w 349"/>
                  <a:gd name="T35" fmla="*/ 28 h 111"/>
                  <a:gd name="T36" fmla="*/ 141 w 349"/>
                  <a:gd name="T37" fmla="*/ 33 h 111"/>
                  <a:gd name="T38" fmla="*/ 176 w 349"/>
                  <a:gd name="T39" fmla="*/ 33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9"/>
                  <a:gd name="T61" fmla="*/ 0 h 111"/>
                  <a:gd name="T62" fmla="*/ 349 w 349"/>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9" h="111">
                    <a:moveTo>
                      <a:pt x="348" y="62"/>
                    </a:moveTo>
                    <a:lnTo>
                      <a:pt x="264" y="62"/>
                    </a:lnTo>
                    <a:lnTo>
                      <a:pt x="230" y="14"/>
                    </a:lnTo>
                    <a:lnTo>
                      <a:pt x="182" y="4"/>
                    </a:lnTo>
                    <a:lnTo>
                      <a:pt x="160" y="12"/>
                    </a:lnTo>
                    <a:lnTo>
                      <a:pt x="146" y="38"/>
                    </a:lnTo>
                    <a:lnTo>
                      <a:pt x="124" y="45"/>
                    </a:lnTo>
                    <a:lnTo>
                      <a:pt x="93" y="33"/>
                    </a:lnTo>
                    <a:lnTo>
                      <a:pt x="76" y="9"/>
                    </a:lnTo>
                    <a:lnTo>
                      <a:pt x="21" y="2"/>
                    </a:lnTo>
                    <a:lnTo>
                      <a:pt x="2" y="0"/>
                    </a:lnTo>
                    <a:lnTo>
                      <a:pt x="0" y="19"/>
                    </a:lnTo>
                    <a:lnTo>
                      <a:pt x="16" y="31"/>
                    </a:lnTo>
                    <a:lnTo>
                      <a:pt x="40" y="45"/>
                    </a:lnTo>
                    <a:lnTo>
                      <a:pt x="64" y="50"/>
                    </a:lnTo>
                    <a:lnTo>
                      <a:pt x="110" y="64"/>
                    </a:lnTo>
                    <a:lnTo>
                      <a:pt x="124" y="76"/>
                    </a:lnTo>
                    <a:lnTo>
                      <a:pt x="151" y="93"/>
                    </a:lnTo>
                    <a:lnTo>
                      <a:pt x="184" y="108"/>
                    </a:lnTo>
                    <a:lnTo>
                      <a:pt x="228" y="110"/>
                    </a:lnTo>
                  </a:path>
                </a:pathLst>
              </a:custGeom>
              <a:noFill/>
              <a:ln w="28575" cap="rnd">
                <a:solidFill>
                  <a:srgbClr val="000000"/>
                </a:solidFill>
                <a:round/>
                <a:headEnd type="none" w="sm" len="sm"/>
                <a:tailEnd type="none" w="sm" len="sm"/>
              </a:ln>
            </p:spPr>
            <p:txBody>
              <a:bodyPr/>
              <a:lstStyle/>
              <a:p>
                <a:endParaRPr lang="zh-CN" altLang="en-US"/>
              </a:p>
            </p:txBody>
          </p:sp>
          <p:sp>
            <p:nvSpPr>
              <p:cNvPr id="43" name="Freeform 126"/>
              <p:cNvSpPr>
                <a:spLocks/>
              </p:cNvSpPr>
              <p:nvPr/>
            </p:nvSpPr>
            <p:spPr bwMode="auto">
              <a:xfrm>
                <a:off x="6787" y="4492"/>
                <a:ext cx="409" cy="125"/>
              </a:xfrm>
              <a:custGeom>
                <a:avLst/>
                <a:gdLst>
                  <a:gd name="T0" fmla="*/ 339 w 435"/>
                  <a:gd name="T1" fmla="*/ 41 h 169"/>
                  <a:gd name="T2" fmla="*/ 283 w 435"/>
                  <a:gd name="T3" fmla="*/ 41 h 169"/>
                  <a:gd name="T4" fmla="*/ 268 w 435"/>
                  <a:gd name="T5" fmla="*/ 45 h 169"/>
                  <a:gd name="T6" fmla="*/ 249 w 435"/>
                  <a:gd name="T7" fmla="*/ 50 h 169"/>
                  <a:gd name="T8" fmla="*/ 221 w 435"/>
                  <a:gd name="T9" fmla="*/ 50 h 169"/>
                  <a:gd name="T10" fmla="*/ 165 w 435"/>
                  <a:gd name="T11" fmla="*/ 50 h 169"/>
                  <a:gd name="T12" fmla="*/ 135 w 435"/>
                  <a:gd name="T13" fmla="*/ 48 h 169"/>
                  <a:gd name="T14" fmla="*/ 111 w 435"/>
                  <a:gd name="T15" fmla="*/ 45 h 169"/>
                  <a:gd name="T16" fmla="*/ 41 w 435"/>
                  <a:gd name="T17" fmla="*/ 44 h 169"/>
                  <a:gd name="T18" fmla="*/ 23 w 435"/>
                  <a:gd name="T19" fmla="*/ 40 h 169"/>
                  <a:gd name="T20" fmla="*/ 21 w 435"/>
                  <a:gd name="T21" fmla="*/ 34 h 169"/>
                  <a:gd name="T22" fmla="*/ 7 w 435"/>
                  <a:gd name="T23" fmla="*/ 29 h 169"/>
                  <a:gd name="T24" fmla="*/ 8 w 435"/>
                  <a:gd name="T25" fmla="*/ 22 h 169"/>
                  <a:gd name="T26" fmla="*/ 0 w 435"/>
                  <a:gd name="T27" fmla="*/ 18 h 169"/>
                  <a:gd name="T28" fmla="*/ 14 w 435"/>
                  <a:gd name="T29" fmla="*/ 11 h 169"/>
                  <a:gd name="T30" fmla="*/ 10 w 435"/>
                  <a:gd name="T31" fmla="*/ 5 h 169"/>
                  <a:gd name="T32" fmla="*/ 23 w 435"/>
                  <a:gd name="T33" fmla="*/ 1 h 169"/>
                  <a:gd name="T34" fmla="*/ 47 w 435"/>
                  <a:gd name="T35" fmla="*/ 1 h 169"/>
                  <a:gd name="T36" fmla="*/ 88 w 435"/>
                  <a:gd name="T37" fmla="*/ 0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5"/>
                  <a:gd name="T58" fmla="*/ 0 h 169"/>
                  <a:gd name="T59" fmla="*/ 435 w 435"/>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5" h="169">
                    <a:moveTo>
                      <a:pt x="434" y="139"/>
                    </a:moveTo>
                    <a:lnTo>
                      <a:pt x="362" y="139"/>
                    </a:lnTo>
                    <a:lnTo>
                      <a:pt x="343" y="151"/>
                    </a:lnTo>
                    <a:lnTo>
                      <a:pt x="319" y="166"/>
                    </a:lnTo>
                    <a:lnTo>
                      <a:pt x="283" y="168"/>
                    </a:lnTo>
                    <a:lnTo>
                      <a:pt x="211" y="168"/>
                    </a:lnTo>
                    <a:lnTo>
                      <a:pt x="173" y="161"/>
                    </a:lnTo>
                    <a:lnTo>
                      <a:pt x="143" y="152"/>
                    </a:lnTo>
                    <a:lnTo>
                      <a:pt x="53" y="148"/>
                    </a:lnTo>
                    <a:lnTo>
                      <a:pt x="29" y="134"/>
                    </a:lnTo>
                    <a:lnTo>
                      <a:pt x="26" y="114"/>
                    </a:lnTo>
                    <a:lnTo>
                      <a:pt x="7" y="98"/>
                    </a:lnTo>
                    <a:lnTo>
                      <a:pt x="12" y="74"/>
                    </a:lnTo>
                    <a:lnTo>
                      <a:pt x="0" y="58"/>
                    </a:lnTo>
                    <a:lnTo>
                      <a:pt x="18" y="36"/>
                    </a:lnTo>
                    <a:lnTo>
                      <a:pt x="14" y="16"/>
                    </a:lnTo>
                    <a:lnTo>
                      <a:pt x="29" y="2"/>
                    </a:lnTo>
                    <a:lnTo>
                      <a:pt x="60" y="1"/>
                    </a:lnTo>
                    <a:lnTo>
                      <a:pt x="113" y="0"/>
                    </a:lnTo>
                  </a:path>
                </a:pathLst>
              </a:custGeom>
              <a:noFill/>
              <a:ln w="28575" cap="rnd">
                <a:solidFill>
                  <a:srgbClr val="000000"/>
                </a:solidFill>
                <a:round/>
                <a:headEnd type="none" w="sm" len="sm"/>
                <a:tailEnd type="none" w="sm" len="sm"/>
              </a:ln>
            </p:spPr>
            <p:txBody>
              <a:bodyPr/>
              <a:lstStyle/>
              <a:p>
                <a:endParaRPr lang="zh-CN" altLang="en-US"/>
              </a:p>
            </p:txBody>
          </p:sp>
          <p:sp>
            <p:nvSpPr>
              <p:cNvPr id="44" name="Freeform 127"/>
              <p:cNvSpPr>
                <a:spLocks/>
              </p:cNvSpPr>
              <p:nvPr/>
            </p:nvSpPr>
            <p:spPr bwMode="auto">
              <a:xfrm>
                <a:off x="6808" y="4520"/>
                <a:ext cx="133" cy="12"/>
              </a:xfrm>
              <a:custGeom>
                <a:avLst/>
                <a:gdLst>
                  <a:gd name="T0" fmla="*/ 0 w 143"/>
                  <a:gd name="T1" fmla="*/ 0 h 17"/>
                  <a:gd name="T2" fmla="*/ 106 w 143"/>
                  <a:gd name="T3" fmla="*/ 4 h 17"/>
                  <a:gd name="T4" fmla="*/ 0 60000 65536"/>
                  <a:gd name="T5" fmla="*/ 0 60000 65536"/>
                  <a:gd name="T6" fmla="*/ 0 w 143"/>
                  <a:gd name="T7" fmla="*/ 0 h 17"/>
                  <a:gd name="T8" fmla="*/ 143 w 143"/>
                  <a:gd name="T9" fmla="*/ 17 h 17"/>
                </a:gdLst>
                <a:ahLst/>
                <a:cxnLst>
                  <a:cxn ang="T4">
                    <a:pos x="T0" y="T1"/>
                  </a:cxn>
                  <a:cxn ang="T5">
                    <a:pos x="T2" y="T3"/>
                  </a:cxn>
                </a:cxnLst>
                <a:rect l="T6" t="T7" r="T8" b="T9"/>
                <a:pathLst>
                  <a:path w="143" h="17">
                    <a:moveTo>
                      <a:pt x="0" y="0"/>
                    </a:moveTo>
                    <a:lnTo>
                      <a:pt x="142" y="16"/>
                    </a:lnTo>
                  </a:path>
                </a:pathLst>
              </a:custGeom>
              <a:noFill/>
              <a:ln w="28575" cap="rnd">
                <a:solidFill>
                  <a:srgbClr val="000000"/>
                </a:solidFill>
                <a:round/>
                <a:headEnd type="none" w="sm" len="sm"/>
                <a:tailEnd type="none" w="sm" len="sm"/>
              </a:ln>
            </p:spPr>
            <p:txBody>
              <a:bodyPr/>
              <a:lstStyle/>
              <a:p>
                <a:endParaRPr lang="zh-CN" altLang="en-US"/>
              </a:p>
            </p:txBody>
          </p:sp>
          <p:sp>
            <p:nvSpPr>
              <p:cNvPr id="45" name="Freeform 128"/>
              <p:cNvSpPr>
                <a:spLocks/>
              </p:cNvSpPr>
              <p:nvPr/>
            </p:nvSpPr>
            <p:spPr bwMode="auto">
              <a:xfrm>
                <a:off x="6803" y="4548"/>
                <a:ext cx="143" cy="0"/>
              </a:xfrm>
              <a:custGeom>
                <a:avLst/>
                <a:gdLst>
                  <a:gd name="T0" fmla="*/ 0 w 152"/>
                  <a:gd name="T1" fmla="*/ 0 h 1"/>
                  <a:gd name="T2" fmla="*/ 119 w 152"/>
                  <a:gd name="T3" fmla="*/ 0 h 1"/>
                  <a:gd name="T4" fmla="*/ 0 60000 65536"/>
                  <a:gd name="T5" fmla="*/ 0 60000 65536"/>
                  <a:gd name="T6" fmla="*/ 0 w 152"/>
                  <a:gd name="T7" fmla="*/ 0 h 1"/>
                  <a:gd name="T8" fmla="*/ 152 w 152"/>
                  <a:gd name="T9" fmla="*/ 0 h 1"/>
                </a:gdLst>
                <a:ahLst/>
                <a:cxnLst>
                  <a:cxn ang="T4">
                    <a:pos x="T0" y="T1"/>
                  </a:cxn>
                  <a:cxn ang="T5">
                    <a:pos x="T2" y="T3"/>
                  </a:cxn>
                </a:cxnLst>
                <a:rect l="T6" t="T7" r="T8" b="T9"/>
                <a:pathLst>
                  <a:path w="152" h="1">
                    <a:moveTo>
                      <a:pt x="0" y="0"/>
                    </a:moveTo>
                    <a:lnTo>
                      <a:pt x="151" y="0"/>
                    </a:lnTo>
                  </a:path>
                </a:pathLst>
              </a:custGeom>
              <a:noFill/>
              <a:ln w="28575" cap="rnd">
                <a:solidFill>
                  <a:srgbClr val="000000"/>
                </a:solidFill>
                <a:round/>
                <a:headEnd type="none" w="sm" len="sm"/>
                <a:tailEnd type="none" w="sm" len="sm"/>
              </a:ln>
            </p:spPr>
            <p:txBody>
              <a:bodyPr/>
              <a:lstStyle/>
              <a:p>
                <a:endParaRPr lang="zh-CN" altLang="en-US"/>
              </a:p>
            </p:txBody>
          </p:sp>
          <p:sp>
            <p:nvSpPr>
              <p:cNvPr id="46" name="Freeform 129"/>
              <p:cNvSpPr>
                <a:spLocks/>
              </p:cNvSpPr>
              <p:nvPr/>
            </p:nvSpPr>
            <p:spPr bwMode="auto">
              <a:xfrm>
                <a:off x="6814" y="4575"/>
                <a:ext cx="138" cy="1"/>
              </a:xfrm>
              <a:custGeom>
                <a:avLst/>
                <a:gdLst>
                  <a:gd name="T0" fmla="*/ 0 w 147"/>
                  <a:gd name="T1" fmla="*/ 0 h 1"/>
                  <a:gd name="T2" fmla="*/ 114 w 147"/>
                  <a:gd name="T3" fmla="*/ 0 h 1"/>
                  <a:gd name="T4" fmla="*/ 0 60000 65536"/>
                  <a:gd name="T5" fmla="*/ 0 60000 65536"/>
                  <a:gd name="T6" fmla="*/ 0 w 147"/>
                  <a:gd name="T7" fmla="*/ 0 h 1"/>
                  <a:gd name="T8" fmla="*/ 147 w 147"/>
                  <a:gd name="T9" fmla="*/ 1 h 1"/>
                </a:gdLst>
                <a:ahLst/>
                <a:cxnLst>
                  <a:cxn ang="T4">
                    <a:pos x="T0" y="T1"/>
                  </a:cxn>
                  <a:cxn ang="T5">
                    <a:pos x="T2" y="T3"/>
                  </a:cxn>
                </a:cxnLst>
                <a:rect l="T6" t="T7" r="T8" b="T9"/>
                <a:pathLst>
                  <a:path w="147" h="1">
                    <a:moveTo>
                      <a:pt x="0" y="0"/>
                    </a:moveTo>
                    <a:lnTo>
                      <a:pt x="146" y="0"/>
                    </a:lnTo>
                  </a:path>
                </a:pathLst>
              </a:custGeom>
              <a:noFill/>
              <a:ln w="28575" cap="rnd">
                <a:solidFill>
                  <a:srgbClr val="000000"/>
                </a:solidFill>
                <a:round/>
                <a:headEnd type="none" w="sm" len="sm"/>
                <a:tailEnd type="none" w="sm" len="sm"/>
              </a:ln>
            </p:spPr>
            <p:txBody>
              <a:bodyPr/>
              <a:lstStyle/>
              <a:p>
                <a:endParaRPr lang="zh-CN" altLang="en-US"/>
              </a:p>
            </p:txBody>
          </p:sp>
          <p:sp>
            <p:nvSpPr>
              <p:cNvPr id="47" name="Freeform 130"/>
              <p:cNvSpPr>
                <a:spLocks/>
              </p:cNvSpPr>
              <p:nvPr/>
            </p:nvSpPr>
            <p:spPr bwMode="auto">
              <a:xfrm>
                <a:off x="6961" y="4355"/>
                <a:ext cx="47" cy="48"/>
              </a:xfrm>
              <a:custGeom>
                <a:avLst/>
                <a:gdLst>
                  <a:gd name="T0" fmla="*/ 63 w 29"/>
                  <a:gd name="T1" fmla="*/ 0 h 66"/>
                  <a:gd name="T2" fmla="*/ 42 w 29"/>
                  <a:gd name="T3" fmla="*/ 7 h 66"/>
                  <a:gd name="T4" fmla="*/ 0 w 29"/>
                  <a:gd name="T5" fmla="*/ 9 h 66"/>
                  <a:gd name="T6" fmla="*/ 0 w 29"/>
                  <a:gd name="T7" fmla="*/ 14 h 66"/>
                  <a:gd name="T8" fmla="*/ 63 w 29"/>
                  <a:gd name="T9" fmla="*/ 18 h 66"/>
                  <a:gd name="T10" fmla="*/ 136 w 29"/>
                  <a:gd name="T11" fmla="*/ 17 h 66"/>
                  <a:gd name="T12" fmla="*/ 191 w 29"/>
                  <a:gd name="T13" fmla="*/ 13 h 66"/>
                  <a:gd name="T14" fmla="*/ 191 w 29"/>
                  <a:gd name="T15" fmla="*/ 9 h 66"/>
                  <a:gd name="T16" fmla="*/ 144 w 29"/>
                  <a:gd name="T17" fmla="*/ 7 h 66"/>
                  <a:gd name="T18" fmla="*/ 110 w 29"/>
                  <a:gd name="T19" fmla="*/ 5 h 66"/>
                  <a:gd name="T20" fmla="*/ 63 w 29"/>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66"/>
                  <a:gd name="T35" fmla="*/ 29 w 29"/>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66">
                    <a:moveTo>
                      <a:pt x="9" y="0"/>
                    </a:moveTo>
                    <a:lnTo>
                      <a:pt x="6" y="25"/>
                    </a:lnTo>
                    <a:lnTo>
                      <a:pt x="0" y="35"/>
                    </a:lnTo>
                    <a:lnTo>
                      <a:pt x="0" y="49"/>
                    </a:lnTo>
                    <a:lnTo>
                      <a:pt x="9" y="65"/>
                    </a:lnTo>
                    <a:lnTo>
                      <a:pt x="20" y="61"/>
                    </a:lnTo>
                    <a:lnTo>
                      <a:pt x="28" y="48"/>
                    </a:lnTo>
                    <a:lnTo>
                      <a:pt x="28" y="33"/>
                    </a:lnTo>
                    <a:lnTo>
                      <a:pt x="21" y="24"/>
                    </a:lnTo>
                    <a:lnTo>
                      <a:pt x="16" y="17"/>
                    </a:lnTo>
                    <a:lnTo>
                      <a:pt x="9" y="0"/>
                    </a:lnTo>
                  </a:path>
                </a:pathLst>
              </a:custGeom>
              <a:solidFill>
                <a:srgbClr val="000000"/>
              </a:solidFill>
              <a:ln w="28575" cap="rnd">
                <a:solidFill>
                  <a:srgbClr val="000000"/>
                </a:solidFill>
                <a:round/>
                <a:headEnd/>
                <a:tailEnd/>
              </a:ln>
            </p:spPr>
            <p:txBody>
              <a:bodyPr/>
              <a:lstStyle/>
              <a:p>
                <a:endParaRPr lang="zh-CN" altLang="en-US"/>
              </a:p>
            </p:txBody>
          </p:sp>
          <p:sp>
            <p:nvSpPr>
              <p:cNvPr id="48" name="Freeform 131"/>
              <p:cNvSpPr>
                <a:spLocks/>
              </p:cNvSpPr>
              <p:nvPr/>
            </p:nvSpPr>
            <p:spPr bwMode="auto">
              <a:xfrm>
                <a:off x="6962" y="4424"/>
                <a:ext cx="47" cy="49"/>
              </a:xfrm>
              <a:custGeom>
                <a:avLst/>
                <a:gdLst>
                  <a:gd name="T0" fmla="*/ 63 w 29"/>
                  <a:gd name="T1" fmla="*/ 0 h 66"/>
                  <a:gd name="T2" fmla="*/ 42 w 29"/>
                  <a:gd name="T3" fmla="*/ 7 h 66"/>
                  <a:gd name="T4" fmla="*/ 0 w 29"/>
                  <a:gd name="T5" fmla="*/ 10 h 66"/>
                  <a:gd name="T6" fmla="*/ 0 w 29"/>
                  <a:gd name="T7" fmla="*/ 15 h 66"/>
                  <a:gd name="T8" fmla="*/ 63 w 29"/>
                  <a:gd name="T9" fmla="*/ 20 h 66"/>
                  <a:gd name="T10" fmla="*/ 136 w 29"/>
                  <a:gd name="T11" fmla="*/ 19 h 66"/>
                  <a:gd name="T12" fmla="*/ 191 w 29"/>
                  <a:gd name="T13" fmla="*/ 15 h 66"/>
                  <a:gd name="T14" fmla="*/ 191 w 29"/>
                  <a:gd name="T15" fmla="*/ 10 h 66"/>
                  <a:gd name="T16" fmla="*/ 144 w 29"/>
                  <a:gd name="T17" fmla="*/ 7 h 66"/>
                  <a:gd name="T18" fmla="*/ 110 w 29"/>
                  <a:gd name="T19" fmla="*/ 5 h 66"/>
                  <a:gd name="T20" fmla="*/ 63 w 29"/>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66"/>
                  <a:gd name="T35" fmla="*/ 29 w 29"/>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66">
                    <a:moveTo>
                      <a:pt x="9" y="0"/>
                    </a:moveTo>
                    <a:lnTo>
                      <a:pt x="6" y="25"/>
                    </a:lnTo>
                    <a:lnTo>
                      <a:pt x="0" y="35"/>
                    </a:lnTo>
                    <a:lnTo>
                      <a:pt x="0" y="49"/>
                    </a:lnTo>
                    <a:lnTo>
                      <a:pt x="9" y="65"/>
                    </a:lnTo>
                    <a:lnTo>
                      <a:pt x="20" y="61"/>
                    </a:lnTo>
                    <a:lnTo>
                      <a:pt x="28" y="48"/>
                    </a:lnTo>
                    <a:lnTo>
                      <a:pt x="28" y="33"/>
                    </a:lnTo>
                    <a:lnTo>
                      <a:pt x="21" y="24"/>
                    </a:lnTo>
                    <a:lnTo>
                      <a:pt x="16" y="17"/>
                    </a:lnTo>
                    <a:lnTo>
                      <a:pt x="9" y="0"/>
                    </a:lnTo>
                  </a:path>
                </a:pathLst>
              </a:custGeom>
              <a:solidFill>
                <a:srgbClr val="000000"/>
              </a:solidFill>
              <a:ln w="28575" cap="rnd">
                <a:solidFill>
                  <a:srgbClr val="000000"/>
                </a:solidFill>
                <a:round/>
                <a:headEnd/>
                <a:tailEnd/>
              </a:ln>
            </p:spPr>
            <p:txBody>
              <a:bodyPr/>
              <a:lstStyle/>
              <a:p>
                <a:endParaRPr lang="zh-CN" altLang="en-US"/>
              </a:p>
            </p:txBody>
          </p:sp>
          <p:sp>
            <p:nvSpPr>
              <p:cNvPr id="49" name="Freeform 132"/>
              <p:cNvSpPr>
                <a:spLocks/>
              </p:cNvSpPr>
              <p:nvPr/>
            </p:nvSpPr>
            <p:spPr bwMode="auto">
              <a:xfrm>
                <a:off x="6913" y="4386"/>
                <a:ext cx="48" cy="58"/>
              </a:xfrm>
              <a:custGeom>
                <a:avLst/>
                <a:gdLst>
                  <a:gd name="T0" fmla="*/ 368 w 24"/>
                  <a:gd name="T1" fmla="*/ 21 h 81"/>
                  <a:gd name="T2" fmla="*/ 160 w 24"/>
                  <a:gd name="T3" fmla="*/ 11 h 81"/>
                  <a:gd name="T4" fmla="*/ 160 w 24"/>
                  <a:gd name="T5" fmla="*/ 4 h 81"/>
                  <a:gd name="T6" fmla="*/ 0 w 24"/>
                  <a:gd name="T7" fmla="*/ 0 h 81"/>
                  <a:gd name="T8" fmla="*/ 0 60000 65536"/>
                  <a:gd name="T9" fmla="*/ 0 60000 65536"/>
                  <a:gd name="T10" fmla="*/ 0 60000 65536"/>
                  <a:gd name="T11" fmla="*/ 0 60000 65536"/>
                  <a:gd name="T12" fmla="*/ 0 w 24"/>
                  <a:gd name="T13" fmla="*/ 0 h 81"/>
                  <a:gd name="T14" fmla="*/ 24 w 24"/>
                  <a:gd name="T15" fmla="*/ 81 h 81"/>
                </a:gdLst>
                <a:ahLst/>
                <a:cxnLst>
                  <a:cxn ang="T8">
                    <a:pos x="T0" y="T1"/>
                  </a:cxn>
                  <a:cxn ang="T9">
                    <a:pos x="T2" y="T3"/>
                  </a:cxn>
                  <a:cxn ang="T10">
                    <a:pos x="T4" y="T5"/>
                  </a:cxn>
                  <a:cxn ang="T11">
                    <a:pos x="T6" y="T7"/>
                  </a:cxn>
                </a:cxnLst>
                <a:rect l="T12" t="T13" r="T14" b="T15"/>
                <a:pathLst>
                  <a:path w="24" h="81">
                    <a:moveTo>
                      <a:pt x="23" y="80"/>
                    </a:moveTo>
                    <a:lnTo>
                      <a:pt x="10" y="45"/>
                    </a:lnTo>
                    <a:lnTo>
                      <a:pt x="10" y="16"/>
                    </a:lnTo>
                    <a:lnTo>
                      <a:pt x="0" y="0"/>
                    </a:lnTo>
                  </a:path>
                </a:pathLst>
              </a:custGeom>
              <a:noFill/>
              <a:ln w="28575" cap="rnd">
                <a:solidFill>
                  <a:srgbClr val="000000"/>
                </a:solidFill>
                <a:round/>
                <a:headEnd type="none" w="sm" len="sm"/>
                <a:tailEnd type="none" w="sm" len="sm"/>
              </a:ln>
            </p:spPr>
            <p:txBody>
              <a:bodyPr/>
              <a:lstStyle/>
              <a:p>
                <a:endParaRPr lang="zh-CN" altLang="en-US"/>
              </a:p>
            </p:txBody>
          </p:sp>
          <p:sp>
            <p:nvSpPr>
              <p:cNvPr id="50" name="Freeform 133"/>
              <p:cNvSpPr>
                <a:spLocks/>
              </p:cNvSpPr>
              <p:nvPr/>
            </p:nvSpPr>
            <p:spPr bwMode="auto">
              <a:xfrm>
                <a:off x="6871" y="4407"/>
                <a:ext cx="49" cy="50"/>
              </a:xfrm>
              <a:custGeom>
                <a:avLst/>
                <a:gdLst>
                  <a:gd name="T0" fmla="*/ 88 w 40"/>
                  <a:gd name="T1" fmla="*/ 19 h 68"/>
                  <a:gd name="T2" fmla="*/ 22 w 40"/>
                  <a:gd name="T3" fmla="*/ 10 h 68"/>
                  <a:gd name="T4" fmla="*/ 22 w 40"/>
                  <a:gd name="T5" fmla="*/ 1 h 68"/>
                  <a:gd name="T6" fmla="*/ 0 w 40"/>
                  <a:gd name="T7" fmla="*/ 0 h 68"/>
                  <a:gd name="T8" fmla="*/ 0 60000 65536"/>
                  <a:gd name="T9" fmla="*/ 0 60000 65536"/>
                  <a:gd name="T10" fmla="*/ 0 60000 65536"/>
                  <a:gd name="T11" fmla="*/ 0 60000 65536"/>
                  <a:gd name="T12" fmla="*/ 0 w 40"/>
                  <a:gd name="T13" fmla="*/ 0 h 68"/>
                  <a:gd name="T14" fmla="*/ 40 w 40"/>
                  <a:gd name="T15" fmla="*/ 68 h 68"/>
                </a:gdLst>
                <a:ahLst/>
                <a:cxnLst>
                  <a:cxn ang="T8">
                    <a:pos x="T0" y="T1"/>
                  </a:cxn>
                  <a:cxn ang="T9">
                    <a:pos x="T2" y="T3"/>
                  </a:cxn>
                  <a:cxn ang="T10">
                    <a:pos x="T4" y="T5"/>
                  </a:cxn>
                  <a:cxn ang="T11">
                    <a:pos x="T6" y="T7"/>
                  </a:cxn>
                </a:cxnLst>
                <a:rect l="T12" t="T13" r="T14" b="T15"/>
                <a:pathLst>
                  <a:path w="40" h="68">
                    <a:moveTo>
                      <a:pt x="39" y="67"/>
                    </a:moveTo>
                    <a:lnTo>
                      <a:pt x="10" y="32"/>
                    </a:lnTo>
                    <a:lnTo>
                      <a:pt x="10" y="6"/>
                    </a:lnTo>
                    <a:lnTo>
                      <a:pt x="0" y="0"/>
                    </a:lnTo>
                  </a:path>
                </a:pathLst>
              </a:custGeom>
              <a:noFill/>
              <a:ln w="28575" cap="rnd">
                <a:solidFill>
                  <a:srgbClr val="000000"/>
                </a:solidFill>
                <a:round/>
                <a:headEnd type="none" w="sm" len="sm"/>
                <a:tailEnd type="none" w="sm" len="sm"/>
              </a:ln>
            </p:spPr>
            <p:txBody>
              <a:bodyPr/>
              <a:lstStyle/>
              <a:p>
                <a:endParaRPr lang="zh-CN" altLang="en-US"/>
              </a:p>
            </p:txBody>
          </p:sp>
          <p:sp>
            <p:nvSpPr>
              <p:cNvPr id="51" name="Freeform 134"/>
              <p:cNvSpPr>
                <a:spLocks/>
              </p:cNvSpPr>
              <p:nvPr/>
            </p:nvSpPr>
            <p:spPr bwMode="auto">
              <a:xfrm>
                <a:off x="7025" y="4392"/>
                <a:ext cx="47" cy="47"/>
              </a:xfrm>
              <a:custGeom>
                <a:avLst/>
                <a:gdLst>
                  <a:gd name="T0" fmla="*/ 0 w 17"/>
                  <a:gd name="T1" fmla="*/ 17 h 65"/>
                  <a:gd name="T2" fmla="*/ 932 w 17"/>
                  <a:gd name="T3" fmla="*/ 12 h 65"/>
                  <a:gd name="T4" fmla="*/ 932 w 17"/>
                  <a:gd name="T5" fmla="*/ 0 h 65"/>
                  <a:gd name="T6" fmla="*/ 0 60000 65536"/>
                  <a:gd name="T7" fmla="*/ 0 60000 65536"/>
                  <a:gd name="T8" fmla="*/ 0 60000 65536"/>
                  <a:gd name="T9" fmla="*/ 0 w 17"/>
                  <a:gd name="T10" fmla="*/ 0 h 65"/>
                  <a:gd name="T11" fmla="*/ 17 w 17"/>
                  <a:gd name="T12" fmla="*/ 65 h 65"/>
                </a:gdLst>
                <a:ahLst/>
                <a:cxnLst>
                  <a:cxn ang="T6">
                    <a:pos x="T0" y="T1"/>
                  </a:cxn>
                  <a:cxn ang="T7">
                    <a:pos x="T2" y="T3"/>
                  </a:cxn>
                  <a:cxn ang="T8">
                    <a:pos x="T4" y="T5"/>
                  </a:cxn>
                </a:cxnLst>
                <a:rect l="T9" t="T10" r="T11" b="T12"/>
                <a:pathLst>
                  <a:path w="17" h="65">
                    <a:moveTo>
                      <a:pt x="0" y="64"/>
                    </a:moveTo>
                    <a:lnTo>
                      <a:pt x="16" y="45"/>
                    </a:lnTo>
                    <a:lnTo>
                      <a:pt x="16" y="0"/>
                    </a:lnTo>
                  </a:path>
                </a:pathLst>
              </a:custGeom>
              <a:noFill/>
              <a:ln w="28575" cap="rnd">
                <a:solidFill>
                  <a:srgbClr val="000000"/>
                </a:solidFill>
                <a:round/>
                <a:headEnd type="none" w="sm" len="sm"/>
                <a:tailEnd type="none" w="sm" len="sm"/>
              </a:ln>
            </p:spPr>
            <p:txBody>
              <a:bodyPr/>
              <a:lstStyle/>
              <a:p>
                <a:endParaRPr lang="zh-CN" altLang="en-US"/>
              </a:p>
            </p:txBody>
          </p:sp>
          <p:sp>
            <p:nvSpPr>
              <p:cNvPr id="52" name="Freeform 135"/>
              <p:cNvSpPr>
                <a:spLocks/>
              </p:cNvSpPr>
              <p:nvPr/>
            </p:nvSpPr>
            <p:spPr bwMode="auto">
              <a:xfrm>
                <a:off x="7055" y="4399"/>
                <a:ext cx="47" cy="51"/>
              </a:xfrm>
              <a:custGeom>
                <a:avLst/>
                <a:gdLst>
                  <a:gd name="T0" fmla="*/ 0 w 29"/>
                  <a:gd name="T1" fmla="*/ 21 h 68"/>
                  <a:gd name="T2" fmla="*/ 191 w 29"/>
                  <a:gd name="T3" fmla="*/ 5 h 68"/>
                  <a:gd name="T4" fmla="*/ 191 w 29"/>
                  <a:gd name="T5" fmla="*/ 0 h 68"/>
                  <a:gd name="T6" fmla="*/ 0 60000 65536"/>
                  <a:gd name="T7" fmla="*/ 0 60000 65536"/>
                  <a:gd name="T8" fmla="*/ 0 60000 65536"/>
                  <a:gd name="T9" fmla="*/ 0 w 29"/>
                  <a:gd name="T10" fmla="*/ 0 h 68"/>
                  <a:gd name="T11" fmla="*/ 29 w 29"/>
                  <a:gd name="T12" fmla="*/ 68 h 68"/>
                </a:gdLst>
                <a:ahLst/>
                <a:cxnLst>
                  <a:cxn ang="T6">
                    <a:pos x="T0" y="T1"/>
                  </a:cxn>
                  <a:cxn ang="T7">
                    <a:pos x="T2" y="T3"/>
                  </a:cxn>
                  <a:cxn ang="T8">
                    <a:pos x="T4" y="T5"/>
                  </a:cxn>
                </a:cxnLst>
                <a:rect l="T9" t="T10" r="T11" b="T12"/>
                <a:pathLst>
                  <a:path w="29" h="68">
                    <a:moveTo>
                      <a:pt x="0" y="67"/>
                    </a:moveTo>
                    <a:lnTo>
                      <a:pt x="28" y="19"/>
                    </a:lnTo>
                    <a:lnTo>
                      <a:pt x="28" y="0"/>
                    </a:lnTo>
                  </a:path>
                </a:pathLst>
              </a:custGeom>
              <a:noFill/>
              <a:ln w="28575" cap="rnd">
                <a:solidFill>
                  <a:srgbClr val="000000"/>
                </a:solidFill>
                <a:round/>
                <a:headEnd type="none" w="sm" len="sm"/>
                <a:tailEnd type="none" w="sm" len="sm"/>
              </a:ln>
            </p:spPr>
            <p:txBody>
              <a:bodyPr/>
              <a:lstStyle/>
              <a:p>
                <a:endParaRPr lang="zh-CN" altLang="en-US"/>
              </a:p>
            </p:txBody>
          </p:sp>
        </p:grpSp>
        <p:grpSp>
          <p:nvGrpSpPr>
            <p:cNvPr id="8" name="Group 136"/>
            <p:cNvGrpSpPr>
              <a:grpSpLocks/>
            </p:cNvGrpSpPr>
            <p:nvPr/>
          </p:nvGrpSpPr>
          <p:grpSpPr bwMode="auto">
            <a:xfrm>
              <a:off x="7022" y="11940"/>
              <a:ext cx="2340" cy="2184"/>
              <a:chOff x="9537" y="12238"/>
              <a:chExt cx="2340" cy="2184"/>
            </a:xfrm>
          </p:grpSpPr>
          <p:sp>
            <p:nvSpPr>
              <p:cNvPr id="9" name="Rectangle 137"/>
              <p:cNvSpPr>
                <a:spLocks noChangeArrowheads="1"/>
              </p:cNvSpPr>
              <p:nvPr/>
            </p:nvSpPr>
            <p:spPr bwMode="auto">
              <a:xfrm>
                <a:off x="10167" y="13232"/>
                <a:ext cx="1368" cy="410"/>
              </a:xfrm>
              <a:prstGeom prst="rect">
                <a:avLst/>
              </a:prstGeom>
              <a:noFill/>
              <a:ln w="9525">
                <a:noFill/>
                <a:miter lim="800000"/>
                <a:headEnd/>
                <a:tailEnd/>
              </a:ln>
            </p:spPr>
            <p:txBody>
              <a:bodyPr lIns="92075" tIns="46038" rIns="92075" bIns="46038"/>
              <a:lstStyle/>
              <a:p>
                <a:pPr algn="just"/>
                <a:r>
                  <a:rPr lang="en-US" altLang="zh-CN" sz="1000" b="1">
                    <a:solidFill>
                      <a:srgbClr val="000000"/>
                    </a:solidFill>
                    <a:latin typeface="Times New Roman" pitchFamily="18" charset="0"/>
                  </a:rPr>
                  <a:t>   </a:t>
                </a:r>
                <a:r>
                  <a:rPr lang="zh-TW" sz="1000" b="1">
                    <a:solidFill>
                      <a:srgbClr val="000000"/>
                    </a:solidFill>
                    <a:latin typeface="宋体" pitchFamily="2" charset="-122"/>
                  </a:rPr>
                  <a:t>有毒品</a:t>
                </a:r>
                <a:endParaRPr lang="zh-CN"/>
              </a:p>
            </p:txBody>
          </p:sp>
          <p:sp>
            <p:nvSpPr>
              <p:cNvPr id="11" name="Rectangle 138"/>
              <p:cNvSpPr>
                <a:spLocks noChangeArrowheads="1"/>
              </p:cNvSpPr>
              <p:nvPr/>
            </p:nvSpPr>
            <p:spPr bwMode="auto">
              <a:xfrm>
                <a:off x="10288" y="13484"/>
                <a:ext cx="1340" cy="468"/>
              </a:xfrm>
              <a:prstGeom prst="rect">
                <a:avLst/>
              </a:prstGeom>
              <a:noFill/>
              <a:ln w="9525">
                <a:noFill/>
                <a:miter lim="800000"/>
                <a:headEnd/>
                <a:tailEnd/>
              </a:ln>
            </p:spPr>
            <p:txBody>
              <a:bodyPr lIns="92075" tIns="46038" rIns="92075" bIns="46038"/>
              <a:lstStyle/>
              <a:p>
                <a:pPr algn="just"/>
                <a:r>
                  <a:rPr lang="en-US" altLang="zh-CN" sz="900" b="1">
                    <a:solidFill>
                      <a:srgbClr val="000000"/>
                    </a:solidFill>
                  </a:rPr>
                  <a:t>POISON</a:t>
                </a:r>
                <a:endParaRPr lang="zh-CN" altLang="zh-CN"/>
              </a:p>
            </p:txBody>
          </p:sp>
          <p:grpSp>
            <p:nvGrpSpPr>
              <p:cNvPr id="12" name="Group 139"/>
              <p:cNvGrpSpPr>
                <a:grpSpLocks/>
              </p:cNvGrpSpPr>
              <p:nvPr/>
            </p:nvGrpSpPr>
            <p:grpSpPr bwMode="auto">
              <a:xfrm>
                <a:off x="9537" y="12238"/>
                <a:ext cx="2340" cy="2184"/>
                <a:chOff x="4497" y="2254"/>
                <a:chExt cx="2340" cy="2184"/>
              </a:xfrm>
            </p:grpSpPr>
            <p:sp>
              <p:nvSpPr>
                <p:cNvPr id="13" name="Rectangle 140"/>
                <p:cNvSpPr>
                  <a:spLocks noChangeArrowheads="1"/>
                </p:cNvSpPr>
                <p:nvPr/>
              </p:nvSpPr>
              <p:spPr bwMode="auto">
                <a:xfrm>
                  <a:off x="5217" y="3814"/>
                  <a:ext cx="709" cy="409"/>
                </a:xfrm>
                <a:prstGeom prst="rect">
                  <a:avLst/>
                </a:prstGeom>
                <a:noFill/>
                <a:ln w="9525">
                  <a:noFill/>
                  <a:miter lim="800000"/>
                  <a:headEnd/>
                  <a:tailEnd/>
                </a:ln>
              </p:spPr>
              <p:txBody>
                <a:bodyPr lIns="92075" tIns="46038" rIns="92075" bIns="46038"/>
                <a:lstStyle/>
                <a:p>
                  <a:pPr algn="just"/>
                  <a:r>
                    <a:rPr lang="en-US" altLang="zh-TW" sz="1000" b="1">
                      <a:solidFill>
                        <a:srgbClr val="000000"/>
                      </a:solidFill>
                    </a:rPr>
                    <a:t>    </a:t>
                  </a:r>
                  <a:r>
                    <a:rPr lang="zh-CN" altLang="zh-TW" sz="1000" b="1">
                      <a:solidFill>
                        <a:srgbClr val="000000"/>
                      </a:solidFill>
                    </a:rPr>
                    <a:t>6</a:t>
                  </a:r>
                  <a:endParaRPr lang="zh-CN" altLang="zh-CN"/>
                </a:p>
              </p:txBody>
            </p:sp>
            <p:sp>
              <p:nvSpPr>
                <p:cNvPr id="14" name="AutoShape 141"/>
                <p:cNvSpPr>
                  <a:spLocks noChangeArrowheads="1"/>
                </p:cNvSpPr>
                <p:nvPr/>
              </p:nvSpPr>
              <p:spPr bwMode="auto">
                <a:xfrm>
                  <a:off x="4497" y="2254"/>
                  <a:ext cx="2340" cy="2184"/>
                </a:xfrm>
                <a:prstGeom prst="diamond">
                  <a:avLst/>
                </a:prstGeom>
                <a:noFill/>
                <a:ln w="12700">
                  <a:solidFill>
                    <a:srgbClr val="000000"/>
                  </a:solidFill>
                  <a:prstDash val="dash"/>
                  <a:miter lim="800000"/>
                  <a:headEnd/>
                  <a:tailEnd/>
                </a:ln>
              </p:spPr>
              <p:txBody>
                <a:bodyPr anchor="ctr"/>
                <a:lstStyle/>
                <a:p>
                  <a:endParaRPr lang="zh-CN" altLang="en-US"/>
                </a:p>
              </p:txBody>
            </p:sp>
            <p:sp>
              <p:nvSpPr>
                <p:cNvPr id="15" name="AutoShape 142"/>
                <p:cNvSpPr>
                  <a:spLocks noChangeArrowheads="1"/>
                </p:cNvSpPr>
                <p:nvPr/>
              </p:nvSpPr>
              <p:spPr bwMode="auto">
                <a:xfrm>
                  <a:off x="4664" y="2391"/>
                  <a:ext cx="2006" cy="1911"/>
                </a:xfrm>
                <a:prstGeom prst="diamond">
                  <a:avLst/>
                </a:prstGeom>
                <a:noFill/>
                <a:ln w="28575">
                  <a:solidFill>
                    <a:srgbClr val="000000"/>
                  </a:solidFill>
                  <a:miter lim="800000"/>
                  <a:headEnd/>
                  <a:tailEnd/>
                </a:ln>
              </p:spPr>
              <p:txBody>
                <a:bodyPr anchor="ctr"/>
                <a:lstStyle/>
                <a:p>
                  <a:endParaRPr lang="zh-CN" altLang="en-US"/>
                </a:p>
              </p:txBody>
            </p:sp>
            <p:grpSp>
              <p:nvGrpSpPr>
                <p:cNvPr id="16" name="Group 143"/>
                <p:cNvGrpSpPr>
                  <a:grpSpLocks/>
                </p:cNvGrpSpPr>
                <p:nvPr/>
              </p:nvGrpSpPr>
              <p:grpSpPr bwMode="auto">
                <a:xfrm>
                  <a:off x="5437" y="3034"/>
                  <a:ext cx="568" cy="238"/>
                  <a:chOff x="1986" y="1992"/>
                  <a:chExt cx="427" cy="211"/>
                </a:xfrm>
              </p:grpSpPr>
              <p:sp>
                <p:nvSpPr>
                  <p:cNvPr id="25" name="Freeform 144"/>
                  <p:cNvSpPr>
                    <a:spLocks/>
                  </p:cNvSpPr>
                  <p:nvPr/>
                </p:nvSpPr>
                <p:spPr bwMode="auto">
                  <a:xfrm>
                    <a:off x="1991" y="1992"/>
                    <a:ext cx="419" cy="211"/>
                  </a:xfrm>
                  <a:custGeom>
                    <a:avLst/>
                    <a:gdLst>
                      <a:gd name="T0" fmla="*/ 91 w 419"/>
                      <a:gd name="T1" fmla="*/ 167 h 211"/>
                      <a:gd name="T2" fmla="*/ 71 w 419"/>
                      <a:gd name="T3" fmla="*/ 181 h 211"/>
                      <a:gd name="T4" fmla="*/ 50 w 419"/>
                      <a:gd name="T5" fmla="*/ 200 h 211"/>
                      <a:gd name="T6" fmla="*/ 23 w 419"/>
                      <a:gd name="T7" fmla="*/ 210 h 211"/>
                      <a:gd name="T8" fmla="*/ 7 w 419"/>
                      <a:gd name="T9" fmla="*/ 199 h 211"/>
                      <a:gd name="T10" fmla="*/ 0 w 419"/>
                      <a:gd name="T11" fmla="*/ 175 h 211"/>
                      <a:gd name="T12" fmla="*/ 35 w 419"/>
                      <a:gd name="T13" fmla="*/ 154 h 211"/>
                      <a:gd name="T14" fmla="*/ 59 w 419"/>
                      <a:gd name="T15" fmla="*/ 148 h 211"/>
                      <a:gd name="T16" fmla="*/ 120 w 419"/>
                      <a:gd name="T17" fmla="*/ 130 h 211"/>
                      <a:gd name="T18" fmla="*/ 312 w 419"/>
                      <a:gd name="T19" fmla="*/ 42 h 211"/>
                      <a:gd name="T20" fmla="*/ 347 w 419"/>
                      <a:gd name="T21" fmla="*/ 20 h 211"/>
                      <a:gd name="T22" fmla="*/ 384 w 419"/>
                      <a:gd name="T23" fmla="*/ 0 h 211"/>
                      <a:gd name="T24" fmla="*/ 403 w 419"/>
                      <a:gd name="T25" fmla="*/ 0 h 211"/>
                      <a:gd name="T26" fmla="*/ 413 w 419"/>
                      <a:gd name="T27" fmla="*/ 12 h 211"/>
                      <a:gd name="T28" fmla="*/ 418 w 419"/>
                      <a:gd name="T29" fmla="*/ 36 h 211"/>
                      <a:gd name="T30" fmla="*/ 408 w 419"/>
                      <a:gd name="T31" fmla="*/ 47 h 211"/>
                      <a:gd name="T32" fmla="*/ 395 w 419"/>
                      <a:gd name="T33" fmla="*/ 52 h 211"/>
                      <a:gd name="T34" fmla="*/ 370 w 419"/>
                      <a:gd name="T35" fmla="*/ 52 h 211"/>
                      <a:gd name="T36" fmla="*/ 355 w 419"/>
                      <a:gd name="T37" fmla="*/ 52 h 211"/>
                      <a:gd name="T38" fmla="*/ 304 w 419"/>
                      <a:gd name="T39" fmla="*/ 69 h 211"/>
                      <a:gd name="T40" fmla="*/ 165 w 419"/>
                      <a:gd name="T41" fmla="*/ 130 h 211"/>
                      <a:gd name="T42" fmla="*/ 91 w 419"/>
                      <a:gd name="T43" fmla="*/ 167 h 2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9"/>
                      <a:gd name="T67" fmla="*/ 0 h 211"/>
                      <a:gd name="T68" fmla="*/ 419 w 419"/>
                      <a:gd name="T69" fmla="*/ 211 h 2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9" h="211">
                        <a:moveTo>
                          <a:pt x="91" y="167"/>
                        </a:moveTo>
                        <a:lnTo>
                          <a:pt x="71" y="181"/>
                        </a:lnTo>
                        <a:lnTo>
                          <a:pt x="50" y="200"/>
                        </a:lnTo>
                        <a:lnTo>
                          <a:pt x="23" y="210"/>
                        </a:lnTo>
                        <a:lnTo>
                          <a:pt x="7" y="199"/>
                        </a:lnTo>
                        <a:lnTo>
                          <a:pt x="0" y="175"/>
                        </a:lnTo>
                        <a:lnTo>
                          <a:pt x="35" y="154"/>
                        </a:lnTo>
                        <a:lnTo>
                          <a:pt x="59" y="148"/>
                        </a:lnTo>
                        <a:lnTo>
                          <a:pt x="120" y="130"/>
                        </a:lnTo>
                        <a:lnTo>
                          <a:pt x="312" y="42"/>
                        </a:lnTo>
                        <a:lnTo>
                          <a:pt x="347" y="20"/>
                        </a:lnTo>
                        <a:lnTo>
                          <a:pt x="384" y="0"/>
                        </a:lnTo>
                        <a:lnTo>
                          <a:pt x="403" y="0"/>
                        </a:lnTo>
                        <a:lnTo>
                          <a:pt x="413" y="12"/>
                        </a:lnTo>
                        <a:lnTo>
                          <a:pt x="418" y="36"/>
                        </a:lnTo>
                        <a:lnTo>
                          <a:pt x="408" y="47"/>
                        </a:lnTo>
                        <a:lnTo>
                          <a:pt x="395" y="52"/>
                        </a:lnTo>
                        <a:lnTo>
                          <a:pt x="370" y="52"/>
                        </a:lnTo>
                        <a:lnTo>
                          <a:pt x="355" y="52"/>
                        </a:lnTo>
                        <a:lnTo>
                          <a:pt x="304" y="69"/>
                        </a:lnTo>
                        <a:lnTo>
                          <a:pt x="165" y="130"/>
                        </a:lnTo>
                        <a:lnTo>
                          <a:pt x="91" y="167"/>
                        </a:lnTo>
                      </a:path>
                    </a:pathLst>
                  </a:custGeom>
                  <a:noFill/>
                  <a:ln w="28575" cap="rnd">
                    <a:solidFill>
                      <a:srgbClr val="000000"/>
                    </a:solidFill>
                    <a:round/>
                    <a:headEnd/>
                    <a:tailEnd/>
                  </a:ln>
                </p:spPr>
                <p:txBody>
                  <a:bodyPr/>
                  <a:lstStyle/>
                  <a:p>
                    <a:endParaRPr lang="zh-CN" altLang="en-US"/>
                  </a:p>
                </p:txBody>
              </p:sp>
              <p:sp>
                <p:nvSpPr>
                  <p:cNvPr id="26" name="Freeform 145"/>
                  <p:cNvSpPr>
                    <a:spLocks/>
                  </p:cNvSpPr>
                  <p:nvPr/>
                </p:nvSpPr>
                <p:spPr bwMode="auto">
                  <a:xfrm>
                    <a:off x="1986" y="1997"/>
                    <a:ext cx="427" cy="198"/>
                  </a:xfrm>
                  <a:custGeom>
                    <a:avLst/>
                    <a:gdLst>
                      <a:gd name="T0" fmla="*/ 96 w 427"/>
                      <a:gd name="T1" fmla="*/ 48 h 198"/>
                      <a:gd name="T2" fmla="*/ 39 w 427"/>
                      <a:gd name="T3" fmla="*/ 8 h 198"/>
                      <a:gd name="T4" fmla="*/ 13 w 427"/>
                      <a:gd name="T5" fmla="*/ 0 h 198"/>
                      <a:gd name="T6" fmla="*/ 2 w 427"/>
                      <a:gd name="T7" fmla="*/ 0 h 198"/>
                      <a:gd name="T8" fmla="*/ 0 w 427"/>
                      <a:gd name="T9" fmla="*/ 21 h 198"/>
                      <a:gd name="T10" fmla="*/ 8 w 427"/>
                      <a:gd name="T11" fmla="*/ 42 h 198"/>
                      <a:gd name="T12" fmla="*/ 21 w 427"/>
                      <a:gd name="T13" fmla="*/ 51 h 198"/>
                      <a:gd name="T14" fmla="*/ 37 w 427"/>
                      <a:gd name="T15" fmla="*/ 51 h 198"/>
                      <a:gd name="T16" fmla="*/ 66 w 427"/>
                      <a:gd name="T17" fmla="*/ 58 h 198"/>
                      <a:gd name="T18" fmla="*/ 106 w 427"/>
                      <a:gd name="T19" fmla="*/ 77 h 198"/>
                      <a:gd name="T20" fmla="*/ 120 w 427"/>
                      <a:gd name="T21" fmla="*/ 85 h 198"/>
                      <a:gd name="T22" fmla="*/ 274 w 427"/>
                      <a:gd name="T23" fmla="*/ 135 h 198"/>
                      <a:gd name="T24" fmla="*/ 322 w 427"/>
                      <a:gd name="T25" fmla="*/ 157 h 198"/>
                      <a:gd name="T26" fmla="*/ 359 w 427"/>
                      <a:gd name="T27" fmla="*/ 187 h 198"/>
                      <a:gd name="T28" fmla="*/ 380 w 427"/>
                      <a:gd name="T29" fmla="*/ 197 h 198"/>
                      <a:gd name="T30" fmla="*/ 407 w 427"/>
                      <a:gd name="T31" fmla="*/ 195 h 198"/>
                      <a:gd name="T32" fmla="*/ 426 w 427"/>
                      <a:gd name="T33" fmla="*/ 173 h 198"/>
                      <a:gd name="T34" fmla="*/ 424 w 427"/>
                      <a:gd name="T35" fmla="*/ 159 h 198"/>
                      <a:gd name="T36" fmla="*/ 384 w 427"/>
                      <a:gd name="T37" fmla="*/ 141 h 198"/>
                      <a:gd name="T38" fmla="*/ 282 w 427"/>
                      <a:gd name="T39" fmla="*/ 106 h 198"/>
                      <a:gd name="T40" fmla="*/ 109 w 427"/>
                      <a:gd name="T41" fmla="*/ 53 h 198"/>
                      <a:gd name="T42" fmla="*/ 96 w 427"/>
                      <a:gd name="T43" fmla="*/ 48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7"/>
                      <a:gd name="T67" fmla="*/ 0 h 198"/>
                      <a:gd name="T68" fmla="*/ 427 w 427"/>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7" h="198">
                        <a:moveTo>
                          <a:pt x="96" y="48"/>
                        </a:moveTo>
                        <a:lnTo>
                          <a:pt x="39" y="8"/>
                        </a:lnTo>
                        <a:lnTo>
                          <a:pt x="13" y="0"/>
                        </a:lnTo>
                        <a:lnTo>
                          <a:pt x="2" y="0"/>
                        </a:lnTo>
                        <a:lnTo>
                          <a:pt x="0" y="21"/>
                        </a:lnTo>
                        <a:lnTo>
                          <a:pt x="8" y="42"/>
                        </a:lnTo>
                        <a:lnTo>
                          <a:pt x="21" y="51"/>
                        </a:lnTo>
                        <a:lnTo>
                          <a:pt x="37" y="51"/>
                        </a:lnTo>
                        <a:lnTo>
                          <a:pt x="66" y="58"/>
                        </a:lnTo>
                        <a:lnTo>
                          <a:pt x="106" y="77"/>
                        </a:lnTo>
                        <a:lnTo>
                          <a:pt x="120" y="85"/>
                        </a:lnTo>
                        <a:lnTo>
                          <a:pt x="274" y="135"/>
                        </a:lnTo>
                        <a:lnTo>
                          <a:pt x="322" y="157"/>
                        </a:lnTo>
                        <a:lnTo>
                          <a:pt x="359" y="187"/>
                        </a:lnTo>
                        <a:lnTo>
                          <a:pt x="380" y="197"/>
                        </a:lnTo>
                        <a:lnTo>
                          <a:pt x="407" y="195"/>
                        </a:lnTo>
                        <a:lnTo>
                          <a:pt x="426" y="173"/>
                        </a:lnTo>
                        <a:lnTo>
                          <a:pt x="424" y="159"/>
                        </a:lnTo>
                        <a:lnTo>
                          <a:pt x="384" y="141"/>
                        </a:lnTo>
                        <a:lnTo>
                          <a:pt x="282" y="106"/>
                        </a:lnTo>
                        <a:lnTo>
                          <a:pt x="109" y="53"/>
                        </a:lnTo>
                        <a:lnTo>
                          <a:pt x="96" y="48"/>
                        </a:lnTo>
                      </a:path>
                    </a:pathLst>
                  </a:custGeom>
                  <a:noFill/>
                  <a:ln w="28575" cap="rnd">
                    <a:solidFill>
                      <a:srgbClr val="000000"/>
                    </a:solidFill>
                    <a:round/>
                    <a:headEnd/>
                    <a:tailEnd/>
                  </a:ln>
                </p:spPr>
                <p:txBody>
                  <a:bodyPr/>
                  <a:lstStyle/>
                  <a:p>
                    <a:endParaRPr lang="zh-CN" altLang="en-US"/>
                  </a:p>
                </p:txBody>
              </p:sp>
            </p:grpSp>
            <p:grpSp>
              <p:nvGrpSpPr>
                <p:cNvPr id="17" name="Group 146"/>
                <p:cNvGrpSpPr>
                  <a:grpSpLocks/>
                </p:cNvGrpSpPr>
                <p:nvPr/>
              </p:nvGrpSpPr>
              <p:grpSpPr bwMode="auto">
                <a:xfrm>
                  <a:off x="5510" y="2657"/>
                  <a:ext cx="381" cy="377"/>
                  <a:chOff x="2041" y="1805"/>
                  <a:chExt cx="286" cy="334"/>
                </a:xfrm>
              </p:grpSpPr>
              <p:sp>
                <p:nvSpPr>
                  <p:cNvPr id="18" name="Freeform 147"/>
                  <p:cNvSpPr>
                    <a:spLocks/>
                  </p:cNvSpPr>
                  <p:nvPr/>
                </p:nvSpPr>
                <p:spPr bwMode="auto">
                  <a:xfrm>
                    <a:off x="2110" y="2084"/>
                    <a:ext cx="153" cy="55"/>
                  </a:xfrm>
                  <a:custGeom>
                    <a:avLst/>
                    <a:gdLst>
                      <a:gd name="T0" fmla="*/ 0 w 153"/>
                      <a:gd name="T1" fmla="*/ 0 h 55"/>
                      <a:gd name="T2" fmla="*/ 1 w 153"/>
                      <a:gd name="T3" fmla="*/ 20 h 55"/>
                      <a:gd name="T4" fmla="*/ 8 w 153"/>
                      <a:gd name="T5" fmla="*/ 36 h 55"/>
                      <a:gd name="T6" fmla="*/ 24 w 153"/>
                      <a:gd name="T7" fmla="*/ 48 h 55"/>
                      <a:gd name="T8" fmla="*/ 48 w 153"/>
                      <a:gd name="T9" fmla="*/ 54 h 55"/>
                      <a:gd name="T10" fmla="*/ 91 w 153"/>
                      <a:gd name="T11" fmla="*/ 54 h 55"/>
                      <a:gd name="T12" fmla="*/ 121 w 153"/>
                      <a:gd name="T13" fmla="*/ 54 h 55"/>
                      <a:gd name="T14" fmla="*/ 142 w 153"/>
                      <a:gd name="T15" fmla="*/ 40 h 55"/>
                      <a:gd name="T16" fmla="*/ 152 w 153"/>
                      <a:gd name="T17" fmla="*/ 12 h 55"/>
                      <a:gd name="T18" fmla="*/ 147 w 153"/>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55"/>
                      <a:gd name="T32" fmla="*/ 153 w 15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55">
                        <a:moveTo>
                          <a:pt x="0" y="0"/>
                        </a:moveTo>
                        <a:lnTo>
                          <a:pt x="1" y="20"/>
                        </a:lnTo>
                        <a:lnTo>
                          <a:pt x="8" y="36"/>
                        </a:lnTo>
                        <a:lnTo>
                          <a:pt x="24" y="48"/>
                        </a:lnTo>
                        <a:lnTo>
                          <a:pt x="48" y="54"/>
                        </a:lnTo>
                        <a:lnTo>
                          <a:pt x="91" y="54"/>
                        </a:lnTo>
                        <a:lnTo>
                          <a:pt x="121" y="54"/>
                        </a:lnTo>
                        <a:lnTo>
                          <a:pt x="142" y="40"/>
                        </a:lnTo>
                        <a:lnTo>
                          <a:pt x="152" y="12"/>
                        </a:lnTo>
                        <a:lnTo>
                          <a:pt x="147" y="0"/>
                        </a:lnTo>
                      </a:path>
                    </a:pathLst>
                  </a:custGeom>
                  <a:solidFill>
                    <a:srgbClr val="FFFFFF"/>
                  </a:solidFill>
                  <a:ln w="28575" cap="rnd">
                    <a:solidFill>
                      <a:srgbClr val="000000"/>
                    </a:solidFill>
                    <a:round/>
                    <a:headEnd type="none" w="sm" len="sm"/>
                    <a:tailEnd type="none" w="sm" len="sm"/>
                  </a:ln>
                </p:spPr>
                <p:txBody>
                  <a:bodyPr/>
                  <a:lstStyle/>
                  <a:p>
                    <a:endParaRPr lang="zh-CN" altLang="en-US"/>
                  </a:p>
                </p:txBody>
              </p:sp>
              <p:grpSp>
                <p:nvGrpSpPr>
                  <p:cNvPr id="19" name="Group 148"/>
                  <p:cNvGrpSpPr>
                    <a:grpSpLocks/>
                  </p:cNvGrpSpPr>
                  <p:nvPr/>
                </p:nvGrpSpPr>
                <p:grpSpPr bwMode="auto">
                  <a:xfrm>
                    <a:off x="2041" y="1805"/>
                    <a:ext cx="286" cy="289"/>
                    <a:chOff x="2041" y="1805"/>
                    <a:chExt cx="286" cy="289"/>
                  </a:xfrm>
                </p:grpSpPr>
                <p:sp>
                  <p:nvSpPr>
                    <p:cNvPr id="20" name="Freeform 149"/>
                    <p:cNvSpPr>
                      <a:spLocks/>
                    </p:cNvSpPr>
                    <p:nvPr/>
                  </p:nvSpPr>
                  <p:spPr bwMode="auto">
                    <a:xfrm>
                      <a:off x="2041" y="1805"/>
                      <a:ext cx="286" cy="289"/>
                    </a:xfrm>
                    <a:custGeom>
                      <a:avLst/>
                      <a:gdLst>
                        <a:gd name="T0" fmla="*/ 44 w 286"/>
                        <a:gd name="T1" fmla="*/ 98 h 289"/>
                        <a:gd name="T2" fmla="*/ 34 w 286"/>
                        <a:gd name="T3" fmla="*/ 155 h 289"/>
                        <a:gd name="T4" fmla="*/ 22 w 286"/>
                        <a:gd name="T5" fmla="*/ 189 h 289"/>
                        <a:gd name="T6" fmla="*/ 37 w 286"/>
                        <a:gd name="T7" fmla="*/ 229 h 289"/>
                        <a:gd name="T8" fmla="*/ 59 w 286"/>
                        <a:gd name="T9" fmla="*/ 247 h 289"/>
                        <a:gd name="T10" fmla="*/ 73 w 286"/>
                        <a:gd name="T11" fmla="*/ 271 h 289"/>
                        <a:gd name="T12" fmla="*/ 93 w 286"/>
                        <a:gd name="T13" fmla="*/ 283 h 289"/>
                        <a:gd name="T14" fmla="*/ 128 w 286"/>
                        <a:gd name="T15" fmla="*/ 287 h 289"/>
                        <a:gd name="T16" fmla="*/ 153 w 286"/>
                        <a:gd name="T17" fmla="*/ 287 h 289"/>
                        <a:gd name="T18" fmla="*/ 182 w 286"/>
                        <a:gd name="T19" fmla="*/ 288 h 289"/>
                        <a:gd name="T20" fmla="*/ 213 w 286"/>
                        <a:gd name="T21" fmla="*/ 269 h 289"/>
                        <a:gd name="T22" fmla="*/ 224 w 286"/>
                        <a:gd name="T23" fmla="*/ 247 h 289"/>
                        <a:gd name="T24" fmla="*/ 253 w 286"/>
                        <a:gd name="T25" fmla="*/ 224 h 289"/>
                        <a:gd name="T26" fmla="*/ 259 w 286"/>
                        <a:gd name="T27" fmla="*/ 176 h 289"/>
                        <a:gd name="T28" fmla="*/ 240 w 286"/>
                        <a:gd name="T29" fmla="*/ 119 h 289"/>
                        <a:gd name="T30" fmla="*/ 236 w 286"/>
                        <a:gd name="T31" fmla="*/ 98 h 289"/>
                        <a:gd name="T32" fmla="*/ 238 w 286"/>
                        <a:gd name="T33" fmla="*/ 90 h 289"/>
                        <a:gd name="T34" fmla="*/ 252 w 286"/>
                        <a:gd name="T35" fmla="*/ 143 h 289"/>
                        <a:gd name="T36" fmla="*/ 275 w 286"/>
                        <a:gd name="T37" fmla="*/ 127 h 289"/>
                        <a:gd name="T38" fmla="*/ 285 w 286"/>
                        <a:gd name="T39" fmla="*/ 95 h 289"/>
                        <a:gd name="T40" fmla="*/ 272 w 286"/>
                        <a:gd name="T41" fmla="*/ 61 h 289"/>
                        <a:gd name="T42" fmla="*/ 251 w 286"/>
                        <a:gd name="T43" fmla="*/ 39 h 289"/>
                        <a:gd name="T44" fmla="*/ 227 w 286"/>
                        <a:gd name="T45" fmla="*/ 23 h 289"/>
                        <a:gd name="T46" fmla="*/ 185 w 286"/>
                        <a:gd name="T47" fmla="*/ 8 h 289"/>
                        <a:gd name="T48" fmla="*/ 139 w 286"/>
                        <a:gd name="T49" fmla="*/ 0 h 289"/>
                        <a:gd name="T50" fmla="*/ 94 w 286"/>
                        <a:gd name="T51" fmla="*/ 10 h 289"/>
                        <a:gd name="T52" fmla="*/ 62 w 286"/>
                        <a:gd name="T53" fmla="*/ 26 h 289"/>
                        <a:gd name="T54" fmla="*/ 27 w 286"/>
                        <a:gd name="T55" fmla="*/ 50 h 289"/>
                        <a:gd name="T56" fmla="*/ 0 w 286"/>
                        <a:gd name="T57" fmla="*/ 85 h 289"/>
                        <a:gd name="T58" fmla="*/ 6 w 286"/>
                        <a:gd name="T59" fmla="*/ 123 h 289"/>
                        <a:gd name="T60" fmla="*/ 29 w 286"/>
                        <a:gd name="T61" fmla="*/ 143 h 289"/>
                        <a:gd name="T62" fmla="*/ 44 w 286"/>
                        <a:gd name="T63" fmla="*/ 98 h 2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6"/>
                        <a:gd name="T97" fmla="*/ 0 h 289"/>
                        <a:gd name="T98" fmla="*/ 286 w 286"/>
                        <a:gd name="T99" fmla="*/ 289 h 2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6" h="289">
                          <a:moveTo>
                            <a:pt x="44" y="98"/>
                          </a:moveTo>
                          <a:lnTo>
                            <a:pt x="34" y="155"/>
                          </a:lnTo>
                          <a:lnTo>
                            <a:pt x="22" y="189"/>
                          </a:lnTo>
                          <a:lnTo>
                            <a:pt x="37" y="229"/>
                          </a:lnTo>
                          <a:lnTo>
                            <a:pt x="59" y="247"/>
                          </a:lnTo>
                          <a:lnTo>
                            <a:pt x="73" y="271"/>
                          </a:lnTo>
                          <a:lnTo>
                            <a:pt x="93" y="283"/>
                          </a:lnTo>
                          <a:lnTo>
                            <a:pt x="128" y="287"/>
                          </a:lnTo>
                          <a:lnTo>
                            <a:pt x="153" y="287"/>
                          </a:lnTo>
                          <a:lnTo>
                            <a:pt x="182" y="288"/>
                          </a:lnTo>
                          <a:lnTo>
                            <a:pt x="213" y="269"/>
                          </a:lnTo>
                          <a:lnTo>
                            <a:pt x="224" y="247"/>
                          </a:lnTo>
                          <a:lnTo>
                            <a:pt x="253" y="224"/>
                          </a:lnTo>
                          <a:lnTo>
                            <a:pt x="259" y="176"/>
                          </a:lnTo>
                          <a:lnTo>
                            <a:pt x="240" y="119"/>
                          </a:lnTo>
                          <a:lnTo>
                            <a:pt x="236" y="98"/>
                          </a:lnTo>
                          <a:lnTo>
                            <a:pt x="238" y="90"/>
                          </a:lnTo>
                          <a:lnTo>
                            <a:pt x="252" y="143"/>
                          </a:lnTo>
                          <a:lnTo>
                            <a:pt x="275" y="127"/>
                          </a:lnTo>
                          <a:lnTo>
                            <a:pt x="285" y="95"/>
                          </a:lnTo>
                          <a:lnTo>
                            <a:pt x="272" y="61"/>
                          </a:lnTo>
                          <a:lnTo>
                            <a:pt x="251" y="39"/>
                          </a:lnTo>
                          <a:lnTo>
                            <a:pt x="227" y="23"/>
                          </a:lnTo>
                          <a:lnTo>
                            <a:pt x="185" y="8"/>
                          </a:lnTo>
                          <a:lnTo>
                            <a:pt x="139" y="0"/>
                          </a:lnTo>
                          <a:lnTo>
                            <a:pt x="94" y="10"/>
                          </a:lnTo>
                          <a:lnTo>
                            <a:pt x="62" y="26"/>
                          </a:lnTo>
                          <a:lnTo>
                            <a:pt x="27" y="50"/>
                          </a:lnTo>
                          <a:lnTo>
                            <a:pt x="0" y="85"/>
                          </a:lnTo>
                          <a:lnTo>
                            <a:pt x="6" y="123"/>
                          </a:lnTo>
                          <a:lnTo>
                            <a:pt x="29" y="143"/>
                          </a:lnTo>
                          <a:lnTo>
                            <a:pt x="44" y="98"/>
                          </a:lnTo>
                        </a:path>
                      </a:pathLst>
                    </a:custGeom>
                    <a:solidFill>
                      <a:srgbClr val="FFFFFF"/>
                    </a:solidFill>
                    <a:ln w="28575" cap="rnd">
                      <a:solidFill>
                        <a:srgbClr val="000000"/>
                      </a:solidFill>
                      <a:round/>
                      <a:headEnd/>
                      <a:tailEnd/>
                    </a:ln>
                  </p:spPr>
                  <p:txBody>
                    <a:bodyPr/>
                    <a:lstStyle/>
                    <a:p>
                      <a:endParaRPr lang="zh-CN" altLang="en-US"/>
                    </a:p>
                  </p:txBody>
                </p:sp>
                <p:sp>
                  <p:nvSpPr>
                    <p:cNvPr id="21" name="Oval 150"/>
                    <p:cNvSpPr>
                      <a:spLocks noChangeArrowheads="1"/>
                    </p:cNvSpPr>
                    <p:nvPr/>
                  </p:nvSpPr>
                  <p:spPr bwMode="auto">
                    <a:xfrm>
                      <a:off x="2109" y="1961"/>
                      <a:ext cx="31" cy="34"/>
                    </a:xfrm>
                    <a:prstGeom prst="ellipse">
                      <a:avLst/>
                    </a:prstGeom>
                    <a:solidFill>
                      <a:srgbClr val="000000"/>
                    </a:solidFill>
                    <a:ln w="28575">
                      <a:solidFill>
                        <a:srgbClr val="000000"/>
                      </a:solidFill>
                      <a:round/>
                      <a:headEnd/>
                      <a:tailEnd/>
                    </a:ln>
                  </p:spPr>
                  <p:txBody>
                    <a:bodyPr anchor="ctr"/>
                    <a:lstStyle/>
                    <a:p>
                      <a:endParaRPr lang="zh-CN" altLang="en-US"/>
                    </a:p>
                  </p:txBody>
                </p:sp>
                <p:sp>
                  <p:nvSpPr>
                    <p:cNvPr id="22" name="Oval 151"/>
                    <p:cNvSpPr>
                      <a:spLocks noChangeArrowheads="1"/>
                    </p:cNvSpPr>
                    <p:nvPr/>
                  </p:nvSpPr>
                  <p:spPr bwMode="auto">
                    <a:xfrm>
                      <a:off x="2230" y="1960"/>
                      <a:ext cx="31" cy="36"/>
                    </a:xfrm>
                    <a:prstGeom prst="ellipse">
                      <a:avLst/>
                    </a:prstGeom>
                    <a:solidFill>
                      <a:srgbClr val="000000"/>
                    </a:solidFill>
                    <a:ln w="28575">
                      <a:solidFill>
                        <a:srgbClr val="000000"/>
                      </a:solidFill>
                      <a:round/>
                      <a:headEnd/>
                      <a:tailEnd/>
                    </a:ln>
                  </p:spPr>
                  <p:txBody>
                    <a:bodyPr anchor="ctr"/>
                    <a:lstStyle/>
                    <a:p>
                      <a:endParaRPr lang="zh-CN" altLang="en-US"/>
                    </a:p>
                  </p:txBody>
                </p:sp>
                <p:sp>
                  <p:nvSpPr>
                    <p:cNvPr id="24" name="Oval 152"/>
                    <p:cNvSpPr>
                      <a:spLocks noChangeArrowheads="1"/>
                    </p:cNvSpPr>
                    <p:nvPr/>
                  </p:nvSpPr>
                  <p:spPr bwMode="auto">
                    <a:xfrm>
                      <a:off x="2166" y="2014"/>
                      <a:ext cx="39" cy="32"/>
                    </a:xfrm>
                    <a:prstGeom prst="ellipse">
                      <a:avLst/>
                    </a:prstGeom>
                    <a:solidFill>
                      <a:srgbClr val="000000"/>
                    </a:solidFill>
                    <a:ln w="28575">
                      <a:solidFill>
                        <a:srgbClr val="000000"/>
                      </a:solidFill>
                      <a:round/>
                      <a:headEnd/>
                      <a:tailEnd/>
                    </a:ln>
                  </p:spPr>
                  <p:txBody>
                    <a:bodyPr anchor="ctr"/>
                    <a:lstStyle/>
                    <a:p>
                      <a:endParaRPr lang="zh-CN" altLang="en-US"/>
                    </a:p>
                  </p:txBody>
                </p:sp>
              </p:grpSp>
            </p:grpSp>
          </p:grpSp>
        </p:grpSp>
      </p:grpSp>
      <p:grpSp>
        <p:nvGrpSpPr>
          <p:cNvPr id="53" name="组合 180"/>
          <p:cNvGrpSpPr>
            <a:grpSpLocks/>
          </p:cNvGrpSpPr>
          <p:nvPr/>
        </p:nvGrpSpPr>
        <p:grpSpPr bwMode="auto">
          <a:xfrm>
            <a:off x="6084168" y="2492896"/>
            <a:ext cx="2465934" cy="3757414"/>
            <a:chOff x="3702040" y="2423309"/>
            <a:chExt cx="3071834" cy="4186324"/>
          </a:xfrm>
        </p:grpSpPr>
        <p:grpSp>
          <p:nvGrpSpPr>
            <p:cNvPr id="54" name="组合 177"/>
            <p:cNvGrpSpPr>
              <a:grpSpLocks/>
            </p:cNvGrpSpPr>
            <p:nvPr/>
          </p:nvGrpSpPr>
          <p:grpSpPr bwMode="auto">
            <a:xfrm>
              <a:off x="3702040" y="2423309"/>
              <a:ext cx="3071834" cy="4186324"/>
              <a:chOff x="3630602" y="2451827"/>
              <a:chExt cx="3071834" cy="4186324"/>
            </a:xfrm>
          </p:grpSpPr>
          <p:grpSp>
            <p:nvGrpSpPr>
              <p:cNvPr id="61" name="组合 176"/>
              <p:cNvGrpSpPr>
                <a:grpSpLocks/>
              </p:cNvGrpSpPr>
              <p:nvPr/>
            </p:nvGrpSpPr>
            <p:grpSpPr bwMode="auto">
              <a:xfrm>
                <a:off x="3630602" y="2494747"/>
                <a:ext cx="3071834" cy="4143404"/>
                <a:chOff x="3630602" y="2494747"/>
                <a:chExt cx="3071834" cy="4143404"/>
              </a:xfrm>
            </p:grpSpPr>
            <p:sp>
              <p:nvSpPr>
                <p:cNvPr id="63" name="矩形 62"/>
                <p:cNvSpPr/>
                <p:nvPr/>
              </p:nvSpPr>
              <p:spPr>
                <a:xfrm>
                  <a:off x="3630602" y="2494675"/>
                  <a:ext cx="3071834" cy="414347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cxnSp>
              <p:nvCxnSpPr>
                <p:cNvPr id="64" name="直接连接符 63"/>
                <p:cNvCxnSpPr/>
                <p:nvPr/>
              </p:nvCxnSpPr>
              <p:spPr>
                <a:xfrm>
                  <a:off x="3630602" y="2851899"/>
                  <a:ext cx="3071834" cy="1626"/>
                </a:xfrm>
                <a:prstGeom prst="line">
                  <a:avLst/>
                </a:prstGeom>
                <a:ln w="12700"/>
                <a:effectLst>
                  <a:innerShdw blurRad="63500" dist="50800" dir="5400000">
                    <a:prstClr val="black">
                      <a:alpha val="50000"/>
                    </a:prstClr>
                  </a:innerShdw>
                </a:effectLst>
              </p:spPr>
              <p:style>
                <a:lnRef idx="1">
                  <a:schemeClr val="dk1"/>
                </a:lnRef>
                <a:fillRef idx="0">
                  <a:schemeClr val="dk1"/>
                </a:fillRef>
                <a:effectRef idx="0">
                  <a:schemeClr val="dk1"/>
                </a:effectRef>
                <a:fontRef idx="minor">
                  <a:schemeClr val="tx1"/>
                </a:fontRef>
              </p:style>
            </p:cxnSp>
          </p:grpSp>
          <p:sp>
            <p:nvSpPr>
              <p:cNvPr id="62" name="TextBox 61"/>
              <p:cNvSpPr txBox="1"/>
              <p:nvPr/>
            </p:nvSpPr>
            <p:spPr>
              <a:xfrm>
                <a:off x="3810004" y="2451827"/>
                <a:ext cx="2764081" cy="411491"/>
              </a:xfrm>
              <a:prstGeom prst="rect">
                <a:avLst/>
              </a:prstGeom>
              <a:noFill/>
            </p:spPr>
            <p:txBody>
              <a:bodyPr wrap="square">
                <a:spAutoFit/>
              </a:bodyPr>
              <a:lstStyle/>
              <a:p>
                <a:pPr algn="ctr">
                  <a:defRPr/>
                </a:pPr>
                <a:r>
                  <a:rPr lang="en-US" altLang="zh-CN" b="1" dirty="0"/>
                  <a:t>NFPA</a:t>
                </a:r>
                <a:r>
                  <a:rPr lang="zh-CN" altLang="en-US" b="1" dirty="0">
                    <a:solidFill>
                      <a:schemeClr val="tx1">
                        <a:lumMod val="75000"/>
                        <a:lumOff val="25000"/>
                      </a:schemeClr>
                    </a:solidFill>
                  </a:rPr>
                  <a:t>危险等级系统</a:t>
                </a:r>
              </a:p>
            </p:txBody>
          </p:sp>
        </p:grpSp>
        <p:grpSp>
          <p:nvGrpSpPr>
            <p:cNvPr id="55" name="组合 179"/>
            <p:cNvGrpSpPr>
              <a:grpSpLocks/>
            </p:cNvGrpSpPr>
            <p:nvPr/>
          </p:nvGrpSpPr>
          <p:grpSpPr bwMode="auto">
            <a:xfrm>
              <a:off x="4202106" y="2923375"/>
              <a:ext cx="2000264" cy="2071702"/>
              <a:chOff x="4202106" y="2923375"/>
              <a:chExt cx="2000264" cy="2071702"/>
            </a:xfrm>
          </p:grpSpPr>
          <p:sp>
            <p:nvSpPr>
              <p:cNvPr id="56" name="菱形 55"/>
              <p:cNvSpPr/>
              <p:nvPr/>
            </p:nvSpPr>
            <p:spPr>
              <a:xfrm>
                <a:off x="4202106" y="2923193"/>
                <a:ext cx="2000264" cy="2072532"/>
              </a:xfrm>
              <a:prstGeom prst="diamond">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57" name="组合 178"/>
              <p:cNvGrpSpPr>
                <a:grpSpLocks/>
              </p:cNvGrpSpPr>
              <p:nvPr/>
            </p:nvGrpSpPr>
            <p:grpSpPr bwMode="auto">
              <a:xfrm>
                <a:off x="4202106" y="2923375"/>
                <a:ext cx="2000264" cy="1500198"/>
                <a:chOff x="4202106" y="2923375"/>
                <a:chExt cx="2000264" cy="1500198"/>
              </a:xfrm>
            </p:grpSpPr>
            <p:sp>
              <p:nvSpPr>
                <p:cNvPr id="58" name="菱形 57"/>
                <p:cNvSpPr/>
                <p:nvPr/>
              </p:nvSpPr>
              <p:spPr>
                <a:xfrm>
                  <a:off x="4702171" y="2923193"/>
                  <a:ext cx="1000132" cy="1001353"/>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9" name="菱形 58"/>
                <p:cNvSpPr/>
                <p:nvPr/>
              </p:nvSpPr>
              <p:spPr>
                <a:xfrm>
                  <a:off x="5202238" y="3423076"/>
                  <a:ext cx="1000132" cy="1007702"/>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0" name="菱形 59"/>
                <p:cNvSpPr/>
                <p:nvPr/>
              </p:nvSpPr>
              <p:spPr>
                <a:xfrm>
                  <a:off x="4202106" y="3423076"/>
                  <a:ext cx="1000132" cy="1007702"/>
                </a:xfrm>
                <a:prstGeom prst="diamond">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grpSp>
      <p:sp>
        <p:nvSpPr>
          <p:cNvPr id="65" name="TextBox 170"/>
          <p:cNvSpPr txBox="1">
            <a:spLocks noChangeArrowheads="1"/>
          </p:cNvSpPr>
          <p:nvPr/>
        </p:nvSpPr>
        <p:spPr bwMode="auto">
          <a:xfrm>
            <a:off x="6300192" y="4653136"/>
            <a:ext cx="2121850" cy="1200329"/>
          </a:xfrm>
          <a:prstGeom prst="rect">
            <a:avLst/>
          </a:prstGeom>
          <a:noFill/>
          <a:ln w="9525">
            <a:noFill/>
            <a:miter lim="800000"/>
            <a:headEnd/>
            <a:tailEnd/>
          </a:ln>
        </p:spPr>
        <p:txBody>
          <a:bodyPr wrap="square">
            <a:spAutoFit/>
          </a:bodyPr>
          <a:lstStyle/>
          <a:p>
            <a:r>
              <a:rPr lang="zh-CN" altLang="en-US" b="1" dirty="0"/>
              <a:t>健康                </a:t>
            </a:r>
            <a:r>
              <a:rPr lang="en-US" altLang="zh-CN" b="1" dirty="0"/>
              <a:t>4</a:t>
            </a:r>
            <a:r>
              <a:rPr lang="zh-CN" altLang="en-US" b="1" dirty="0"/>
              <a:t>                                      </a:t>
            </a:r>
            <a:endParaRPr lang="en-US" altLang="zh-CN" b="1" dirty="0"/>
          </a:p>
          <a:p>
            <a:r>
              <a:rPr lang="zh-CN" altLang="en-US" b="1" dirty="0"/>
              <a:t>可燃性            </a:t>
            </a:r>
            <a:r>
              <a:rPr lang="en-US" altLang="zh-CN" b="1" dirty="0"/>
              <a:t>0</a:t>
            </a:r>
          </a:p>
          <a:p>
            <a:r>
              <a:rPr lang="zh-CN" altLang="en-US" b="1" dirty="0"/>
              <a:t>反应性            </a:t>
            </a:r>
            <a:r>
              <a:rPr lang="en-US" altLang="zh-CN" b="1" dirty="0"/>
              <a:t>1</a:t>
            </a:r>
          </a:p>
          <a:p>
            <a:r>
              <a:rPr lang="zh-CN" altLang="en-US" b="1" dirty="0"/>
              <a:t>特殊                </a:t>
            </a:r>
            <a:r>
              <a:rPr lang="en-US" altLang="zh-CN" b="1" dirty="0"/>
              <a:t>-</a:t>
            </a:r>
            <a:r>
              <a:rPr lang="zh-CN" altLang="en-US" b="1" dirty="0"/>
              <a:t>            </a:t>
            </a:r>
          </a:p>
        </p:txBody>
      </p:sp>
      <p:sp>
        <p:nvSpPr>
          <p:cNvPr id="66" name="TextBox 171"/>
          <p:cNvSpPr txBox="1">
            <a:spLocks noChangeArrowheads="1"/>
          </p:cNvSpPr>
          <p:nvPr/>
        </p:nvSpPr>
        <p:spPr bwMode="auto">
          <a:xfrm>
            <a:off x="6660232" y="3573016"/>
            <a:ext cx="344084" cy="584775"/>
          </a:xfrm>
          <a:prstGeom prst="rect">
            <a:avLst/>
          </a:prstGeom>
          <a:noFill/>
          <a:ln w="9525">
            <a:noFill/>
            <a:miter lim="800000"/>
            <a:headEnd/>
            <a:tailEnd/>
          </a:ln>
        </p:spPr>
        <p:txBody>
          <a:bodyPr wrap="square">
            <a:spAutoFit/>
          </a:bodyPr>
          <a:lstStyle/>
          <a:p>
            <a:r>
              <a:rPr lang="en-US" altLang="zh-CN" sz="3200" b="1" dirty="0"/>
              <a:t>4</a:t>
            </a:r>
            <a:endParaRPr lang="zh-CN" altLang="en-US" sz="3200" b="1" dirty="0"/>
          </a:p>
        </p:txBody>
      </p:sp>
      <p:sp>
        <p:nvSpPr>
          <p:cNvPr id="67" name="TextBox 172"/>
          <p:cNvSpPr txBox="1">
            <a:spLocks noChangeArrowheads="1"/>
          </p:cNvSpPr>
          <p:nvPr/>
        </p:nvSpPr>
        <p:spPr bwMode="auto">
          <a:xfrm>
            <a:off x="7092280" y="3140968"/>
            <a:ext cx="344084" cy="584775"/>
          </a:xfrm>
          <a:prstGeom prst="rect">
            <a:avLst/>
          </a:prstGeom>
          <a:noFill/>
          <a:ln w="9525">
            <a:noFill/>
            <a:miter lim="800000"/>
            <a:headEnd/>
            <a:tailEnd/>
          </a:ln>
        </p:spPr>
        <p:txBody>
          <a:bodyPr wrap="square">
            <a:spAutoFit/>
          </a:bodyPr>
          <a:lstStyle/>
          <a:p>
            <a:r>
              <a:rPr lang="en-US" altLang="zh-CN" sz="3200" b="1" dirty="0"/>
              <a:t>0</a:t>
            </a:r>
            <a:endParaRPr lang="zh-CN" altLang="en-US" sz="3200" b="1" dirty="0"/>
          </a:p>
        </p:txBody>
      </p:sp>
      <p:sp>
        <p:nvSpPr>
          <p:cNvPr id="68" name="TextBox 173"/>
          <p:cNvSpPr txBox="1">
            <a:spLocks noChangeArrowheads="1"/>
          </p:cNvSpPr>
          <p:nvPr/>
        </p:nvSpPr>
        <p:spPr bwMode="auto">
          <a:xfrm>
            <a:off x="7524328" y="3573016"/>
            <a:ext cx="344084" cy="584775"/>
          </a:xfrm>
          <a:prstGeom prst="rect">
            <a:avLst/>
          </a:prstGeom>
          <a:noFill/>
          <a:ln w="9525">
            <a:noFill/>
            <a:miter lim="800000"/>
            <a:headEnd/>
            <a:tailEnd/>
          </a:ln>
        </p:spPr>
        <p:txBody>
          <a:bodyPr wrap="square">
            <a:spAutoFit/>
          </a:bodyPr>
          <a:lstStyle/>
          <a:p>
            <a:r>
              <a:rPr lang="en-US" altLang="zh-CN" sz="3200" b="1" dirty="0"/>
              <a:t>1</a:t>
            </a:r>
            <a:endParaRPr lang="zh-CN" altLang="en-US" sz="3200" b="1" dirty="0"/>
          </a:p>
        </p:txBody>
      </p:sp>
      <p:sp>
        <p:nvSpPr>
          <p:cNvPr id="69" name="矩形 36"/>
          <p:cNvSpPr>
            <a:spLocks noChangeArrowheads="1"/>
          </p:cNvSpPr>
          <p:nvPr/>
        </p:nvSpPr>
        <p:spPr bwMode="auto">
          <a:xfrm>
            <a:off x="5940152" y="1700808"/>
            <a:ext cx="2765548" cy="646331"/>
          </a:xfrm>
          <a:prstGeom prst="rect">
            <a:avLst/>
          </a:prstGeom>
          <a:noFill/>
          <a:ln w="9525">
            <a:noFill/>
            <a:miter lim="800000"/>
            <a:headEnd/>
            <a:tailEnd/>
          </a:ln>
        </p:spPr>
        <p:txBody>
          <a:bodyPr wrap="square">
            <a:spAutoFit/>
          </a:bodyPr>
          <a:lstStyle/>
          <a:p>
            <a:pPr marL="457200" indent="-457200"/>
            <a:r>
              <a:rPr lang="en-US" altLang="zh-CN" b="1"/>
              <a:t>2.  </a:t>
            </a:r>
            <a:r>
              <a:rPr lang="zh-CN" altLang="en-US" b="1"/>
              <a:t>   作业场所化学品                     安全标签危害分级</a:t>
            </a:r>
          </a:p>
        </p:txBody>
      </p:sp>
      <p:sp>
        <p:nvSpPr>
          <p:cNvPr id="70" name="TextBox 69"/>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a:t>
            </a:r>
            <a:r>
              <a:rPr lang="en-US" altLang="zh-CN" b="1" dirty="0">
                <a:solidFill>
                  <a:srgbClr val="FF0000"/>
                </a:solidFill>
              </a:rPr>
              <a:t>MSDS</a:t>
            </a:r>
            <a:r>
              <a:rPr lang="zh-CN" altLang="en-US" b="1" dirty="0">
                <a:solidFill>
                  <a:schemeClr val="bg1"/>
                </a:solidFill>
              </a:rPr>
              <a:t>：六</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611560" y="1340768"/>
          <a:ext cx="7992888" cy="4511153"/>
        </p:xfrm>
        <a:graphic>
          <a:graphicData uri="http://schemas.openxmlformats.org/drawingml/2006/table">
            <a:tbl>
              <a:tblPr/>
              <a:tblGrid>
                <a:gridCol w="2296010">
                  <a:extLst>
                    <a:ext uri="{9D8B030D-6E8A-4147-A177-3AD203B41FA5}">
                      <a16:colId xmlns:a16="http://schemas.microsoft.com/office/drawing/2014/main" val="20000"/>
                    </a:ext>
                  </a:extLst>
                </a:gridCol>
                <a:gridCol w="5696878">
                  <a:extLst>
                    <a:ext uri="{9D8B030D-6E8A-4147-A177-3AD203B41FA5}">
                      <a16:colId xmlns:a16="http://schemas.microsoft.com/office/drawing/2014/main" val="20001"/>
                    </a:ext>
                  </a:extLst>
                </a:gridCol>
              </a:tblGrid>
              <a:tr h="743752">
                <a:tc gridSpan="2">
                  <a:txBody>
                    <a:bodyPr/>
                    <a:lstStyle/>
                    <a:p>
                      <a:pPr algn="ctr">
                        <a:spcAft>
                          <a:spcPts val="0"/>
                        </a:spcAft>
                        <a:buFont typeface="Wingdings" pitchFamily="2" charset="2"/>
                        <a:buChar char="u"/>
                      </a:pPr>
                      <a:r>
                        <a:rPr lang="zh-CN" sz="2000" b="1" kern="100" dirty="0">
                          <a:latin typeface=""/>
                          <a:ea typeface="宋体"/>
                          <a:cs typeface="Times New Roman"/>
                        </a:rPr>
                        <a:t>第四部分：急救措施</a:t>
                      </a:r>
                      <a:endParaRPr lang="zh-CN" sz="20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750947">
                <a:tc>
                  <a:txBody>
                    <a:bodyPr/>
                    <a:lstStyle/>
                    <a:p>
                      <a:pPr algn="r">
                        <a:lnSpc>
                          <a:spcPct val="150000"/>
                        </a:lnSpc>
                        <a:spcAft>
                          <a:spcPts val="0"/>
                        </a:spcAft>
                      </a:pPr>
                      <a:r>
                        <a:rPr lang="zh-CN" sz="2000" kern="100" dirty="0">
                          <a:solidFill>
                            <a:srgbClr val="4169E1"/>
                          </a:solidFill>
                          <a:latin typeface=""/>
                          <a:ea typeface="宋体"/>
                          <a:cs typeface="Times New Roman"/>
                        </a:rPr>
                        <a:t>皮肤接触：</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000" kern="100">
                          <a:latin typeface=""/>
                          <a:ea typeface="宋体"/>
                          <a:cs typeface="Times New Roman"/>
                        </a:rPr>
                        <a:t>立即脱去污染的衣着，用大量流动清水冲洗至少</a:t>
                      </a:r>
                      <a:r>
                        <a:rPr lang="en-US" sz="2000" kern="100">
                          <a:latin typeface=""/>
                          <a:ea typeface="宋体"/>
                          <a:cs typeface="Times New Roman"/>
                        </a:rPr>
                        <a:t>15</a:t>
                      </a:r>
                      <a:r>
                        <a:rPr lang="zh-CN" sz="2000" kern="100">
                          <a:latin typeface=""/>
                          <a:ea typeface="宋体"/>
                          <a:cs typeface="Times New Roman"/>
                        </a:rPr>
                        <a:t>分钟。就医。</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50947">
                <a:tc>
                  <a:txBody>
                    <a:bodyPr/>
                    <a:lstStyle/>
                    <a:p>
                      <a:pPr algn="r">
                        <a:lnSpc>
                          <a:spcPct val="150000"/>
                        </a:lnSpc>
                        <a:spcAft>
                          <a:spcPts val="0"/>
                        </a:spcAft>
                      </a:pPr>
                      <a:r>
                        <a:rPr lang="zh-CN" sz="2000" kern="100">
                          <a:solidFill>
                            <a:srgbClr val="4169E1"/>
                          </a:solidFill>
                          <a:latin typeface=""/>
                          <a:ea typeface="宋体"/>
                          <a:cs typeface="Times New Roman"/>
                        </a:rPr>
                        <a:t>眼睛接触：</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000" kern="100">
                          <a:latin typeface=""/>
                          <a:ea typeface="宋体"/>
                          <a:cs typeface="Times New Roman"/>
                        </a:rPr>
                        <a:t>立即提起眼睑，用大量流动清水或生理盐水彻底冲洗至少</a:t>
                      </a:r>
                      <a:r>
                        <a:rPr lang="en-US" sz="2000" kern="100">
                          <a:latin typeface=""/>
                          <a:ea typeface="宋体"/>
                          <a:cs typeface="Times New Roman"/>
                        </a:rPr>
                        <a:t>15</a:t>
                      </a:r>
                      <a:r>
                        <a:rPr lang="zh-CN" sz="2000" kern="100">
                          <a:latin typeface=""/>
                          <a:ea typeface="宋体"/>
                          <a:cs typeface="Times New Roman"/>
                        </a:rPr>
                        <a:t>分钟。就医。</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34004">
                <a:tc>
                  <a:txBody>
                    <a:bodyPr/>
                    <a:lstStyle/>
                    <a:p>
                      <a:pPr algn="r">
                        <a:lnSpc>
                          <a:spcPct val="150000"/>
                        </a:lnSpc>
                        <a:spcAft>
                          <a:spcPts val="0"/>
                        </a:spcAft>
                      </a:pPr>
                      <a:r>
                        <a:rPr lang="zh-CN" sz="2000" kern="100">
                          <a:solidFill>
                            <a:srgbClr val="4169E1"/>
                          </a:solidFill>
                          <a:latin typeface=""/>
                          <a:ea typeface="宋体"/>
                          <a:cs typeface="Times New Roman"/>
                        </a:rPr>
                        <a:t>吸入：</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000" kern="100">
                          <a:latin typeface=""/>
                          <a:ea typeface="宋体"/>
                          <a:cs typeface="Times New Roman"/>
                        </a:rPr>
                        <a:t>迅速脱离现场至空气新鲜处。保持呼吸道通畅。如呼吸困难，给输氧。如呼吸停止，立即进行人工呼吸。就医。</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7001">
                <a:tc>
                  <a:txBody>
                    <a:bodyPr/>
                    <a:lstStyle/>
                    <a:p>
                      <a:pPr algn="r">
                        <a:lnSpc>
                          <a:spcPct val="150000"/>
                        </a:lnSpc>
                        <a:spcAft>
                          <a:spcPts val="0"/>
                        </a:spcAft>
                      </a:pPr>
                      <a:r>
                        <a:rPr lang="zh-CN" sz="2000" kern="100">
                          <a:solidFill>
                            <a:srgbClr val="4169E1"/>
                          </a:solidFill>
                          <a:latin typeface=""/>
                          <a:ea typeface="宋体"/>
                          <a:cs typeface="Times New Roman"/>
                        </a:rPr>
                        <a:t>食入：</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000" kern="100" dirty="0">
                          <a:latin typeface=""/>
                          <a:ea typeface="宋体"/>
                          <a:cs typeface="Times New Roman"/>
                        </a:rPr>
                        <a:t>用水漱口，无腐蚀症状者洗胃。忌服油类。就医。</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Box 5"/>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a:t>
            </a:r>
            <a:r>
              <a:rPr lang="en-US" altLang="zh-CN" b="1" dirty="0">
                <a:solidFill>
                  <a:srgbClr val="FF0000"/>
                </a:solidFill>
              </a:rPr>
              <a:t>MSDS</a:t>
            </a:r>
            <a:r>
              <a:rPr lang="zh-CN" altLang="en-US" b="1" dirty="0">
                <a:solidFill>
                  <a:schemeClr val="bg1"/>
                </a:solidFill>
              </a:rPr>
              <a:t>：六</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899592" y="1700808"/>
          <a:ext cx="7200800" cy="4320479"/>
        </p:xfrm>
        <a:graphic>
          <a:graphicData uri="http://schemas.openxmlformats.org/drawingml/2006/table">
            <a:tbl>
              <a:tblPr>
                <a:effectLst>
                  <a:innerShdw blurRad="63500" dist="50800" dir="8100000">
                    <a:prstClr val="black">
                      <a:alpha val="50000"/>
                    </a:prstClr>
                  </a:innerShdw>
                </a:effectLst>
              </a:tblPr>
              <a:tblGrid>
                <a:gridCol w="2068476">
                  <a:extLst>
                    <a:ext uri="{9D8B030D-6E8A-4147-A177-3AD203B41FA5}">
                      <a16:colId xmlns:a16="http://schemas.microsoft.com/office/drawing/2014/main" val="20000"/>
                    </a:ext>
                  </a:extLst>
                </a:gridCol>
                <a:gridCol w="5132324">
                  <a:extLst>
                    <a:ext uri="{9D8B030D-6E8A-4147-A177-3AD203B41FA5}">
                      <a16:colId xmlns:a16="http://schemas.microsoft.com/office/drawing/2014/main" val="20001"/>
                    </a:ext>
                  </a:extLst>
                </a:gridCol>
              </a:tblGrid>
              <a:tr h="1066490">
                <a:tc gridSpan="2">
                  <a:txBody>
                    <a:bodyPr/>
                    <a:lstStyle/>
                    <a:p>
                      <a:pPr algn="ctr">
                        <a:spcAft>
                          <a:spcPts val="0"/>
                        </a:spcAft>
                        <a:buFont typeface="Wingdings" pitchFamily="2" charset="2"/>
                        <a:buChar char="u"/>
                      </a:pPr>
                      <a:r>
                        <a:rPr lang="zh-CN" sz="2000" b="1" kern="100" dirty="0">
                          <a:latin typeface=""/>
                          <a:ea typeface="宋体"/>
                          <a:cs typeface="Times New Roman"/>
                        </a:rPr>
                        <a:t>第五部分：消防措施</a:t>
                      </a:r>
                      <a:endParaRPr lang="zh-CN" sz="20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1627905">
                <a:tc>
                  <a:txBody>
                    <a:bodyPr/>
                    <a:lstStyle/>
                    <a:p>
                      <a:pPr algn="r">
                        <a:lnSpc>
                          <a:spcPct val="150000"/>
                        </a:lnSpc>
                        <a:spcAft>
                          <a:spcPts val="0"/>
                        </a:spcAft>
                      </a:pPr>
                      <a:r>
                        <a:rPr lang="zh-CN" sz="2000" kern="100">
                          <a:solidFill>
                            <a:srgbClr val="4169E1"/>
                          </a:solidFill>
                          <a:latin typeface=""/>
                          <a:ea typeface="宋体"/>
                          <a:cs typeface="Times New Roman"/>
                        </a:rPr>
                        <a:t>危险特性：</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000" kern="100">
                          <a:latin typeface=""/>
                          <a:ea typeface="宋体"/>
                          <a:cs typeface="Times New Roman"/>
                        </a:rPr>
                        <a:t>遇水猛烈分解</a:t>
                      </a:r>
                      <a:r>
                        <a:rPr lang="en-US" sz="2000" kern="100">
                          <a:latin typeface=""/>
                          <a:ea typeface="宋体"/>
                          <a:cs typeface="Times New Roman"/>
                        </a:rPr>
                        <a:t>, </a:t>
                      </a:r>
                      <a:r>
                        <a:rPr lang="zh-CN" sz="2000" kern="100">
                          <a:latin typeface=""/>
                          <a:ea typeface="宋体"/>
                          <a:cs typeface="Times New Roman"/>
                        </a:rPr>
                        <a:t>产生大量的热和浓烟</a:t>
                      </a:r>
                      <a:r>
                        <a:rPr lang="en-US" sz="2000" kern="100">
                          <a:latin typeface=""/>
                          <a:ea typeface="宋体"/>
                          <a:cs typeface="Times New Roman"/>
                        </a:rPr>
                        <a:t>, </a:t>
                      </a:r>
                      <a:r>
                        <a:rPr lang="zh-CN" sz="2000" kern="100">
                          <a:latin typeface=""/>
                          <a:ea typeface="宋体"/>
                          <a:cs typeface="Times New Roman"/>
                        </a:rPr>
                        <a:t>甚至爆炸。对很多金属尤其是潮湿空气存在下有腐蚀性。</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13042">
                <a:tc>
                  <a:txBody>
                    <a:bodyPr/>
                    <a:lstStyle/>
                    <a:p>
                      <a:pPr algn="r">
                        <a:lnSpc>
                          <a:spcPct val="150000"/>
                        </a:lnSpc>
                        <a:spcAft>
                          <a:spcPts val="0"/>
                        </a:spcAft>
                      </a:pPr>
                      <a:r>
                        <a:rPr lang="zh-CN" sz="2000" kern="100">
                          <a:solidFill>
                            <a:srgbClr val="4169E1"/>
                          </a:solidFill>
                          <a:latin typeface=""/>
                          <a:ea typeface="宋体"/>
                          <a:cs typeface="Times New Roman"/>
                        </a:rPr>
                        <a:t>有害燃烧产物：</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000" kern="100">
                          <a:latin typeface=""/>
                          <a:ea typeface="宋体"/>
                          <a:cs typeface="Times New Roman"/>
                        </a:rPr>
                        <a:t>氯化氢、氧化磷、磷烷。</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13042">
                <a:tc>
                  <a:txBody>
                    <a:bodyPr/>
                    <a:lstStyle/>
                    <a:p>
                      <a:pPr algn="r">
                        <a:lnSpc>
                          <a:spcPct val="150000"/>
                        </a:lnSpc>
                        <a:spcAft>
                          <a:spcPts val="0"/>
                        </a:spcAft>
                      </a:pPr>
                      <a:r>
                        <a:rPr lang="zh-CN" sz="2000" kern="100">
                          <a:solidFill>
                            <a:srgbClr val="4169E1"/>
                          </a:solidFill>
                          <a:latin typeface=""/>
                          <a:ea typeface="宋体"/>
                          <a:cs typeface="Times New Roman"/>
                        </a:rPr>
                        <a:t>灭火方法：</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000" kern="100" dirty="0">
                          <a:latin typeface=""/>
                          <a:ea typeface="宋体"/>
                          <a:cs typeface="Times New Roman"/>
                        </a:rPr>
                        <a:t>灭火剂：干粉、干燥砂土。禁止用水。</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extBox 4"/>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a:t>
            </a:r>
            <a:r>
              <a:rPr lang="en-US" altLang="zh-CN" b="1" dirty="0">
                <a:solidFill>
                  <a:srgbClr val="FF0000"/>
                </a:solidFill>
              </a:rPr>
              <a:t>MSDS</a:t>
            </a:r>
            <a:r>
              <a:rPr lang="zh-CN" altLang="en-US" b="1" dirty="0">
                <a:solidFill>
                  <a:schemeClr val="bg1"/>
                </a:solidFill>
              </a:rPr>
              <a:t>：六</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a:t>
            </a:r>
            <a:r>
              <a:rPr lang="en-US" altLang="zh-CN" b="1" dirty="0">
                <a:solidFill>
                  <a:srgbClr val="FF0000"/>
                </a:solidFill>
              </a:rPr>
              <a:t>MSDS</a:t>
            </a:r>
            <a:r>
              <a:rPr lang="zh-CN" altLang="en-US" b="1" dirty="0">
                <a:solidFill>
                  <a:schemeClr val="bg1"/>
                </a:solidFill>
              </a:rPr>
              <a:t>：六</a:t>
            </a:r>
          </a:p>
        </p:txBody>
      </p:sp>
      <p:graphicFrame>
        <p:nvGraphicFramePr>
          <p:cNvPr id="6" name="表格 5"/>
          <p:cNvGraphicFramePr>
            <a:graphicFrameLocks noGrp="1"/>
          </p:cNvGraphicFramePr>
          <p:nvPr/>
        </p:nvGraphicFramePr>
        <p:xfrm>
          <a:off x="971600" y="1556792"/>
          <a:ext cx="7056784" cy="4135246"/>
        </p:xfrm>
        <a:graphic>
          <a:graphicData uri="http://schemas.openxmlformats.org/drawingml/2006/table">
            <a:tbl>
              <a:tblPr/>
              <a:tblGrid>
                <a:gridCol w="2027106">
                  <a:extLst>
                    <a:ext uri="{9D8B030D-6E8A-4147-A177-3AD203B41FA5}">
                      <a16:colId xmlns:a16="http://schemas.microsoft.com/office/drawing/2014/main" val="20000"/>
                    </a:ext>
                  </a:extLst>
                </a:gridCol>
                <a:gridCol w="5029678">
                  <a:extLst>
                    <a:ext uri="{9D8B030D-6E8A-4147-A177-3AD203B41FA5}">
                      <a16:colId xmlns:a16="http://schemas.microsoft.com/office/drawing/2014/main" val="20001"/>
                    </a:ext>
                  </a:extLst>
                </a:gridCol>
              </a:tblGrid>
              <a:tr h="934846">
                <a:tc gridSpan="2">
                  <a:txBody>
                    <a:bodyPr/>
                    <a:lstStyle/>
                    <a:p>
                      <a:pPr algn="ctr">
                        <a:spcAft>
                          <a:spcPts val="0"/>
                        </a:spcAft>
                        <a:buFont typeface="Wingdings" pitchFamily="2" charset="2"/>
                        <a:buChar char="u"/>
                      </a:pPr>
                      <a:r>
                        <a:rPr lang="zh-CN" sz="2000" b="1" kern="100" dirty="0">
                          <a:latin typeface=""/>
                          <a:ea typeface="宋体"/>
                          <a:cs typeface="Times New Roman"/>
                        </a:rPr>
                        <a:t>第六部分：泄漏应急处理</a:t>
                      </a:r>
                      <a:endParaRPr lang="zh-CN" sz="20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2850730">
                <a:tc>
                  <a:txBody>
                    <a:bodyPr/>
                    <a:lstStyle/>
                    <a:p>
                      <a:pPr algn="r">
                        <a:lnSpc>
                          <a:spcPct val="150000"/>
                        </a:lnSpc>
                        <a:spcAft>
                          <a:spcPts val="0"/>
                        </a:spcAft>
                      </a:pPr>
                      <a:r>
                        <a:rPr lang="zh-CN" sz="2000" kern="100">
                          <a:solidFill>
                            <a:srgbClr val="4169E1"/>
                          </a:solidFill>
                          <a:latin typeface=""/>
                          <a:ea typeface="宋体"/>
                          <a:cs typeface="Times New Roman"/>
                        </a:rPr>
                        <a:t>应急处理：</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000" kern="100" dirty="0">
                          <a:latin typeface=""/>
                          <a:ea typeface="宋体"/>
                          <a:cs typeface="Times New Roman"/>
                        </a:rPr>
                        <a:t>迅速撤离泄漏污染区人员至安全区，并立即隔离</a:t>
                      </a:r>
                      <a:r>
                        <a:rPr lang="en-US" sz="2000" kern="100" dirty="0">
                          <a:latin typeface=""/>
                          <a:ea typeface="宋体"/>
                          <a:cs typeface="Times New Roman"/>
                        </a:rPr>
                        <a:t>150m</a:t>
                      </a:r>
                      <a:r>
                        <a:rPr lang="zh-CN" sz="2000" kern="100" dirty="0">
                          <a:latin typeface=""/>
                          <a:ea typeface="宋体"/>
                          <a:cs typeface="Times New Roman"/>
                        </a:rPr>
                        <a:t>，严格限制出入。建议应急处理人员戴自给正压式呼吸器，穿防酸碱工作服。不要直接接触泄漏物。尽可能切断泄漏源。小量泄漏：用砂土、蛭石或其它惰性材料吸收。大量泄漏：构筑围堤或挖坑收容。在专家指导下清除。</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a:t>
            </a:r>
            <a:r>
              <a:rPr lang="en-US" altLang="zh-CN" b="1" dirty="0">
                <a:solidFill>
                  <a:srgbClr val="FF0000"/>
                </a:solidFill>
              </a:rPr>
              <a:t>MSDS</a:t>
            </a:r>
            <a:r>
              <a:rPr lang="zh-CN" altLang="en-US" b="1" dirty="0">
                <a:solidFill>
                  <a:schemeClr val="bg1"/>
                </a:solidFill>
              </a:rPr>
              <a:t>：六</a:t>
            </a:r>
          </a:p>
        </p:txBody>
      </p:sp>
      <p:graphicFrame>
        <p:nvGraphicFramePr>
          <p:cNvPr id="5" name="表格 4"/>
          <p:cNvGraphicFramePr>
            <a:graphicFrameLocks noGrp="1"/>
          </p:cNvGraphicFramePr>
          <p:nvPr/>
        </p:nvGraphicFramePr>
        <p:xfrm>
          <a:off x="611560" y="1052736"/>
          <a:ext cx="7934601" cy="5222317"/>
        </p:xfrm>
        <a:graphic>
          <a:graphicData uri="http://schemas.openxmlformats.org/drawingml/2006/table">
            <a:tbl>
              <a:tblPr/>
              <a:tblGrid>
                <a:gridCol w="1610360">
                  <a:extLst>
                    <a:ext uri="{9D8B030D-6E8A-4147-A177-3AD203B41FA5}">
                      <a16:colId xmlns:a16="http://schemas.microsoft.com/office/drawing/2014/main" val="20000"/>
                    </a:ext>
                  </a:extLst>
                </a:gridCol>
                <a:gridCol w="6324241">
                  <a:extLst>
                    <a:ext uri="{9D8B030D-6E8A-4147-A177-3AD203B41FA5}">
                      <a16:colId xmlns:a16="http://schemas.microsoft.com/office/drawing/2014/main" val="20001"/>
                    </a:ext>
                  </a:extLst>
                </a:gridCol>
              </a:tblGrid>
              <a:tr h="433584">
                <a:tc gridSpan="2">
                  <a:txBody>
                    <a:bodyPr/>
                    <a:lstStyle/>
                    <a:p>
                      <a:pPr algn="ctr">
                        <a:spcAft>
                          <a:spcPts val="0"/>
                        </a:spcAft>
                        <a:buFont typeface="Wingdings" pitchFamily="2" charset="2"/>
                        <a:buChar char="u"/>
                      </a:pPr>
                      <a:r>
                        <a:rPr lang="zh-CN" sz="2000" b="1" kern="100" dirty="0">
                          <a:latin typeface=""/>
                          <a:ea typeface="宋体"/>
                          <a:cs typeface="Times New Roman"/>
                        </a:rPr>
                        <a:t>第七部分：操作处置与储存</a:t>
                      </a:r>
                      <a:endParaRPr lang="zh-CN" sz="20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3078471">
                <a:tc>
                  <a:txBody>
                    <a:bodyPr/>
                    <a:lstStyle/>
                    <a:p>
                      <a:pPr algn="r">
                        <a:lnSpc>
                          <a:spcPct val="150000"/>
                        </a:lnSpc>
                        <a:spcAft>
                          <a:spcPts val="0"/>
                        </a:spcAft>
                      </a:pPr>
                      <a:r>
                        <a:rPr lang="zh-CN" sz="1600" kern="100">
                          <a:solidFill>
                            <a:srgbClr val="4169E1"/>
                          </a:solidFill>
                          <a:latin typeface=""/>
                          <a:ea typeface="宋体"/>
                          <a:cs typeface="Times New Roman"/>
                        </a:rPr>
                        <a:t>操作注意事项：</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latin typeface=""/>
                          <a:ea typeface="宋体"/>
                          <a:cs typeface="Times New Roman"/>
                        </a:rPr>
                        <a:t>密闭操作，注意通风。操作尽可能机械化、自动化。操作人员必须经过专门培训，严格遵守操作规程。建议操作人员佩戴自吸过滤式防毒面具（全面罩），穿橡胶耐酸碱服，戴橡胶耐酸碱手套。避免产生烟雾。防止烟雾和蒸气释放到工作场所空气中。避免与还原剂、活性金属粉末、醇类接触。尤其要注意避免与水接触。搬运时要轻装轻卸，防止包装及容器损坏。配备泄漏应急处理设备。倒空的容器可能残留有害物。</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10262">
                <a:tc>
                  <a:txBody>
                    <a:bodyPr/>
                    <a:lstStyle/>
                    <a:p>
                      <a:pPr algn="r">
                        <a:lnSpc>
                          <a:spcPct val="150000"/>
                        </a:lnSpc>
                        <a:spcAft>
                          <a:spcPts val="0"/>
                        </a:spcAft>
                      </a:pPr>
                      <a:r>
                        <a:rPr lang="zh-CN" sz="1600" kern="100">
                          <a:solidFill>
                            <a:srgbClr val="4169E1"/>
                          </a:solidFill>
                          <a:latin typeface=""/>
                          <a:ea typeface="宋体"/>
                          <a:cs typeface="Times New Roman"/>
                        </a:rPr>
                        <a:t>储存注意事项：</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dirty="0">
                          <a:latin typeface=""/>
                          <a:ea typeface="宋体"/>
                          <a:cs typeface="Times New Roman"/>
                        </a:rPr>
                        <a:t>储存于阴凉、干燥、通风良好的库房。远离火种、热源。库温不超过</a:t>
                      </a:r>
                      <a:r>
                        <a:rPr lang="en-US" sz="1600" kern="100" dirty="0">
                          <a:latin typeface=""/>
                          <a:ea typeface="宋体"/>
                          <a:cs typeface="Times New Roman"/>
                        </a:rPr>
                        <a:t>25</a:t>
                      </a:r>
                      <a:r>
                        <a:rPr lang="zh-CN" sz="1600" kern="100" dirty="0">
                          <a:latin typeface=""/>
                          <a:ea typeface="宋体"/>
                          <a:cs typeface="Times New Roman"/>
                        </a:rPr>
                        <a:t>℃，相对湿度不超过</a:t>
                      </a:r>
                      <a:r>
                        <a:rPr lang="en-US" sz="1600" kern="100" dirty="0">
                          <a:latin typeface=""/>
                          <a:ea typeface="宋体"/>
                          <a:cs typeface="Times New Roman"/>
                        </a:rPr>
                        <a:t>75</a:t>
                      </a:r>
                      <a:r>
                        <a:rPr lang="zh-CN" sz="1600" kern="100" dirty="0">
                          <a:latin typeface=""/>
                          <a:ea typeface="宋体"/>
                          <a:cs typeface="Times New Roman"/>
                        </a:rPr>
                        <a:t>％。包装必须密封，切勿受潮。应与还原剂、活性金属粉末、醇类等分开存放，切忌混储。储区应备有泄漏应急处理设备和合适的收容材料。</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a:t>
            </a:r>
            <a:r>
              <a:rPr lang="en-US" altLang="zh-CN" b="1" dirty="0">
                <a:solidFill>
                  <a:srgbClr val="FF0000"/>
                </a:solidFill>
              </a:rPr>
              <a:t>MSDS</a:t>
            </a:r>
            <a:r>
              <a:rPr lang="zh-CN" altLang="en-US" b="1" dirty="0">
                <a:solidFill>
                  <a:schemeClr val="bg1"/>
                </a:solidFill>
              </a:rPr>
              <a:t>：六</a:t>
            </a:r>
          </a:p>
        </p:txBody>
      </p:sp>
      <p:graphicFrame>
        <p:nvGraphicFramePr>
          <p:cNvPr id="6" name="表格 5"/>
          <p:cNvGraphicFramePr>
            <a:graphicFrameLocks noGrp="1"/>
          </p:cNvGraphicFramePr>
          <p:nvPr/>
        </p:nvGraphicFramePr>
        <p:xfrm>
          <a:off x="251520" y="1340768"/>
          <a:ext cx="8555738" cy="4980209"/>
        </p:xfrm>
        <a:graphic>
          <a:graphicData uri="http://schemas.openxmlformats.org/drawingml/2006/table">
            <a:tbl>
              <a:tblPr/>
              <a:tblGrid>
                <a:gridCol w="2457691">
                  <a:extLst>
                    <a:ext uri="{9D8B030D-6E8A-4147-A177-3AD203B41FA5}">
                      <a16:colId xmlns:a16="http://schemas.microsoft.com/office/drawing/2014/main" val="20000"/>
                    </a:ext>
                  </a:extLst>
                </a:gridCol>
                <a:gridCol w="6098047">
                  <a:extLst>
                    <a:ext uri="{9D8B030D-6E8A-4147-A177-3AD203B41FA5}">
                      <a16:colId xmlns:a16="http://schemas.microsoft.com/office/drawing/2014/main" val="20001"/>
                    </a:ext>
                  </a:extLst>
                </a:gridCol>
              </a:tblGrid>
              <a:tr h="375570">
                <a:tc gridSpan="2">
                  <a:txBody>
                    <a:bodyPr/>
                    <a:lstStyle/>
                    <a:p>
                      <a:pPr algn="ctr">
                        <a:spcAft>
                          <a:spcPts val="0"/>
                        </a:spcAft>
                        <a:buFont typeface="Wingdings" pitchFamily="2" charset="2"/>
                        <a:buChar char="u"/>
                      </a:pPr>
                      <a:r>
                        <a:rPr lang="zh-CN" sz="2000" b="1" kern="100" dirty="0">
                          <a:latin typeface=""/>
                          <a:ea typeface="宋体"/>
                          <a:cs typeface="Times New Roman"/>
                        </a:rPr>
                        <a:t>第八部分：接触控制</a:t>
                      </a:r>
                      <a:r>
                        <a:rPr lang="en-US" sz="2000" b="1" kern="100" dirty="0">
                          <a:latin typeface=""/>
                          <a:ea typeface="宋体"/>
                          <a:cs typeface="Times New Roman"/>
                        </a:rPr>
                        <a:t>/</a:t>
                      </a:r>
                      <a:r>
                        <a:rPr lang="zh-CN" sz="2000" b="1" kern="100" dirty="0">
                          <a:latin typeface=""/>
                          <a:ea typeface="宋体"/>
                          <a:cs typeface="Times New Roman"/>
                        </a:rPr>
                        <a:t>个体防护</a:t>
                      </a:r>
                      <a:endParaRPr lang="zh-CN" sz="20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299182">
                <a:tc>
                  <a:txBody>
                    <a:bodyPr/>
                    <a:lstStyle/>
                    <a:p>
                      <a:pPr algn="r">
                        <a:lnSpc>
                          <a:spcPct val="150000"/>
                        </a:lnSpc>
                        <a:spcAft>
                          <a:spcPts val="0"/>
                        </a:spcAft>
                      </a:pPr>
                      <a:r>
                        <a:rPr lang="zh-CN" sz="1400" kern="100" dirty="0">
                          <a:solidFill>
                            <a:srgbClr val="4169E1"/>
                          </a:solidFill>
                          <a:latin typeface=""/>
                          <a:ea typeface="宋体"/>
                          <a:cs typeface="Times New Roman"/>
                        </a:rPr>
                        <a:t>职业接触</a:t>
                      </a:r>
                      <a:r>
                        <a:rPr lang="zh-CN" altLang="en-US" sz="1400" kern="100" dirty="0">
                          <a:solidFill>
                            <a:srgbClr val="4169E1"/>
                          </a:solidFill>
                          <a:latin typeface=""/>
                          <a:ea typeface="+mn-ea"/>
                          <a:cs typeface="Times New Roman"/>
                        </a:rPr>
                        <a:t>限值：</a:t>
                      </a:r>
                      <a:endParaRPr lang="zh-CN" sz="1400" kern="100" dirty="0">
                        <a:solidFill>
                          <a:srgbClr val="4169E1"/>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kern="100">
                          <a:latin typeface=""/>
                          <a:ea typeface="宋体"/>
                          <a:cs typeface="Times New Roman"/>
                        </a:rPr>
                        <a:t> </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9182">
                <a:tc>
                  <a:txBody>
                    <a:bodyPr/>
                    <a:lstStyle/>
                    <a:p>
                      <a:pPr algn="r">
                        <a:lnSpc>
                          <a:spcPct val="150000"/>
                        </a:lnSpc>
                        <a:spcAft>
                          <a:spcPts val="0"/>
                        </a:spcAft>
                      </a:pPr>
                      <a:r>
                        <a:rPr lang="zh-CN" sz="1400" kern="100" dirty="0">
                          <a:solidFill>
                            <a:srgbClr val="4169E1"/>
                          </a:solidFill>
                          <a:latin typeface=""/>
                          <a:ea typeface="宋体"/>
                          <a:cs typeface="Times New Roman"/>
                        </a:rPr>
                        <a:t>中国</a:t>
                      </a:r>
                      <a:r>
                        <a:rPr lang="en-US" sz="1400" kern="100" dirty="0">
                          <a:solidFill>
                            <a:srgbClr val="4169E1"/>
                          </a:solidFill>
                          <a:latin typeface=""/>
                          <a:ea typeface="宋体"/>
                          <a:cs typeface="Times New Roman"/>
                        </a:rPr>
                        <a:t>MAC(mg/m3)</a:t>
                      </a:r>
                      <a:r>
                        <a:rPr lang="zh-CN" sz="1400" kern="100" dirty="0">
                          <a:solidFill>
                            <a:srgbClr val="4169E1"/>
                          </a:solidFill>
                          <a:latin typeface=""/>
                          <a:ea typeface="宋体"/>
                          <a:cs typeface="Times New Roman"/>
                        </a:rPr>
                        <a:t>：</a:t>
                      </a:r>
                      <a:endParaRPr lang="zh-CN" sz="14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400" kern="100">
                          <a:latin typeface=""/>
                          <a:ea typeface="宋体"/>
                          <a:cs typeface="Times New Roman"/>
                        </a:rPr>
                        <a:t>未制定标准</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9182">
                <a:tc>
                  <a:txBody>
                    <a:bodyPr/>
                    <a:lstStyle/>
                    <a:p>
                      <a:pPr algn="r">
                        <a:lnSpc>
                          <a:spcPct val="150000"/>
                        </a:lnSpc>
                        <a:spcAft>
                          <a:spcPts val="0"/>
                        </a:spcAft>
                      </a:pPr>
                      <a:r>
                        <a:rPr lang="zh-CN" sz="1400" kern="100" dirty="0">
                          <a:solidFill>
                            <a:srgbClr val="4169E1"/>
                          </a:solidFill>
                          <a:latin typeface=""/>
                          <a:ea typeface="宋体"/>
                          <a:cs typeface="Times New Roman"/>
                        </a:rPr>
                        <a:t>前苏联</a:t>
                      </a:r>
                      <a:r>
                        <a:rPr lang="en-US" sz="1400" kern="100" dirty="0">
                          <a:solidFill>
                            <a:srgbClr val="4169E1"/>
                          </a:solidFill>
                          <a:latin typeface=""/>
                          <a:ea typeface="宋体"/>
                          <a:cs typeface="Times New Roman"/>
                        </a:rPr>
                        <a:t>MAC(mg/m3)</a:t>
                      </a:r>
                      <a:r>
                        <a:rPr lang="zh-CN" sz="1400" kern="100" dirty="0">
                          <a:solidFill>
                            <a:srgbClr val="4169E1"/>
                          </a:solidFill>
                          <a:latin typeface=""/>
                          <a:ea typeface="宋体"/>
                          <a:cs typeface="Times New Roman"/>
                        </a:rPr>
                        <a:t>：</a:t>
                      </a:r>
                      <a:endParaRPr lang="zh-CN" sz="14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kern="100">
                          <a:latin typeface=""/>
                          <a:ea typeface="宋体"/>
                          <a:cs typeface="Times New Roman"/>
                        </a:rPr>
                        <a:t>0.05</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9182">
                <a:tc>
                  <a:txBody>
                    <a:bodyPr/>
                    <a:lstStyle/>
                    <a:p>
                      <a:pPr algn="r">
                        <a:lnSpc>
                          <a:spcPct val="150000"/>
                        </a:lnSpc>
                        <a:spcAft>
                          <a:spcPts val="0"/>
                        </a:spcAft>
                      </a:pPr>
                      <a:r>
                        <a:rPr lang="en-US" sz="1400" kern="100" dirty="0">
                          <a:solidFill>
                            <a:srgbClr val="4169E1"/>
                          </a:solidFill>
                          <a:latin typeface=""/>
                          <a:ea typeface="宋体"/>
                          <a:cs typeface="Times New Roman"/>
                        </a:rPr>
                        <a:t>TLVTN</a:t>
                      </a:r>
                      <a:r>
                        <a:rPr lang="zh-CN" sz="1400" kern="100" dirty="0">
                          <a:solidFill>
                            <a:srgbClr val="4169E1"/>
                          </a:solidFill>
                          <a:latin typeface=""/>
                          <a:ea typeface="宋体"/>
                          <a:cs typeface="Times New Roman"/>
                        </a:rPr>
                        <a:t>：</a:t>
                      </a:r>
                      <a:endParaRPr lang="zh-CN" sz="14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kern="100">
                          <a:latin typeface=""/>
                          <a:ea typeface="宋体"/>
                          <a:cs typeface="Times New Roman"/>
                        </a:rPr>
                        <a:t>ACGIH 0.1ppm,0.63mg/m3</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9182">
                <a:tc>
                  <a:txBody>
                    <a:bodyPr/>
                    <a:lstStyle/>
                    <a:p>
                      <a:pPr algn="r">
                        <a:lnSpc>
                          <a:spcPct val="150000"/>
                        </a:lnSpc>
                        <a:spcAft>
                          <a:spcPts val="0"/>
                        </a:spcAft>
                      </a:pPr>
                      <a:r>
                        <a:rPr lang="en-US" sz="1400" kern="100">
                          <a:solidFill>
                            <a:srgbClr val="4169E1"/>
                          </a:solidFill>
                          <a:latin typeface=""/>
                          <a:ea typeface="宋体"/>
                          <a:cs typeface="Times New Roman"/>
                        </a:rPr>
                        <a:t>TLVWN</a:t>
                      </a:r>
                      <a:r>
                        <a:rPr lang="zh-CN" sz="1400" kern="100">
                          <a:solidFill>
                            <a:srgbClr val="4169E1"/>
                          </a:solidFill>
                          <a:latin typeface=""/>
                          <a:ea typeface="宋体"/>
                          <a:cs typeface="Times New Roman"/>
                        </a:rPr>
                        <a:t>：</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kern="100">
                          <a:latin typeface=""/>
                          <a:ea typeface="宋体"/>
                          <a:cs typeface="Times New Roman"/>
                        </a:rPr>
                        <a:t>ACGIH (0.5ppm),(3.1mg/m3)</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9182">
                <a:tc>
                  <a:txBody>
                    <a:bodyPr/>
                    <a:lstStyle/>
                    <a:p>
                      <a:pPr algn="r">
                        <a:lnSpc>
                          <a:spcPct val="150000"/>
                        </a:lnSpc>
                        <a:spcAft>
                          <a:spcPts val="0"/>
                        </a:spcAft>
                      </a:pPr>
                      <a:r>
                        <a:rPr lang="zh-CN" sz="1400" kern="100" dirty="0">
                          <a:solidFill>
                            <a:srgbClr val="4169E1"/>
                          </a:solidFill>
                          <a:latin typeface=""/>
                          <a:ea typeface="宋体"/>
                          <a:cs typeface="Times New Roman"/>
                        </a:rPr>
                        <a:t>监测方法：</a:t>
                      </a:r>
                      <a:endParaRPr lang="zh-CN" sz="14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400" kern="10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4119">
                <a:tc>
                  <a:txBody>
                    <a:bodyPr/>
                    <a:lstStyle/>
                    <a:p>
                      <a:pPr algn="r">
                        <a:lnSpc>
                          <a:spcPct val="150000"/>
                        </a:lnSpc>
                        <a:spcAft>
                          <a:spcPts val="0"/>
                        </a:spcAft>
                      </a:pPr>
                      <a:r>
                        <a:rPr lang="zh-CN" sz="1400" kern="100">
                          <a:solidFill>
                            <a:srgbClr val="4169E1"/>
                          </a:solidFill>
                          <a:latin typeface=""/>
                          <a:ea typeface="宋体"/>
                          <a:cs typeface="Times New Roman"/>
                        </a:rPr>
                        <a:t>工程控制：</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400" kern="100">
                          <a:latin typeface=""/>
                          <a:ea typeface="宋体"/>
                          <a:cs typeface="Times New Roman"/>
                        </a:rPr>
                        <a:t>密闭操作，注意通风。尽可能机械化、自动化。提供安全淋浴和洗眼设备。</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98366">
                <a:tc>
                  <a:txBody>
                    <a:bodyPr/>
                    <a:lstStyle/>
                    <a:p>
                      <a:pPr algn="r">
                        <a:lnSpc>
                          <a:spcPct val="150000"/>
                        </a:lnSpc>
                        <a:spcAft>
                          <a:spcPts val="0"/>
                        </a:spcAft>
                      </a:pPr>
                      <a:r>
                        <a:rPr lang="zh-CN" sz="1400" kern="100" dirty="0">
                          <a:solidFill>
                            <a:srgbClr val="4169E1"/>
                          </a:solidFill>
                          <a:latin typeface=""/>
                          <a:ea typeface="宋体"/>
                          <a:cs typeface="Times New Roman"/>
                        </a:rPr>
                        <a:t>呼吸系统防护：</a:t>
                      </a:r>
                      <a:endParaRPr lang="zh-CN" sz="14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400" kern="100">
                          <a:latin typeface=""/>
                          <a:ea typeface="宋体"/>
                          <a:cs typeface="Times New Roman"/>
                        </a:rPr>
                        <a:t>可能接触其蒸气时，必须佩戴自吸过滤式防毒面具（全面罩）或隔离式呼吸器。紧急事态抢救或撤离时，建议佩戴空气呼吸器。</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9182">
                <a:tc>
                  <a:txBody>
                    <a:bodyPr/>
                    <a:lstStyle/>
                    <a:p>
                      <a:pPr algn="r">
                        <a:lnSpc>
                          <a:spcPct val="150000"/>
                        </a:lnSpc>
                        <a:spcAft>
                          <a:spcPts val="0"/>
                        </a:spcAft>
                      </a:pPr>
                      <a:r>
                        <a:rPr lang="zh-CN" sz="1400" kern="100">
                          <a:solidFill>
                            <a:srgbClr val="4169E1"/>
                          </a:solidFill>
                          <a:latin typeface=""/>
                          <a:ea typeface="宋体"/>
                          <a:cs typeface="Times New Roman"/>
                        </a:rPr>
                        <a:t>眼睛防护：</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400" kern="100">
                          <a:latin typeface=""/>
                          <a:ea typeface="宋体"/>
                          <a:cs typeface="Times New Roman"/>
                        </a:rPr>
                        <a:t>呼吸系统防护中已作防护。</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9182">
                <a:tc>
                  <a:txBody>
                    <a:bodyPr/>
                    <a:lstStyle/>
                    <a:p>
                      <a:pPr algn="r">
                        <a:lnSpc>
                          <a:spcPct val="150000"/>
                        </a:lnSpc>
                        <a:spcAft>
                          <a:spcPts val="0"/>
                        </a:spcAft>
                      </a:pPr>
                      <a:r>
                        <a:rPr lang="zh-CN" sz="1400" kern="100">
                          <a:solidFill>
                            <a:srgbClr val="4169E1"/>
                          </a:solidFill>
                          <a:latin typeface=""/>
                          <a:ea typeface="宋体"/>
                          <a:cs typeface="Times New Roman"/>
                        </a:rPr>
                        <a:t>身体防护：</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400" kern="100">
                          <a:latin typeface=""/>
                          <a:ea typeface="宋体"/>
                          <a:cs typeface="Times New Roman"/>
                        </a:rPr>
                        <a:t>穿橡胶耐酸碱服。</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9182">
                <a:tc>
                  <a:txBody>
                    <a:bodyPr/>
                    <a:lstStyle/>
                    <a:p>
                      <a:pPr algn="r">
                        <a:lnSpc>
                          <a:spcPct val="150000"/>
                        </a:lnSpc>
                        <a:spcAft>
                          <a:spcPts val="0"/>
                        </a:spcAft>
                      </a:pPr>
                      <a:r>
                        <a:rPr lang="zh-CN" sz="1400" kern="100">
                          <a:solidFill>
                            <a:srgbClr val="4169E1"/>
                          </a:solidFill>
                          <a:latin typeface=""/>
                          <a:ea typeface="宋体"/>
                          <a:cs typeface="Times New Roman"/>
                        </a:rPr>
                        <a:t>手防护：</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400" kern="100">
                          <a:latin typeface=""/>
                          <a:ea typeface="宋体"/>
                          <a:cs typeface="Times New Roman"/>
                        </a:rPr>
                        <a:t>戴橡胶耐酸碱手套。</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598366">
                <a:tc>
                  <a:txBody>
                    <a:bodyPr/>
                    <a:lstStyle/>
                    <a:p>
                      <a:pPr algn="r">
                        <a:lnSpc>
                          <a:spcPct val="150000"/>
                        </a:lnSpc>
                        <a:spcAft>
                          <a:spcPts val="0"/>
                        </a:spcAft>
                      </a:pPr>
                      <a:r>
                        <a:rPr lang="zh-CN" sz="1400" kern="100">
                          <a:solidFill>
                            <a:srgbClr val="4169E1"/>
                          </a:solidFill>
                          <a:latin typeface=""/>
                          <a:ea typeface="宋体"/>
                          <a:cs typeface="Times New Roman"/>
                        </a:rPr>
                        <a:t>其他防护：</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400" kern="100" dirty="0">
                          <a:latin typeface=""/>
                          <a:ea typeface="宋体"/>
                          <a:cs typeface="Times New Roman"/>
                        </a:rPr>
                        <a:t>工作现场禁止吸烟、进食和饮水。工作完毕，淋浴更衣。单独存放被毒物污染的衣服，洗后备用。保持良好的卫生习惯。</a:t>
                      </a:r>
                      <a:r>
                        <a:rPr lang="en-US" sz="1400" kern="100" dirty="0">
                          <a:latin typeface=""/>
                          <a:ea typeface="宋体"/>
                          <a:cs typeface="Times New Roman"/>
                        </a:rPr>
                        <a:t> </a:t>
                      </a:r>
                      <a:endParaRPr lang="zh-CN" sz="14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a:t>
            </a:r>
            <a:r>
              <a:rPr lang="en-US" altLang="zh-CN" b="1" dirty="0">
                <a:solidFill>
                  <a:srgbClr val="FF0000"/>
                </a:solidFill>
              </a:rPr>
              <a:t>MSDS</a:t>
            </a:r>
            <a:r>
              <a:rPr lang="zh-CN" altLang="en-US" b="1" dirty="0">
                <a:solidFill>
                  <a:schemeClr val="bg1"/>
                </a:solidFill>
              </a:rPr>
              <a:t>：六</a:t>
            </a:r>
          </a:p>
        </p:txBody>
      </p:sp>
      <p:graphicFrame>
        <p:nvGraphicFramePr>
          <p:cNvPr id="5" name="表格 4"/>
          <p:cNvGraphicFramePr>
            <a:graphicFrameLocks noGrp="1"/>
          </p:cNvGraphicFramePr>
          <p:nvPr/>
        </p:nvGraphicFramePr>
        <p:xfrm>
          <a:off x="683568" y="1412776"/>
          <a:ext cx="7848872" cy="4145280"/>
        </p:xfrm>
        <a:graphic>
          <a:graphicData uri="http://schemas.openxmlformats.org/drawingml/2006/table">
            <a:tbl>
              <a:tblPr/>
              <a:tblGrid>
                <a:gridCol w="2254639">
                  <a:extLst>
                    <a:ext uri="{9D8B030D-6E8A-4147-A177-3AD203B41FA5}">
                      <a16:colId xmlns:a16="http://schemas.microsoft.com/office/drawing/2014/main" val="20000"/>
                    </a:ext>
                  </a:extLst>
                </a:gridCol>
                <a:gridCol w="5594233">
                  <a:extLst>
                    <a:ext uri="{9D8B030D-6E8A-4147-A177-3AD203B41FA5}">
                      <a16:colId xmlns:a16="http://schemas.microsoft.com/office/drawing/2014/main" val="20001"/>
                    </a:ext>
                  </a:extLst>
                </a:gridCol>
              </a:tblGrid>
              <a:tr h="225188">
                <a:tc gridSpan="2">
                  <a:txBody>
                    <a:bodyPr/>
                    <a:lstStyle/>
                    <a:p>
                      <a:pPr algn="ctr">
                        <a:spcAft>
                          <a:spcPts val="0"/>
                        </a:spcAft>
                        <a:buFont typeface="Wingdings" pitchFamily="2" charset="2"/>
                        <a:buChar char="u"/>
                      </a:pPr>
                      <a:r>
                        <a:rPr lang="zh-CN" sz="2000" b="1" kern="100" dirty="0">
                          <a:latin typeface=""/>
                          <a:ea typeface="宋体"/>
                          <a:cs typeface="Times New Roman"/>
                        </a:rPr>
                        <a:t>第九部分：理化特性</a:t>
                      </a:r>
                      <a:endParaRPr lang="zh-CN" sz="20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227057">
                <a:tc>
                  <a:txBody>
                    <a:bodyPr/>
                    <a:lstStyle/>
                    <a:p>
                      <a:pPr algn="r">
                        <a:lnSpc>
                          <a:spcPct val="150000"/>
                        </a:lnSpc>
                        <a:spcAft>
                          <a:spcPts val="0"/>
                        </a:spcAft>
                      </a:pPr>
                      <a:r>
                        <a:rPr lang="zh-CN" sz="1400" kern="100">
                          <a:solidFill>
                            <a:srgbClr val="4169E1"/>
                          </a:solidFill>
                          <a:latin typeface=""/>
                          <a:ea typeface="宋体"/>
                          <a:cs typeface="Times New Roman"/>
                        </a:rPr>
                        <a:t>主要成分：</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400" kern="100">
                          <a:latin typeface=""/>
                          <a:ea typeface="宋体"/>
                          <a:cs typeface="Times New Roman"/>
                        </a:rPr>
                        <a:t>含量</a:t>
                      </a:r>
                      <a:r>
                        <a:rPr lang="en-US" sz="1400" kern="100">
                          <a:latin typeface=""/>
                          <a:ea typeface="宋体"/>
                          <a:cs typeface="Times New Roman"/>
                        </a:rPr>
                        <a:t>: </a:t>
                      </a:r>
                      <a:r>
                        <a:rPr lang="zh-CN" sz="1400" kern="100">
                          <a:latin typeface=""/>
                          <a:ea typeface="宋体"/>
                          <a:cs typeface="Times New Roman"/>
                        </a:rPr>
                        <a:t>工业级≥</a:t>
                      </a:r>
                      <a:r>
                        <a:rPr lang="en-US" sz="1400" kern="100">
                          <a:latin typeface=""/>
                          <a:ea typeface="宋体"/>
                          <a:cs typeface="Times New Roman"/>
                        </a:rPr>
                        <a:t>99.0</a:t>
                      </a:r>
                      <a:r>
                        <a:rPr lang="zh-CN" sz="1400" kern="100">
                          <a:latin typeface=""/>
                          <a:ea typeface="宋体"/>
                          <a:cs typeface="Times New Roman"/>
                        </a:rPr>
                        <a:t>％。</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7057">
                <a:tc>
                  <a:txBody>
                    <a:bodyPr/>
                    <a:lstStyle/>
                    <a:p>
                      <a:pPr algn="r">
                        <a:lnSpc>
                          <a:spcPct val="150000"/>
                        </a:lnSpc>
                        <a:spcAft>
                          <a:spcPts val="0"/>
                        </a:spcAft>
                      </a:pPr>
                      <a:r>
                        <a:rPr lang="zh-CN" sz="1400" kern="100">
                          <a:solidFill>
                            <a:srgbClr val="4169E1"/>
                          </a:solidFill>
                          <a:latin typeface=""/>
                          <a:ea typeface="宋体"/>
                          <a:cs typeface="Times New Roman"/>
                        </a:rPr>
                        <a:t>外观与性状：</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400" kern="100">
                          <a:latin typeface=""/>
                          <a:ea typeface="宋体"/>
                          <a:cs typeface="Times New Roman"/>
                        </a:rPr>
                        <a:t>无色透明发烟液体，有辛辣气味。</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7057">
                <a:tc>
                  <a:txBody>
                    <a:bodyPr/>
                    <a:lstStyle/>
                    <a:p>
                      <a:pPr algn="r">
                        <a:lnSpc>
                          <a:spcPct val="150000"/>
                        </a:lnSpc>
                        <a:spcAft>
                          <a:spcPts val="0"/>
                        </a:spcAft>
                      </a:pPr>
                      <a:r>
                        <a:rPr lang="en-US" sz="1400" kern="100">
                          <a:solidFill>
                            <a:srgbClr val="4169E1"/>
                          </a:solidFill>
                          <a:latin typeface=""/>
                          <a:ea typeface="宋体"/>
                          <a:cs typeface="Times New Roman"/>
                        </a:rPr>
                        <a:t>pH</a:t>
                      </a:r>
                      <a:r>
                        <a:rPr lang="zh-CN" sz="1400" kern="100">
                          <a:solidFill>
                            <a:srgbClr val="4169E1"/>
                          </a:solidFill>
                          <a:latin typeface=""/>
                          <a:ea typeface="宋体"/>
                          <a:cs typeface="Times New Roman"/>
                        </a:rPr>
                        <a:t>：</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400" kern="10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7057">
                <a:tc>
                  <a:txBody>
                    <a:bodyPr/>
                    <a:lstStyle/>
                    <a:p>
                      <a:pPr algn="r">
                        <a:lnSpc>
                          <a:spcPct val="150000"/>
                        </a:lnSpc>
                        <a:spcAft>
                          <a:spcPts val="0"/>
                        </a:spcAft>
                      </a:pPr>
                      <a:r>
                        <a:rPr lang="zh-CN" sz="1400" kern="100">
                          <a:solidFill>
                            <a:srgbClr val="4169E1"/>
                          </a:solidFill>
                          <a:latin typeface=""/>
                          <a:ea typeface="宋体"/>
                          <a:cs typeface="Times New Roman"/>
                        </a:rPr>
                        <a:t>熔点</a:t>
                      </a:r>
                      <a:r>
                        <a:rPr lang="en-US" sz="1400" kern="100">
                          <a:solidFill>
                            <a:srgbClr val="4169E1"/>
                          </a:solidFill>
                          <a:latin typeface=""/>
                          <a:ea typeface="宋体"/>
                          <a:cs typeface="Times New Roman"/>
                        </a:rPr>
                        <a:t>(</a:t>
                      </a:r>
                      <a:r>
                        <a:rPr lang="zh-CN" sz="1400" kern="100">
                          <a:solidFill>
                            <a:srgbClr val="4169E1"/>
                          </a:solidFill>
                          <a:latin typeface=""/>
                          <a:ea typeface="宋体"/>
                          <a:cs typeface="Times New Roman"/>
                        </a:rPr>
                        <a:t>℃</a:t>
                      </a:r>
                      <a:r>
                        <a:rPr lang="en-US" sz="1400" kern="100">
                          <a:solidFill>
                            <a:srgbClr val="4169E1"/>
                          </a:solidFill>
                          <a:latin typeface=""/>
                          <a:ea typeface="宋体"/>
                          <a:cs typeface="Times New Roman"/>
                        </a:rPr>
                        <a:t>)</a:t>
                      </a:r>
                      <a:r>
                        <a:rPr lang="zh-CN" sz="1400" kern="100">
                          <a:solidFill>
                            <a:srgbClr val="4169E1"/>
                          </a:solidFill>
                          <a:latin typeface=""/>
                          <a:ea typeface="宋体"/>
                          <a:cs typeface="Times New Roman"/>
                        </a:rPr>
                        <a:t>：</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kern="100">
                          <a:latin typeface=""/>
                          <a:ea typeface="宋体"/>
                          <a:cs typeface="Times New Roman"/>
                        </a:rPr>
                        <a:t>1.2</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7057">
                <a:tc>
                  <a:txBody>
                    <a:bodyPr/>
                    <a:lstStyle/>
                    <a:p>
                      <a:pPr algn="r">
                        <a:lnSpc>
                          <a:spcPct val="150000"/>
                        </a:lnSpc>
                        <a:spcAft>
                          <a:spcPts val="0"/>
                        </a:spcAft>
                      </a:pPr>
                      <a:r>
                        <a:rPr lang="zh-CN" sz="1400" kern="100">
                          <a:solidFill>
                            <a:srgbClr val="4169E1"/>
                          </a:solidFill>
                          <a:latin typeface=""/>
                          <a:ea typeface="宋体"/>
                          <a:cs typeface="Times New Roman"/>
                        </a:rPr>
                        <a:t>沸点</a:t>
                      </a:r>
                      <a:r>
                        <a:rPr lang="en-US" sz="1400" kern="100">
                          <a:solidFill>
                            <a:srgbClr val="4169E1"/>
                          </a:solidFill>
                          <a:latin typeface=""/>
                          <a:ea typeface="宋体"/>
                          <a:cs typeface="Times New Roman"/>
                        </a:rPr>
                        <a:t>(</a:t>
                      </a:r>
                      <a:r>
                        <a:rPr lang="zh-CN" sz="1400" kern="100">
                          <a:solidFill>
                            <a:srgbClr val="4169E1"/>
                          </a:solidFill>
                          <a:latin typeface=""/>
                          <a:ea typeface="宋体"/>
                          <a:cs typeface="Times New Roman"/>
                        </a:rPr>
                        <a:t>℃</a:t>
                      </a:r>
                      <a:r>
                        <a:rPr lang="en-US" sz="1400" kern="100">
                          <a:solidFill>
                            <a:srgbClr val="4169E1"/>
                          </a:solidFill>
                          <a:latin typeface=""/>
                          <a:ea typeface="宋体"/>
                          <a:cs typeface="Times New Roman"/>
                        </a:rPr>
                        <a:t>)</a:t>
                      </a:r>
                      <a:r>
                        <a:rPr lang="zh-CN" sz="1400" kern="100">
                          <a:solidFill>
                            <a:srgbClr val="4169E1"/>
                          </a:solidFill>
                          <a:latin typeface=""/>
                          <a:ea typeface="宋体"/>
                          <a:cs typeface="Times New Roman"/>
                        </a:rPr>
                        <a:t>：</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kern="100">
                          <a:latin typeface=""/>
                          <a:ea typeface="宋体"/>
                          <a:cs typeface="Times New Roman"/>
                        </a:rPr>
                        <a:t>105.1</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7057">
                <a:tc>
                  <a:txBody>
                    <a:bodyPr/>
                    <a:lstStyle/>
                    <a:p>
                      <a:pPr algn="r">
                        <a:lnSpc>
                          <a:spcPct val="150000"/>
                        </a:lnSpc>
                        <a:spcAft>
                          <a:spcPts val="0"/>
                        </a:spcAft>
                      </a:pPr>
                      <a:r>
                        <a:rPr lang="zh-CN" sz="1400" kern="100">
                          <a:solidFill>
                            <a:srgbClr val="4169E1"/>
                          </a:solidFill>
                          <a:latin typeface=""/>
                          <a:ea typeface="宋体"/>
                          <a:cs typeface="Times New Roman"/>
                        </a:rPr>
                        <a:t>相对密度</a:t>
                      </a:r>
                      <a:r>
                        <a:rPr lang="en-US" sz="1400" kern="100">
                          <a:solidFill>
                            <a:srgbClr val="4169E1"/>
                          </a:solidFill>
                          <a:latin typeface=""/>
                          <a:ea typeface="宋体"/>
                          <a:cs typeface="Times New Roman"/>
                        </a:rPr>
                        <a:t>(</a:t>
                      </a:r>
                      <a:r>
                        <a:rPr lang="zh-CN" sz="1400" kern="100">
                          <a:solidFill>
                            <a:srgbClr val="4169E1"/>
                          </a:solidFill>
                          <a:latin typeface=""/>
                          <a:ea typeface="宋体"/>
                          <a:cs typeface="Times New Roman"/>
                        </a:rPr>
                        <a:t>水</a:t>
                      </a:r>
                      <a:r>
                        <a:rPr lang="en-US" sz="1400" kern="100">
                          <a:solidFill>
                            <a:srgbClr val="4169E1"/>
                          </a:solidFill>
                          <a:latin typeface=""/>
                          <a:ea typeface="宋体"/>
                          <a:cs typeface="Times New Roman"/>
                        </a:rPr>
                        <a:t>=1)</a:t>
                      </a:r>
                      <a:r>
                        <a:rPr lang="zh-CN" sz="1400" kern="100">
                          <a:solidFill>
                            <a:srgbClr val="4169E1"/>
                          </a:solidFill>
                          <a:latin typeface=""/>
                          <a:ea typeface="宋体"/>
                          <a:cs typeface="Times New Roman"/>
                        </a:rPr>
                        <a:t>：</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kern="100">
                          <a:latin typeface=""/>
                          <a:ea typeface="宋体"/>
                          <a:cs typeface="Times New Roman"/>
                        </a:rPr>
                        <a:t>1.68</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7057">
                <a:tc>
                  <a:txBody>
                    <a:bodyPr/>
                    <a:lstStyle/>
                    <a:p>
                      <a:pPr algn="r">
                        <a:lnSpc>
                          <a:spcPct val="150000"/>
                        </a:lnSpc>
                        <a:spcAft>
                          <a:spcPts val="0"/>
                        </a:spcAft>
                      </a:pPr>
                      <a:r>
                        <a:rPr lang="zh-CN" sz="1400" kern="100">
                          <a:solidFill>
                            <a:srgbClr val="4169E1"/>
                          </a:solidFill>
                          <a:latin typeface=""/>
                          <a:ea typeface="宋体"/>
                          <a:cs typeface="Times New Roman"/>
                        </a:rPr>
                        <a:t>相对蒸气密度</a:t>
                      </a:r>
                      <a:r>
                        <a:rPr lang="en-US" sz="1400" kern="100">
                          <a:solidFill>
                            <a:srgbClr val="4169E1"/>
                          </a:solidFill>
                          <a:latin typeface=""/>
                          <a:ea typeface="宋体"/>
                          <a:cs typeface="Times New Roman"/>
                        </a:rPr>
                        <a:t>(</a:t>
                      </a:r>
                      <a:r>
                        <a:rPr lang="zh-CN" sz="1400" kern="100">
                          <a:solidFill>
                            <a:srgbClr val="4169E1"/>
                          </a:solidFill>
                          <a:latin typeface=""/>
                          <a:ea typeface="宋体"/>
                          <a:cs typeface="Times New Roman"/>
                        </a:rPr>
                        <a:t>空气</a:t>
                      </a:r>
                      <a:r>
                        <a:rPr lang="en-US" sz="1400" kern="100">
                          <a:solidFill>
                            <a:srgbClr val="4169E1"/>
                          </a:solidFill>
                          <a:latin typeface=""/>
                          <a:ea typeface="宋体"/>
                          <a:cs typeface="Times New Roman"/>
                        </a:rPr>
                        <a:t>=1)</a:t>
                      </a:r>
                      <a:r>
                        <a:rPr lang="zh-CN" sz="1400" kern="100">
                          <a:solidFill>
                            <a:srgbClr val="4169E1"/>
                          </a:solidFill>
                          <a:latin typeface=""/>
                          <a:ea typeface="宋体"/>
                          <a:cs typeface="Times New Roman"/>
                        </a:rPr>
                        <a:t>：</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400" kern="100">
                          <a:latin typeface=""/>
                          <a:ea typeface="宋体"/>
                          <a:cs typeface="Times New Roman"/>
                        </a:rPr>
                        <a:t>无资料</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7057">
                <a:tc>
                  <a:txBody>
                    <a:bodyPr/>
                    <a:lstStyle/>
                    <a:p>
                      <a:pPr algn="r">
                        <a:lnSpc>
                          <a:spcPct val="150000"/>
                        </a:lnSpc>
                        <a:spcAft>
                          <a:spcPts val="0"/>
                        </a:spcAft>
                      </a:pPr>
                      <a:r>
                        <a:rPr lang="zh-CN" sz="1400" kern="100">
                          <a:solidFill>
                            <a:srgbClr val="4169E1"/>
                          </a:solidFill>
                          <a:latin typeface=""/>
                          <a:ea typeface="宋体"/>
                          <a:cs typeface="Times New Roman"/>
                        </a:rPr>
                        <a:t>饱和蒸气压</a:t>
                      </a:r>
                      <a:r>
                        <a:rPr lang="en-US" sz="1400" kern="100">
                          <a:solidFill>
                            <a:srgbClr val="4169E1"/>
                          </a:solidFill>
                          <a:latin typeface=""/>
                          <a:ea typeface="宋体"/>
                          <a:cs typeface="Times New Roman"/>
                        </a:rPr>
                        <a:t>(kPa)</a:t>
                      </a:r>
                      <a:r>
                        <a:rPr lang="zh-CN" sz="1400" kern="100">
                          <a:solidFill>
                            <a:srgbClr val="4169E1"/>
                          </a:solidFill>
                          <a:latin typeface=""/>
                          <a:ea typeface="宋体"/>
                          <a:cs typeface="Times New Roman"/>
                        </a:rPr>
                        <a:t>：</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kern="100">
                          <a:latin typeface=""/>
                          <a:ea typeface="宋体"/>
                          <a:cs typeface="Times New Roman"/>
                        </a:rPr>
                        <a:t>5.33(27.3</a:t>
                      </a:r>
                      <a:r>
                        <a:rPr lang="zh-CN" sz="1400" kern="100">
                          <a:latin typeface=""/>
                          <a:ea typeface="宋体"/>
                          <a:cs typeface="Times New Roman"/>
                        </a:rPr>
                        <a:t>℃</a:t>
                      </a:r>
                      <a:r>
                        <a:rPr lang="en-US" sz="1400" kern="100">
                          <a:latin typeface=""/>
                          <a:ea typeface="宋体"/>
                          <a:cs typeface="Times New Roman"/>
                        </a:rPr>
                        <a:t>)</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7057">
                <a:tc>
                  <a:txBody>
                    <a:bodyPr/>
                    <a:lstStyle/>
                    <a:p>
                      <a:pPr algn="r">
                        <a:lnSpc>
                          <a:spcPct val="150000"/>
                        </a:lnSpc>
                        <a:spcAft>
                          <a:spcPts val="0"/>
                        </a:spcAft>
                      </a:pPr>
                      <a:r>
                        <a:rPr lang="zh-CN" sz="1400" kern="100">
                          <a:solidFill>
                            <a:srgbClr val="4169E1"/>
                          </a:solidFill>
                          <a:latin typeface=""/>
                          <a:ea typeface="宋体"/>
                          <a:cs typeface="Times New Roman"/>
                        </a:rPr>
                        <a:t>燃烧热</a:t>
                      </a:r>
                      <a:r>
                        <a:rPr lang="en-US" sz="1400" kern="100">
                          <a:solidFill>
                            <a:srgbClr val="4169E1"/>
                          </a:solidFill>
                          <a:latin typeface=""/>
                          <a:ea typeface="宋体"/>
                          <a:cs typeface="Times New Roman"/>
                        </a:rPr>
                        <a:t>(kJ/mol)</a:t>
                      </a:r>
                      <a:r>
                        <a:rPr lang="zh-CN" sz="1400" kern="100">
                          <a:solidFill>
                            <a:srgbClr val="4169E1"/>
                          </a:solidFill>
                          <a:latin typeface=""/>
                          <a:ea typeface="宋体"/>
                          <a:cs typeface="Times New Roman"/>
                        </a:rPr>
                        <a:t>：</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400" kern="100">
                          <a:latin typeface=""/>
                          <a:ea typeface="宋体"/>
                          <a:cs typeface="Times New Roman"/>
                        </a:rPr>
                        <a:t>无意义</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7047">
                <a:tc>
                  <a:txBody>
                    <a:bodyPr/>
                    <a:lstStyle/>
                    <a:p>
                      <a:pPr algn="r">
                        <a:lnSpc>
                          <a:spcPct val="150000"/>
                        </a:lnSpc>
                        <a:spcAft>
                          <a:spcPts val="0"/>
                        </a:spcAft>
                      </a:pPr>
                      <a:r>
                        <a:rPr lang="zh-CN" sz="1400" kern="100" dirty="0">
                          <a:solidFill>
                            <a:srgbClr val="4169E1"/>
                          </a:solidFill>
                          <a:latin typeface=""/>
                          <a:ea typeface="宋体"/>
                          <a:cs typeface="Times New Roman"/>
                        </a:rPr>
                        <a:t>溶解性：</a:t>
                      </a:r>
                      <a:endParaRPr lang="zh-CN" sz="14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400" kern="100">
                          <a:latin typeface=""/>
                          <a:ea typeface="宋体"/>
                          <a:cs typeface="Times New Roman"/>
                        </a:rPr>
                        <a:t>无资料。</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7047">
                <a:tc>
                  <a:txBody>
                    <a:bodyPr/>
                    <a:lstStyle/>
                    <a:p>
                      <a:pPr algn="r">
                        <a:lnSpc>
                          <a:spcPct val="150000"/>
                        </a:lnSpc>
                        <a:spcAft>
                          <a:spcPts val="0"/>
                        </a:spcAft>
                      </a:pPr>
                      <a:r>
                        <a:rPr lang="zh-CN" sz="1400" kern="100">
                          <a:solidFill>
                            <a:srgbClr val="4169E1"/>
                          </a:solidFill>
                          <a:latin typeface=""/>
                          <a:ea typeface="宋体"/>
                          <a:cs typeface="Times New Roman"/>
                        </a:rPr>
                        <a:t>主要用途：</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400" kern="100">
                          <a:latin typeface=""/>
                          <a:ea typeface="宋体"/>
                          <a:cs typeface="Times New Roman"/>
                        </a:rPr>
                        <a:t>用于医药，合成染料及塑料的生产。</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7047">
                <a:tc>
                  <a:txBody>
                    <a:bodyPr/>
                    <a:lstStyle/>
                    <a:p>
                      <a:pPr algn="r">
                        <a:lnSpc>
                          <a:spcPct val="150000"/>
                        </a:lnSpc>
                        <a:spcAft>
                          <a:spcPts val="0"/>
                        </a:spcAft>
                      </a:pPr>
                      <a:r>
                        <a:rPr lang="zh-CN" sz="1400" kern="100">
                          <a:solidFill>
                            <a:srgbClr val="4169E1"/>
                          </a:solidFill>
                          <a:latin typeface=""/>
                          <a:ea typeface="宋体"/>
                          <a:cs typeface="Times New Roman"/>
                        </a:rPr>
                        <a:t>其它理化性质：</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400" kern="100" dirty="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a:t>
            </a:r>
            <a:r>
              <a:rPr lang="en-US" altLang="zh-CN" b="1" dirty="0">
                <a:solidFill>
                  <a:srgbClr val="FF0000"/>
                </a:solidFill>
              </a:rPr>
              <a:t>MSDS</a:t>
            </a:r>
            <a:r>
              <a:rPr lang="zh-CN" altLang="en-US" b="1" dirty="0">
                <a:solidFill>
                  <a:schemeClr val="bg1"/>
                </a:solidFill>
              </a:rPr>
              <a:t>：六</a:t>
            </a:r>
          </a:p>
        </p:txBody>
      </p:sp>
      <p:graphicFrame>
        <p:nvGraphicFramePr>
          <p:cNvPr id="6" name="表格 5"/>
          <p:cNvGraphicFramePr>
            <a:graphicFrameLocks noGrp="1"/>
          </p:cNvGraphicFramePr>
          <p:nvPr/>
        </p:nvGraphicFramePr>
        <p:xfrm>
          <a:off x="899592" y="1556792"/>
          <a:ext cx="7344816" cy="4104455"/>
        </p:xfrm>
        <a:graphic>
          <a:graphicData uri="http://schemas.openxmlformats.org/drawingml/2006/table">
            <a:tbl>
              <a:tblPr/>
              <a:tblGrid>
                <a:gridCol w="2109846">
                  <a:extLst>
                    <a:ext uri="{9D8B030D-6E8A-4147-A177-3AD203B41FA5}">
                      <a16:colId xmlns:a16="http://schemas.microsoft.com/office/drawing/2014/main" val="20000"/>
                    </a:ext>
                  </a:extLst>
                </a:gridCol>
                <a:gridCol w="5234970">
                  <a:extLst>
                    <a:ext uri="{9D8B030D-6E8A-4147-A177-3AD203B41FA5}">
                      <a16:colId xmlns:a16="http://schemas.microsoft.com/office/drawing/2014/main" val="20001"/>
                    </a:ext>
                  </a:extLst>
                </a:gridCol>
              </a:tblGrid>
              <a:tr h="752867">
                <a:tc gridSpan="2">
                  <a:txBody>
                    <a:bodyPr/>
                    <a:lstStyle/>
                    <a:p>
                      <a:pPr algn="ctr">
                        <a:spcAft>
                          <a:spcPts val="0"/>
                        </a:spcAft>
                        <a:buFont typeface="Wingdings" pitchFamily="2" charset="2"/>
                        <a:buChar char="u"/>
                      </a:pPr>
                      <a:r>
                        <a:rPr lang="zh-CN" sz="2000" b="1" kern="100" dirty="0">
                          <a:latin typeface=""/>
                          <a:ea typeface="宋体"/>
                          <a:cs typeface="Times New Roman"/>
                        </a:rPr>
                        <a:t>第十部分：稳定性和反应活性</a:t>
                      </a:r>
                      <a:endParaRPr lang="zh-CN" sz="20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573951">
                <a:tc>
                  <a:txBody>
                    <a:bodyPr/>
                    <a:lstStyle/>
                    <a:p>
                      <a:pPr algn="r">
                        <a:lnSpc>
                          <a:spcPct val="150000"/>
                        </a:lnSpc>
                        <a:spcAft>
                          <a:spcPts val="0"/>
                        </a:spcAft>
                      </a:pPr>
                      <a:r>
                        <a:rPr lang="zh-CN" sz="2000" kern="100">
                          <a:solidFill>
                            <a:srgbClr val="4169E1"/>
                          </a:solidFill>
                          <a:latin typeface=""/>
                          <a:ea typeface="宋体"/>
                          <a:cs typeface="Times New Roman"/>
                        </a:rPr>
                        <a:t>稳定性：</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2000" kern="100" dirty="0">
                          <a:solidFill>
                            <a:srgbClr val="000000"/>
                          </a:solidFill>
                          <a:latin typeface=""/>
                          <a:ea typeface="宋体"/>
                          <a:cs typeface="Times New Roman"/>
                        </a:rPr>
                        <a:t>稳定</a:t>
                      </a:r>
                      <a:endParaRPr lang="en-US" sz="2000" kern="100" dirty="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3951">
                <a:tc>
                  <a:txBody>
                    <a:bodyPr/>
                    <a:lstStyle/>
                    <a:p>
                      <a:pPr algn="r">
                        <a:lnSpc>
                          <a:spcPct val="150000"/>
                        </a:lnSpc>
                        <a:spcAft>
                          <a:spcPts val="0"/>
                        </a:spcAft>
                      </a:pPr>
                      <a:r>
                        <a:rPr lang="zh-CN" sz="2000" kern="100">
                          <a:solidFill>
                            <a:srgbClr val="4169E1"/>
                          </a:solidFill>
                          <a:latin typeface=""/>
                          <a:ea typeface="宋体"/>
                          <a:cs typeface="Times New Roman"/>
                        </a:rPr>
                        <a:t>禁配物：</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000" kern="100">
                          <a:latin typeface=""/>
                          <a:ea typeface="宋体"/>
                          <a:cs typeface="Times New Roman"/>
                        </a:rPr>
                        <a:t>强还原剂、活性金属粉末、水、醇类。</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55784">
                <a:tc>
                  <a:txBody>
                    <a:bodyPr/>
                    <a:lstStyle/>
                    <a:p>
                      <a:pPr algn="r">
                        <a:lnSpc>
                          <a:spcPct val="150000"/>
                        </a:lnSpc>
                        <a:spcAft>
                          <a:spcPts val="0"/>
                        </a:spcAft>
                      </a:pPr>
                      <a:r>
                        <a:rPr lang="zh-CN" sz="2000" kern="100">
                          <a:solidFill>
                            <a:srgbClr val="4169E1"/>
                          </a:solidFill>
                          <a:latin typeface=""/>
                          <a:ea typeface="宋体"/>
                          <a:cs typeface="Times New Roman"/>
                        </a:rPr>
                        <a:t>避免接触的条件：</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000" kern="100">
                          <a:latin typeface=""/>
                          <a:ea typeface="宋体"/>
                          <a:cs typeface="Times New Roman"/>
                        </a:rPr>
                        <a:t>潮湿空气。</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3951">
                <a:tc>
                  <a:txBody>
                    <a:bodyPr/>
                    <a:lstStyle/>
                    <a:p>
                      <a:pPr algn="r">
                        <a:lnSpc>
                          <a:spcPct val="150000"/>
                        </a:lnSpc>
                        <a:spcAft>
                          <a:spcPts val="0"/>
                        </a:spcAft>
                      </a:pPr>
                      <a:r>
                        <a:rPr lang="zh-CN" sz="2000" kern="100">
                          <a:solidFill>
                            <a:srgbClr val="4169E1"/>
                          </a:solidFill>
                          <a:latin typeface=""/>
                          <a:ea typeface="宋体"/>
                          <a:cs typeface="Times New Roman"/>
                        </a:rPr>
                        <a:t>聚合危害：</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000" kern="10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3951">
                <a:tc>
                  <a:txBody>
                    <a:bodyPr/>
                    <a:lstStyle/>
                    <a:p>
                      <a:pPr algn="r">
                        <a:lnSpc>
                          <a:spcPct val="150000"/>
                        </a:lnSpc>
                        <a:spcAft>
                          <a:spcPts val="0"/>
                        </a:spcAft>
                      </a:pPr>
                      <a:r>
                        <a:rPr lang="zh-CN" sz="2000" kern="100" dirty="0">
                          <a:solidFill>
                            <a:srgbClr val="4169E1"/>
                          </a:solidFill>
                          <a:latin typeface=""/>
                          <a:ea typeface="宋体"/>
                          <a:cs typeface="Times New Roman"/>
                        </a:rPr>
                        <a:t>分解产物：</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000" kern="100" dirty="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a:t>
            </a:r>
            <a:r>
              <a:rPr lang="en-US" altLang="zh-CN" b="1" dirty="0">
                <a:solidFill>
                  <a:srgbClr val="FF0000"/>
                </a:solidFill>
              </a:rPr>
              <a:t>MSDS</a:t>
            </a:r>
            <a:r>
              <a:rPr lang="zh-CN" altLang="en-US" b="1" dirty="0">
                <a:solidFill>
                  <a:schemeClr val="bg1"/>
                </a:solidFill>
              </a:rPr>
              <a:t>：六</a:t>
            </a:r>
          </a:p>
        </p:txBody>
      </p:sp>
      <p:graphicFrame>
        <p:nvGraphicFramePr>
          <p:cNvPr id="3" name="表格 2"/>
          <p:cNvGraphicFramePr>
            <a:graphicFrameLocks noGrp="1"/>
          </p:cNvGraphicFramePr>
          <p:nvPr/>
        </p:nvGraphicFramePr>
        <p:xfrm>
          <a:off x="539552" y="1412776"/>
          <a:ext cx="7799146" cy="4474187"/>
        </p:xfrm>
        <a:graphic>
          <a:graphicData uri="http://schemas.openxmlformats.org/drawingml/2006/table">
            <a:tbl>
              <a:tblPr/>
              <a:tblGrid>
                <a:gridCol w="2240355">
                  <a:extLst>
                    <a:ext uri="{9D8B030D-6E8A-4147-A177-3AD203B41FA5}">
                      <a16:colId xmlns:a16="http://schemas.microsoft.com/office/drawing/2014/main" val="20000"/>
                    </a:ext>
                  </a:extLst>
                </a:gridCol>
                <a:gridCol w="5558791">
                  <a:extLst>
                    <a:ext uri="{9D8B030D-6E8A-4147-A177-3AD203B41FA5}">
                      <a16:colId xmlns:a16="http://schemas.microsoft.com/office/drawing/2014/main" val="20001"/>
                    </a:ext>
                  </a:extLst>
                </a:gridCol>
              </a:tblGrid>
              <a:tr h="516945">
                <a:tc gridSpan="2">
                  <a:txBody>
                    <a:bodyPr/>
                    <a:lstStyle/>
                    <a:p>
                      <a:pPr algn="ctr">
                        <a:spcAft>
                          <a:spcPts val="0"/>
                        </a:spcAft>
                        <a:buFont typeface="Wingdings" pitchFamily="2" charset="2"/>
                        <a:buChar char="u"/>
                      </a:pPr>
                      <a:r>
                        <a:rPr lang="zh-CN" sz="2000" b="1" kern="100" dirty="0">
                          <a:latin typeface=""/>
                          <a:ea typeface="宋体"/>
                          <a:cs typeface="Times New Roman"/>
                        </a:rPr>
                        <a:t>第十一部分：毒理学资料</a:t>
                      </a:r>
                      <a:endParaRPr lang="zh-CN" sz="20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788189">
                <a:tc>
                  <a:txBody>
                    <a:bodyPr/>
                    <a:lstStyle/>
                    <a:p>
                      <a:pPr algn="l">
                        <a:lnSpc>
                          <a:spcPct val="150000"/>
                        </a:lnSpc>
                        <a:spcAft>
                          <a:spcPts val="0"/>
                        </a:spcAft>
                      </a:pPr>
                      <a:r>
                        <a:rPr lang="zh-CN" sz="2000" kern="100" dirty="0">
                          <a:solidFill>
                            <a:srgbClr val="4169E1"/>
                          </a:solidFill>
                          <a:latin typeface=""/>
                          <a:ea typeface="宋体"/>
                          <a:cs typeface="Times New Roman"/>
                        </a:rPr>
                        <a:t>急性毒性：</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altLang="zh-CN" sz="2000" kern="100" dirty="0">
                          <a:latin typeface="Times New Roman"/>
                          <a:ea typeface="+mn-ea"/>
                          <a:cs typeface="Times New Roman"/>
                        </a:rPr>
                        <a:t>LC50</a:t>
                      </a:r>
                      <a:r>
                        <a:rPr lang="zh-CN" altLang="en-US" sz="2000" kern="100" dirty="0">
                          <a:latin typeface="Times New Roman"/>
                          <a:ea typeface="+mn-ea"/>
                          <a:cs typeface="Times New Roman"/>
                        </a:rPr>
                        <a:t>：</a:t>
                      </a:r>
                      <a:r>
                        <a:rPr lang="en-US" altLang="zh-CN" sz="2000" kern="100" dirty="0">
                          <a:latin typeface="Times New Roman"/>
                          <a:ea typeface="+mn-ea"/>
                          <a:cs typeface="Times New Roman"/>
                        </a:rPr>
                        <a:t>200.3mg/m3</a:t>
                      </a:r>
                      <a:r>
                        <a:rPr lang="zh-CN" altLang="en-US" sz="2000" kern="100" dirty="0">
                          <a:latin typeface="Times New Roman"/>
                          <a:ea typeface="+mn-ea"/>
                          <a:cs typeface="Times New Roman"/>
                        </a:rPr>
                        <a:t>，</a:t>
                      </a:r>
                      <a:r>
                        <a:rPr lang="en-US" altLang="zh-CN" sz="2000" kern="100" dirty="0">
                          <a:latin typeface="Times New Roman"/>
                          <a:ea typeface="+mn-ea"/>
                          <a:cs typeface="Times New Roman"/>
                        </a:rPr>
                        <a:t>4</a:t>
                      </a:r>
                      <a:r>
                        <a:rPr lang="zh-CN" altLang="en-US" sz="2000" kern="100" dirty="0">
                          <a:latin typeface="Times New Roman"/>
                          <a:ea typeface="+mn-ea"/>
                          <a:cs typeface="Times New Roman"/>
                        </a:rPr>
                        <a:t>小时</a:t>
                      </a:r>
                      <a:r>
                        <a:rPr lang="en-US" altLang="zh-CN" sz="2000" kern="100" dirty="0">
                          <a:latin typeface="Times New Roman"/>
                          <a:ea typeface="+mn-ea"/>
                          <a:cs typeface="Times New Roman"/>
                        </a:rPr>
                        <a:t>(</a:t>
                      </a:r>
                      <a:r>
                        <a:rPr lang="zh-CN" altLang="en-US" sz="2000" kern="100" dirty="0">
                          <a:latin typeface="Times New Roman"/>
                          <a:ea typeface="+mn-ea"/>
                          <a:cs typeface="Times New Roman"/>
                        </a:rPr>
                        <a:t>大鼠吸入</a:t>
                      </a:r>
                      <a:r>
                        <a:rPr lang="en-US" altLang="zh-CN" sz="2000" kern="100" dirty="0">
                          <a:latin typeface="Times New Roman"/>
                          <a:ea typeface="+mn-ea"/>
                          <a:cs typeface="Times New Roman"/>
                        </a:rPr>
                        <a:t>)           </a:t>
                      </a:r>
                    </a:p>
                    <a:p>
                      <a:pPr algn="just">
                        <a:lnSpc>
                          <a:spcPct val="150000"/>
                        </a:lnSpc>
                        <a:spcAft>
                          <a:spcPts val="0"/>
                        </a:spcAft>
                      </a:pPr>
                      <a:r>
                        <a:rPr lang="en-US" altLang="zh-CN" sz="2000" kern="100" dirty="0">
                          <a:latin typeface="Times New Roman"/>
                          <a:ea typeface="+mn-ea"/>
                          <a:cs typeface="Times New Roman"/>
                        </a:rPr>
                        <a:t>LD50</a:t>
                      </a:r>
                      <a:r>
                        <a:rPr lang="zh-CN" altLang="en-US" sz="2000" kern="100" dirty="0">
                          <a:latin typeface="Times New Roman"/>
                          <a:ea typeface="+mn-ea"/>
                          <a:cs typeface="Times New Roman"/>
                        </a:rPr>
                        <a:t>：</a:t>
                      </a:r>
                      <a:r>
                        <a:rPr lang="en-US" altLang="zh-CN" sz="2000" kern="100" dirty="0">
                          <a:latin typeface="Times New Roman"/>
                          <a:ea typeface="+mn-ea"/>
                          <a:cs typeface="Times New Roman"/>
                        </a:rPr>
                        <a:t>280 mg/kg(</a:t>
                      </a:r>
                      <a:r>
                        <a:rPr lang="zh-CN" altLang="en-US" sz="2000" kern="100" dirty="0">
                          <a:latin typeface="Times New Roman"/>
                          <a:ea typeface="+mn-ea"/>
                          <a:cs typeface="Times New Roman"/>
                        </a:rPr>
                        <a:t>大鼠经口</a:t>
                      </a:r>
                      <a:r>
                        <a:rPr lang="en-US" altLang="zh-CN" sz="2000" kern="100" dirty="0">
                          <a:latin typeface="Times New Roman"/>
                          <a:ea typeface="+mn-ea"/>
                          <a:cs typeface="Times New Roman"/>
                        </a:rPr>
                        <a:t>)</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56842">
                <a:tc>
                  <a:txBody>
                    <a:bodyPr/>
                    <a:lstStyle/>
                    <a:p>
                      <a:pPr algn="l">
                        <a:lnSpc>
                          <a:spcPct val="150000"/>
                        </a:lnSpc>
                        <a:spcAft>
                          <a:spcPts val="0"/>
                        </a:spcAft>
                      </a:pPr>
                      <a:r>
                        <a:rPr lang="zh-CN" sz="2000" kern="100" dirty="0">
                          <a:solidFill>
                            <a:srgbClr val="4169E1"/>
                          </a:solidFill>
                          <a:latin typeface=""/>
                          <a:ea typeface="宋体"/>
                          <a:cs typeface="Times New Roman"/>
                        </a:rPr>
                        <a:t>亚急性和慢性毒性：</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000" kern="10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4094">
                <a:tc>
                  <a:txBody>
                    <a:bodyPr/>
                    <a:lstStyle/>
                    <a:p>
                      <a:pPr algn="l">
                        <a:lnSpc>
                          <a:spcPct val="150000"/>
                        </a:lnSpc>
                        <a:spcAft>
                          <a:spcPts val="0"/>
                        </a:spcAft>
                      </a:pPr>
                      <a:r>
                        <a:rPr lang="zh-CN" sz="2000" kern="100" dirty="0">
                          <a:solidFill>
                            <a:srgbClr val="4169E1"/>
                          </a:solidFill>
                          <a:latin typeface=""/>
                          <a:ea typeface="宋体"/>
                          <a:cs typeface="Times New Roman"/>
                        </a:rPr>
                        <a:t>刺激性：</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2000" kern="100" dirty="0">
                          <a:solidFill>
                            <a:srgbClr val="000000"/>
                          </a:solidFill>
                          <a:latin typeface=""/>
                          <a:ea typeface="宋体"/>
                          <a:cs typeface="Times New Roman"/>
                        </a:rPr>
                        <a:t>敏感</a:t>
                      </a:r>
                      <a:endParaRPr lang="en-US" sz="2000" kern="100" dirty="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4094">
                <a:tc>
                  <a:txBody>
                    <a:bodyPr/>
                    <a:lstStyle/>
                    <a:p>
                      <a:pPr algn="l">
                        <a:lnSpc>
                          <a:spcPct val="150000"/>
                        </a:lnSpc>
                        <a:spcAft>
                          <a:spcPts val="0"/>
                        </a:spcAft>
                      </a:pPr>
                      <a:r>
                        <a:rPr lang="zh-CN" sz="2000" kern="100" dirty="0">
                          <a:solidFill>
                            <a:srgbClr val="4169E1"/>
                          </a:solidFill>
                          <a:latin typeface=""/>
                          <a:ea typeface="宋体"/>
                          <a:cs typeface="Times New Roman"/>
                        </a:rPr>
                        <a:t>致敏性：</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2000" kern="100" dirty="0">
                          <a:solidFill>
                            <a:srgbClr val="000000"/>
                          </a:solidFill>
                          <a:latin typeface=""/>
                          <a:ea typeface="宋体"/>
                          <a:cs typeface="Times New Roman"/>
                        </a:rPr>
                        <a:t>无</a:t>
                      </a:r>
                      <a:endParaRPr lang="en-US" sz="2000" kern="100" dirty="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4094">
                <a:tc>
                  <a:txBody>
                    <a:bodyPr/>
                    <a:lstStyle/>
                    <a:p>
                      <a:pPr algn="l">
                        <a:lnSpc>
                          <a:spcPct val="150000"/>
                        </a:lnSpc>
                        <a:spcAft>
                          <a:spcPts val="0"/>
                        </a:spcAft>
                      </a:pPr>
                      <a:r>
                        <a:rPr lang="zh-CN" sz="2000" kern="100" dirty="0">
                          <a:solidFill>
                            <a:srgbClr val="4169E1"/>
                          </a:solidFill>
                          <a:latin typeface=""/>
                          <a:ea typeface="宋体"/>
                          <a:cs typeface="Times New Roman"/>
                        </a:rPr>
                        <a:t>致突变性：</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2000" kern="100" dirty="0">
                          <a:solidFill>
                            <a:srgbClr val="000000"/>
                          </a:solidFill>
                          <a:latin typeface=""/>
                          <a:ea typeface="宋体"/>
                          <a:cs typeface="Times New Roman"/>
                        </a:rPr>
                        <a:t>无资料</a:t>
                      </a:r>
                      <a:endParaRPr lang="en-US" sz="2000" kern="100" dirty="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4094">
                <a:tc>
                  <a:txBody>
                    <a:bodyPr/>
                    <a:lstStyle/>
                    <a:p>
                      <a:pPr algn="l">
                        <a:lnSpc>
                          <a:spcPct val="150000"/>
                        </a:lnSpc>
                        <a:spcAft>
                          <a:spcPts val="0"/>
                        </a:spcAft>
                      </a:pPr>
                      <a:r>
                        <a:rPr lang="zh-CN" sz="2000" kern="100" dirty="0">
                          <a:solidFill>
                            <a:srgbClr val="4169E1"/>
                          </a:solidFill>
                          <a:latin typeface=""/>
                          <a:ea typeface="宋体"/>
                          <a:cs typeface="Times New Roman"/>
                        </a:rPr>
                        <a:t>致畸性：</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2000" kern="100" dirty="0">
                          <a:solidFill>
                            <a:srgbClr val="000000"/>
                          </a:solidFill>
                          <a:latin typeface=""/>
                          <a:ea typeface="宋体"/>
                          <a:cs typeface="Times New Roman"/>
                        </a:rPr>
                        <a:t>无资料</a:t>
                      </a:r>
                      <a:endParaRPr lang="en-US" sz="2000" kern="100" dirty="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4094">
                <a:tc>
                  <a:txBody>
                    <a:bodyPr/>
                    <a:lstStyle/>
                    <a:p>
                      <a:pPr algn="l">
                        <a:lnSpc>
                          <a:spcPct val="150000"/>
                        </a:lnSpc>
                        <a:spcAft>
                          <a:spcPts val="0"/>
                        </a:spcAft>
                      </a:pPr>
                      <a:r>
                        <a:rPr lang="zh-CN" sz="2000" kern="100" dirty="0">
                          <a:solidFill>
                            <a:srgbClr val="4169E1"/>
                          </a:solidFill>
                          <a:latin typeface=""/>
                          <a:ea typeface="宋体"/>
                          <a:cs typeface="Times New Roman"/>
                        </a:rPr>
                        <a:t>致癌性：</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2000" kern="100" dirty="0">
                          <a:solidFill>
                            <a:srgbClr val="000000"/>
                          </a:solidFill>
                          <a:latin typeface=""/>
                          <a:ea typeface="宋体"/>
                          <a:cs typeface="Times New Roman"/>
                        </a:rPr>
                        <a:t>无资料</a:t>
                      </a:r>
                      <a:endParaRPr lang="en-US" sz="2000" kern="100" dirty="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a:t>
            </a:r>
            <a:r>
              <a:rPr lang="en-US" altLang="zh-CN" b="1" dirty="0">
                <a:solidFill>
                  <a:srgbClr val="FF0000"/>
                </a:solidFill>
              </a:rPr>
              <a:t>MSDS</a:t>
            </a:r>
            <a:r>
              <a:rPr lang="zh-CN" altLang="en-US" b="1" dirty="0">
                <a:solidFill>
                  <a:schemeClr val="bg1"/>
                </a:solidFill>
              </a:rPr>
              <a:t>：六</a:t>
            </a:r>
          </a:p>
        </p:txBody>
      </p:sp>
      <p:graphicFrame>
        <p:nvGraphicFramePr>
          <p:cNvPr id="3" name="表格 2"/>
          <p:cNvGraphicFramePr>
            <a:graphicFrameLocks noGrp="1"/>
          </p:cNvGraphicFramePr>
          <p:nvPr/>
        </p:nvGraphicFramePr>
        <p:xfrm>
          <a:off x="323528" y="980729"/>
          <a:ext cx="8424936" cy="2590800"/>
        </p:xfrm>
        <a:graphic>
          <a:graphicData uri="http://schemas.openxmlformats.org/drawingml/2006/table">
            <a:tbl>
              <a:tblPr/>
              <a:tblGrid>
                <a:gridCol w="2420117">
                  <a:extLst>
                    <a:ext uri="{9D8B030D-6E8A-4147-A177-3AD203B41FA5}">
                      <a16:colId xmlns:a16="http://schemas.microsoft.com/office/drawing/2014/main" val="20000"/>
                    </a:ext>
                  </a:extLst>
                </a:gridCol>
                <a:gridCol w="6004819">
                  <a:extLst>
                    <a:ext uri="{9D8B030D-6E8A-4147-A177-3AD203B41FA5}">
                      <a16:colId xmlns:a16="http://schemas.microsoft.com/office/drawing/2014/main" val="20001"/>
                    </a:ext>
                  </a:extLst>
                </a:gridCol>
              </a:tblGrid>
              <a:tr h="246052">
                <a:tc gridSpan="2">
                  <a:txBody>
                    <a:bodyPr/>
                    <a:lstStyle/>
                    <a:p>
                      <a:pPr algn="ctr">
                        <a:spcAft>
                          <a:spcPts val="0"/>
                        </a:spcAft>
                        <a:buFont typeface="Wingdings" pitchFamily="2" charset="2"/>
                        <a:buChar char="u"/>
                      </a:pPr>
                      <a:r>
                        <a:rPr lang="zh-CN" sz="2000" b="1" kern="100" dirty="0">
                          <a:latin typeface=""/>
                          <a:ea typeface="宋体"/>
                          <a:cs typeface="Times New Roman"/>
                        </a:rPr>
                        <a:t>第十二部分：生态学资料</a:t>
                      </a:r>
                      <a:endParaRPr lang="zh-CN" sz="20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264637">
                <a:tc>
                  <a:txBody>
                    <a:bodyPr/>
                    <a:lstStyle/>
                    <a:p>
                      <a:pPr algn="r">
                        <a:lnSpc>
                          <a:spcPct val="150000"/>
                        </a:lnSpc>
                        <a:spcAft>
                          <a:spcPts val="0"/>
                        </a:spcAft>
                      </a:pPr>
                      <a:r>
                        <a:rPr lang="zh-CN" sz="2000" kern="100">
                          <a:solidFill>
                            <a:srgbClr val="4169E1"/>
                          </a:solidFill>
                          <a:latin typeface=""/>
                          <a:ea typeface="宋体"/>
                          <a:cs typeface="Times New Roman"/>
                        </a:rPr>
                        <a:t>生态毒理毒性：</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900" kern="100" dirty="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4637">
                <a:tc>
                  <a:txBody>
                    <a:bodyPr/>
                    <a:lstStyle/>
                    <a:p>
                      <a:pPr algn="r">
                        <a:lnSpc>
                          <a:spcPct val="150000"/>
                        </a:lnSpc>
                        <a:spcAft>
                          <a:spcPts val="0"/>
                        </a:spcAft>
                      </a:pPr>
                      <a:r>
                        <a:rPr lang="zh-CN" sz="2000" kern="100">
                          <a:solidFill>
                            <a:srgbClr val="4169E1"/>
                          </a:solidFill>
                          <a:latin typeface=""/>
                          <a:ea typeface="宋体"/>
                          <a:cs typeface="Times New Roman"/>
                        </a:rPr>
                        <a:t>生物降解性：</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900" kern="10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4637">
                <a:tc>
                  <a:txBody>
                    <a:bodyPr/>
                    <a:lstStyle/>
                    <a:p>
                      <a:pPr algn="r">
                        <a:lnSpc>
                          <a:spcPct val="150000"/>
                        </a:lnSpc>
                        <a:spcAft>
                          <a:spcPts val="0"/>
                        </a:spcAft>
                      </a:pPr>
                      <a:r>
                        <a:rPr lang="zh-CN" sz="2000" kern="100">
                          <a:solidFill>
                            <a:srgbClr val="4169E1"/>
                          </a:solidFill>
                          <a:latin typeface=""/>
                          <a:ea typeface="宋体"/>
                          <a:cs typeface="Times New Roman"/>
                        </a:rPr>
                        <a:t>非生物降解性：</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900" kern="100" dirty="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7608">
                <a:tc>
                  <a:txBody>
                    <a:bodyPr/>
                    <a:lstStyle/>
                    <a:p>
                      <a:pPr algn="r">
                        <a:lnSpc>
                          <a:spcPct val="150000"/>
                        </a:lnSpc>
                        <a:spcAft>
                          <a:spcPts val="0"/>
                        </a:spcAft>
                      </a:pPr>
                      <a:r>
                        <a:rPr lang="zh-CN" sz="2000" kern="100" dirty="0">
                          <a:solidFill>
                            <a:srgbClr val="4169E1"/>
                          </a:solidFill>
                          <a:latin typeface=""/>
                          <a:ea typeface="宋体"/>
                          <a:cs typeface="Times New Roman"/>
                        </a:rPr>
                        <a:t>生物富集或生物积累性：</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900" kern="100" dirty="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5" name="表格 4"/>
          <p:cNvGraphicFramePr>
            <a:graphicFrameLocks noGrp="1"/>
          </p:cNvGraphicFramePr>
          <p:nvPr/>
        </p:nvGraphicFramePr>
        <p:xfrm>
          <a:off x="323528" y="4005063"/>
          <a:ext cx="8424936" cy="2313542"/>
        </p:xfrm>
        <a:graphic>
          <a:graphicData uri="http://schemas.openxmlformats.org/drawingml/2006/table">
            <a:tbl>
              <a:tblPr/>
              <a:tblGrid>
                <a:gridCol w="2398888">
                  <a:extLst>
                    <a:ext uri="{9D8B030D-6E8A-4147-A177-3AD203B41FA5}">
                      <a16:colId xmlns:a16="http://schemas.microsoft.com/office/drawing/2014/main" val="20000"/>
                    </a:ext>
                  </a:extLst>
                </a:gridCol>
                <a:gridCol w="6026048">
                  <a:extLst>
                    <a:ext uri="{9D8B030D-6E8A-4147-A177-3AD203B41FA5}">
                      <a16:colId xmlns:a16="http://schemas.microsoft.com/office/drawing/2014/main" val="20001"/>
                    </a:ext>
                  </a:extLst>
                </a:gridCol>
              </a:tblGrid>
              <a:tr h="484742">
                <a:tc gridSpan="2">
                  <a:txBody>
                    <a:bodyPr/>
                    <a:lstStyle/>
                    <a:p>
                      <a:pPr algn="ctr">
                        <a:spcAft>
                          <a:spcPts val="0"/>
                        </a:spcAft>
                        <a:buFont typeface="Wingdings" pitchFamily="2" charset="2"/>
                        <a:buChar char="u"/>
                      </a:pPr>
                      <a:r>
                        <a:rPr lang="zh-CN" sz="2000" b="1" kern="100" dirty="0">
                          <a:latin typeface=""/>
                          <a:ea typeface="宋体"/>
                          <a:cs typeface="Times New Roman"/>
                        </a:rPr>
                        <a:t>第十三部分：</a:t>
                      </a:r>
                      <a:r>
                        <a:rPr lang="zh-CN" sz="2000" b="1" kern="100" dirty="0">
                          <a:solidFill>
                            <a:srgbClr val="FF0000"/>
                          </a:solidFill>
                          <a:latin typeface=""/>
                          <a:ea typeface="宋体"/>
                          <a:cs typeface="Times New Roman"/>
                        </a:rPr>
                        <a:t>废弃处置</a:t>
                      </a:r>
                      <a:r>
                        <a:rPr lang="zh-CN" altLang="en-US" sz="1600" b="1" kern="100" dirty="0">
                          <a:solidFill>
                            <a:srgbClr val="0033CC"/>
                          </a:solidFill>
                          <a:latin typeface=""/>
                          <a:ea typeface="宋体"/>
                          <a:cs typeface="Times New Roman"/>
                        </a:rPr>
                        <a:t>（此处重点讲实际安全处置操作）</a:t>
                      </a:r>
                      <a:endParaRPr lang="zh-CN" sz="1600" b="1" kern="100" dirty="0">
                        <a:solidFill>
                          <a:srgbClr val="0033CC"/>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444181">
                <a:tc>
                  <a:txBody>
                    <a:bodyPr/>
                    <a:lstStyle/>
                    <a:p>
                      <a:pPr algn="r">
                        <a:lnSpc>
                          <a:spcPct val="150000"/>
                        </a:lnSpc>
                        <a:spcAft>
                          <a:spcPts val="0"/>
                        </a:spcAft>
                      </a:pPr>
                      <a:r>
                        <a:rPr lang="zh-CN" sz="2000" kern="100">
                          <a:solidFill>
                            <a:srgbClr val="4169E1"/>
                          </a:solidFill>
                          <a:latin typeface=""/>
                          <a:ea typeface="宋体"/>
                          <a:cs typeface="Times New Roman"/>
                        </a:rPr>
                        <a:t>废弃物性质：</a:t>
                      </a:r>
                      <a:endParaRPr lang="zh-CN" sz="2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000" kern="10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8363">
                <a:tc>
                  <a:txBody>
                    <a:bodyPr/>
                    <a:lstStyle/>
                    <a:p>
                      <a:pPr algn="r">
                        <a:lnSpc>
                          <a:spcPct val="150000"/>
                        </a:lnSpc>
                        <a:spcAft>
                          <a:spcPts val="0"/>
                        </a:spcAft>
                      </a:pPr>
                      <a:r>
                        <a:rPr lang="zh-CN" sz="2000" kern="100" dirty="0">
                          <a:solidFill>
                            <a:srgbClr val="4169E1"/>
                          </a:solidFill>
                          <a:latin typeface=""/>
                          <a:ea typeface="宋体"/>
                          <a:cs typeface="Times New Roman"/>
                        </a:rPr>
                        <a:t>废弃处置方法：</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000" kern="100" dirty="0">
                          <a:latin typeface=""/>
                          <a:ea typeface="宋体"/>
                          <a:cs typeface="Times New Roman"/>
                        </a:rPr>
                        <a:t>处置前应参阅国家和地方有关法规。</a:t>
                      </a:r>
                      <a:r>
                        <a:rPr lang="zh-CN" altLang="en-US" sz="2000" kern="100" dirty="0">
                          <a:latin typeface=""/>
                          <a:ea typeface="宋体"/>
                          <a:cs typeface="Times New Roman"/>
                        </a:rPr>
                        <a:t>（</a:t>
                      </a:r>
                      <a:r>
                        <a:rPr lang="zh-CN" altLang="en-US" sz="2000" kern="100" dirty="0">
                          <a:solidFill>
                            <a:srgbClr val="FF0000"/>
                          </a:solidFill>
                          <a:latin typeface=""/>
                          <a:ea typeface="宋体"/>
                          <a:cs typeface="Times New Roman"/>
                        </a:rPr>
                        <a:t>处理后的黄沙</a:t>
                      </a:r>
                      <a:r>
                        <a:rPr lang="zh-CN" altLang="en-US" sz="2000" kern="100" dirty="0">
                          <a:latin typeface=""/>
                          <a:ea typeface="宋体"/>
                          <a:cs typeface="Times New Roman"/>
                        </a:rPr>
                        <a:t>）</a:t>
                      </a:r>
                      <a:r>
                        <a:rPr lang="zh-CN" sz="2000" kern="100" dirty="0">
                          <a:solidFill>
                            <a:srgbClr val="0033CC"/>
                          </a:solidFill>
                          <a:latin typeface=""/>
                          <a:ea typeface="宋体"/>
                          <a:cs typeface="Times New Roman"/>
                        </a:rPr>
                        <a:t>倒入碳酸氢钠溶液中，用氨水喷洒，</a:t>
                      </a:r>
                      <a:r>
                        <a:rPr lang="zh-CN" sz="2000" kern="100" dirty="0">
                          <a:latin typeface=""/>
                          <a:ea typeface="宋体"/>
                          <a:cs typeface="Times New Roman"/>
                        </a:rPr>
                        <a:t>反应停止后，用水冲入废水系统。</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7981">
                <a:tc>
                  <a:txBody>
                    <a:bodyPr/>
                    <a:lstStyle/>
                    <a:p>
                      <a:pPr algn="r">
                        <a:lnSpc>
                          <a:spcPct val="150000"/>
                        </a:lnSpc>
                        <a:spcAft>
                          <a:spcPts val="0"/>
                        </a:spcAft>
                      </a:pPr>
                      <a:r>
                        <a:rPr lang="zh-CN" sz="2000" kern="100" dirty="0">
                          <a:solidFill>
                            <a:srgbClr val="4169E1"/>
                          </a:solidFill>
                          <a:latin typeface=""/>
                          <a:ea typeface="宋体"/>
                          <a:cs typeface="Times New Roman"/>
                        </a:rPr>
                        <a:t>废弃注意事项：</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340768"/>
            <a:ext cx="7416824" cy="496996"/>
          </a:xfrm>
          <a:prstGeom prst="rect">
            <a:avLst/>
          </a:prstGeom>
          <a:noFill/>
        </p:spPr>
        <p:txBody>
          <a:bodyPr wrap="square" rtlCol="0">
            <a:spAutoFit/>
          </a:bodyPr>
          <a:lstStyle/>
          <a:p>
            <a:pPr algn="ctr">
              <a:lnSpc>
                <a:spcPct val="150000"/>
              </a:lnSpc>
            </a:pPr>
            <a:endParaRPr lang="en-US" altLang="zh-CN" sz="2000" dirty="0">
              <a:solidFill>
                <a:srgbClr val="0033CC"/>
              </a:solidFill>
            </a:endParaRPr>
          </a:p>
        </p:txBody>
      </p:sp>
      <p:sp>
        <p:nvSpPr>
          <p:cNvPr id="5" name="矩形 4"/>
          <p:cNvSpPr/>
          <p:nvPr/>
        </p:nvSpPr>
        <p:spPr>
          <a:xfrm>
            <a:off x="899592" y="1412776"/>
            <a:ext cx="7056784"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altLang="zh-CN" sz="2400" dirty="0"/>
              <a:t>1</a:t>
            </a:r>
            <a:r>
              <a:rPr lang="zh-CN" altLang="en-US" sz="2400" dirty="0"/>
              <a:t>、必须装在密闭的石英玻璃瓶内（</a:t>
            </a:r>
            <a:r>
              <a:rPr lang="zh-CN" altLang="en-US" sz="2400" dirty="0">
                <a:solidFill>
                  <a:srgbClr val="0033CC"/>
                </a:solidFill>
              </a:rPr>
              <a:t>呈酸性有腐蚀性</a:t>
            </a:r>
            <a:r>
              <a:rPr lang="zh-CN" altLang="en-US" sz="2400"/>
              <a:t>），不得暴露在</a:t>
            </a:r>
            <a:r>
              <a:rPr lang="zh-CN" altLang="en-US" sz="2400" dirty="0"/>
              <a:t>空气中。</a:t>
            </a:r>
            <a:endParaRPr lang="en-US" altLang="zh-CN" sz="2400" dirty="0"/>
          </a:p>
        </p:txBody>
      </p:sp>
      <p:sp>
        <p:nvSpPr>
          <p:cNvPr id="7" name="TextBox 6"/>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的一般特性要求</a:t>
            </a:r>
          </a:p>
        </p:txBody>
      </p:sp>
      <p:sp>
        <p:nvSpPr>
          <p:cNvPr id="8" name="矩形 7"/>
          <p:cNvSpPr/>
          <p:nvPr/>
        </p:nvSpPr>
        <p:spPr>
          <a:xfrm>
            <a:off x="899592" y="2852936"/>
            <a:ext cx="7056784"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altLang="zh-CN" sz="2400" dirty="0"/>
              <a:t>2</a:t>
            </a:r>
            <a:r>
              <a:rPr lang="zh-CN" altLang="en-US" sz="2400" dirty="0"/>
              <a:t>、暴露于潮湿空气中，能水解成磷酸和氯化氢。</a:t>
            </a:r>
            <a:endParaRPr lang="en-US" altLang="zh-CN" sz="2400" dirty="0"/>
          </a:p>
          <a:p>
            <a:r>
              <a:rPr lang="zh-CN" altLang="en-US" sz="2400" dirty="0">
                <a:solidFill>
                  <a:srgbClr val="FF0000"/>
                </a:solidFill>
              </a:rPr>
              <a:t>化学方程式</a:t>
            </a:r>
            <a:r>
              <a:rPr lang="zh-CN" altLang="en-US" sz="2400" dirty="0"/>
              <a:t>为：</a:t>
            </a:r>
            <a:r>
              <a:rPr lang="en-US" altLang="zh-CN" sz="2400" dirty="0">
                <a:solidFill>
                  <a:srgbClr val="FF0000"/>
                </a:solidFill>
              </a:rPr>
              <a:t>P0Cl</a:t>
            </a:r>
            <a:r>
              <a:rPr lang="en-US" altLang="zh-CN" sz="2400" baseline="-25000" dirty="0">
                <a:solidFill>
                  <a:srgbClr val="FF0000"/>
                </a:solidFill>
              </a:rPr>
              <a:t>3</a:t>
            </a:r>
            <a:r>
              <a:rPr lang="en-US" altLang="zh-CN" sz="2400" dirty="0">
                <a:solidFill>
                  <a:srgbClr val="FF0000"/>
                </a:solidFill>
              </a:rPr>
              <a:t>+2H</a:t>
            </a:r>
            <a:r>
              <a:rPr lang="en-US" altLang="zh-CN" sz="2400" baseline="-25000" dirty="0">
                <a:solidFill>
                  <a:srgbClr val="FF0000"/>
                </a:solidFill>
              </a:rPr>
              <a:t>2</a:t>
            </a:r>
            <a:r>
              <a:rPr lang="en-US" altLang="zh-CN" sz="2400" dirty="0">
                <a:solidFill>
                  <a:srgbClr val="FF0000"/>
                </a:solidFill>
              </a:rPr>
              <a:t>O=HPO</a:t>
            </a:r>
            <a:r>
              <a:rPr lang="en-US" altLang="zh-CN" sz="2400" baseline="-25000" dirty="0">
                <a:solidFill>
                  <a:srgbClr val="FF0000"/>
                </a:solidFill>
              </a:rPr>
              <a:t>3</a:t>
            </a:r>
            <a:r>
              <a:rPr lang="en-US" altLang="zh-CN" sz="2400" dirty="0">
                <a:solidFill>
                  <a:srgbClr val="FF0000"/>
                </a:solidFill>
              </a:rPr>
              <a:t>+3HCl</a:t>
            </a:r>
            <a:r>
              <a:rPr lang="zh-CN" altLang="en-US" sz="2400" dirty="0"/>
              <a:t>，发生白烟。</a:t>
            </a:r>
            <a:endParaRPr lang="en-US" altLang="zh-CN" sz="2400" dirty="0"/>
          </a:p>
        </p:txBody>
      </p:sp>
      <p:sp>
        <p:nvSpPr>
          <p:cNvPr id="10" name="矩形 9"/>
          <p:cNvSpPr/>
          <p:nvPr/>
        </p:nvSpPr>
        <p:spPr>
          <a:xfrm>
            <a:off x="899592" y="4293096"/>
            <a:ext cx="7056784"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altLang="zh-CN" sz="2400" dirty="0"/>
              <a:t>3</a:t>
            </a:r>
            <a:r>
              <a:rPr lang="zh-CN" altLang="en-US" sz="2400" dirty="0"/>
              <a:t>、必须密封贮藏。遇</a:t>
            </a:r>
            <a:r>
              <a:rPr lang="zh-CN" altLang="en-US" sz="2400" dirty="0">
                <a:hlinkClick r:id="rId3" action="ppaction://hlinkfile"/>
              </a:rPr>
              <a:t>乙醇</a:t>
            </a:r>
            <a:r>
              <a:rPr lang="zh-CN" altLang="en-US" sz="2400" dirty="0"/>
              <a:t>和</a:t>
            </a:r>
            <a:r>
              <a:rPr lang="zh-CN" altLang="en-US" sz="2400" dirty="0">
                <a:solidFill>
                  <a:srgbClr val="FF0000"/>
                </a:solidFill>
              </a:rPr>
              <a:t>水</a:t>
            </a:r>
            <a:r>
              <a:rPr lang="zh-CN" altLang="en-US" sz="2400" dirty="0"/>
              <a:t>起剧烈水解反应（</a:t>
            </a:r>
            <a:r>
              <a:rPr lang="zh-CN" altLang="en-US" sz="2400" dirty="0">
                <a:solidFill>
                  <a:srgbClr val="0033CC"/>
                </a:solidFill>
              </a:rPr>
              <a:t>所以泄漏在地面上不能够使用水冲洗</a:t>
            </a:r>
            <a:r>
              <a:rPr lang="zh-CN" altLang="en-US" sz="2400" dirty="0"/>
              <a:t>）。</a:t>
            </a:r>
            <a:endParaRPr lang="en-US" altLang="zh-CN"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a:t>
            </a:r>
            <a:r>
              <a:rPr lang="en-US" altLang="zh-CN" b="1" dirty="0">
                <a:solidFill>
                  <a:srgbClr val="FF0000"/>
                </a:solidFill>
              </a:rPr>
              <a:t>MSDS</a:t>
            </a:r>
            <a:r>
              <a:rPr lang="zh-CN" altLang="en-US" b="1" dirty="0">
                <a:solidFill>
                  <a:schemeClr val="bg1"/>
                </a:solidFill>
              </a:rPr>
              <a:t>：六</a:t>
            </a:r>
          </a:p>
        </p:txBody>
      </p:sp>
      <p:graphicFrame>
        <p:nvGraphicFramePr>
          <p:cNvPr id="3" name="表格 2"/>
          <p:cNvGraphicFramePr>
            <a:graphicFrameLocks noGrp="1"/>
          </p:cNvGraphicFramePr>
          <p:nvPr/>
        </p:nvGraphicFramePr>
        <p:xfrm>
          <a:off x="611560" y="1124744"/>
          <a:ext cx="7992888" cy="5217524"/>
        </p:xfrm>
        <a:graphic>
          <a:graphicData uri="http://schemas.openxmlformats.org/drawingml/2006/table">
            <a:tbl>
              <a:tblPr/>
              <a:tblGrid>
                <a:gridCol w="2296008">
                  <a:extLst>
                    <a:ext uri="{9D8B030D-6E8A-4147-A177-3AD203B41FA5}">
                      <a16:colId xmlns:a16="http://schemas.microsoft.com/office/drawing/2014/main" val="20000"/>
                    </a:ext>
                  </a:extLst>
                </a:gridCol>
                <a:gridCol w="5696880">
                  <a:extLst>
                    <a:ext uri="{9D8B030D-6E8A-4147-A177-3AD203B41FA5}">
                      <a16:colId xmlns:a16="http://schemas.microsoft.com/office/drawing/2014/main" val="20001"/>
                    </a:ext>
                  </a:extLst>
                </a:gridCol>
              </a:tblGrid>
              <a:tr h="416924">
                <a:tc gridSpan="2">
                  <a:txBody>
                    <a:bodyPr/>
                    <a:lstStyle/>
                    <a:p>
                      <a:pPr algn="ctr">
                        <a:spcAft>
                          <a:spcPts val="0"/>
                        </a:spcAft>
                        <a:buFont typeface="Wingdings" pitchFamily="2" charset="2"/>
                        <a:buChar char="u"/>
                      </a:pPr>
                      <a:r>
                        <a:rPr lang="zh-CN" sz="2000" b="1" kern="100" dirty="0">
                          <a:latin typeface=""/>
                          <a:ea typeface="宋体"/>
                          <a:cs typeface="Times New Roman"/>
                        </a:rPr>
                        <a:t>第十四部分：运输信息</a:t>
                      </a:r>
                      <a:endParaRPr lang="zh-CN" sz="20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317843">
                <a:tc>
                  <a:txBody>
                    <a:bodyPr/>
                    <a:lstStyle/>
                    <a:p>
                      <a:pPr algn="r">
                        <a:lnSpc>
                          <a:spcPct val="150000"/>
                        </a:lnSpc>
                        <a:spcAft>
                          <a:spcPts val="0"/>
                        </a:spcAft>
                      </a:pPr>
                      <a:r>
                        <a:rPr lang="zh-CN" sz="1400" kern="100">
                          <a:solidFill>
                            <a:srgbClr val="4169E1"/>
                          </a:solidFill>
                          <a:latin typeface=""/>
                          <a:ea typeface="宋体"/>
                          <a:cs typeface="Times New Roman"/>
                        </a:rPr>
                        <a:t>危险货物编号：</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kern="100">
                          <a:latin typeface=""/>
                          <a:ea typeface="宋体"/>
                          <a:cs typeface="Times New Roman"/>
                        </a:rPr>
                        <a:t>81040 </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843">
                <a:tc>
                  <a:txBody>
                    <a:bodyPr/>
                    <a:lstStyle/>
                    <a:p>
                      <a:pPr algn="r">
                        <a:lnSpc>
                          <a:spcPct val="150000"/>
                        </a:lnSpc>
                        <a:spcAft>
                          <a:spcPts val="0"/>
                        </a:spcAft>
                      </a:pPr>
                      <a:r>
                        <a:rPr lang="en-US" sz="1400" kern="100">
                          <a:solidFill>
                            <a:srgbClr val="4169E1"/>
                          </a:solidFill>
                          <a:latin typeface=""/>
                          <a:ea typeface="宋体"/>
                          <a:cs typeface="Times New Roman"/>
                        </a:rPr>
                        <a:t>UN</a:t>
                      </a:r>
                      <a:r>
                        <a:rPr lang="zh-CN" sz="1400" kern="100">
                          <a:solidFill>
                            <a:srgbClr val="4169E1"/>
                          </a:solidFill>
                          <a:latin typeface=""/>
                          <a:ea typeface="宋体"/>
                          <a:cs typeface="Times New Roman"/>
                        </a:rPr>
                        <a:t>编号：</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kern="100">
                          <a:latin typeface=""/>
                          <a:ea typeface="宋体"/>
                          <a:cs typeface="Times New Roman"/>
                        </a:rPr>
                        <a:t>1810</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7843">
                <a:tc>
                  <a:txBody>
                    <a:bodyPr/>
                    <a:lstStyle/>
                    <a:p>
                      <a:pPr algn="r">
                        <a:lnSpc>
                          <a:spcPct val="150000"/>
                        </a:lnSpc>
                        <a:spcAft>
                          <a:spcPts val="0"/>
                        </a:spcAft>
                      </a:pPr>
                      <a:r>
                        <a:rPr lang="zh-CN" sz="1400" kern="100">
                          <a:solidFill>
                            <a:srgbClr val="4169E1"/>
                          </a:solidFill>
                          <a:latin typeface=""/>
                          <a:ea typeface="宋体"/>
                          <a:cs typeface="Times New Roman"/>
                        </a:rPr>
                        <a:t>包装标志：</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400" kern="100">
                        <a:solidFill>
                          <a:srgbClr val="000000"/>
                        </a:solidFill>
                        <a:latin typeface=""/>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7843">
                <a:tc>
                  <a:txBody>
                    <a:bodyPr/>
                    <a:lstStyle/>
                    <a:p>
                      <a:pPr algn="r">
                        <a:lnSpc>
                          <a:spcPct val="150000"/>
                        </a:lnSpc>
                        <a:spcAft>
                          <a:spcPts val="0"/>
                        </a:spcAft>
                      </a:pPr>
                      <a:r>
                        <a:rPr lang="zh-CN" sz="1400" kern="100">
                          <a:solidFill>
                            <a:srgbClr val="4169E1"/>
                          </a:solidFill>
                          <a:latin typeface=""/>
                          <a:ea typeface="宋体"/>
                          <a:cs typeface="Times New Roman"/>
                        </a:rPr>
                        <a:t>包装类别：</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kern="100">
                          <a:latin typeface=""/>
                          <a:ea typeface="宋体"/>
                          <a:cs typeface="Times New Roman"/>
                        </a:rPr>
                        <a:t>O52</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7784">
                <a:tc>
                  <a:txBody>
                    <a:bodyPr/>
                    <a:lstStyle/>
                    <a:p>
                      <a:pPr algn="r">
                        <a:lnSpc>
                          <a:spcPct val="150000"/>
                        </a:lnSpc>
                        <a:spcAft>
                          <a:spcPts val="0"/>
                        </a:spcAft>
                      </a:pPr>
                      <a:r>
                        <a:rPr lang="zh-CN" sz="1400" kern="100">
                          <a:solidFill>
                            <a:srgbClr val="4169E1"/>
                          </a:solidFill>
                          <a:latin typeface=""/>
                          <a:ea typeface="宋体"/>
                          <a:cs typeface="Times New Roman"/>
                        </a:rPr>
                        <a:t>包装方法：</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400" kern="100">
                          <a:latin typeface=""/>
                          <a:ea typeface="宋体"/>
                          <a:cs typeface="Times New Roman"/>
                        </a:rPr>
                        <a:t>闭口厚钢桶，采用</a:t>
                      </a:r>
                      <a:r>
                        <a:rPr lang="en-US" sz="1400" kern="100">
                          <a:latin typeface=""/>
                          <a:ea typeface="宋体"/>
                          <a:cs typeface="Times New Roman"/>
                        </a:rPr>
                        <a:t>2</a:t>
                      </a:r>
                      <a:r>
                        <a:rPr lang="zh-CN" sz="1400" kern="100">
                          <a:latin typeface=""/>
                          <a:ea typeface="宋体"/>
                          <a:cs typeface="Times New Roman"/>
                        </a:rPr>
                        <a:t>～</a:t>
                      </a:r>
                      <a:r>
                        <a:rPr lang="en-US" sz="1400" kern="100">
                          <a:latin typeface=""/>
                          <a:ea typeface="宋体"/>
                          <a:cs typeface="Times New Roman"/>
                        </a:rPr>
                        <a:t>3</a:t>
                      </a:r>
                      <a:r>
                        <a:rPr lang="zh-CN" sz="1400" kern="100">
                          <a:latin typeface=""/>
                          <a:ea typeface="宋体"/>
                          <a:cs typeface="Times New Roman"/>
                        </a:rPr>
                        <a:t>毫米厚的钢板焊接制成，桶身套有两道滚箍。螺纹口、盖、垫圈等封口件配套完好，每桶净重不超过</a:t>
                      </a:r>
                      <a:r>
                        <a:rPr lang="en-US" sz="1400" kern="100">
                          <a:latin typeface=""/>
                          <a:ea typeface="宋体"/>
                          <a:cs typeface="Times New Roman"/>
                        </a:rPr>
                        <a:t>300 </a:t>
                      </a:r>
                      <a:r>
                        <a:rPr lang="zh-CN" sz="1400" kern="100">
                          <a:latin typeface=""/>
                          <a:ea typeface="宋体"/>
                          <a:cs typeface="Times New Roman"/>
                        </a:rPr>
                        <a:t>公斤；玻璃瓶或塑料桶（罐）外全开口钢桶；玻璃瓶或塑料桶（罐）外普通木箱或半花格木箱；磨砂口玻璃瓶或螺纹口玻璃瓶外普通木箱；安瓿瓶外普通木箱。</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7058">
                <a:tc>
                  <a:txBody>
                    <a:bodyPr/>
                    <a:lstStyle/>
                    <a:p>
                      <a:pPr algn="r">
                        <a:lnSpc>
                          <a:spcPct val="150000"/>
                        </a:lnSpc>
                        <a:spcAft>
                          <a:spcPts val="0"/>
                        </a:spcAft>
                      </a:pPr>
                      <a:r>
                        <a:rPr lang="zh-CN" sz="1400" kern="100">
                          <a:solidFill>
                            <a:srgbClr val="4169E1"/>
                          </a:solidFill>
                          <a:latin typeface=""/>
                          <a:ea typeface="宋体"/>
                          <a:cs typeface="Times New Roman"/>
                        </a:rPr>
                        <a:t>运输注意事项：</a:t>
                      </a:r>
                      <a:endParaRPr lang="zh-CN" sz="14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400" kern="100" dirty="0">
                          <a:latin typeface=""/>
                          <a:ea typeface="宋体"/>
                          <a:cs typeface="Times New Roman"/>
                        </a:rPr>
                        <a:t>铁路运输时应严格按照铁道部《危险货物运输规则》中的危险货物配装表进行配装。起运时包装要完整，装载应稳妥。运输过程中要确保容器不泄漏、不倒塌、不坠落、不损坏。严禁与还原剂、活性金属粉末、醇类、食用化学品等混装混运。运输时运输车辆应配备泄漏应急处理设备。运输途中应防曝晒、雨淋，防高温。公路运输时要按规定路线行驶，勿在居民区和人口稠密区停留。</a:t>
                      </a:r>
                      <a:r>
                        <a:rPr lang="en-US" sz="1400" kern="100" dirty="0">
                          <a:latin typeface=""/>
                          <a:ea typeface="宋体"/>
                          <a:cs typeface="Times New Roman"/>
                        </a:rPr>
                        <a:t> </a:t>
                      </a:r>
                      <a:endParaRPr lang="zh-CN" sz="14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的</a:t>
            </a:r>
            <a:r>
              <a:rPr lang="en-US" altLang="zh-CN" b="1" dirty="0">
                <a:solidFill>
                  <a:srgbClr val="FF0000"/>
                </a:solidFill>
              </a:rPr>
              <a:t>MSDS</a:t>
            </a:r>
            <a:r>
              <a:rPr lang="zh-CN" altLang="en-US" b="1" dirty="0">
                <a:solidFill>
                  <a:schemeClr val="bg1"/>
                </a:solidFill>
              </a:rPr>
              <a:t>：六</a:t>
            </a:r>
          </a:p>
        </p:txBody>
      </p:sp>
      <p:graphicFrame>
        <p:nvGraphicFramePr>
          <p:cNvPr id="3" name="表格 2"/>
          <p:cNvGraphicFramePr>
            <a:graphicFrameLocks noGrp="1"/>
          </p:cNvGraphicFramePr>
          <p:nvPr/>
        </p:nvGraphicFramePr>
        <p:xfrm>
          <a:off x="971600" y="1916832"/>
          <a:ext cx="7344816" cy="2880320"/>
        </p:xfrm>
        <a:graphic>
          <a:graphicData uri="http://schemas.openxmlformats.org/drawingml/2006/table">
            <a:tbl>
              <a:tblPr/>
              <a:tblGrid>
                <a:gridCol w="2109846">
                  <a:extLst>
                    <a:ext uri="{9D8B030D-6E8A-4147-A177-3AD203B41FA5}">
                      <a16:colId xmlns:a16="http://schemas.microsoft.com/office/drawing/2014/main" val="20000"/>
                    </a:ext>
                  </a:extLst>
                </a:gridCol>
                <a:gridCol w="5234970">
                  <a:extLst>
                    <a:ext uri="{9D8B030D-6E8A-4147-A177-3AD203B41FA5}">
                      <a16:colId xmlns:a16="http://schemas.microsoft.com/office/drawing/2014/main" val="20001"/>
                    </a:ext>
                  </a:extLst>
                </a:gridCol>
              </a:tblGrid>
              <a:tr h="536675">
                <a:tc gridSpan="2">
                  <a:txBody>
                    <a:bodyPr/>
                    <a:lstStyle/>
                    <a:p>
                      <a:pPr algn="ctr">
                        <a:spcAft>
                          <a:spcPts val="0"/>
                        </a:spcAft>
                        <a:buFont typeface="Wingdings" pitchFamily="2" charset="2"/>
                        <a:buChar char="u"/>
                      </a:pPr>
                      <a:r>
                        <a:rPr lang="zh-CN" sz="2000" b="1" kern="100" dirty="0">
                          <a:latin typeface=""/>
                          <a:ea typeface="宋体"/>
                          <a:cs typeface="Times New Roman"/>
                        </a:rPr>
                        <a:t>第十五部分：法规信息</a:t>
                      </a:r>
                      <a:endParaRPr lang="zh-CN" sz="20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2343645">
                <a:tc>
                  <a:txBody>
                    <a:bodyPr/>
                    <a:lstStyle/>
                    <a:p>
                      <a:pPr algn="ctr">
                        <a:lnSpc>
                          <a:spcPct val="150000"/>
                        </a:lnSpc>
                        <a:spcAft>
                          <a:spcPts val="0"/>
                        </a:spcAft>
                      </a:pPr>
                      <a:endParaRPr lang="en-US" altLang="zh-CN" sz="2000" kern="100" dirty="0">
                        <a:solidFill>
                          <a:srgbClr val="4169E1"/>
                        </a:solidFill>
                        <a:latin typeface=""/>
                        <a:ea typeface="宋体"/>
                        <a:cs typeface="Times New Roman"/>
                      </a:endParaRPr>
                    </a:p>
                    <a:p>
                      <a:pPr algn="ctr">
                        <a:lnSpc>
                          <a:spcPct val="150000"/>
                        </a:lnSpc>
                        <a:spcAft>
                          <a:spcPts val="0"/>
                        </a:spcAft>
                      </a:pPr>
                      <a:r>
                        <a:rPr lang="zh-CN" sz="2000" kern="100" dirty="0">
                          <a:solidFill>
                            <a:srgbClr val="4169E1"/>
                          </a:solidFill>
                          <a:latin typeface=""/>
                          <a:ea typeface="宋体"/>
                          <a:cs typeface="Times New Roman"/>
                        </a:rPr>
                        <a:t>法规信息</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altLang="zh-CN" sz="2000" kern="100" dirty="0">
                          <a:latin typeface=""/>
                          <a:ea typeface="宋体"/>
                          <a:cs typeface="Times New Roman"/>
                        </a:rPr>
                        <a:t>《</a:t>
                      </a:r>
                      <a:r>
                        <a:rPr lang="zh-CN" altLang="en-US" sz="2000" kern="100" dirty="0">
                          <a:latin typeface=""/>
                          <a:ea typeface="宋体"/>
                          <a:cs typeface="Times New Roman"/>
                        </a:rPr>
                        <a:t>危险化学品安全管理条例</a:t>
                      </a:r>
                      <a:r>
                        <a:rPr lang="en-US" altLang="zh-CN" sz="2000" u="none" kern="100" dirty="0">
                          <a:latin typeface=""/>
                          <a:ea typeface="宋体"/>
                          <a:cs typeface="Times New Roman"/>
                        </a:rPr>
                        <a:t>》</a:t>
                      </a:r>
                      <a:r>
                        <a:rPr lang="zh-CN" altLang="en-US" sz="2000" u="none" kern="100" dirty="0">
                          <a:latin typeface=""/>
                          <a:ea typeface="宋体"/>
                          <a:cs typeface="Times New Roman"/>
                        </a:rPr>
                        <a:t>（国务院第</a:t>
                      </a:r>
                      <a:r>
                        <a:rPr lang="en-US" altLang="zh-CN" sz="2000" u="none" kern="100" dirty="0">
                          <a:latin typeface=""/>
                          <a:ea typeface="宋体"/>
                          <a:cs typeface="Times New Roman"/>
                        </a:rPr>
                        <a:t>591</a:t>
                      </a:r>
                      <a:r>
                        <a:rPr lang="zh-CN" altLang="en-US" sz="2000" u="none" kern="100" dirty="0">
                          <a:latin typeface=""/>
                          <a:ea typeface="宋体"/>
                          <a:cs typeface="Times New Roman"/>
                        </a:rPr>
                        <a:t>号令，</a:t>
                      </a:r>
                      <a:r>
                        <a:rPr lang="en-US" altLang="zh-CN" sz="2000" u="none" kern="100" dirty="0">
                          <a:latin typeface=""/>
                          <a:ea typeface="宋体"/>
                          <a:cs typeface="Times New Roman"/>
                        </a:rPr>
                        <a:t>2011</a:t>
                      </a:r>
                      <a:r>
                        <a:rPr lang="zh-CN" altLang="en-US" sz="2000" u="none" kern="100" dirty="0">
                          <a:latin typeface=""/>
                          <a:ea typeface="宋体"/>
                          <a:cs typeface="Times New Roman"/>
                        </a:rPr>
                        <a:t>年</a:t>
                      </a:r>
                      <a:r>
                        <a:rPr lang="en-US" altLang="zh-CN" sz="2000" u="none" kern="100" dirty="0">
                          <a:latin typeface=""/>
                          <a:ea typeface="宋体"/>
                          <a:cs typeface="Times New Roman"/>
                        </a:rPr>
                        <a:t>12</a:t>
                      </a:r>
                      <a:r>
                        <a:rPr lang="zh-CN" altLang="en-US" sz="2000" u="none" kern="100" dirty="0">
                          <a:latin typeface=""/>
                          <a:ea typeface="宋体"/>
                          <a:cs typeface="Times New Roman"/>
                        </a:rPr>
                        <a:t>月</a:t>
                      </a:r>
                      <a:r>
                        <a:rPr lang="en-US" altLang="zh-CN" sz="2000" u="none" kern="100" dirty="0">
                          <a:latin typeface=""/>
                          <a:ea typeface="宋体"/>
                          <a:cs typeface="Times New Roman"/>
                        </a:rPr>
                        <a:t>1</a:t>
                      </a:r>
                      <a:r>
                        <a:rPr lang="zh-CN" altLang="en-US" sz="2000" u="none" kern="100" dirty="0">
                          <a:latin typeface=""/>
                          <a:ea typeface="宋体"/>
                          <a:cs typeface="Times New Roman"/>
                        </a:rPr>
                        <a:t>日实施；</a:t>
                      </a:r>
                      <a:r>
                        <a:rPr lang="zh-CN" sz="2000" kern="100" dirty="0">
                          <a:latin typeface=""/>
                          <a:ea typeface="宋体"/>
                          <a:cs typeface="Times New Roman"/>
                        </a:rPr>
                        <a:t>常用危险化学品的分类及标志</a:t>
                      </a:r>
                      <a:r>
                        <a:rPr lang="en-US" sz="2000" kern="100" dirty="0">
                          <a:latin typeface=""/>
                          <a:ea typeface="宋体"/>
                          <a:cs typeface="Times New Roman"/>
                        </a:rPr>
                        <a:t> (GB 13690-92)</a:t>
                      </a:r>
                      <a:r>
                        <a:rPr lang="zh-CN" sz="2000" kern="100" dirty="0">
                          <a:latin typeface=""/>
                          <a:ea typeface="宋体"/>
                          <a:cs typeface="Times New Roman"/>
                        </a:rPr>
                        <a:t>将该物质划为第</a:t>
                      </a:r>
                      <a:r>
                        <a:rPr lang="en-US" sz="2000" kern="100" dirty="0">
                          <a:latin typeface=""/>
                          <a:ea typeface="宋体"/>
                          <a:cs typeface="Times New Roman"/>
                        </a:rPr>
                        <a:t>8.1 </a:t>
                      </a:r>
                      <a:r>
                        <a:rPr lang="zh-CN" sz="2000" kern="100" dirty="0">
                          <a:latin typeface=""/>
                          <a:ea typeface="宋体"/>
                          <a:cs typeface="Times New Roman"/>
                        </a:rPr>
                        <a:t>类酸性腐蚀品。</a:t>
                      </a:r>
                      <a:endParaRPr lang="zh-CN" sz="2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Documents and Settings\Administrator\桌面\u=4269656720,496071461&amp;fm=0&amp;gp=0.jpg"/>
          <p:cNvPicPr>
            <a:picLocks noChangeAspect="1" noChangeArrowheads="1"/>
          </p:cNvPicPr>
          <p:nvPr/>
        </p:nvPicPr>
        <p:blipFill>
          <a:blip r:embed="rId3" cstate="print"/>
          <a:srcRect/>
          <a:stretch>
            <a:fillRect/>
          </a:stretch>
        </p:blipFill>
        <p:spPr bwMode="auto">
          <a:xfrm>
            <a:off x="5715008" y="3857628"/>
            <a:ext cx="2282944" cy="1516527"/>
          </a:xfrm>
          <a:prstGeom prst="rect">
            <a:avLst/>
          </a:prstGeom>
          <a:noFill/>
        </p:spPr>
      </p:pic>
      <p:sp>
        <p:nvSpPr>
          <p:cNvPr id="3" name="TextBox 17"/>
          <p:cNvSpPr txBox="1">
            <a:spLocks noChangeArrowheads="1"/>
          </p:cNvSpPr>
          <p:nvPr/>
        </p:nvSpPr>
        <p:spPr bwMode="auto">
          <a:xfrm>
            <a:off x="428596" y="285728"/>
            <a:ext cx="3500462" cy="584775"/>
          </a:xfrm>
          <a:prstGeom prst="rect">
            <a:avLst/>
          </a:prstGeom>
          <a:noFill/>
          <a:ln w="9525">
            <a:noFill/>
            <a:miter lim="800000"/>
            <a:headEnd/>
            <a:tailEnd/>
          </a:ln>
        </p:spPr>
        <p:txBody>
          <a:bodyPr wrap="square">
            <a:spAutoFit/>
          </a:bodyPr>
          <a:lstStyle/>
          <a:p>
            <a:r>
              <a:rPr lang="zh-CN" altLang="en-US" sz="3200" dirty="0">
                <a:solidFill>
                  <a:schemeClr val="bg1"/>
                </a:solidFill>
                <a:latin typeface="华文新魏" pitchFamily="2" charset="-122"/>
                <a:ea typeface="华文新魏" pitchFamily="2" charset="-122"/>
              </a:rPr>
              <a:t>培训结束</a:t>
            </a:r>
          </a:p>
        </p:txBody>
      </p:sp>
      <p:sp>
        <p:nvSpPr>
          <p:cNvPr id="4" name="TextBox 3"/>
          <p:cNvSpPr txBox="1"/>
          <p:nvPr/>
        </p:nvSpPr>
        <p:spPr>
          <a:xfrm>
            <a:off x="1691680" y="2276872"/>
            <a:ext cx="6231066" cy="1107996"/>
          </a:xfrm>
          <a:prstGeom prst="rect">
            <a:avLst/>
          </a:prstGeom>
          <a:noFill/>
        </p:spPr>
        <p:txBody>
          <a:bodyPr wrap="square" rtlCol="0">
            <a:spAutoFit/>
          </a:bodyPr>
          <a:lstStyle/>
          <a:p>
            <a:pPr algn="ctr"/>
            <a:r>
              <a:rPr lang="zh-CN" altLang="en-US" sz="6600" dirty="0">
                <a:solidFill>
                  <a:srgbClr val="FF0000"/>
                </a:solidFill>
                <a:latin typeface="华文新魏" pitchFamily="2" charset="-122"/>
                <a:ea typeface="华文新魏" pitchFamily="2" charset="-122"/>
              </a:rPr>
              <a:t>谢谢大家！</a:t>
            </a:r>
            <a:endParaRPr lang="zh-CN" altLang="en-US" sz="2400" dirty="0">
              <a:solidFill>
                <a:srgbClr val="FF0000"/>
              </a:solidFill>
              <a:latin typeface="华文新魏" pitchFamily="2" charset="-122"/>
              <a:ea typeface="华文新魏" pitchFamily="2" charset="-122"/>
            </a:endParaRPr>
          </a:p>
        </p:txBody>
      </p:sp>
      <p:pic>
        <p:nvPicPr>
          <p:cNvPr id="56323" name="Picture 3" descr="C:\Documents and Settings\Administrator\桌面\u=2076654632,1626144743&amp;fm=52&amp;gp=0.jpg"/>
          <p:cNvPicPr>
            <a:picLocks noChangeAspect="1" noChangeArrowheads="1"/>
          </p:cNvPicPr>
          <p:nvPr/>
        </p:nvPicPr>
        <p:blipFill>
          <a:blip r:embed="rId4" cstate="print"/>
          <a:srcRect/>
          <a:stretch>
            <a:fillRect/>
          </a:stretch>
        </p:blipFill>
        <p:spPr bwMode="auto">
          <a:xfrm>
            <a:off x="1785918" y="3643314"/>
            <a:ext cx="1785950" cy="1785950"/>
          </a:xfrm>
          <a:prstGeom prst="rect">
            <a:avLst/>
          </a:prstGeom>
          <a:noFill/>
        </p:spPr>
      </p:pic>
      <p:sp>
        <p:nvSpPr>
          <p:cNvPr id="6" name="TextBox 5"/>
          <p:cNvSpPr txBox="1"/>
          <p:nvPr/>
        </p:nvSpPr>
        <p:spPr>
          <a:xfrm>
            <a:off x="1547664" y="1268760"/>
            <a:ext cx="6231066" cy="646331"/>
          </a:xfrm>
          <a:prstGeom prst="rect">
            <a:avLst/>
          </a:prstGeom>
          <a:noFill/>
        </p:spPr>
        <p:txBody>
          <a:bodyPr wrap="square" rtlCol="0">
            <a:spAutoFit/>
          </a:bodyPr>
          <a:lstStyle/>
          <a:p>
            <a:pPr algn="ctr"/>
            <a:r>
              <a:rPr lang="zh-CN" altLang="en-US" sz="3600" dirty="0">
                <a:solidFill>
                  <a:srgbClr val="FF0000"/>
                </a:solidFill>
                <a:latin typeface="华文新魏" pitchFamily="2" charset="-122"/>
                <a:ea typeface="华文新魏" pitchFamily="2" charset="-122"/>
              </a:rPr>
              <a:t>安全第一   预防为主</a:t>
            </a:r>
          </a:p>
        </p:txBody>
      </p:sp>
      <p:sp>
        <p:nvSpPr>
          <p:cNvPr id="7" name="TextBox 6"/>
          <p:cNvSpPr txBox="1"/>
          <p:nvPr/>
        </p:nvSpPr>
        <p:spPr>
          <a:xfrm>
            <a:off x="1547664" y="5517232"/>
            <a:ext cx="6231066" cy="461665"/>
          </a:xfrm>
          <a:prstGeom prst="rect">
            <a:avLst/>
          </a:prstGeom>
          <a:noFill/>
        </p:spPr>
        <p:txBody>
          <a:bodyPr wrap="square" rtlCol="0">
            <a:spAutoFit/>
          </a:bodyPr>
          <a:lstStyle/>
          <a:p>
            <a:pPr algn="ctr"/>
            <a:r>
              <a:rPr lang="zh-CN" altLang="en-US" sz="2400" dirty="0">
                <a:solidFill>
                  <a:srgbClr val="0033CC"/>
                </a:solidFill>
                <a:latin typeface="华文新魏" pitchFamily="2" charset="-122"/>
                <a:ea typeface="华文新魏" pitchFamily="2" charset="-122"/>
              </a:rPr>
              <a:t>对刚才的培训内容，进行书面答卷考核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04664"/>
            <a:ext cx="4392488" cy="369332"/>
          </a:xfrm>
          <a:prstGeom prst="rect">
            <a:avLst/>
          </a:prstGeom>
          <a:noFill/>
        </p:spPr>
        <p:txBody>
          <a:bodyPr wrap="square" rtlCol="0">
            <a:spAutoFit/>
          </a:bodyPr>
          <a:lstStyle/>
          <a:p>
            <a:r>
              <a:rPr lang="zh-CN" altLang="en-US" b="1" dirty="0">
                <a:solidFill>
                  <a:srgbClr val="FFFF00"/>
                </a:solidFill>
              </a:rPr>
              <a:t>三氯氧磷</a:t>
            </a:r>
            <a:r>
              <a:rPr lang="zh-CN" altLang="en-US" b="1" dirty="0">
                <a:solidFill>
                  <a:schemeClr val="bg1"/>
                </a:solidFill>
              </a:rPr>
              <a:t>安全使用与管理培训：二</a:t>
            </a:r>
          </a:p>
        </p:txBody>
      </p:sp>
      <p:sp>
        <p:nvSpPr>
          <p:cNvPr id="4" name="TextBox 3"/>
          <p:cNvSpPr txBox="1"/>
          <p:nvPr/>
        </p:nvSpPr>
        <p:spPr>
          <a:xfrm>
            <a:off x="971600" y="1340768"/>
            <a:ext cx="7416824" cy="496996"/>
          </a:xfrm>
          <a:prstGeom prst="rect">
            <a:avLst/>
          </a:prstGeom>
          <a:noFill/>
        </p:spPr>
        <p:txBody>
          <a:bodyPr wrap="square" rtlCol="0">
            <a:spAutoFit/>
          </a:bodyPr>
          <a:lstStyle/>
          <a:p>
            <a:pPr algn="ctr">
              <a:lnSpc>
                <a:spcPct val="150000"/>
              </a:lnSpc>
            </a:pPr>
            <a:endParaRPr lang="en-US" altLang="zh-CN" sz="2000" dirty="0">
              <a:solidFill>
                <a:srgbClr val="0033CC"/>
              </a:solidFill>
            </a:endParaRPr>
          </a:p>
        </p:txBody>
      </p:sp>
      <p:sp>
        <p:nvSpPr>
          <p:cNvPr id="6" name="矩形 5"/>
          <p:cNvSpPr/>
          <p:nvPr/>
        </p:nvSpPr>
        <p:spPr>
          <a:xfrm>
            <a:off x="1835696" y="2276872"/>
            <a:ext cx="5544616" cy="1446550"/>
          </a:xfrm>
          <a:prstGeom prst="rect">
            <a:avLst/>
          </a:prstGeom>
          <a:ln w="38100">
            <a:solidFill>
              <a:srgbClr val="FFFF00"/>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endParaRPr lang="en-US" altLang="zh-CN" sz="3200" b="1" dirty="0">
              <a:solidFill>
                <a:srgbClr val="FFFF00"/>
              </a:solidFill>
            </a:endParaRPr>
          </a:p>
          <a:p>
            <a:pPr algn="ctr"/>
            <a:r>
              <a:rPr lang="zh-CN" altLang="en-US" sz="2400" b="1" dirty="0">
                <a:solidFill>
                  <a:srgbClr val="FFFF00"/>
                </a:solidFill>
              </a:rPr>
              <a:t>三氯氧磷</a:t>
            </a:r>
            <a:r>
              <a:rPr lang="zh-CN" altLang="en-US" sz="2400" dirty="0"/>
              <a:t>在晶科公司的</a:t>
            </a:r>
            <a:r>
              <a:rPr lang="zh-CN" altLang="en-US" sz="2400" b="1" dirty="0">
                <a:solidFill>
                  <a:srgbClr val="FFFF00"/>
                </a:solidFill>
              </a:rPr>
              <a:t>用途</a:t>
            </a:r>
            <a:endParaRPr lang="en-US" altLang="zh-CN" sz="2400" b="1" dirty="0">
              <a:solidFill>
                <a:srgbClr val="FFFF00"/>
              </a:solidFill>
            </a:endParaRPr>
          </a:p>
          <a:p>
            <a:pPr algn="ctr"/>
            <a:endParaRPr lang="zh-CN" altLang="en-US" sz="3200" b="1" dirty="0">
              <a:solidFill>
                <a:srgbClr val="FFFF00"/>
              </a:solidFill>
            </a:endParaRPr>
          </a:p>
        </p:txBody>
      </p:sp>
      <p:sp>
        <p:nvSpPr>
          <p:cNvPr id="18" name="圆角矩形 17"/>
          <p:cNvSpPr/>
          <p:nvPr/>
        </p:nvSpPr>
        <p:spPr>
          <a:xfrm>
            <a:off x="755576" y="2636912"/>
            <a:ext cx="720080" cy="79208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3600" dirty="0">
                <a:solidFill>
                  <a:schemeClr val="bg1"/>
                </a:solidFill>
              </a:rPr>
              <a:t>2</a:t>
            </a:r>
            <a:endParaRPr lang="zh-CN" altLang="en-US" sz="36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32656"/>
            <a:ext cx="4392488" cy="400110"/>
          </a:xfrm>
          <a:prstGeom prst="rect">
            <a:avLst/>
          </a:prstGeom>
          <a:noFill/>
        </p:spPr>
        <p:txBody>
          <a:bodyPr wrap="square" rtlCol="0">
            <a:spAutoFit/>
          </a:bodyPr>
          <a:lstStyle/>
          <a:p>
            <a:r>
              <a:rPr lang="zh-CN" altLang="en-US" sz="2000" b="1" dirty="0">
                <a:solidFill>
                  <a:schemeClr val="bg1"/>
                </a:solidFill>
              </a:rPr>
              <a:t>扩散设备：气源柜（源瓶）</a:t>
            </a:r>
          </a:p>
        </p:txBody>
      </p:sp>
      <p:pic>
        <p:nvPicPr>
          <p:cNvPr id="1026" name="Picture 2" descr="C:\Users\like580301\Desktop\三氯氧磷安全培训资料\源瓶\IMG_1794.jpg"/>
          <p:cNvPicPr>
            <a:picLocks noChangeAspect="1" noChangeArrowheads="1"/>
          </p:cNvPicPr>
          <p:nvPr/>
        </p:nvPicPr>
        <p:blipFill>
          <a:blip r:embed="rId3" cstate="print"/>
          <a:srcRect/>
          <a:stretch>
            <a:fillRect/>
          </a:stretch>
        </p:blipFill>
        <p:spPr bwMode="auto">
          <a:xfrm>
            <a:off x="251520" y="1700808"/>
            <a:ext cx="6264696" cy="4698310"/>
          </a:xfrm>
          <a:prstGeom prst="rect">
            <a:avLst/>
          </a:prstGeom>
          <a:noFill/>
        </p:spPr>
      </p:pic>
      <p:pic>
        <p:nvPicPr>
          <p:cNvPr id="1027" name="Picture 3" descr="C:\Users\like580301\Desktop\三氯氧磷安全培训资料\源瓶\IMG_1795.jpg"/>
          <p:cNvPicPr>
            <a:picLocks noChangeAspect="1" noChangeArrowheads="1"/>
          </p:cNvPicPr>
          <p:nvPr/>
        </p:nvPicPr>
        <p:blipFill>
          <a:blip r:embed="rId4" cstate="print"/>
          <a:srcRect/>
          <a:stretch>
            <a:fillRect/>
          </a:stretch>
        </p:blipFill>
        <p:spPr bwMode="auto">
          <a:xfrm>
            <a:off x="5436096" y="980728"/>
            <a:ext cx="3256375" cy="2442171"/>
          </a:xfrm>
          <a:prstGeom prst="rect">
            <a:avLst/>
          </a:prstGeom>
          <a:noFill/>
          <a:ln w="38100">
            <a:solidFill>
              <a:srgbClr val="FF0000"/>
            </a:solidFill>
          </a:ln>
        </p:spPr>
      </p:pic>
      <p:pic>
        <p:nvPicPr>
          <p:cNvPr id="1028" name="Picture 4" descr="C:\Users\like580301\Desktop\三氯氧磷安全培训资料\源瓶\IMG_1796.jpg"/>
          <p:cNvPicPr>
            <a:picLocks noChangeAspect="1" noChangeArrowheads="1"/>
          </p:cNvPicPr>
          <p:nvPr/>
        </p:nvPicPr>
        <p:blipFill>
          <a:blip r:embed="rId5" cstate="print"/>
          <a:srcRect/>
          <a:stretch>
            <a:fillRect/>
          </a:stretch>
        </p:blipFill>
        <p:spPr bwMode="auto">
          <a:xfrm>
            <a:off x="5436096" y="3861048"/>
            <a:ext cx="3360525" cy="2520280"/>
          </a:xfrm>
          <a:prstGeom prst="rect">
            <a:avLst/>
          </a:prstGeom>
          <a:noFill/>
          <a:ln w="38100">
            <a:solidFill>
              <a:srgbClr val="FFFF00"/>
            </a:solidFill>
          </a:ln>
        </p:spPr>
      </p:pic>
      <p:sp>
        <p:nvSpPr>
          <p:cNvPr id="7" name="矩形 6"/>
          <p:cNvSpPr/>
          <p:nvPr/>
        </p:nvSpPr>
        <p:spPr>
          <a:xfrm>
            <a:off x="611560" y="908720"/>
            <a:ext cx="4427984" cy="707886"/>
          </a:xfrm>
          <a:prstGeom prst="rect">
            <a:avLst/>
          </a:prstGeom>
        </p:spPr>
        <p:txBody>
          <a:bodyPr wrap="square">
            <a:spAutoFit/>
          </a:bodyPr>
          <a:lstStyle/>
          <a:p>
            <a:r>
              <a:rPr lang="zh-CN" altLang="en-US" sz="2000" b="1" dirty="0">
                <a:solidFill>
                  <a:srgbClr val="FF0000"/>
                </a:solidFill>
              </a:rPr>
              <a:t>三氯氧磷</a:t>
            </a:r>
            <a:r>
              <a:rPr lang="zh-CN" altLang="en-US" sz="2000" b="1" dirty="0">
                <a:solidFill>
                  <a:srgbClr val="0033CC"/>
                </a:solidFill>
              </a:rPr>
              <a:t>在晶科公司就是应用于电池片生产的扩散工序，作为磷源使用。</a:t>
            </a:r>
            <a:endParaRPr lang="en-US" altLang="zh-CN" sz="2000" b="1" dirty="0">
              <a:solidFill>
                <a:srgbClr val="0033CC"/>
              </a:solidFill>
            </a:endParaRPr>
          </a:p>
        </p:txBody>
      </p:sp>
      <p:sp>
        <p:nvSpPr>
          <p:cNvPr id="9" name="圆角矩形标注 8"/>
          <p:cNvSpPr/>
          <p:nvPr/>
        </p:nvSpPr>
        <p:spPr>
          <a:xfrm>
            <a:off x="251520" y="5517232"/>
            <a:ext cx="2304256" cy="864096"/>
          </a:xfrm>
          <a:prstGeom prst="wedgeRoundRectCallout">
            <a:avLst>
              <a:gd name="adj1" fmla="val 78222"/>
              <a:gd name="adj2" fmla="val -163728"/>
              <a:gd name="adj3" fmla="val 16667"/>
            </a:avLst>
          </a:prstGeom>
          <a:solidFill>
            <a:schemeClr val="accent3">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rgbClr val="0033CC"/>
                </a:solidFill>
              </a:rPr>
              <a:t>安装在扩散设备上的三氯氧磷源瓶</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6408712" cy="369332"/>
          </a:xfrm>
          <a:prstGeom prst="rect">
            <a:avLst/>
          </a:prstGeom>
          <a:noFill/>
        </p:spPr>
        <p:txBody>
          <a:bodyPr wrap="square" rtlCol="0">
            <a:spAutoFit/>
          </a:bodyPr>
          <a:lstStyle/>
          <a:p>
            <a:r>
              <a:rPr lang="zh-CN" altLang="en-US" b="1" dirty="0">
                <a:solidFill>
                  <a:schemeClr val="bg1"/>
                </a:solidFill>
              </a:rPr>
              <a:t>扩散设备布置示意图</a:t>
            </a:r>
            <a:r>
              <a:rPr lang="en-US" altLang="zh-CN" b="1" dirty="0">
                <a:solidFill>
                  <a:schemeClr val="bg1"/>
                </a:solidFill>
              </a:rPr>
              <a:t>:</a:t>
            </a:r>
            <a:r>
              <a:rPr lang="zh-CN" altLang="en-US" b="1" dirty="0">
                <a:solidFill>
                  <a:srgbClr val="FF0000"/>
                </a:solidFill>
              </a:rPr>
              <a:t>先进的自动化设备确保安全</a:t>
            </a:r>
          </a:p>
        </p:txBody>
      </p:sp>
      <p:grpSp>
        <p:nvGrpSpPr>
          <p:cNvPr id="2" name="Group 3"/>
          <p:cNvGrpSpPr>
            <a:grpSpLocks/>
          </p:cNvGrpSpPr>
          <p:nvPr/>
        </p:nvGrpSpPr>
        <p:grpSpPr bwMode="auto">
          <a:xfrm>
            <a:off x="0" y="908050"/>
            <a:ext cx="8964613" cy="5402263"/>
            <a:chOff x="870" y="5373"/>
            <a:chExt cx="9527" cy="7106"/>
          </a:xfrm>
        </p:grpSpPr>
        <p:sp>
          <p:nvSpPr>
            <p:cNvPr id="7" name="Text Box 4"/>
            <p:cNvSpPr txBox="1">
              <a:spLocks noChangeArrowheads="1"/>
            </p:cNvSpPr>
            <p:nvPr/>
          </p:nvSpPr>
          <p:spPr bwMode="auto">
            <a:xfrm>
              <a:off x="3345" y="5373"/>
              <a:ext cx="1011" cy="452"/>
            </a:xfrm>
            <a:prstGeom prst="rect">
              <a:avLst/>
            </a:prstGeom>
            <a:noFill/>
            <a:ln w="9525">
              <a:noFill/>
              <a:miter lim="800000"/>
              <a:headEnd/>
              <a:tailEnd/>
            </a:ln>
          </p:spPr>
          <p:txBody>
            <a:bodyPr/>
            <a:lstStyle/>
            <a:p>
              <a:pPr algn="just"/>
              <a:r>
                <a:rPr lang="zh-CN" altLang="en-US" sz="2000">
                  <a:solidFill>
                    <a:srgbClr val="000000"/>
                  </a:solidFill>
                  <a:latin typeface="Times New Roman" pitchFamily="18" charset="0"/>
                </a:rPr>
                <a:t>排 风</a:t>
              </a:r>
              <a:endParaRPr lang="zh-CN" altLang="en-US" sz="2000">
                <a:latin typeface="Tahoma" pitchFamily="34" charset="0"/>
              </a:endParaRPr>
            </a:p>
          </p:txBody>
        </p:sp>
        <p:grpSp>
          <p:nvGrpSpPr>
            <p:cNvPr id="3" name="Group 5"/>
            <p:cNvGrpSpPr>
              <a:grpSpLocks/>
            </p:cNvGrpSpPr>
            <p:nvPr/>
          </p:nvGrpSpPr>
          <p:grpSpPr bwMode="auto">
            <a:xfrm>
              <a:off x="870" y="5442"/>
              <a:ext cx="9527" cy="7037"/>
              <a:chOff x="958" y="4989"/>
              <a:chExt cx="9527" cy="7037"/>
            </a:xfrm>
          </p:grpSpPr>
          <p:sp>
            <p:nvSpPr>
              <p:cNvPr id="9" name="Rectangle 6"/>
              <p:cNvSpPr>
                <a:spLocks noChangeArrowheads="1"/>
              </p:cNvSpPr>
              <p:nvPr/>
            </p:nvSpPr>
            <p:spPr bwMode="auto">
              <a:xfrm>
                <a:off x="5578" y="5526"/>
                <a:ext cx="192" cy="121"/>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10" name="Line 7"/>
              <p:cNvSpPr>
                <a:spLocks noChangeShapeType="1"/>
              </p:cNvSpPr>
              <p:nvPr/>
            </p:nvSpPr>
            <p:spPr bwMode="auto">
              <a:xfrm>
                <a:off x="7757" y="9486"/>
                <a:ext cx="0" cy="151"/>
              </a:xfrm>
              <a:prstGeom prst="line">
                <a:avLst/>
              </a:prstGeom>
              <a:noFill/>
              <a:ln w="38100">
                <a:solidFill>
                  <a:srgbClr val="808080"/>
                </a:solidFill>
                <a:round/>
                <a:headEnd/>
                <a:tailEnd/>
              </a:ln>
            </p:spPr>
            <p:txBody>
              <a:bodyPr/>
              <a:lstStyle/>
              <a:p>
                <a:endParaRPr lang="zh-CN" altLang="en-US"/>
              </a:p>
            </p:txBody>
          </p:sp>
          <p:grpSp>
            <p:nvGrpSpPr>
              <p:cNvPr id="5" name="Group 8"/>
              <p:cNvGrpSpPr>
                <a:grpSpLocks/>
              </p:cNvGrpSpPr>
              <p:nvPr/>
            </p:nvGrpSpPr>
            <p:grpSpPr bwMode="auto">
              <a:xfrm>
                <a:off x="5975" y="9486"/>
                <a:ext cx="145" cy="203"/>
                <a:chOff x="624" y="2202"/>
                <a:chExt cx="66" cy="93"/>
              </a:xfrm>
            </p:grpSpPr>
            <p:sp>
              <p:nvSpPr>
                <p:cNvPr id="247" name="Line 9"/>
                <p:cNvSpPr>
                  <a:spLocks noChangeShapeType="1"/>
                </p:cNvSpPr>
                <p:nvPr/>
              </p:nvSpPr>
              <p:spPr bwMode="auto">
                <a:xfrm>
                  <a:off x="657" y="2202"/>
                  <a:ext cx="0" cy="69"/>
                </a:xfrm>
                <a:prstGeom prst="line">
                  <a:avLst/>
                </a:prstGeom>
                <a:noFill/>
                <a:ln w="38100">
                  <a:solidFill>
                    <a:srgbClr val="808080"/>
                  </a:solidFill>
                  <a:round/>
                  <a:headEnd/>
                  <a:tailEnd/>
                </a:ln>
              </p:spPr>
              <p:txBody>
                <a:bodyPr/>
                <a:lstStyle/>
                <a:p>
                  <a:endParaRPr lang="zh-CN" altLang="en-US"/>
                </a:p>
              </p:txBody>
            </p:sp>
            <p:sp>
              <p:nvSpPr>
                <p:cNvPr id="248" name="AutoShape 10"/>
                <p:cNvSpPr>
                  <a:spLocks noChangeArrowheads="1"/>
                </p:cNvSpPr>
                <p:nvPr/>
              </p:nvSpPr>
              <p:spPr bwMode="auto">
                <a:xfrm rot="10800000">
                  <a:off x="624" y="2256"/>
                  <a:ext cx="66" cy="3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69696"/>
                    </a:gs>
                    <a:gs pos="100000">
                      <a:srgbClr val="969696">
                        <a:gamma/>
                        <a:shade val="46275"/>
                        <a:invGamma/>
                      </a:srgbClr>
                    </a:gs>
                  </a:gsLst>
                  <a:path path="shape">
                    <a:fillToRect l="50000" t="50000" r="50000" b="50000"/>
                  </a:path>
                </a:gradFill>
                <a:ln w="9525">
                  <a:solidFill>
                    <a:srgbClr val="333333"/>
                  </a:solidFill>
                  <a:miter lim="800000"/>
                  <a:headEnd/>
                  <a:tailEnd/>
                </a:ln>
              </p:spPr>
              <p:txBody>
                <a:bodyPr anchor="ctr"/>
                <a:lstStyle/>
                <a:p>
                  <a:endParaRPr lang="zh-CN" altLang="en-US"/>
                </a:p>
              </p:txBody>
            </p:sp>
          </p:grpSp>
          <p:sp>
            <p:nvSpPr>
              <p:cNvPr id="12" name="Rectangle 11"/>
              <p:cNvSpPr>
                <a:spLocks noChangeArrowheads="1"/>
              </p:cNvSpPr>
              <p:nvPr/>
            </p:nvSpPr>
            <p:spPr bwMode="auto">
              <a:xfrm>
                <a:off x="2312" y="5827"/>
                <a:ext cx="3634" cy="3688"/>
              </a:xfrm>
              <a:prstGeom prst="rect">
                <a:avLst/>
              </a:prstGeom>
              <a:solidFill>
                <a:srgbClr val="333333">
                  <a:alpha val="50000"/>
                </a:srgbClr>
              </a:solidFill>
              <a:ln w="9525">
                <a:solidFill>
                  <a:srgbClr val="000000"/>
                </a:solidFill>
                <a:miter lim="800000"/>
                <a:headEnd/>
                <a:tailEnd/>
              </a:ln>
            </p:spPr>
            <p:txBody>
              <a:bodyPr anchor="ctr"/>
              <a:lstStyle/>
              <a:p>
                <a:endParaRPr lang="zh-CN" altLang="en-US"/>
              </a:p>
            </p:txBody>
          </p:sp>
          <p:sp>
            <p:nvSpPr>
              <p:cNvPr id="13" name="Rectangle 12"/>
              <p:cNvSpPr>
                <a:spLocks noChangeArrowheads="1"/>
              </p:cNvSpPr>
              <p:nvPr/>
            </p:nvSpPr>
            <p:spPr bwMode="auto">
              <a:xfrm>
                <a:off x="5939" y="5645"/>
                <a:ext cx="3586" cy="3870"/>
              </a:xfrm>
              <a:prstGeom prst="rect">
                <a:avLst/>
              </a:prstGeom>
              <a:solidFill>
                <a:srgbClr val="333333">
                  <a:alpha val="50000"/>
                </a:srgbClr>
              </a:solidFill>
              <a:ln w="9525">
                <a:solidFill>
                  <a:srgbClr val="000000"/>
                </a:solidFill>
                <a:miter lim="800000"/>
                <a:headEnd/>
                <a:tailEnd/>
              </a:ln>
            </p:spPr>
            <p:txBody>
              <a:bodyPr anchor="ctr"/>
              <a:lstStyle/>
              <a:p>
                <a:endParaRPr lang="zh-CN" altLang="en-US"/>
              </a:p>
            </p:txBody>
          </p:sp>
          <p:sp>
            <p:nvSpPr>
              <p:cNvPr id="14" name="Oval 13"/>
              <p:cNvSpPr>
                <a:spLocks noChangeArrowheads="1"/>
              </p:cNvSpPr>
              <p:nvPr/>
            </p:nvSpPr>
            <p:spPr bwMode="auto">
              <a:xfrm>
                <a:off x="6690" y="7302"/>
                <a:ext cx="212" cy="111"/>
              </a:xfrm>
              <a:prstGeom prst="ellipse">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9525">
                <a:solidFill>
                  <a:srgbClr val="00CCFF"/>
                </a:solidFill>
                <a:round/>
                <a:headEnd/>
                <a:tailEnd/>
              </a:ln>
            </p:spPr>
            <p:txBody>
              <a:bodyPr anchor="ctr"/>
              <a:lstStyle/>
              <a:p>
                <a:endParaRPr lang="zh-CN" altLang="en-US"/>
              </a:p>
            </p:txBody>
          </p:sp>
          <p:sp>
            <p:nvSpPr>
              <p:cNvPr id="15" name="Rectangle 14"/>
              <p:cNvSpPr>
                <a:spLocks noChangeArrowheads="1"/>
              </p:cNvSpPr>
              <p:nvPr/>
            </p:nvSpPr>
            <p:spPr bwMode="auto">
              <a:xfrm>
                <a:off x="5946" y="10621"/>
                <a:ext cx="3617" cy="1403"/>
              </a:xfrm>
              <a:prstGeom prst="rect">
                <a:avLst/>
              </a:prstGeom>
              <a:solidFill>
                <a:srgbClr val="333333">
                  <a:alpha val="50000"/>
                </a:srgbClr>
              </a:solidFill>
              <a:ln w="9525">
                <a:solidFill>
                  <a:srgbClr val="000000"/>
                </a:solidFill>
                <a:miter lim="800000"/>
                <a:headEnd/>
                <a:tailEnd/>
              </a:ln>
            </p:spPr>
            <p:txBody>
              <a:bodyPr anchor="ctr"/>
              <a:lstStyle/>
              <a:p>
                <a:endParaRPr lang="zh-CN" altLang="en-US"/>
              </a:p>
            </p:txBody>
          </p:sp>
          <p:sp>
            <p:nvSpPr>
              <p:cNvPr id="16" name="Rectangle 15"/>
              <p:cNvSpPr>
                <a:spLocks noChangeArrowheads="1"/>
              </p:cNvSpPr>
              <p:nvPr/>
            </p:nvSpPr>
            <p:spPr bwMode="auto">
              <a:xfrm>
                <a:off x="6012" y="10696"/>
                <a:ext cx="3486" cy="1257"/>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17" name="AutoShape 16"/>
              <p:cNvSpPr>
                <a:spLocks noChangeArrowheads="1"/>
              </p:cNvSpPr>
              <p:nvPr/>
            </p:nvSpPr>
            <p:spPr bwMode="auto">
              <a:xfrm rot="10800000">
                <a:off x="7684" y="9604"/>
                <a:ext cx="146" cy="8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69696"/>
                  </a:gs>
                  <a:gs pos="100000">
                    <a:srgbClr val="969696">
                      <a:gamma/>
                      <a:shade val="46275"/>
                      <a:invGamma/>
                    </a:srgbClr>
                  </a:gs>
                </a:gsLst>
                <a:path path="shape">
                  <a:fillToRect l="50000" t="50000" r="50000" b="50000"/>
                </a:path>
              </a:gradFill>
              <a:ln w="9525">
                <a:solidFill>
                  <a:srgbClr val="333333"/>
                </a:solidFill>
                <a:miter lim="800000"/>
                <a:headEnd/>
                <a:tailEnd/>
              </a:ln>
            </p:spPr>
            <p:txBody>
              <a:bodyPr anchor="ctr"/>
              <a:lstStyle/>
              <a:p>
                <a:endParaRPr lang="zh-CN" altLang="en-US"/>
              </a:p>
            </p:txBody>
          </p:sp>
          <p:grpSp>
            <p:nvGrpSpPr>
              <p:cNvPr id="6" name="Group 17"/>
              <p:cNvGrpSpPr>
                <a:grpSpLocks/>
              </p:cNvGrpSpPr>
              <p:nvPr/>
            </p:nvGrpSpPr>
            <p:grpSpPr bwMode="auto">
              <a:xfrm>
                <a:off x="9061" y="9486"/>
                <a:ext cx="146" cy="203"/>
                <a:chOff x="624" y="2202"/>
                <a:chExt cx="66" cy="93"/>
              </a:xfrm>
            </p:grpSpPr>
            <p:sp>
              <p:nvSpPr>
                <p:cNvPr id="245" name="Line 18"/>
                <p:cNvSpPr>
                  <a:spLocks noChangeShapeType="1"/>
                </p:cNvSpPr>
                <p:nvPr/>
              </p:nvSpPr>
              <p:spPr bwMode="auto">
                <a:xfrm>
                  <a:off x="657" y="2202"/>
                  <a:ext cx="0" cy="69"/>
                </a:xfrm>
                <a:prstGeom prst="line">
                  <a:avLst/>
                </a:prstGeom>
                <a:noFill/>
                <a:ln w="38100">
                  <a:solidFill>
                    <a:srgbClr val="808080"/>
                  </a:solidFill>
                  <a:round/>
                  <a:headEnd/>
                  <a:tailEnd/>
                </a:ln>
              </p:spPr>
              <p:txBody>
                <a:bodyPr/>
                <a:lstStyle/>
                <a:p>
                  <a:endParaRPr lang="zh-CN" altLang="en-US"/>
                </a:p>
              </p:txBody>
            </p:sp>
            <p:sp>
              <p:nvSpPr>
                <p:cNvPr id="246" name="AutoShape 19"/>
                <p:cNvSpPr>
                  <a:spLocks noChangeArrowheads="1"/>
                </p:cNvSpPr>
                <p:nvPr/>
              </p:nvSpPr>
              <p:spPr bwMode="auto">
                <a:xfrm rot="10800000">
                  <a:off x="624" y="2256"/>
                  <a:ext cx="66" cy="3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69696"/>
                    </a:gs>
                    <a:gs pos="100000">
                      <a:srgbClr val="969696">
                        <a:gamma/>
                        <a:shade val="46275"/>
                        <a:invGamma/>
                      </a:srgbClr>
                    </a:gs>
                  </a:gsLst>
                  <a:path path="shape">
                    <a:fillToRect l="50000" t="50000" r="50000" b="50000"/>
                  </a:path>
                </a:gradFill>
                <a:ln w="9525">
                  <a:solidFill>
                    <a:srgbClr val="333333"/>
                  </a:solidFill>
                  <a:miter lim="800000"/>
                  <a:headEnd/>
                  <a:tailEnd/>
                </a:ln>
              </p:spPr>
              <p:txBody>
                <a:bodyPr anchor="ctr"/>
                <a:lstStyle/>
                <a:p>
                  <a:endParaRPr lang="zh-CN" altLang="en-US"/>
                </a:p>
              </p:txBody>
            </p:sp>
          </p:grpSp>
          <p:sp>
            <p:nvSpPr>
              <p:cNvPr id="19" name="Rectangle 20"/>
              <p:cNvSpPr>
                <a:spLocks noChangeArrowheads="1"/>
              </p:cNvSpPr>
              <p:nvPr/>
            </p:nvSpPr>
            <p:spPr bwMode="auto">
              <a:xfrm>
                <a:off x="1248" y="5631"/>
                <a:ext cx="1060" cy="3886"/>
              </a:xfrm>
              <a:prstGeom prst="rect">
                <a:avLst/>
              </a:prstGeom>
              <a:solidFill>
                <a:srgbClr val="333333">
                  <a:alpha val="50000"/>
                </a:srgbClr>
              </a:solidFill>
              <a:ln w="9525">
                <a:solidFill>
                  <a:srgbClr val="000000"/>
                </a:solidFill>
                <a:miter lim="800000"/>
                <a:headEnd/>
                <a:tailEnd/>
              </a:ln>
            </p:spPr>
            <p:txBody>
              <a:bodyPr anchor="ctr"/>
              <a:lstStyle/>
              <a:p>
                <a:endParaRPr lang="zh-CN" altLang="en-US"/>
              </a:p>
            </p:txBody>
          </p:sp>
          <p:sp>
            <p:nvSpPr>
              <p:cNvPr id="20" name="Rectangle 21"/>
              <p:cNvSpPr>
                <a:spLocks noChangeArrowheads="1"/>
              </p:cNvSpPr>
              <p:nvPr/>
            </p:nvSpPr>
            <p:spPr bwMode="auto">
              <a:xfrm>
                <a:off x="1299" y="5676"/>
                <a:ext cx="954" cy="3008"/>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21" name="Rectangle 22"/>
              <p:cNvSpPr>
                <a:spLocks noChangeArrowheads="1"/>
              </p:cNvSpPr>
              <p:nvPr/>
            </p:nvSpPr>
            <p:spPr bwMode="auto">
              <a:xfrm>
                <a:off x="1299" y="8752"/>
                <a:ext cx="954" cy="694"/>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22" name="Rectangle 23"/>
              <p:cNvSpPr>
                <a:spLocks noChangeArrowheads="1"/>
              </p:cNvSpPr>
              <p:nvPr/>
            </p:nvSpPr>
            <p:spPr bwMode="auto">
              <a:xfrm>
                <a:off x="1696" y="5519"/>
                <a:ext cx="192" cy="112"/>
              </a:xfrm>
              <a:prstGeom prst="rect">
                <a:avLst/>
              </a:prstGeom>
              <a:solidFill>
                <a:srgbClr val="DDDDDD"/>
              </a:solidFill>
              <a:ln w="9525">
                <a:solidFill>
                  <a:srgbClr val="000000"/>
                </a:solidFill>
                <a:miter lim="800000"/>
                <a:headEnd/>
                <a:tailEnd/>
              </a:ln>
            </p:spPr>
            <p:txBody>
              <a:bodyPr anchor="ctr"/>
              <a:lstStyle/>
              <a:p>
                <a:endParaRPr lang="zh-CN" altLang="en-US"/>
              </a:p>
            </p:txBody>
          </p:sp>
          <p:grpSp>
            <p:nvGrpSpPr>
              <p:cNvPr id="8" name="Group 24"/>
              <p:cNvGrpSpPr>
                <a:grpSpLocks/>
              </p:cNvGrpSpPr>
              <p:nvPr/>
            </p:nvGrpSpPr>
            <p:grpSpPr bwMode="auto">
              <a:xfrm>
                <a:off x="1257" y="9484"/>
                <a:ext cx="145" cy="203"/>
                <a:chOff x="624" y="2202"/>
                <a:chExt cx="66" cy="93"/>
              </a:xfrm>
            </p:grpSpPr>
            <p:sp>
              <p:nvSpPr>
                <p:cNvPr id="243" name="Line 25"/>
                <p:cNvSpPr>
                  <a:spLocks noChangeShapeType="1"/>
                </p:cNvSpPr>
                <p:nvPr/>
              </p:nvSpPr>
              <p:spPr bwMode="auto">
                <a:xfrm>
                  <a:off x="657" y="2202"/>
                  <a:ext cx="0" cy="69"/>
                </a:xfrm>
                <a:prstGeom prst="line">
                  <a:avLst/>
                </a:prstGeom>
                <a:noFill/>
                <a:ln w="38100">
                  <a:solidFill>
                    <a:srgbClr val="808080"/>
                  </a:solidFill>
                  <a:round/>
                  <a:headEnd/>
                  <a:tailEnd/>
                </a:ln>
              </p:spPr>
              <p:txBody>
                <a:bodyPr/>
                <a:lstStyle/>
                <a:p>
                  <a:endParaRPr lang="zh-CN" altLang="en-US"/>
                </a:p>
              </p:txBody>
            </p:sp>
            <p:sp>
              <p:nvSpPr>
                <p:cNvPr id="244" name="AutoShape 26"/>
                <p:cNvSpPr>
                  <a:spLocks noChangeArrowheads="1"/>
                </p:cNvSpPr>
                <p:nvPr/>
              </p:nvSpPr>
              <p:spPr bwMode="auto">
                <a:xfrm rot="10800000">
                  <a:off x="624" y="2256"/>
                  <a:ext cx="66" cy="3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69696"/>
                    </a:gs>
                    <a:gs pos="100000">
                      <a:srgbClr val="969696">
                        <a:gamma/>
                        <a:shade val="46275"/>
                        <a:invGamma/>
                      </a:srgbClr>
                    </a:gs>
                  </a:gsLst>
                  <a:path path="shape">
                    <a:fillToRect l="50000" t="50000" r="50000" b="50000"/>
                  </a:path>
                </a:gradFill>
                <a:ln w="9525">
                  <a:solidFill>
                    <a:srgbClr val="333333"/>
                  </a:solidFill>
                  <a:miter lim="800000"/>
                  <a:headEnd/>
                  <a:tailEnd/>
                </a:ln>
              </p:spPr>
              <p:txBody>
                <a:bodyPr anchor="ctr"/>
                <a:lstStyle/>
                <a:p>
                  <a:endParaRPr lang="zh-CN" altLang="en-US"/>
                </a:p>
              </p:txBody>
            </p:sp>
          </p:grpSp>
          <p:grpSp>
            <p:nvGrpSpPr>
              <p:cNvPr id="11" name="Group 27"/>
              <p:cNvGrpSpPr>
                <a:grpSpLocks/>
              </p:cNvGrpSpPr>
              <p:nvPr/>
            </p:nvGrpSpPr>
            <p:grpSpPr bwMode="auto">
              <a:xfrm>
                <a:off x="2173" y="9486"/>
                <a:ext cx="146" cy="203"/>
                <a:chOff x="624" y="2202"/>
                <a:chExt cx="66" cy="93"/>
              </a:xfrm>
            </p:grpSpPr>
            <p:sp>
              <p:nvSpPr>
                <p:cNvPr id="241" name="Line 28"/>
                <p:cNvSpPr>
                  <a:spLocks noChangeShapeType="1"/>
                </p:cNvSpPr>
                <p:nvPr/>
              </p:nvSpPr>
              <p:spPr bwMode="auto">
                <a:xfrm>
                  <a:off x="657" y="2202"/>
                  <a:ext cx="0" cy="69"/>
                </a:xfrm>
                <a:prstGeom prst="line">
                  <a:avLst/>
                </a:prstGeom>
                <a:noFill/>
                <a:ln w="38100">
                  <a:solidFill>
                    <a:srgbClr val="808080"/>
                  </a:solidFill>
                  <a:round/>
                  <a:headEnd/>
                  <a:tailEnd/>
                </a:ln>
              </p:spPr>
              <p:txBody>
                <a:bodyPr/>
                <a:lstStyle/>
                <a:p>
                  <a:endParaRPr lang="zh-CN" altLang="en-US"/>
                </a:p>
              </p:txBody>
            </p:sp>
            <p:sp>
              <p:nvSpPr>
                <p:cNvPr id="242" name="AutoShape 29"/>
                <p:cNvSpPr>
                  <a:spLocks noChangeArrowheads="1"/>
                </p:cNvSpPr>
                <p:nvPr/>
              </p:nvSpPr>
              <p:spPr bwMode="auto">
                <a:xfrm rot="10800000">
                  <a:off x="624" y="2256"/>
                  <a:ext cx="66" cy="3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69696"/>
                    </a:gs>
                    <a:gs pos="100000">
                      <a:srgbClr val="969696">
                        <a:gamma/>
                        <a:shade val="46275"/>
                        <a:invGamma/>
                      </a:srgbClr>
                    </a:gs>
                  </a:gsLst>
                  <a:path path="shape">
                    <a:fillToRect l="50000" t="50000" r="50000" b="50000"/>
                  </a:path>
                </a:gradFill>
                <a:ln w="9525">
                  <a:solidFill>
                    <a:srgbClr val="333333"/>
                  </a:solidFill>
                  <a:miter lim="800000"/>
                  <a:headEnd/>
                  <a:tailEnd/>
                </a:ln>
              </p:spPr>
              <p:txBody>
                <a:bodyPr anchor="ctr"/>
                <a:lstStyle/>
                <a:p>
                  <a:endParaRPr lang="zh-CN" altLang="en-US"/>
                </a:p>
              </p:txBody>
            </p:sp>
          </p:grpSp>
          <p:sp>
            <p:nvSpPr>
              <p:cNvPr id="25" name="Rectangle 30"/>
              <p:cNvSpPr>
                <a:spLocks noChangeArrowheads="1"/>
              </p:cNvSpPr>
              <p:nvPr/>
            </p:nvSpPr>
            <p:spPr bwMode="auto">
              <a:xfrm>
                <a:off x="958" y="9824"/>
                <a:ext cx="1005" cy="388"/>
              </a:xfrm>
              <a:prstGeom prst="rect">
                <a:avLst/>
              </a:prstGeom>
              <a:noFill/>
              <a:ln w="9525">
                <a:noFill/>
                <a:miter lim="800000"/>
                <a:headEnd/>
                <a:tailEnd/>
              </a:ln>
            </p:spPr>
            <p:txBody>
              <a:bodyPr anchor="ctr"/>
              <a:lstStyle/>
              <a:p>
                <a:pPr algn="ctr"/>
                <a:r>
                  <a:rPr lang="zh-CN" altLang="en-US" sz="2000">
                    <a:solidFill>
                      <a:srgbClr val="000000"/>
                    </a:solidFill>
                    <a:latin typeface="Times New Roman" pitchFamily="18" charset="0"/>
                  </a:rPr>
                  <a:t>气源柜</a:t>
                </a:r>
                <a:endParaRPr lang="zh-CN" altLang="en-US" sz="2000">
                  <a:latin typeface="Tahoma" pitchFamily="34" charset="0"/>
                </a:endParaRPr>
              </a:p>
            </p:txBody>
          </p:sp>
          <p:sp>
            <p:nvSpPr>
              <p:cNvPr id="26" name="Rectangle 31"/>
              <p:cNvSpPr>
                <a:spLocks noChangeArrowheads="1"/>
              </p:cNvSpPr>
              <p:nvPr/>
            </p:nvSpPr>
            <p:spPr bwMode="auto">
              <a:xfrm>
                <a:off x="3242" y="9893"/>
                <a:ext cx="886" cy="392"/>
              </a:xfrm>
              <a:prstGeom prst="rect">
                <a:avLst/>
              </a:prstGeom>
              <a:noFill/>
              <a:ln w="9525">
                <a:noFill/>
                <a:miter lim="800000"/>
                <a:headEnd/>
                <a:tailEnd/>
              </a:ln>
            </p:spPr>
            <p:txBody>
              <a:bodyPr anchor="ctr"/>
              <a:lstStyle/>
              <a:p>
                <a:pPr algn="ctr"/>
                <a:r>
                  <a:rPr lang="zh-CN" altLang="en-US" sz="2000">
                    <a:solidFill>
                      <a:srgbClr val="000000"/>
                    </a:solidFill>
                    <a:latin typeface="Times New Roman" pitchFamily="18" charset="0"/>
                  </a:rPr>
                  <a:t>炉体柜</a:t>
                </a:r>
                <a:endParaRPr lang="zh-CN" altLang="en-US" sz="2000">
                  <a:latin typeface="Tahoma" pitchFamily="34" charset="0"/>
                </a:endParaRPr>
              </a:p>
            </p:txBody>
          </p:sp>
          <p:sp>
            <p:nvSpPr>
              <p:cNvPr id="27" name="Rectangle 32"/>
              <p:cNvSpPr>
                <a:spLocks noChangeArrowheads="1"/>
              </p:cNvSpPr>
              <p:nvPr/>
            </p:nvSpPr>
            <p:spPr bwMode="auto">
              <a:xfrm>
                <a:off x="8958" y="9957"/>
                <a:ext cx="1427" cy="468"/>
              </a:xfrm>
              <a:prstGeom prst="rect">
                <a:avLst/>
              </a:prstGeom>
              <a:noFill/>
              <a:ln w="9525">
                <a:noFill/>
                <a:miter lim="800000"/>
                <a:headEnd/>
                <a:tailEnd/>
              </a:ln>
            </p:spPr>
            <p:txBody>
              <a:bodyPr anchor="ctr"/>
              <a:lstStyle/>
              <a:p>
                <a:pPr algn="ctr"/>
                <a:r>
                  <a:rPr lang="zh-CN" altLang="en-US" sz="2000">
                    <a:solidFill>
                      <a:srgbClr val="000000"/>
                    </a:solidFill>
                    <a:latin typeface="Times New Roman" pitchFamily="18" charset="0"/>
                  </a:rPr>
                  <a:t>计算机控制柜 </a:t>
                </a:r>
                <a:endParaRPr lang="zh-CN" altLang="en-US" sz="2000">
                  <a:latin typeface="Tahoma" pitchFamily="34" charset="0"/>
                </a:endParaRPr>
              </a:p>
            </p:txBody>
          </p:sp>
          <p:sp>
            <p:nvSpPr>
              <p:cNvPr id="28" name="Line 33"/>
              <p:cNvSpPr>
                <a:spLocks noChangeShapeType="1"/>
              </p:cNvSpPr>
              <p:nvPr/>
            </p:nvSpPr>
            <p:spPr bwMode="auto">
              <a:xfrm>
                <a:off x="2862" y="5290"/>
                <a:ext cx="0" cy="315"/>
              </a:xfrm>
              <a:prstGeom prst="line">
                <a:avLst/>
              </a:prstGeom>
              <a:noFill/>
              <a:ln w="25400">
                <a:solidFill>
                  <a:srgbClr val="808080"/>
                </a:solidFill>
                <a:round/>
                <a:headEnd type="triangle" w="med" len="med"/>
                <a:tailEnd/>
              </a:ln>
            </p:spPr>
            <p:txBody>
              <a:bodyPr/>
              <a:lstStyle/>
              <a:p>
                <a:endParaRPr lang="zh-CN" altLang="en-US"/>
              </a:p>
            </p:txBody>
          </p:sp>
          <p:sp>
            <p:nvSpPr>
              <p:cNvPr id="29" name="Line 34"/>
              <p:cNvSpPr>
                <a:spLocks noChangeShapeType="1"/>
              </p:cNvSpPr>
              <p:nvPr/>
            </p:nvSpPr>
            <p:spPr bwMode="auto">
              <a:xfrm>
                <a:off x="3524" y="5290"/>
                <a:ext cx="0" cy="315"/>
              </a:xfrm>
              <a:prstGeom prst="line">
                <a:avLst/>
              </a:prstGeom>
              <a:noFill/>
              <a:ln w="25400">
                <a:solidFill>
                  <a:srgbClr val="808080"/>
                </a:solidFill>
                <a:round/>
                <a:headEnd type="triangle" w="med" len="med"/>
                <a:tailEnd/>
              </a:ln>
            </p:spPr>
            <p:txBody>
              <a:bodyPr/>
              <a:lstStyle/>
              <a:p>
                <a:endParaRPr lang="zh-CN" altLang="en-US"/>
              </a:p>
            </p:txBody>
          </p:sp>
          <p:sp>
            <p:nvSpPr>
              <p:cNvPr id="30" name="Line 35"/>
              <p:cNvSpPr>
                <a:spLocks noChangeShapeType="1"/>
              </p:cNvSpPr>
              <p:nvPr/>
            </p:nvSpPr>
            <p:spPr bwMode="auto">
              <a:xfrm>
                <a:off x="4200" y="5290"/>
                <a:ext cx="0" cy="315"/>
              </a:xfrm>
              <a:prstGeom prst="line">
                <a:avLst/>
              </a:prstGeom>
              <a:noFill/>
              <a:ln w="25400">
                <a:solidFill>
                  <a:srgbClr val="808080"/>
                </a:solidFill>
                <a:round/>
                <a:headEnd type="triangle" w="med" len="med"/>
                <a:tailEnd/>
              </a:ln>
            </p:spPr>
            <p:txBody>
              <a:bodyPr/>
              <a:lstStyle/>
              <a:p>
                <a:endParaRPr lang="zh-CN" altLang="en-US"/>
              </a:p>
            </p:txBody>
          </p:sp>
          <p:sp>
            <p:nvSpPr>
              <p:cNvPr id="31" name="Line 36"/>
              <p:cNvSpPr>
                <a:spLocks noChangeShapeType="1"/>
              </p:cNvSpPr>
              <p:nvPr/>
            </p:nvSpPr>
            <p:spPr bwMode="auto">
              <a:xfrm>
                <a:off x="4875" y="5304"/>
                <a:ext cx="0" cy="314"/>
              </a:xfrm>
              <a:prstGeom prst="line">
                <a:avLst/>
              </a:prstGeom>
              <a:noFill/>
              <a:ln w="25400">
                <a:solidFill>
                  <a:srgbClr val="808080"/>
                </a:solidFill>
                <a:round/>
                <a:headEnd type="triangle" w="med" len="med"/>
                <a:tailEnd/>
              </a:ln>
            </p:spPr>
            <p:txBody>
              <a:bodyPr/>
              <a:lstStyle/>
              <a:p>
                <a:endParaRPr lang="zh-CN" altLang="en-US"/>
              </a:p>
            </p:txBody>
          </p:sp>
          <p:sp>
            <p:nvSpPr>
              <p:cNvPr id="32" name="Rectangle 37"/>
              <p:cNvSpPr>
                <a:spLocks noChangeArrowheads="1"/>
              </p:cNvSpPr>
              <p:nvPr/>
            </p:nvSpPr>
            <p:spPr bwMode="auto">
              <a:xfrm>
                <a:off x="7406" y="4989"/>
                <a:ext cx="1115" cy="506"/>
              </a:xfrm>
              <a:prstGeom prst="rect">
                <a:avLst/>
              </a:prstGeom>
              <a:noFill/>
              <a:ln w="9525">
                <a:noFill/>
                <a:miter lim="800000"/>
                <a:headEnd/>
                <a:tailEnd/>
              </a:ln>
            </p:spPr>
            <p:txBody>
              <a:bodyPr anchor="ctr"/>
              <a:lstStyle/>
              <a:p>
                <a:pPr algn="ctr"/>
                <a:r>
                  <a:rPr lang="zh-CN" altLang="en-US" sz="2000">
                    <a:solidFill>
                      <a:srgbClr val="000000"/>
                    </a:solidFill>
                    <a:latin typeface="Times New Roman" pitchFamily="18" charset="0"/>
                  </a:rPr>
                  <a:t>推舟</a:t>
                </a:r>
              </a:p>
              <a:p>
                <a:pPr algn="ctr"/>
                <a:r>
                  <a:rPr lang="zh-CN" altLang="en-US" sz="2000">
                    <a:solidFill>
                      <a:srgbClr val="000000"/>
                    </a:solidFill>
                    <a:latin typeface="Times New Roman" pitchFamily="18" charset="0"/>
                  </a:rPr>
                  <a:t>机构</a:t>
                </a:r>
                <a:endParaRPr lang="zh-CN" altLang="en-US" sz="2000">
                  <a:latin typeface="Tahoma" pitchFamily="34" charset="0"/>
                </a:endParaRPr>
              </a:p>
            </p:txBody>
          </p:sp>
          <p:sp>
            <p:nvSpPr>
              <p:cNvPr id="33" name="Rectangle 38"/>
              <p:cNvSpPr>
                <a:spLocks noChangeArrowheads="1"/>
              </p:cNvSpPr>
              <p:nvPr/>
            </p:nvSpPr>
            <p:spPr bwMode="auto">
              <a:xfrm>
                <a:off x="5208" y="5078"/>
                <a:ext cx="935" cy="483"/>
              </a:xfrm>
              <a:prstGeom prst="rect">
                <a:avLst/>
              </a:prstGeom>
              <a:noFill/>
              <a:ln w="9525">
                <a:noFill/>
                <a:miter lim="800000"/>
                <a:headEnd/>
                <a:tailEnd/>
              </a:ln>
            </p:spPr>
            <p:txBody>
              <a:bodyPr anchor="ctr"/>
              <a:lstStyle/>
              <a:p>
                <a:pPr algn="ctr"/>
                <a:r>
                  <a:rPr lang="zh-CN" altLang="en-US" dirty="0">
                    <a:solidFill>
                      <a:srgbClr val="000000"/>
                    </a:solidFill>
                    <a:latin typeface="Times New Roman" pitchFamily="18" charset="0"/>
                  </a:rPr>
                  <a:t>排废口</a:t>
                </a:r>
              </a:p>
              <a:p>
                <a:pPr algn="ctr"/>
                <a:endParaRPr lang="en-US" altLang="zh-CN" dirty="0">
                  <a:latin typeface="Tahoma" pitchFamily="34" charset="0"/>
                </a:endParaRPr>
              </a:p>
            </p:txBody>
          </p:sp>
          <p:sp>
            <p:nvSpPr>
              <p:cNvPr id="34" name="Rectangle 39"/>
              <p:cNvSpPr>
                <a:spLocks noChangeArrowheads="1"/>
              </p:cNvSpPr>
              <p:nvPr/>
            </p:nvSpPr>
            <p:spPr bwMode="auto">
              <a:xfrm>
                <a:off x="9538" y="6135"/>
                <a:ext cx="947" cy="3377"/>
              </a:xfrm>
              <a:prstGeom prst="rect">
                <a:avLst/>
              </a:prstGeom>
              <a:solidFill>
                <a:srgbClr val="333333">
                  <a:alpha val="50000"/>
                </a:srgbClr>
              </a:solidFill>
              <a:ln w="9525">
                <a:solidFill>
                  <a:srgbClr val="000000"/>
                </a:solidFill>
                <a:miter lim="800000"/>
                <a:headEnd/>
                <a:tailEnd/>
              </a:ln>
            </p:spPr>
            <p:txBody>
              <a:bodyPr anchor="ctr"/>
              <a:lstStyle/>
              <a:p>
                <a:endParaRPr lang="zh-CN" altLang="en-US"/>
              </a:p>
            </p:txBody>
          </p:sp>
          <p:sp>
            <p:nvSpPr>
              <p:cNvPr id="35" name="Rectangle 40"/>
              <p:cNvSpPr>
                <a:spLocks noChangeArrowheads="1"/>
              </p:cNvSpPr>
              <p:nvPr/>
            </p:nvSpPr>
            <p:spPr bwMode="auto">
              <a:xfrm>
                <a:off x="9598" y="8132"/>
                <a:ext cx="834" cy="596"/>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36" name="Rectangle 41"/>
              <p:cNvSpPr>
                <a:spLocks noChangeArrowheads="1"/>
              </p:cNvSpPr>
              <p:nvPr/>
            </p:nvSpPr>
            <p:spPr bwMode="auto">
              <a:xfrm>
                <a:off x="9598" y="8779"/>
                <a:ext cx="834" cy="659"/>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37" name="Rectangle 42"/>
              <p:cNvSpPr>
                <a:spLocks noChangeArrowheads="1"/>
              </p:cNvSpPr>
              <p:nvPr/>
            </p:nvSpPr>
            <p:spPr bwMode="auto">
              <a:xfrm>
                <a:off x="9637" y="8225"/>
                <a:ext cx="517" cy="427"/>
              </a:xfrm>
              <a:prstGeom prst="rect">
                <a:avLst/>
              </a:prstGeom>
              <a:solidFill>
                <a:srgbClr val="C0C0C0"/>
              </a:solidFill>
              <a:ln w="9525">
                <a:solidFill>
                  <a:srgbClr val="969696"/>
                </a:solidFill>
                <a:miter lim="800000"/>
                <a:headEnd/>
                <a:tailEnd/>
              </a:ln>
            </p:spPr>
            <p:txBody>
              <a:bodyPr anchor="ctr"/>
              <a:lstStyle/>
              <a:p>
                <a:endParaRPr lang="zh-CN" altLang="en-US"/>
              </a:p>
            </p:txBody>
          </p:sp>
          <p:grpSp>
            <p:nvGrpSpPr>
              <p:cNvPr id="18" name="Group 43"/>
              <p:cNvGrpSpPr>
                <a:grpSpLocks/>
              </p:cNvGrpSpPr>
              <p:nvPr/>
            </p:nvGrpSpPr>
            <p:grpSpPr bwMode="auto">
              <a:xfrm>
                <a:off x="9591" y="7489"/>
                <a:ext cx="834" cy="597"/>
                <a:chOff x="4254" y="1133"/>
                <a:chExt cx="378" cy="273"/>
              </a:xfrm>
            </p:grpSpPr>
            <p:sp>
              <p:nvSpPr>
                <p:cNvPr id="226" name="Rectangle 44"/>
                <p:cNvSpPr>
                  <a:spLocks noChangeArrowheads="1"/>
                </p:cNvSpPr>
                <p:nvPr/>
              </p:nvSpPr>
              <p:spPr bwMode="auto">
                <a:xfrm>
                  <a:off x="4254" y="1133"/>
                  <a:ext cx="378" cy="273"/>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227" name="Rectangle 45"/>
                <p:cNvSpPr>
                  <a:spLocks noChangeArrowheads="1"/>
                </p:cNvSpPr>
                <p:nvPr/>
              </p:nvSpPr>
              <p:spPr bwMode="auto">
                <a:xfrm>
                  <a:off x="4272" y="1176"/>
                  <a:ext cx="234" cy="195"/>
                </a:xfrm>
                <a:prstGeom prst="rect">
                  <a:avLst/>
                </a:prstGeom>
                <a:solidFill>
                  <a:srgbClr val="C0C0C0"/>
                </a:solidFill>
                <a:ln w="9525">
                  <a:solidFill>
                    <a:srgbClr val="969696"/>
                  </a:solidFill>
                  <a:miter lim="800000"/>
                  <a:headEnd/>
                  <a:tailEnd/>
                </a:ln>
              </p:spPr>
              <p:txBody>
                <a:bodyPr anchor="ctr"/>
                <a:lstStyle/>
                <a:p>
                  <a:endParaRPr lang="zh-CN" altLang="en-US"/>
                </a:p>
              </p:txBody>
            </p:sp>
            <p:grpSp>
              <p:nvGrpSpPr>
                <p:cNvPr id="23" name="Group 46"/>
                <p:cNvGrpSpPr>
                  <a:grpSpLocks/>
                </p:cNvGrpSpPr>
                <p:nvPr/>
              </p:nvGrpSpPr>
              <p:grpSpPr bwMode="auto">
                <a:xfrm>
                  <a:off x="4527" y="1161"/>
                  <a:ext cx="82" cy="205"/>
                  <a:chOff x="4176" y="1008"/>
                  <a:chExt cx="82" cy="205"/>
                </a:xfrm>
              </p:grpSpPr>
              <p:grpSp>
                <p:nvGrpSpPr>
                  <p:cNvPr id="24" name="Group 47"/>
                  <p:cNvGrpSpPr>
                    <a:grpSpLocks/>
                  </p:cNvGrpSpPr>
                  <p:nvPr/>
                </p:nvGrpSpPr>
                <p:grpSpPr bwMode="auto">
                  <a:xfrm>
                    <a:off x="4176" y="1008"/>
                    <a:ext cx="25" cy="205"/>
                    <a:chOff x="4176" y="1008"/>
                    <a:chExt cx="25" cy="205"/>
                  </a:xfrm>
                </p:grpSpPr>
                <p:sp>
                  <p:nvSpPr>
                    <p:cNvPr id="236" name="Oval 48"/>
                    <p:cNvSpPr>
                      <a:spLocks noChangeArrowheads="1"/>
                    </p:cNvSpPr>
                    <p:nvPr/>
                  </p:nvSpPr>
                  <p:spPr bwMode="auto">
                    <a:xfrm>
                      <a:off x="4176" y="1008"/>
                      <a:ext cx="25" cy="25"/>
                    </a:xfrm>
                    <a:prstGeom prst="ellipse">
                      <a:avLst/>
                    </a:prstGeom>
                    <a:solidFill>
                      <a:srgbClr val="00CC99"/>
                    </a:solidFill>
                    <a:ln w="9525">
                      <a:solidFill>
                        <a:srgbClr val="808080"/>
                      </a:solidFill>
                      <a:round/>
                      <a:headEnd/>
                      <a:tailEnd/>
                    </a:ln>
                  </p:spPr>
                  <p:txBody>
                    <a:bodyPr anchor="ctr"/>
                    <a:lstStyle/>
                    <a:p>
                      <a:endParaRPr lang="zh-CN" altLang="en-US"/>
                    </a:p>
                  </p:txBody>
                </p:sp>
                <p:sp>
                  <p:nvSpPr>
                    <p:cNvPr id="237" name="Oval 49"/>
                    <p:cNvSpPr>
                      <a:spLocks noChangeArrowheads="1"/>
                    </p:cNvSpPr>
                    <p:nvPr/>
                  </p:nvSpPr>
                  <p:spPr bwMode="auto">
                    <a:xfrm>
                      <a:off x="4176" y="1053"/>
                      <a:ext cx="25" cy="25"/>
                    </a:xfrm>
                    <a:prstGeom prst="ellipse">
                      <a:avLst/>
                    </a:prstGeom>
                    <a:solidFill>
                      <a:srgbClr val="00CC99"/>
                    </a:solidFill>
                    <a:ln w="9525">
                      <a:solidFill>
                        <a:srgbClr val="808080"/>
                      </a:solidFill>
                      <a:round/>
                      <a:headEnd/>
                      <a:tailEnd/>
                    </a:ln>
                  </p:spPr>
                  <p:txBody>
                    <a:bodyPr anchor="ctr"/>
                    <a:lstStyle/>
                    <a:p>
                      <a:endParaRPr lang="zh-CN" altLang="en-US"/>
                    </a:p>
                  </p:txBody>
                </p:sp>
                <p:sp>
                  <p:nvSpPr>
                    <p:cNvPr id="238" name="Oval 50"/>
                    <p:cNvSpPr>
                      <a:spLocks noChangeArrowheads="1"/>
                    </p:cNvSpPr>
                    <p:nvPr/>
                  </p:nvSpPr>
                  <p:spPr bwMode="auto">
                    <a:xfrm>
                      <a:off x="4176" y="1098"/>
                      <a:ext cx="25" cy="25"/>
                    </a:xfrm>
                    <a:prstGeom prst="ellipse">
                      <a:avLst/>
                    </a:prstGeom>
                    <a:solidFill>
                      <a:srgbClr val="00CC99"/>
                    </a:solidFill>
                    <a:ln w="9525">
                      <a:solidFill>
                        <a:srgbClr val="808080"/>
                      </a:solidFill>
                      <a:round/>
                      <a:headEnd/>
                      <a:tailEnd/>
                    </a:ln>
                  </p:spPr>
                  <p:txBody>
                    <a:bodyPr anchor="ctr"/>
                    <a:lstStyle/>
                    <a:p>
                      <a:endParaRPr lang="zh-CN" altLang="en-US"/>
                    </a:p>
                  </p:txBody>
                </p:sp>
                <p:sp>
                  <p:nvSpPr>
                    <p:cNvPr id="239" name="Oval 51"/>
                    <p:cNvSpPr>
                      <a:spLocks noChangeArrowheads="1"/>
                    </p:cNvSpPr>
                    <p:nvPr/>
                  </p:nvSpPr>
                  <p:spPr bwMode="auto">
                    <a:xfrm>
                      <a:off x="4176" y="1143"/>
                      <a:ext cx="25" cy="25"/>
                    </a:xfrm>
                    <a:prstGeom prst="ellipse">
                      <a:avLst/>
                    </a:prstGeom>
                    <a:solidFill>
                      <a:srgbClr val="00CC99"/>
                    </a:solidFill>
                    <a:ln w="9525">
                      <a:solidFill>
                        <a:srgbClr val="808080"/>
                      </a:solidFill>
                      <a:round/>
                      <a:headEnd/>
                      <a:tailEnd/>
                    </a:ln>
                  </p:spPr>
                  <p:txBody>
                    <a:bodyPr anchor="ctr"/>
                    <a:lstStyle/>
                    <a:p>
                      <a:endParaRPr lang="zh-CN" altLang="en-US"/>
                    </a:p>
                  </p:txBody>
                </p:sp>
                <p:sp>
                  <p:nvSpPr>
                    <p:cNvPr id="240" name="Oval 52"/>
                    <p:cNvSpPr>
                      <a:spLocks noChangeArrowheads="1"/>
                    </p:cNvSpPr>
                    <p:nvPr/>
                  </p:nvSpPr>
                  <p:spPr bwMode="auto">
                    <a:xfrm>
                      <a:off x="4176" y="1188"/>
                      <a:ext cx="25" cy="25"/>
                    </a:xfrm>
                    <a:prstGeom prst="ellipse">
                      <a:avLst/>
                    </a:prstGeom>
                    <a:solidFill>
                      <a:srgbClr val="00CC99"/>
                    </a:solidFill>
                    <a:ln w="9525">
                      <a:solidFill>
                        <a:srgbClr val="808080"/>
                      </a:solidFill>
                      <a:round/>
                      <a:headEnd/>
                      <a:tailEnd/>
                    </a:ln>
                  </p:spPr>
                  <p:txBody>
                    <a:bodyPr anchor="ctr"/>
                    <a:lstStyle/>
                    <a:p>
                      <a:endParaRPr lang="zh-CN" altLang="en-US"/>
                    </a:p>
                  </p:txBody>
                </p:sp>
              </p:grpSp>
              <p:grpSp>
                <p:nvGrpSpPr>
                  <p:cNvPr id="228" name="Group 53"/>
                  <p:cNvGrpSpPr>
                    <a:grpSpLocks/>
                  </p:cNvGrpSpPr>
                  <p:nvPr/>
                </p:nvGrpSpPr>
                <p:grpSpPr bwMode="auto">
                  <a:xfrm>
                    <a:off x="4233" y="1008"/>
                    <a:ext cx="25" cy="205"/>
                    <a:chOff x="4176" y="1008"/>
                    <a:chExt cx="25" cy="205"/>
                  </a:xfrm>
                </p:grpSpPr>
                <p:sp>
                  <p:nvSpPr>
                    <p:cNvPr id="231" name="Oval 54"/>
                    <p:cNvSpPr>
                      <a:spLocks noChangeArrowheads="1"/>
                    </p:cNvSpPr>
                    <p:nvPr/>
                  </p:nvSpPr>
                  <p:spPr bwMode="auto">
                    <a:xfrm>
                      <a:off x="4176" y="1008"/>
                      <a:ext cx="25" cy="25"/>
                    </a:xfrm>
                    <a:prstGeom prst="ellipse">
                      <a:avLst/>
                    </a:prstGeom>
                    <a:solidFill>
                      <a:srgbClr val="FF6600"/>
                    </a:solidFill>
                    <a:ln w="9525">
                      <a:solidFill>
                        <a:srgbClr val="808080"/>
                      </a:solidFill>
                      <a:round/>
                      <a:headEnd/>
                      <a:tailEnd/>
                    </a:ln>
                  </p:spPr>
                  <p:txBody>
                    <a:bodyPr anchor="ctr"/>
                    <a:lstStyle/>
                    <a:p>
                      <a:endParaRPr lang="zh-CN" altLang="en-US"/>
                    </a:p>
                  </p:txBody>
                </p:sp>
                <p:sp>
                  <p:nvSpPr>
                    <p:cNvPr id="232" name="Oval 55"/>
                    <p:cNvSpPr>
                      <a:spLocks noChangeArrowheads="1"/>
                    </p:cNvSpPr>
                    <p:nvPr/>
                  </p:nvSpPr>
                  <p:spPr bwMode="auto">
                    <a:xfrm>
                      <a:off x="4176" y="1053"/>
                      <a:ext cx="25" cy="25"/>
                    </a:xfrm>
                    <a:prstGeom prst="ellipse">
                      <a:avLst/>
                    </a:prstGeom>
                    <a:solidFill>
                      <a:srgbClr val="FF6600"/>
                    </a:solidFill>
                    <a:ln w="9525">
                      <a:solidFill>
                        <a:srgbClr val="808080"/>
                      </a:solidFill>
                      <a:round/>
                      <a:headEnd/>
                      <a:tailEnd/>
                    </a:ln>
                  </p:spPr>
                  <p:txBody>
                    <a:bodyPr anchor="ctr"/>
                    <a:lstStyle/>
                    <a:p>
                      <a:endParaRPr lang="zh-CN" altLang="en-US"/>
                    </a:p>
                  </p:txBody>
                </p:sp>
                <p:sp>
                  <p:nvSpPr>
                    <p:cNvPr id="233" name="Oval 56"/>
                    <p:cNvSpPr>
                      <a:spLocks noChangeArrowheads="1"/>
                    </p:cNvSpPr>
                    <p:nvPr/>
                  </p:nvSpPr>
                  <p:spPr bwMode="auto">
                    <a:xfrm>
                      <a:off x="4176" y="1098"/>
                      <a:ext cx="25" cy="25"/>
                    </a:xfrm>
                    <a:prstGeom prst="ellipse">
                      <a:avLst/>
                    </a:prstGeom>
                    <a:solidFill>
                      <a:srgbClr val="FF6600"/>
                    </a:solidFill>
                    <a:ln w="9525">
                      <a:solidFill>
                        <a:srgbClr val="808080"/>
                      </a:solidFill>
                      <a:round/>
                      <a:headEnd/>
                      <a:tailEnd/>
                    </a:ln>
                  </p:spPr>
                  <p:txBody>
                    <a:bodyPr anchor="ctr"/>
                    <a:lstStyle/>
                    <a:p>
                      <a:endParaRPr lang="zh-CN" altLang="en-US"/>
                    </a:p>
                  </p:txBody>
                </p:sp>
                <p:sp>
                  <p:nvSpPr>
                    <p:cNvPr id="234" name="Oval 57"/>
                    <p:cNvSpPr>
                      <a:spLocks noChangeArrowheads="1"/>
                    </p:cNvSpPr>
                    <p:nvPr/>
                  </p:nvSpPr>
                  <p:spPr bwMode="auto">
                    <a:xfrm>
                      <a:off x="4176" y="1143"/>
                      <a:ext cx="25" cy="25"/>
                    </a:xfrm>
                    <a:prstGeom prst="ellipse">
                      <a:avLst/>
                    </a:prstGeom>
                    <a:solidFill>
                      <a:srgbClr val="FF6600"/>
                    </a:solidFill>
                    <a:ln w="9525">
                      <a:solidFill>
                        <a:srgbClr val="808080"/>
                      </a:solidFill>
                      <a:round/>
                      <a:headEnd/>
                      <a:tailEnd/>
                    </a:ln>
                  </p:spPr>
                  <p:txBody>
                    <a:bodyPr anchor="ctr"/>
                    <a:lstStyle/>
                    <a:p>
                      <a:endParaRPr lang="zh-CN" altLang="en-US"/>
                    </a:p>
                  </p:txBody>
                </p:sp>
                <p:sp>
                  <p:nvSpPr>
                    <p:cNvPr id="235" name="Oval 58"/>
                    <p:cNvSpPr>
                      <a:spLocks noChangeArrowheads="1"/>
                    </p:cNvSpPr>
                    <p:nvPr/>
                  </p:nvSpPr>
                  <p:spPr bwMode="auto">
                    <a:xfrm>
                      <a:off x="4176" y="1188"/>
                      <a:ext cx="25" cy="25"/>
                    </a:xfrm>
                    <a:prstGeom prst="ellipse">
                      <a:avLst/>
                    </a:prstGeom>
                    <a:solidFill>
                      <a:srgbClr val="FF6600"/>
                    </a:solidFill>
                    <a:ln w="9525">
                      <a:solidFill>
                        <a:srgbClr val="808080"/>
                      </a:solidFill>
                      <a:round/>
                      <a:headEnd/>
                      <a:tailEnd/>
                    </a:ln>
                  </p:spPr>
                  <p:txBody>
                    <a:bodyPr anchor="ctr"/>
                    <a:lstStyle/>
                    <a:p>
                      <a:endParaRPr lang="zh-CN" altLang="en-US"/>
                    </a:p>
                  </p:txBody>
                </p:sp>
              </p:grpSp>
            </p:grpSp>
          </p:grpSp>
          <p:grpSp>
            <p:nvGrpSpPr>
              <p:cNvPr id="229" name="Group 59"/>
              <p:cNvGrpSpPr>
                <a:grpSpLocks/>
              </p:cNvGrpSpPr>
              <p:nvPr/>
            </p:nvGrpSpPr>
            <p:grpSpPr bwMode="auto">
              <a:xfrm>
                <a:off x="10214" y="8207"/>
                <a:ext cx="55" cy="447"/>
                <a:chOff x="4176" y="1008"/>
                <a:chExt cx="25" cy="205"/>
              </a:xfrm>
            </p:grpSpPr>
            <p:sp>
              <p:nvSpPr>
                <p:cNvPr id="221" name="Oval 60"/>
                <p:cNvSpPr>
                  <a:spLocks noChangeArrowheads="1"/>
                </p:cNvSpPr>
                <p:nvPr/>
              </p:nvSpPr>
              <p:spPr bwMode="auto">
                <a:xfrm>
                  <a:off x="4176" y="1008"/>
                  <a:ext cx="25" cy="25"/>
                </a:xfrm>
                <a:prstGeom prst="ellipse">
                  <a:avLst/>
                </a:prstGeom>
                <a:solidFill>
                  <a:srgbClr val="00CC99"/>
                </a:solidFill>
                <a:ln w="9525">
                  <a:solidFill>
                    <a:srgbClr val="808080"/>
                  </a:solidFill>
                  <a:round/>
                  <a:headEnd/>
                  <a:tailEnd/>
                </a:ln>
              </p:spPr>
              <p:txBody>
                <a:bodyPr anchor="ctr"/>
                <a:lstStyle/>
                <a:p>
                  <a:endParaRPr lang="zh-CN" altLang="en-US"/>
                </a:p>
              </p:txBody>
            </p:sp>
            <p:sp>
              <p:nvSpPr>
                <p:cNvPr id="222" name="Oval 61"/>
                <p:cNvSpPr>
                  <a:spLocks noChangeArrowheads="1"/>
                </p:cNvSpPr>
                <p:nvPr/>
              </p:nvSpPr>
              <p:spPr bwMode="auto">
                <a:xfrm>
                  <a:off x="4176" y="1053"/>
                  <a:ext cx="25" cy="25"/>
                </a:xfrm>
                <a:prstGeom prst="ellipse">
                  <a:avLst/>
                </a:prstGeom>
                <a:solidFill>
                  <a:srgbClr val="00CC99"/>
                </a:solidFill>
                <a:ln w="9525">
                  <a:solidFill>
                    <a:srgbClr val="808080"/>
                  </a:solidFill>
                  <a:round/>
                  <a:headEnd/>
                  <a:tailEnd/>
                </a:ln>
              </p:spPr>
              <p:txBody>
                <a:bodyPr anchor="ctr"/>
                <a:lstStyle/>
                <a:p>
                  <a:endParaRPr lang="zh-CN" altLang="en-US"/>
                </a:p>
              </p:txBody>
            </p:sp>
            <p:sp>
              <p:nvSpPr>
                <p:cNvPr id="223" name="Oval 62"/>
                <p:cNvSpPr>
                  <a:spLocks noChangeArrowheads="1"/>
                </p:cNvSpPr>
                <p:nvPr/>
              </p:nvSpPr>
              <p:spPr bwMode="auto">
                <a:xfrm>
                  <a:off x="4176" y="1098"/>
                  <a:ext cx="25" cy="25"/>
                </a:xfrm>
                <a:prstGeom prst="ellipse">
                  <a:avLst/>
                </a:prstGeom>
                <a:solidFill>
                  <a:srgbClr val="00CC99"/>
                </a:solidFill>
                <a:ln w="9525">
                  <a:solidFill>
                    <a:srgbClr val="808080"/>
                  </a:solidFill>
                  <a:round/>
                  <a:headEnd/>
                  <a:tailEnd/>
                </a:ln>
              </p:spPr>
              <p:txBody>
                <a:bodyPr anchor="ctr"/>
                <a:lstStyle/>
                <a:p>
                  <a:endParaRPr lang="zh-CN" altLang="en-US"/>
                </a:p>
              </p:txBody>
            </p:sp>
            <p:sp>
              <p:nvSpPr>
                <p:cNvPr id="224" name="Oval 63"/>
                <p:cNvSpPr>
                  <a:spLocks noChangeArrowheads="1"/>
                </p:cNvSpPr>
                <p:nvPr/>
              </p:nvSpPr>
              <p:spPr bwMode="auto">
                <a:xfrm>
                  <a:off x="4176" y="1143"/>
                  <a:ext cx="25" cy="25"/>
                </a:xfrm>
                <a:prstGeom prst="ellipse">
                  <a:avLst/>
                </a:prstGeom>
                <a:solidFill>
                  <a:srgbClr val="00CC99"/>
                </a:solidFill>
                <a:ln w="9525">
                  <a:solidFill>
                    <a:srgbClr val="808080"/>
                  </a:solidFill>
                  <a:round/>
                  <a:headEnd/>
                  <a:tailEnd/>
                </a:ln>
              </p:spPr>
              <p:txBody>
                <a:bodyPr anchor="ctr"/>
                <a:lstStyle/>
                <a:p>
                  <a:endParaRPr lang="zh-CN" altLang="en-US"/>
                </a:p>
              </p:txBody>
            </p:sp>
            <p:sp>
              <p:nvSpPr>
                <p:cNvPr id="225" name="Oval 64"/>
                <p:cNvSpPr>
                  <a:spLocks noChangeArrowheads="1"/>
                </p:cNvSpPr>
                <p:nvPr/>
              </p:nvSpPr>
              <p:spPr bwMode="auto">
                <a:xfrm>
                  <a:off x="4176" y="1188"/>
                  <a:ext cx="25" cy="25"/>
                </a:xfrm>
                <a:prstGeom prst="ellipse">
                  <a:avLst/>
                </a:prstGeom>
                <a:solidFill>
                  <a:srgbClr val="00CC99"/>
                </a:solidFill>
                <a:ln w="9525">
                  <a:solidFill>
                    <a:srgbClr val="808080"/>
                  </a:solidFill>
                  <a:round/>
                  <a:headEnd/>
                  <a:tailEnd/>
                </a:ln>
              </p:spPr>
              <p:txBody>
                <a:bodyPr anchor="ctr"/>
                <a:lstStyle/>
                <a:p>
                  <a:endParaRPr lang="zh-CN" altLang="en-US"/>
                </a:p>
              </p:txBody>
            </p:sp>
          </p:grpSp>
          <p:sp>
            <p:nvSpPr>
              <p:cNvPr id="40" name="Oval 65"/>
              <p:cNvSpPr>
                <a:spLocks noChangeArrowheads="1"/>
              </p:cNvSpPr>
              <p:nvPr/>
            </p:nvSpPr>
            <p:spPr bwMode="auto">
              <a:xfrm>
                <a:off x="10339" y="8207"/>
                <a:ext cx="56" cy="54"/>
              </a:xfrm>
              <a:prstGeom prst="ellipse">
                <a:avLst/>
              </a:prstGeom>
              <a:solidFill>
                <a:srgbClr val="FF6600"/>
              </a:solidFill>
              <a:ln w="9525">
                <a:solidFill>
                  <a:srgbClr val="808080"/>
                </a:solidFill>
                <a:round/>
                <a:headEnd/>
                <a:tailEnd/>
              </a:ln>
            </p:spPr>
            <p:txBody>
              <a:bodyPr anchor="ctr"/>
              <a:lstStyle/>
              <a:p>
                <a:endParaRPr lang="zh-CN" altLang="en-US"/>
              </a:p>
            </p:txBody>
          </p:sp>
          <p:sp>
            <p:nvSpPr>
              <p:cNvPr id="41" name="Oval 66"/>
              <p:cNvSpPr>
                <a:spLocks noChangeArrowheads="1"/>
              </p:cNvSpPr>
              <p:nvPr/>
            </p:nvSpPr>
            <p:spPr bwMode="auto">
              <a:xfrm>
                <a:off x="10339" y="8304"/>
                <a:ext cx="56" cy="54"/>
              </a:xfrm>
              <a:prstGeom prst="ellipse">
                <a:avLst/>
              </a:prstGeom>
              <a:solidFill>
                <a:srgbClr val="FF6600"/>
              </a:solidFill>
              <a:ln w="9525">
                <a:solidFill>
                  <a:srgbClr val="808080"/>
                </a:solidFill>
                <a:round/>
                <a:headEnd/>
                <a:tailEnd/>
              </a:ln>
            </p:spPr>
            <p:txBody>
              <a:bodyPr anchor="ctr"/>
              <a:lstStyle/>
              <a:p>
                <a:endParaRPr lang="zh-CN" altLang="en-US"/>
              </a:p>
            </p:txBody>
          </p:sp>
          <p:sp>
            <p:nvSpPr>
              <p:cNvPr id="42" name="Oval 67"/>
              <p:cNvSpPr>
                <a:spLocks noChangeArrowheads="1"/>
              </p:cNvSpPr>
              <p:nvPr/>
            </p:nvSpPr>
            <p:spPr bwMode="auto">
              <a:xfrm>
                <a:off x="10339" y="8402"/>
                <a:ext cx="56" cy="55"/>
              </a:xfrm>
              <a:prstGeom prst="ellipse">
                <a:avLst/>
              </a:prstGeom>
              <a:solidFill>
                <a:srgbClr val="FF6600"/>
              </a:solidFill>
              <a:ln w="9525">
                <a:solidFill>
                  <a:srgbClr val="808080"/>
                </a:solidFill>
                <a:round/>
                <a:headEnd/>
                <a:tailEnd/>
              </a:ln>
            </p:spPr>
            <p:txBody>
              <a:bodyPr anchor="ctr"/>
              <a:lstStyle/>
              <a:p>
                <a:endParaRPr lang="zh-CN" altLang="en-US"/>
              </a:p>
            </p:txBody>
          </p:sp>
          <p:sp>
            <p:nvSpPr>
              <p:cNvPr id="43" name="Oval 68"/>
              <p:cNvSpPr>
                <a:spLocks noChangeArrowheads="1"/>
              </p:cNvSpPr>
              <p:nvPr/>
            </p:nvSpPr>
            <p:spPr bwMode="auto">
              <a:xfrm>
                <a:off x="10339" y="8501"/>
                <a:ext cx="56" cy="54"/>
              </a:xfrm>
              <a:prstGeom prst="ellipse">
                <a:avLst/>
              </a:prstGeom>
              <a:solidFill>
                <a:srgbClr val="FF6600"/>
              </a:solidFill>
              <a:ln w="9525">
                <a:solidFill>
                  <a:srgbClr val="808080"/>
                </a:solidFill>
                <a:round/>
                <a:headEnd/>
                <a:tailEnd/>
              </a:ln>
            </p:spPr>
            <p:txBody>
              <a:bodyPr anchor="ctr"/>
              <a:lstStyle/>
              <a:p>
                <a:endParaRPr lang="zh-CN" altLang="en-US"/>
              </a:p>
            </p:txBody>
          </p:sp>
          <p:sp>
            <p:nvSpPr>
              <p:cNvPr id="44" name="Oval 69"/>
              <p:cNvSpPr>
                <a:spLocks noChangeArrowheads="1"/>
              </p:cNvSpPr>
              <p:nvPr/>
            </p:nvSpPr>
            <p:spPr bwMode="auto">
              <a:xfrm>
                <a:off x="10339" y="8599"/>
                <a:ext cx="56" cy="55"/>
              </a:xfrm>
              <a:prstGeom prst="ellipse">
                <a:avLst/>
              </a:prstGeom>
              <a:solidFill>
                <a:srgbClr val="FF6600"/>
              </a:solidFill>
              <a:ln w="9525">
                <a:solidFill>
                  <a:srgbClr val="808080"/>
                </a:solidFill>
                <a:round/>
                <a:headEnd/>
                <a:tailEnd/>
              </a:ln>
            </p:spPr>
            <p:txBody>
              <a:bodyPr anchor="ctr"/>
              <a:lstStyle/>
              <a:p>
                <a:endParaRPr lang="zh-CN" altLang="en-US"/>
              </a:p>
            </p:txBody>
          </p:sp>
          <p:grpSp>
            <p:nvGrpSpPr>
              <p:cNvPr id="230" name="Group 70"/>
              <p:cNvGrpSpPr>
                <a:grpSpLocks/>
              </p:cNvGrpSpPr>
              <p:nvPr/>
            </p:nvGrpSpPr>
            <p:grpSpPr bwMode="auto">
              <a:xfrm>
                <a:off x="9564" y="9486"/>
                <a:ext cx="146" cy="203"/>
                <a:chOff x="624" y="2202"/>
                <a:chExt cx="66" cy="93"/>
              </a:xfrm>
            </p:grpSpPr>
            <p:sp>
              <p:nvSpPr>
                <p:cNvPr id="219" name="Line 71"/>
                <p:cNvSpPr>
                  <a:spLocks noChangeShapeType="1"/>
                </p:cNvSpPr>
                <p:nvPr/>
              </p:nvSpPr>
              <p:spPr bwMode="auto">
                <a:xfrm>
                  <a:off x="657" y="2202"/>
                  <a:ext cx="0" cy="69"/>
                </a:xfrm>
                <a:prstGeom prst="line">
                  <a:avLst/>
                </a:prstGeom>
                <a:noFill/>
                <a:ln w="38100">
                  <a:solidFill>
                    <a:srgbClr val="808080"/>
                  </a:solidFill>
                  <a:round/>
                  <a:headEnd/>
                  <a:tailEnd/>
                </a:ln>
              </p:spPr>
              <p:txBody>
                <a:bodyPr/>
                <a:lstStyle/>
                <a:p>
                  <a:endParaRPr lang="zh-CN" altLang="en-US"/>
                </a:p>
              </p:txBody>
            </p:sp>
            <p:sp>
              <p:nvSpPr>
                <p:cNvPr id="220" name="AutoShape 72"/>
                <p:cNvSpPr>
                  <a:spLocks noChangeArrowheads="1"/>
                </p:cNvSpPr>
                <p:nvPr/>
              </p:nvSpPr>
              <p:spPr bwMode="auto">
                <a:xfrm rot="10800000">
                  <a:off x="624" y="2256"/>
                  <a:ext cx="66" cy="3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69696"/>
                    </a:gs>
                    <a:gs pos="100000">
                      <a:srgbClr val="969696">
                        <a:gamma/>
                        <a:shade val="46275"/>
                        <a:invGamma/>
                      </a:srgbClr>
                    </a:gs>
                  </a:gsLst>
                  <a:path path="shape">
                    <a:fillToRect l="50000" t="50000" r="50000" b="50000"/>
                  </a:path>
                </a:gradFill>
                <a:ln w="9525">
                  <a:solidFill>
                    <a:srgbClr val="333333"/>
                  </a:solidFill>
                  <a:miter lim="800000"/>
                  <a:headEnd/>
                  <a:tailEnd/>
                </a:ln>
              </p:spPr>
              <p:txBody>
                <a:bodyPr anchor="ctr"/>
                <a:lstStyle/>
                <a:p>
                  <a:endParaRPr lang="zh-CN" altLang="en-US"/>
                </a:p>
              </p:txBody>
            </p:sp>
          </p:grpSp>
          <p:grpSp>
            <p:nvGrpSpPr>
              <p:cNvPr id="250" name="Group 73"/>
              <p:cNvGrpSpPr>
                <a:grpSpLocks/>
              </p:cNvGrpSpPr>
              <p:nvPr/>
            </p:nvGrpSpPr>
            <p:grpSpPr bwMode="auto">
              <a:xfrm>
                <a:off x="10320" y="9486"/>
                <a:ext cx="145" cy="203"/>
                <a:chOff x="624" y="2202"/>
                <a:chExt cx="66" cy="93"/>
              </a:xfrm>
            </p:grpSpPr>
            <p:sp>
              <p:nvSpPr>
                <p:cNvPr id="217" name="Line 74"/>
                <p:cNvSpPr>
                  <a:spLocks noChangeShapeType="1"/>
                </p:cNvSpPr>
                <p:nvPr/>
              </p:nvSpPr>
              <p:spPr bwMode="auto">
                <a:xfrm>
                  <a:off x="657" y="2202"/>
                  <a:ext cx="0" cy="69"/>
                </a:xfrm>
                <a:prstGeom prst="line">
                  <a:avLst/>
                </a:prstGeom>
                <a:noFill/>
                <a:ln w="38100">
                  <a:solidFill>
                    <a:srgbClr val="808080"/>
                  </a:solidFill>
                  <a:round/>
                  <a:headEnd/>
                  <a:tailEnd/>
                </a:ln>
              </p:spPr>
              <p:txBody>
                <a:bodyPr/>
                <a:lstStyle/>
                <a:p>
                  <a:endParaRPr lang="zh-CN" altLang="en-US"/>
                </a:p>
              </p:txBody>
            </p:sp>
            <p:sp>
              <p:nvSpPr>
                <p:cNvPr id="218" name="AutoShape 75"/>
                <p:cNvSpPr>
                  <a:spLocks noChangeArrowheads="1"/>
                </p:cNvSpPr>
                <p:nvPr/>
              </p:nvSpPr>
              <p:spPr bwMode="auto">
                <a:xfrm rot="10800000">
                  <a:off x="624" y="2256"/>
                  <a:ext cx="66" cy="3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69696"/>
                    </a:gs>
                    <a:gs pos="100000">
                      <a:srgbClr val="969696">
                        <a:gamma/>
                        <a:shade val="46275"/>
                        <a:invGamma/>
                      </a:srgbClr>
                    </a:gs>
                  </a:gsLst>
                  <a:path path="shape">
                    <a:fillToRect l="50000" t="50000" r="50000" b="50000"/>
                  </a:path>
                </a:gradFill>
                <a:ln w="9525">
                  <a:solidFill>
                    <a:srgbClr val="333333"/>
                  </a:solidFill>
                  <a:miter lim="800000"/>
                  <a:headEnd/>
                  <a:tailEnd/>
                </a:ln>
              </p:spPr>
              <p:txBody>
                <a:bodyPr anchor="ctr"/>
                <a:lstStyle/>
                <a:p>
                  <a:endParaRPr lang="zh-CN" altLang="en-US"/>
                </a:p>
              </p:txBody>
            </p:sp>
          </p:grpSp>
          <p:sp>
            <p:nvSpPr>
              <p:cNvPr id="47" name="Rectangle 76"/>
              <p:cNvSpPr>
                <a:spLocks noChangeArrowheads="1"/>
              </p:cNvSpPr>
              <p:nvPr/>
            </p:nvSpPr>
            <p:spPr bwMode="auto">
              <a:xfrm>
                <a:off x="2279" y="10991"/>
                <a:ext cx="3660" cy="1035"/>
              </a:xfrm>
              <a:prstGeom prst="rect">
                <a:avLst/>
              </a:prstGeom>
              <a:solidFill>
                <a:srgbClr val="333333">
                  <a:alpha val="50000"/>
                </a:srgbClr>
              </a:solidFill>
              <a:ln w="9525">
                <a:solidFill>
                  <a:srgbClr val="000000"/>
                </a:solidFill>
                <a:miter lim="800000"/>
                <a:headEnd/>
                <a:tailEnd/>
              </a:ln>
            </p:spPr>
            <p:txBody>
              <a:bodyPr anchor="ctr"/>
              <a:lstStyle/>
              <a:p>
                <a:endParaRPr lang="zh-CN" altLang="en-US"/>
              </a:p>
            </p:txBody>
          </p:sp>
          <p:sp>
            <p:nvSpPr>
              <p:cNvPr id="48" name="Rectangle 77"/>
              <p:cNvSpPr>
                <a:spLocks noChangeArrowheads="1"/>
              </p:cNvSpPr>
              <p:nvPr/>
            </p:nvSpPr>
            <p:spPr bwMode="auto">
              <a:xfrm>
                <a:off x="5505" y="11037"/>
                <a:ext cx="384" cy="923"/>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49" name="Rectangle 78"/>
              <p:cNvSpPr>
                <a:spLocks noChangeArrowheads="1"/>
              </p:cNvSpPr>
              <p:nvPr/>
            </p:nvSpPr>
            <p:spPr bwMode="auto">
              <a:xfrm>
                <a:off x="2326" y="11044"/>
                <a:ext cx="3132" cy="923"/>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50" name="Oval 79"/>
              <p:cNvSpPr>
                <a:spLocks noChangeArrowheads="1"/>
              </p:cNvSpPr>
              <p:nvPr/>
            </p:nvSpPr>
            <p:spPr bwMode="auto">
              <a:xfrm>
                <a:off x="2663" y="11397"/>
                <a:ext cx="250" cy="247"/>
              </a:xfrm>
              <a:prstGeom prst="ellipse">
                <a:avLst/>
              </a:prstGeom>
              <a:gradFill rotWithShape="0">
                <a:gsLst>
                  <a:gs pos="0">
                    <a:srgbClr val="808080"/>
                  </a:gs>
                  <a:gs pos="100000">
                    <a:srgbClr val="808080">
                      <a:gamma/>
                      <a:shade val="46275"/>
                      <a:invGamma/>
                    </a:srgbClr>
                  </a:gs>
                </a:gsLst>
                <a:path path="shape">
                  <a:fillToRect l="50000" t="50000" r="50000" b="50000"/>
                </a:path>
              </a:gradFill>
              <a:ln w="9525">
                <a:solidFill>
                  <a:srgbClr val="333333"/>
                </a:solidFill>
                <a:round/>
                <a:headEnd/>
                <a:tailEnd/>
              </a:ln>
            </p:spPr>
            <p:txBody>
              <a:bodyPr anchor="ctr"/>
              <a:lstStyle/>
              <a:p>
                <a:endParaRPr lang="zh-CN" altLang="en-US"/>
              </a:p>
            </p:txBody>
          </p:sp>
          <p:sp>
            <p:nvSpPr>
              <p:cNvPr id="51" name="Oval 80"/>
              <p:cNvSpPr>
                <a:spLocks noChangeArrowheads="1"/>
              </p:cNvSpPr>
              <p:nvPr/>
            </p:nvSpPr>
            <p:spPr bwMode="auto">
              <a:xfrm>
                <a:off x="3398" y="11397"/>
                <a:ext cx="250" cy="247"/>
              </a:xfrm>
              <a:prstGeom prst="ellipse">
                <a:avLst/>
              </a:prstGeom>
              <a:gradFill rotWithShape="0">
                <a:gsLst>
                  <a:gs pos="0">
                    <a:srgbClr val="808080"/>
                  </a:gs>
                  <a:gs pos="100000">
                    <a:srgbClr val="808080">
                      <a:gamma/>
                      <a:shade val="46275"/>
                      <a:invGamma/>
                    </a:srgbClr>
                  </a:gs>
                </a:gsLst>
                <a:path path="shape">
                  <a:fillToRect l="50000" t="50000" r="50000" b="50000"/>
                </a:path>
              </a:gradFill>
              <a:ln w="9525">
                <a:solidFill>
                  <a:srgbClr val="333333"/>
                </a:solidFill>
                <a:round/>
                <a:headEnd/>
                <a:tailEnd/>
              </a:ln>
            </p:spPr>
            <p:txBody>
              <a:bodyPr anchor="ctr"/>
              <a:lstStyle/>
              <a:p>
                <a:endParaRPr lang="zh-CN" altLang="en-US"/>
              </a:p>
            </p:txBody>
          </p:sp>
          <p:sp>
            <p:nvSpPr>
              <p:cNvPr id="52" name="Oval 81"/>
              <p:cNvSpPr>
                <a:spLocks noChangeArrowheads="1"/>
              </p:cNvSpPr>
              <p:nvPr/>
            </p:nvSpPr>
            <p:spPr bwMode="auto">
              <a:xfrm>
                <a:off x="4127" y="11403"/>
                <a:ext cx="249" cy="248"/>
              </a:xfrm>
              <a:prstGeom prst="ellipse">
                <a:avLst/>
              </a:prstGeom>
              <a:gradFill rotWithShape="0">
                <a:gsLst>
                  <a:gs pos="0">
                    <a:srgbClr val="808080"/>
                  </a:gs>
                  <a:gs pos="100000">
                    <a:srgbClr val="808080">
                      <a:gamma/>
                      <a:shade val="46275"/>
                      <a:invGamma/>
                    </a:srgbClr>
                  </a:gs>
                </a:gsLst>
                <a:path path="shape">
                  <a:fillToRect l="50000" t="50000" r="50000" b="50000"/>
                </a:path>
              </a:gradFill>
              <a:ln w="9525">
                <a:solidFill>
                  <a:srgbClr val="333333"/>
                </a:solidFill>
                <a:round/>
                <a:headEnd/>
                <a:tailEnd/>
              </a:ln>
            </p:spPr>
            <p:txBody>
              <a:bodyPr anchor="ctr"/>
              <a:lstStyle/>
              <a:p>
                <a:endParaRPr lang="zh-CN" altLang="en-US"/>
              </a:p>
            </p:txBody>
          </p:sp>
          <p:sp>
            <p:nvSpPr>
              <p:cNvPr id="53" name="Oval 82"/>
              <p:cNvSpPr>
                <a:spLocks noChangeArrowheads="1"/>
              </p:cNvSpPr>
              <p:nvPr/>
            </p:nvSpPr>
            <p:spPr bwMode="auto">
              <a:xfrm>
                <a:off x="4862" y="11417"/>
                <a:ext cx="249" cy="246"/>
              </a:xfrm>
              <a:prstGeom prst="ellipse">
                <a:avLst/>
              </a:prstGeom>
              <a:gradFill rotWithShape="0">
                <a:gsLst>
                  <a:gs pos="0">
                    <a:srgbClr val="808080"/>
                  </a:gs>
                  <a:gs pos="100000">
                    <a:srgbClr val="808080">
                      <a:gamma/>
                      <a:shade val="46275"/>
                      <a:invGamma/>
                    </a:srgbClr>
                  </a:gs>
                </a:gsLst>
                <a:path path="shape">
                  <a:fillToRect l="50000" t="50000" r="50000" b="50000"/>
                </a:path>
              </a:gradFill>
              <a:ln w="9525">
                <a:solidFill>
                  <a:srgbClr val="333333"/>
                </a:solidFill>
                <a:round/>
                <a:headEnd/>
                <a:tailEnd/>
              </a:ln>
            </p:spPr>
            <p:txBody>
              <a:bodyPr anchor="ctr"/>
              <a:lstStyle/>
              <a:p>
                <a:endParaRPr lang="zh-CN" altLang="en-US"/>
              </a:p>
            </p:txBody>
          </p:sp>
          <p:sp>
            <p:nvSpPr>
              <p:cNvPr id="54" name="Oval 83"/>
              <p:cNvSpPr>
                <a:spLocks noChangeArrowheads="1"/>
              </p:cNvSpPr>
              <p:nvPr/>
            </p:nvSpPr>
            <p:spPr bwMode="auto">
              <a:xfrm>
                <a:off x="5590" y="11115"/>
                <a:ext cx="213" cy="210"/>
              </a:xfrm>
              <a:prstGeom prst="ellipse">
                <a:avLst/>
              </a:prstGeom>
              <a:solidFill>
                <a:srgbClr val="808080"/>
              </a:solidFill>
              <a:ln w="9525">
                <a:solidFill>
                  <a:srgbClr val="333333"/>
                </a:solidFill>
                <a:round/>
                <a:headEnd/>
                <a:tailEnd/>
              </a:ln>
            </p:spPr>
            <p:txBody>
              <a:bodyPr anchor="ctr"/>
              <a:lstStyle/>
              <a:p>
                <a:endParaRPr lang="zh-CN" altLang="en-US"/>
              </a:p>
            </p:txBody>
          </p:sp>
          <p:sp>
            <p:nvSpPr>
              <p:cNvPr id="55" name="Line 84"/>
              <p:cNvSpPr>
                <a:spLocks noChangeShapeType="1"/>
              </p:cNvSpPr>
              <p:nvPr/>
            </p:nvSpPr>
            <p:spPr bwMode="auto">
              <a:xfrm flipH="1">
                <a:off x="4950" y="10898"/>
                <a:ext cx="3" cy="115"/>
              </a:xfrm>
              <a:prstGeom prst="line">
                <a:avLst/>
              </a:prstGeom>
              <a:noFill/>
              <a:ln w="38100">
                <a:solidFill>
                  <a:srgbClr val="000000"/>
                </a:solidFill>
                <a:round/>
                <a:headEnd/>
                <a:tailEnd/>
              </a:ln>
            </p:spPr>
            <p:txBody>
              <a:bodyPr/>
              <a:lstStyle/>
              <a:p>
                <a:endParaRPr lang="zh-CN" altLang="en-US"/>
              </a:p>
            </p:txBody>
          </p:sp>
          <p:sp>
            <p:nvSpPr>
              <p:cNvPr id="56" name="Line 85"/>
              <p:cNvSpPr>
                <a:spLocks noChangeShapeType="1"/>
              </p:cNvSpPr>
              <p:nvPr/>
            </p:nvSpPr>
            <p:spPr bwMode="auto">
              <a:xfrm>
                <a:off x="5174" y="10897"/>
                <a:ext cx="0" cy="114"/>
              </a:xfrm>
              <a:prstGeom prst="line">
                <a:avLst/>
              </a:prstGeom>
              <a:noFill/>
              <a:ln w="38100">
                <a:solidFill>
                  <a:srgbClr val="000000"/>
                </a:solidFill>
                <a:round/>
                <a:headEnd/>
                <a:tailEnd/>
              </a:ln>
            </p:spPr>
            <p:txBody>
              <a:bodyPr/>
              <a:lstStyle/>
              <a:p>
                <a:endParaRPr lang="zh-CN" altLang="en-US"/>
              </a:p>
            </p:txBody>
          </p:sp>
          <p:sp>
            <p:nvSpPr>
              <p:cNvPr id="57" name="Rectangle 86"/>
              <p:cNvSpPr>
                <a:spLocks noChangeArrowheads="1"/>
              </p:cNvSpPr>
              <p:nvPr/>
            </p:nvSpPr>
            <p:spPr bwMode="auto">
              <a:xfrm>
                <a:off x="2376" y="8768"/>
                <a:ext cx="731" cy="694"/>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58" name="Rectangle 87"/>
              <p:cNvSpPr>
                <a:spLocks noChangeArrowheads="1"/>
              </p:cNvSpPr>
              <p:nvPr/>
            </p:nvSpPr>
            <p:spPr bwMode="auto">
              <a:xfrm>
                <a:off x="2294" y="5631"/>
                <a:ext cx="3633" cy="209"/>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59" name="Rectangle 88"/>
              <p:cNvSpPr>
                <a:spLocks noChangeArrowheads="1"/>
              </p:cNvSpPr>
              <p:nvPr/>
            </p:nvSpPr>
            <p:spPr bwMode="auto">
              <a:xfrm>
                <a:off x="2359" y="7332"/>
                <a:ext cx="3498" cy="662"/>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60" name="Rectangle 89"/>
              <p:cNvSpPr>
                <a:spLocks noChangeArrowheads="1"/>
              </p:cNvSpPr>
              <p:nvPr/>
            </p:nvSpPr>
            <p:spPr bwMode="auto">
              <a:xfrm>
                <a:off x="2359" y="8040"/>
                <a:ext cx="3498" cy="655"/>
              </a:xfrm>
              <a:prstGeom prst="rect">
                <a:avLst/>
              </a:prstGeom>
              <a:solidFill>
                <a:srgbClr val="DDDDDD"/>
              </a:solidFill>
              <a:ln w="9525">
                <a:solidFill>
                  <a:srgbClr val="000000"/>
                </a:solidFill>
                <a:miter lim="800000"/>
                <a:headEnd/>
                <a:tailEnd/>
              </a:ln>
            </p:spPr>
            <p:txBody>
              <a:bodyPr anchor="ctr"/>
              <a:lstStyle/>
              <a:p>
                <a:endParaRPr lang="zh-CN" altLang="en-US"/>
              </a:p>
            </p:txBody>
          </p:sp>
          <p:grpSp>
            <p:nvGrpSpPr>
              <p:cNvPr id="251" name="Group 90"/>
              <p:cNvGrpSpPr>
                <a:grpSpLocks/>
              </p:cNvGrpSpPr>
              <p:nvPr/>
            </p:nvGrpSpPr>
            <p:grpSpPr bwMode="auto">
              <a:xfrm>
                <a:off x="2756" y="9486"/>
                <a:ext cx="174" cy="203"/>
                <a:chOff x="624" y="2202"/>
                <a:chExt cx="66" cy="93"/>
              </a:xfrm>
            </p:grpSpPr>
            <p:sp>
              <p:nvSpPr>
                <p:cNvPr id="215" name="Line 91"/>
                <p:cNvSpPr>
                  <a:spLocks noChangeShapeType="1"/>
                </p:cNvSpPr>
                <p:nvPr/>
              </p:nvSpPr>
              <p:spPr bwMode="auto">
                <a:xfrm>
                  <a:off x="657" y="2202"/>
                  <a:ext cx="0" cy="69"/>
                </a:xfrm>
                <a:prstGeom prst="line">
                  <a:avLst/>
                </a:prstGeom>
                <a:noFill/>
                <a:ln w="38100">
                  <a:solidFill>
                    <a:srgbClr val="808080"/>
                  </a:solidFill>
                  <a:round/>
                  <a:headEnd/>
                  <a:tailEnd/>
                </a:ln>
              </p:spPr>
              <p:txBody>
                <a:bodyPr/>
                <a:lstStyle/>
                <a:p>
                  <a:endParaRPr lang="zh-CN" altLang="en-US"/>
                </a:p>
              </p:txBody>
            </p:sp>
            <p:sp>
              <p:nvSpPr>
                <p:cNvPr id="216" name="AutoShape 92"/>
                <p:cNvSpPr>
                  <a:spLocks noChangeArrowheads="1"/>
                </p:cNvSpPr>
                <p:nvPr/>
              </p:nvSpPr>
              <p:spPr bwMode="auto">
                <a:xfrm rot="10800000">
                  <a:off x="624" y="2256"/>
                  <a:ext cx="66" cy="3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69696"/>
                    </a:gs>
                    <a:gs pos="100000">
                      <a:srgbClr val="969696">
                        <a:gamma/>
                        <a:shade val="46275"/>
                        <a:invGamma/>
                      </a:srgbClr>
                    </a:gs>
                  </a:gsLst>
                  <a:path path="shape">
                    <a:fillToRect l="50000" t="50000" r="50000" b="50000"/>
                  </a:path>
                </a:gradFill>
                <a:ln w="9525">
                  <a:solidFill>
                    <a:srgbClr val="333333"/>
                  </a:solidFill>
                  <a:miter lim="800000"/>
                  <a:headEnd/>
                  <a:tailEnd/>
                </a:ln>
              </p:spPr>
              <p:txBody>
                <a:bodyPr anchor="ctr"/>
                <a:lstStyle/>
                <a:p>
                  <a:endParaRPr lang="zh-CN" altLang="en-US"/>
                </a:p>
              </p:txBody>
            </p:sp>
          </p:grpSp>
          <p:grpSp>
            <p:nvGrpSpPr>
              <p:cNvPr id="252" name="Group 93"/>
              <p:cNvGrpSpPr>
                <a:grpSpLocks/>
              </p:cNvGrpSpPr>
              <p:nvPr/>
            </p:nvGrpSpPr>
            <p:grpSpPr bwMode="auto">
              <a:xfrm>
                <a:off x="4014" y="9486"/>
                <a:ext cx="175" cy="203"/>
                <a:chOff x="624" y="2202"/>
                <a:chExt cx="66" cy="93"/>
              </a:xfrm>
            </p:grpSpPr>
            <p:sp>
              <p:nvSpPr>
                <p:cNvPr id="213" name="Line 94"/>
                <p:cNvSpPr>
                  <a:spLocks noChangeShapeType="1"/>
                </p:cNvSpPr>
                <p:nvPr/>
              </p:nvSpPr>
              <p:spPr bwMode="auto">
                <a:xfrm>
                  <a:off x="657" y="2202"/>
                  <a:ext cx="0" cy="69"/>
                </a:xfrm>
                <a:prstGeom prst="line">
                  <a:avLst/>
                </a:prstGeom>
                <a:noFill/>
                <a:ln w="38100">
                  <a:solidFill>
                    <a:srgbClr val="808080"/>
                  </a:solidFill>
                  <a:round/>
                  <a:headEnd/>
                  <a:tailEnd/>
                </a:ln>
              </p:spPr>
              <p:txBody>
                <a:bodyPr/>
                <a:lstStyle/>
                <a:p>
                  <a:endParaRPr lang="zh-CN" altLang="en-US"/>
                </a:p>
              </p:txBody>
            </p:sp>
            <p:sp>
              <p:nvSpPr>
                <p:cNvPr id="214" name="AutoShape 95"/>
                <p:cNvSpPr>
                  <a:spLocks noChangeArrowheads="1"/>
                </p:cNvSpPr>
                <p:nvPr/>
              </p:nvSpPr>
              <p:spPr bwMode="auto">
                <a:xfrm rot="10800000">
                  <a:off x="624" y="2256"/>
                  <a:ext cx="66" cy="3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69696"/>
                    </a:gs>
                    <a:gs pos="100000">
                      <a:srgbClr val="969696">
                        <a:gamma/>
                        <a:shade val="46275"/>
                        <a:invGamma/>
                      </a:srgbClr>
                    </a:gs>
                  </a:gsLst>
                  <a:path path="shape">
                    <a:fillToRect l="50000" t="50000" r="50000" b="50000"/>
                  </a:path>
                </a:gradFill>
                <a:ln w="9525">
                  <a:solidFill>
                    <a:srgbClr val="333333"/>
                  </a:solidFill>
                  <a:miter lim="800000"/>
                  <a:headEnd/>
                  <a:tailEnd/>
                </a:ln>
              </p:spPr>
              <p:txBody>
                <a:bodyPr anchor="ctr"/>
                <a:lstStyle/>
                <a:p>
                  <a:endParaRPr lang="zh-CN" altLang="en-US"/>
                </a:p>
              </p:txBody>
            </p:sp>
          </p:grpSp>
          <p:grpSp>
            <p:nvGrpSpPr>
              <p:cNvPr id="253" name="Group 96"/>
              <p:cNvGrpSpPr>
                <a:grpSpLocks/>
              </p:cNvGrpSpPr>
              <p:nvPr/>
            </p:nvGrpSpPr>
            <p:grpSpPr bwMode="auto">
              <a:xfrm>
                <a:off x="5698" y="9486"/>
                <a:ext cx="175" cy="203"/>
                <a:chOff x="624" y="2202"/>
                <a:chExt cx="66" cy="93"/>
              </a:xfrm>
            </p:grpSpPr>
            <p:sp>
              <p:nvSpPr>
                <p:cNvPr id="211" name="Line 97"/>
                <p:cNvSpPr>
                  <a:spLocks noChangeShapeType="1"/>
                </p:cNvSpPr>
                <p:nvPr/>
              </p:nvSpPr>
              <p:spPr bwMode="auto">
                <a:xfrm>
                  <a:off x="657" y="2202"/>
                  <a:ext cx="0" cy="69"/>
                </a:xfrm>
                <a:prstGeom prst="line">
                  <a:avLst/>
                </a:prstGeom>
                <a:noFill/>
                <a:ln w="38100">
                  <a:solidFill>
                    <a:srgbClr val="808080"/>
                  </a:solidFill>
                  <a:round/>
                  <a:headEnd/>
                  <a:tailEnd/>
                </a:ln>
              </p:spPr>
              <p:txBody>
                <a:bodyPr/>
                <a:lstStyle/>
                <a:p>
                  <a:endParaRPr lang="zh-CN" altLang="en-US"/>
                </a:p>
              </p:txBody>
            </p:sp>
            <p:sp>
              <p:nvSpPr>
                <p:cNvPr id="212" name="AutoShape 98"/>
                <p:cNvSpPr>
                  <a:spLocks noChangeArrowheads="1"/>
                </p:cNvSpPr>
                <p:nvPr/>
              </p:nvSpPr>
              <p:spPr bwMode="auto">
                <a:xfrm rot="10800000">
                  <a:off x="624" y="2256"/>
                  <a:ext cx="66" cy="3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69696"/>
                    </a:gs>
                    <a:gs pos="100000">
                      <a:srgbClr val="969696">
                        <a:gamma/>
                        <a:shade val="46275"/>
                        <a:invGamma/>
                      </a:srgbClr>
                    </a:gs>
                  </a:gsLst>
                  <a:path path="shape">
                    <a:fillToRect l="50000" t="50000" r="50000" b="50000"/>
                  </a:path>
                </a:gradFill>
                <a:ln w="9525">
                  <a:solidFill>
                    <a:srgbClr val="333333"/>
                  </a:solidFill>
                  <a:miter lim="800000"/>
                  <a:headEnd/>
                  <a:tailEnd/>
                </a:ln>
              </p:spPr>
              <p:txBody>
                <a:bodyPr anchor="ctr"/>
                <a:lstStyle/>
                <a:p>
                  <a:endParaRPr lang="zh-CN" altLang="en-US"/>
                </a:p>
              </p:txBody>
            </p:sp>
          </p:grpSp>
          <p:sp>
            <p:nvSpPr>
              <p:cNvPr id="64" name="Rectangle 99"/>
              <p:cNvSpPr>
                <a:spLocks noChangeArrowheads="1"/>
              </p:cNvSpPr>
              <p:nvPr/>
            </p:nvSpPr>
            <p:spPr bwMode="auto">
              <a:xfrm>
                <a:off x="2359" y="5893"/>
                <a:ext cx="3498" cy="662"/>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65" name="Rectangle 100"/>
              <p:cNvSpPr>
                <a:spLocks noChangeArrowheads="1"/>
              </p:cNvSpPr>
              <p:nvPr/>
            </p:nvSpPr>
            <p:spPr bwMode="auto">
              <a:xfrm>
                <a:off x="2359" y="6614"/>
                <a:ext cx="3498" cy="662"/>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66" name="Rectangle 101"/>
              <p:cNvSpPr>
                <a:spLocks noChangeArrowheads="1"/>
              </p:cNvSpPr>
              <p:nvPr/>
            </p:nvSpPr>
            <p:spPr bwMode="auto">
              <a:xfrm>
                <a:off x="5990" y="8750"/>
                <a:ext cx="1111" cy="694"/>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67" name="Rectangle 102"/>
              <p:cNvSpPr>
                <a:spLocks noChangeArrowheads="1"/>
              </p:cNvSpPr>
              <p:nvPr/>
            </p:nvSpPr>
            <p:spPr bwMode="auto">
              <a:xfrm>
                <a:off x="7167" y="8750"/>
                <a:ext cx="1110" cy="694"/>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68" name="Rectangle 103"/>
              <p:cNvSpPr>
                <a:spLocks noChangeArrowheads="1"/>
              </p:cNvSpPr>
              <p:nvPr/>
            </p:nvSpPr>
            <p:spPr bwMode="auto">
              <a:xfrm>
                <a:off x="8359" y="8750"/>
                <a:ext cx="1110" cy="694"/>
              </a:xfrm>
              <a:prstGeom prst="rect">
                <a:avLst/>
              </a:prstGeom>
              <a:solidFill>
                <a:srgbClr val="DDDDDD"/>
              </a:solidFill>
              <a:ln w="9525">
                <a:solidFill>
                  <a:srgbClr val="000000"/>
                </a:solidFill>
                <a:miter lim="800000"/>
                <a:headEnd/>
                <a:tailEnd/>
              </a:ln>
            </p:spPr>
            <p:txBody>
              <a:bodyPr anchor="ctr"/>
              <a:lstStyle/>
              <a:p>
                <a:endParaRPr lang="zh-CN" altLang="en-US"/>
              </a:p>
            </p:txBody>
          </p:sp>
          <p:grpSp>
            <p:nvGrpSpPr>
              <p:cNvPr id="254" name="Group 104"/>
              <p:cNvGrpSpPr>
                <a:grpSpLocks/>
              </p:cNvGrpSpPr>
              <p:nvPr/>
            </p:nvGrpSpPr>
            <p:grpSpPr bwMode="auto">
              <a:xfrm>
                <a:off x="5988" y="7283"/>
                <a:ext cx="3484" cy="1410"/>
                <a:chOff x="2622" y="996"/>
                <a:chExt cx="1578" cy="691"/>
              </a:xfrm>
            </p:grpSpPr>
            <p:sp>
              <p:nvSpPr>
                <p:cNvPr id="209" name="Rectangle 105" descr="大纸屑"/>
                <p:cNvSpPr>
                  <a:spLocks noChangeArrowheads="1"/>
                </p:cNvSpPr>
                <p:nvPr/>
              </p:nvSpPr>
              <p:spPr bwMode="auto">
                <a:xfrm>
                  <a:off x="3435" y="1002"/>
                  <a:ext cx="765" cy="685"/>
                </a:xfrm>
                <a:prstGeom prst="rect">
                  <a:avLst/>
                </a:prstGeom>
                <a:pattFill prst="lgConfetti">
                  <a:fgClr>
                    <a:srgbClr val="DDDDDD"/>
                  </a:fgClr>
                  <a:bgClr>
                    <a:srgbClr val="808080"/>
                  </a:bgClr>
                </a:pattFill>
                <a:ln w="9525">
                  <a:solidFill>
                    <a:srgbClr val="000000"/>
                  </a:solidFill>
                  <a:miter lim="800000"/>
                  <a:headEnd/>
                  <a:tailEnd/>
                </a:ln>
              </p:spPr>
              <p:txBody>
                <a:bodyPr anchor="ctr"/>
                <a:lstStyle/>
                <a:p>
                  <a:endParaRPr lang="zh-CN" altLang="en-US"/>
                </a:p>
              </p:txBody>
            </p:sp>
            <p:sp>
              <p:nvSpPr>
                <p:cNvPr id="210" name="Rectangle 106" descr="大纸屑"/>
                <p:cNvSpPr>
                  <a:spLocks noChangeArrowheads="1"/>
                </p:cNvSpPr>
                <p:nvPr/>
              </p:nvSpPr>
              <p:spPr bwMode="auto">
                <a:xfrm>
                  <a:off x="2622" y="996"/>
                  <a:ext cx="765" cy="685"/>
                </a:xfrm>
                <a:prstGeom prst="rect">
                  <a:avLst/>
                </a:prstGeom>
                <a:pattFill prst="lgConfetti">
                  <a:fgClr>
                    <a:srgbClr val="DDDDDD"/>
                  </a:fgClr>
                  <a:bgClr>
                    <a:srgbClr val="808080"/>
                  </a:bgClr>
                </a:pattFill>
                <a:ln w="9525">
                  <a:solidFill>
                    <a:srgbClr val="000000"/>
                  </a:solidFill>
                  <a:miter lim="800000"/>
                  <a:headEnd/>
                  <a:tailEnd/>
                </a:ln>
              </p:spPr>
              <p:txBody>
                <a:bodyPr anchor="ctr"/>
                <a:lstStyle/>
                <a:p>
                  <a:endParaRPr lang="zh-CN" altLang="en-US"/>
                </a:p>
              </p:txBody>
            </p:sp>
          </p:grpSp>
          <p:grpSp>
            <p:nvGrpSpPr>
              <p:cNvPr id="255" name="Group 107"/>
              <p:cNvGrpSpPr>
                <a:grpSpLocks/>
              </p:cNvGrpSpPr>
              <p:nvPr/>
            </p:nvGrpSpPr>
            <p:grpSpPr bwMode="auto">
              <a:xfrm>
                <a:off x="5988" y="5789"/>
                <a:ext cx="3484" cy="1410"/>
                <a:chOff x="2622" y="996"/>
                <a:chExt cx="1578" cy="691"/>
              </a:xfrm>
            </p:grpSpPr>
            <p:sp>
              <p:nvSpPr>
                <p:cNvPr id="207" name="Rectangle 108" descr="大纸屑"/>
                <p:cNvSpPr>
                  <a:spLocks noChangeArrowheads="1"/>
                </p:cNvSpPr>
                <p:nvPr/>
              </p:nvSpPr>
              <p:spPr bwMode="auto">
                <a:xfrm>
                  <a:off x="3435" y="1002"/>
                  <a:ext cx="765" cy="685"/>
                </a:xfrm>
                <a:prstGeom prst="rect">
                  <a:avLst/>
                </a:prstGeom>
                <a:pattFill prst="lgConfetti">
                  <a:fgClr>
                    <a:srgbClr val="DDDDDD"/>
                  </a:fgClr>
                  <a:bgClr>
                    <a:srgbClr val="808080"/>
                  </a:bgClr>
                </a:pattFill>
                <a:ln w="9525">
                  <a:solidFill>
                    <a:srgbClr val="000000"/>
                  </a:solidFill>
                  <a:miter lim="800000"/>
                  <a:headEnd/>
                  <a:tailEnd/>
                </a:ln>
              </p:spPr>
              <p:txBody>
                <a:bodyPr anchor="ctr"/>
                <a:lstStyle/>
                <a:p>
                  <a:endParaRPr lang="zh-CN" altLang="en-US"/>
                </a:p>
              </p:txBody>
            </p:sp>
            <p:sp>
              <p:nvSpPr>
                <p:cNvPr id="208" name="Rectangle 109" descr="大纸屑"/>
                <p:cNvSpPr>
                  <a:spLocks noChangeArrowheads="1"/>
                </p:cNvSpPr>
                <p:nvPr/>
              </p:nvSpPr>
              <p:spPr bwMode="auto">
                <a:xfrm>
                  <a:off x="2622" y="996"/>
                  <a:ext cx="765" cy="685"/>
                </a:xfrm>
                <a:prstGeom prst="rect">
                  <a:avLst/>
                </a:prstGeom>
                <a:pattFill prst="lgConfetti">
                  <a:fgClr>
                    <a:srgbClr val="DDDDDD"/>
                  </a:fgClr>
                  <a:bgClr>
                    <a:srgbClr val="808080"/>
                  </a:bgClr>
                </a:pattFill>
                <a:ln w="9525">
                  <a:solidFill>
                    <a:srgbClr val="000000"/>
                  </a:solidFill>
                  <a:miter lim="800000"/>
                  <a:headEnd/>
                  <a:tailEnd/>
                </a:ln>
              </p:spPr>
              <p:txBody>
                <a:bodyPr anchor="ctr"/>
                <a:lstStyle/>
                <a:p>
                  <a:endParaRPr lang="zh-CN" altLang="en-US"/>
                </a:p>
              </p:txBody>
            </p:sp>
          </p:grpSp>
          <p:sp>
            <p:nvSpPr>
              <p:cNvPr id="71" name="Rectangle 110"/>
              <p:cNvSpPr>
                <a:spLocks noChangeArrowheads="1"/>
              </p:cNvSpPr>
              <p:nvPr/>
            </p:nvSpPr>
            <p:spPr bwMode="auto">
              <a:xfrm>
                <a:off x="5935" y="5631"/>
                <a:ext cx="3583" cy="105"/>
              </a:xfrm>
              <a:prstGeom prst="rect">
                <a:avLst/>
              </a:prstGeom>
              <a:solidFill>
                <a:srgbClr val="DDDDDD"/>
              </a:solidFill>
              <a:ln w="9525">
                <a:solidFill>
                  <a:srgbClr val="000000"/>
                </a:solidFill>
                <a:miter lim="800000"/>
                <a:headEnd/>
                <a:tailEnd/>
              </a:ln>
            </p:spPr>
            <p:txBody>
              <a:bodyPr anchor="ctr"/>
              <a:lstStyle/>
              <a:p>
                <a:endParaRPr lang="zh-CN" altLang="en-US"/>
              </a:p>
            </p:txBody>
          </p:sp>
          <p:grpSp>
            <p:nvGrpSpPr>
              <p:cNvPr id="38" name="Group 111"/>
              <p:cNvGrpSpPr>
                <a:grpSpLocks/>
              </p:cNvGrpSpPr>
              <p:nvPr/>
            </p:nvGrpSpPr>
            <p:grpSpPr bwMode="auto">
              <a:xfrm>
                <a:off x="6021" y="5854"/>
                <a:ext cx="3444" cy="196"/>
                <a:chOff x="4368" y="2160"/>
                <a:chExt cx="1203" cy="90"/>
              </a:xfrm>
            </p:grpSpPr>
            <p:sp>
              <p:nvSpPr>
                <p:cNvPr id="203" name="Rectangle 112"/>
                <p:cNvSpPr>
                  <a:spLocks noChangeArrowheads="1"/>
                </p:cNvSpPr>
                <p:nvPr/>
              </p:nvSpPr>
              <p:spPr bwMode="auto">
                <a:xfrm>
                  <a:off x="4368" y="2160"/>
                  <a:ext cx="1203" cy="90"/>
                </a:xfrm>
                <a:prstGeom prst="rect">
                  <a:avLst/>
                </a:prstGeom>
                <a:solidFill>
                  <a:srgbClr val="C0C0C0"/>
                </a:solidFill>
                <a:ln w="9525">
                  <a:solidFill>
                    <a:srgbClr val="008080"/>
                  </a:solidFill>
                  <a:miter lim="800000"/>
                  <a:headEnd/>
                  <a:tailEnd/>
                </a:ln>
              </p:spPr>
              <p:txBody>
                <a:bodyPr anchor="ctr"/>
                <a:lstStyle/>
                <a:p>
                  <a:endParaRPr lang="zh-CN" altLang="en-US"/>
                </a:p>
              </p:txBody>
            </p:sp>
            <p:sp>
              <p:nvSpPr>
                <p:cNvPr id="204" name="Rectangle 113"/>
                <p:cNvSpPr>
                  <a:spLocks noChangeArrowheads="1"/>
                </p:cNvSpPr>
                <p:nvPr/>
              </p:nvSpPr>
              <p:spPr bwMode="auto">
                <a:xfrm>
                  <a:off x="4399" y="2176"/>
                  <a:ext cx="1143" cy="25"/>
                </a:xfrm>
                <a:prstGeom prst="rect">
                  <a:avLst/>
                </a:prstGeom>
                <a:gradFill rotWithShape="0">
                  <a:gsLst>
                    <a:gs pos="0">
                      <a:srgbClr val="C0C0C0"/>
                    </a:gs>
                    <a:gs pos="50000">
                      <a:srgbClr val="C0C0C0">
                        <a:gamma/>
                        <a:shade val="46275"/>
                        <a:invGamma/>
                      </a:srgbClr>
                    </a:gs>
                    <a:gs pos="100000">
                      <a:srgbClr val="C0C0C0"/>
                    </a:gs>
                  </a:gsLst>
                  <a:lin ang="5400000" scaled="1"/>
                </a:gradFill>
                <a:ln w="9525">
                  <a:solidFill>
                    <a:srgbClr val="808080"/>
                  </a:solidFill>
                  <a:miter lim="800000"/>
                  <a:headEnd/>
                  <a:tailEnd/>
                </a:ln>
              </p:spPr>
              <p:txBody>
                <a:bodyPr anchor="ctr"/>
                <a:lstStyle/>
                <a:p>
                  <a:endParaRPr lang="zh-CN" altLang="en-US"/>
                </a:p>
              </p:txBody>
            </p:sp>
            <p:sp>
              <p:nvSpPr>
                <p:cNvPr id="205" name="Rectangle 114"/>
                <p:cNvSpPr>
                  <a:spLocks noChangeArrowheads="1"/>
                </p:cNvSpPr>
                <p:nvPr/>
              </p:nvSpPr>
              <p:spPr bwMode="auto">
                <a:xfrm>
                  <a:off x="4689" y="2169"/>
                  <a:ext cx="96" cy="48"/>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9525">
                  <a:solidFill>
                    <a:srgbClr val="808080"/>
                  </a:solidFill>
                  <a:miter lim="800000"/>
                  <a:headEnd/>
                  <a:tailEnd/>
                </a:ln>
              </p:spPr>
              <p:txBody>
                <a:bodyPr anchor="ctr"/>
                <a:lstStyle/>
                <a:p>
                  <a:endParaRPr lang="zh-CN" altLang="en-US"/>
                </a:p>
              </p:txBody>
            </p:sp>
            <p:sp>
              <p:nvSpPr>
                <p:cNvPr id="206" name="Rectangle 115"/>
                <p:cNvSpPr>
                  <a:spLocks noChangeArrowheads="1"/>
                </p:cNvSpPr>
                <p:nvPr/>
              </p:nvSpPr>
              <p:spPr bwMode="auto">
                <a:xfrm>
                  <a:off x="4800" y="2166"/>
                  <a:ext cx="96" cy="48"/>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9525">
                  <a:solidFill>
                    <a:srgbClr val="808080"/>
                  </a:solidFill>
                  <a:miter lim="800000"/>
                  <a:headEnd/>
                  <a:tailEnd/>
                </a:ln>
              </p:spPr>
              <p:txBody>
                <a:bodyPr anchor="ctr"/>
                <a:lstStyle/>
                <a:p>
                  <a:endParaRPr lang="zh-CN" altLang="en-US"/>
                </a:p>
              </p:txBody>
            </p:sp>
          </p:grpSp>
          <p:sp>
            <p:nvSpPr>
              <p:cNvPr id="73" name="Rectangle 116"/>
              <p:cNvSpPr>
                <a:spLocks noChangeArrowheads="1"/>
              </p:cNvSpPr>
              <p:nvPr/>
            </p:nvSpPr>
            <p:spPr bwMode="auto">
              <a:xfrm flipH="1">
                <a:off x="7085" y="6476"/>
                <a:ext cx="552" cy="53"/>
              </a:xfrm>
              <a:prstGeom prst="rect">
                <a:avLst/>
              </a:prstGeom>
              <a:gradFill rotWithShape="0">
                <a:gsLst>
                  <a:gs pos="0">
                    <a:srgbClr val="C0C0C0"/>
                  </a:gs>
                  <a:gs pos="100000">
                    <a:srgbClr val="C0C0C0">
                      <a:gamma/>
                      <a:shade val="46275"/>
                      <a:invGamma/>
                    </a:srgbClr>
                  </a:gs>
                </a:gsLst>
                <a:path path="shape">
                  <a:fillToRect l="50000" t="50000" r="50000" b="50000"/>
                </a:path>
              </a:gradFill>
              <a:ln w="9525">
                <a:solidFill>
                  <a:srgbClr val="C0C0C0"/>
                </a:solidFill>
                <a:miter lim="800000"/>
                <a:headEnd/>
                <a:tailEnd/>
              </a:ln>
            </p:spPr>
            <p:txBody>
              <a:bodyPr anchor="ctr"/>
              <a:lstStyle/>
              <a:p>
                <a:endParaRPr lang="zh-CN" altLang="en-US"/>
              </a:p>
            </p:txBody>
          </p:sp>
          <p:sp>
            <p:nvSpPr>
              <p:cNvPr id="74" name="Rectangle 117"/>
              <p:cNvSpPr>
                <a:spLocks noChangeArrowheads="1"/>
              </p:cNvSpPr>
              <p:nvPr/>
            </p:nvSpPr>
            <p:spPr bwMode="auto">
              <a:xfrm flipH="1">
                <a:off x="4385" y="6428"/>
                <a:ext cx="2759" cy="22"/>
              </a:xfrm>
              <a:prstGeom prst="rect">
                <a:avLst/>
              </a:prstGeom>
              <a:gradFill rotWithShape="0">
                <a:gsLst>
                  <a:gs pos="0">
                    <a:srgbClr val="C0C0C0">
                      <a:gamma/>
                      <a:shade val="46667"/>
                      <a:invGamma/>
                    </a:srgbClr>
                  </a:gs>
                  <a:gs pos="50000">
                    <a:srgbClr val="C0C0C0"/>
                  </a:gs>
                  <a:gs pos="100000">
                    <a:srgbClr val="C0C0C0">
                      <a:gamma/>
                      <a:shade val="46667"/>
                      <a:invGamma/>
                    </a:srgbClr>
                  </a:gs>
                </a:gsLst>
                <a:lin ang="5400000" scaled="1"/>
              </a:gradFill>
              <a:ln w="9525">
                <a:solidFill>
                  <a:srgbClr val="969696"/>
                </a:solidFill>
                <a:miter lim="800000"/>
                <a:headEnd/>
                <a:tailEnd/>
              </a:ln>
            </p:spPr>
            <p:txBody>
              <a:bodyPr anchor="ctr"/>
              <a:lstStyle/>
              <a:p>
                <a:endParaRPr lang="zh-CN" altLang="en-US"/>
              </a:p>
            </p:txBody>
          </p:sp>
          <p:sp>
            <p:nvSpPr>
              <p:cNvPr id="75" name="Rectangle 118"/>
              <p:cNvSpPr>
                <a:spLocks noChangeArrowheads="1"/>
              </p:cNvSpPr>
              <p:nvPr/>
            </p:nvSpPr>
            <p:spPr bwMode="auto">
              <a:xfrm flipH="1">
                <a:off x="7144" y="6277"/>
                <a:ext cx="432" cy="199"/>
              </a:xfrm>
              <a:prstGeom prst="rect">
                <a:avLst/>
              </a:prstGeom>
              <a:gradFill rotWithShape="0">
                <a:gsLst>
                  <a:gs pos="0">
                    <a:srgbClr val="00FFFF"/>
                  </a:gs>
                  <a:gs pos="50000">
                    <a:srgbClr val="00FFFF">
                      <a:gamma/>
                      <a:shade val="46275"/>
                      <a:invGamma/>
                    </a:srgbClr>
                  </a:gs>
                  <a:gs pos="100000">
                    <a:srgbClr val="00FFFF"/>
                  </a:gs>
                </a:gsLst>
                <a:lin ang="5400000" scaled="1"/>
              </a:gradFill>
              <a:ln w="9525">
                <a:solidFill>
                  <a:srgbClr val="808080"/>
                </a:solidFill>
                <a:miter lim="800000"/>
                <a:headEnd/>
                <a:tailEnd/>
              </a:ln>
            </p:spPr>
            <p:txBody>
              <a:bodyPr anchor="ctr"/>
              <a:lstStyle/>
              <a:p>
                <a:endParaRPr lang="zh-CN" altLang="en-US"/>
              </a:p>
            </p:txBody>
          </p:sp>
          <p:sp>
            <p:nvSpPr>
              <p:cNvPr id="76" name="Rectangle 119"/>
              <p:cNvSpPr>
                <a:spLocks noChangeArrowheads="1"/>
              </p:cNvSpPr>
              <p:nvPr/>
            </p:nvSpPr>
            <p:spPr bwMode="auto">
              <a:xfrm flipH="1">
                <a:off x="7206" y="6179"/>
                <a:ext cx="62" cy="98"/>
              </a:xfrm>
              <a:prstGeom prst="rect">
                <a:avLst/>
              </a:prstGeom>
              <a:gradFill rotWithShape="0">
                <a:gsLst>
                  <a:gs pos="0">
                    <a:srgbClr val="C0C0C0">
                      <a:gamma/>
                      <a:shade val="46275"/>
                      <a:invGamma/>
                    </a:srgbClr>
                  </a:gs>
                  <a:gs pos="100000">
                    <a:srgbClr val="C0C0C0"/>
                  </a:gs>
                </a:gsLst>
                <a:path path="shape">
                  <a:fillToRect l="50000" t="50000" r="50000" b="50000"/>
                </a:path>
              </a:gradFill>
              <a:ln w="9525">
                <a:solidFill>
                  <a:srgbClr val="969696"/>
                </a:solidFill>
                <a:miter lim="800000"/>
                <a:headEnd/>
                <a:tailEnd/>
              </a:ln>
            </p:spPr>
            <p:txBody>
              <a:bodyPr anchor="ctr"/>
              <a:lstStyle/>
              <a:p>
                <a:endParaRPr lang="zh-CN" altLang="en-US"/>
              </a:p>
            </p:txBody>
          </p:sp>
          <p:sp>
            <p:nvSpPr>
              <p:cNvPr id="77" name="Rectangle 120"/>
              <p:cNvSpPr>
                <a:spLocks noChangeArrowheads="1"/>
              </p:cNvSpPr>
              <p:nvPr/>
            </p:nvSpPr>
            <p:spPr bwMode="auto">
              <a:xfrm flipH="1">
                <a:off x="7268" y="6212"/>
                <a:ext cx="62" cy="27"/>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9525">
                <a:solidFill>
                  <a:srgbClr val="808080"/>
                </a:solidFill>
                <a:miter lim="800000"/>
                <a:headEnd/>
                <a:tailEnd/>
              </a:ln>
            </p:spPr>
            <p:txBody>
              <a:bodyPr anchor="ctr"/>
              <a:lstStyle/>
              <a:p>
                <a:endParaRPr lang="zh-CN" altLang="en-US"/>
              </a:p>
            </p:txBody>
          </p:sp>
          <p:sp>
            <p:nvSpPr>
              <p:cNvPr id="78" name="Rectangle 121"/>
              <p:cNvSpPr>
                <a:spLocks noChangeArrowheads="1"/>
              </p:cNvSpPr>
              <p:nvPr/>
            </p:nvSpPr>
            <p:spPr bwMode="auto">
              <a:xfrm flipH="1">
                <a:off x="7001" y="6195"/>
                <a:ext cx="205" cy="52"/>
              </a:xfrm>
              <a:prstGeom prst="rect">
                <a:avLst/>
              </a:prstGeom>
              <a:solidFill>
                <a:srgbClr val="969696">
                  <a:alpha val="50000"/>
                </a:srgbClr>
              </a:solidFill>
              <a:ln w="9525">
                <a:solidFill>
                  <a:srgbClr val="000000"/>
                </a:solidFill>
                <a:miter lim="800000"/>
                <a:headEnd/>
                <a:tailEnd/>
              </a:ln>
            </p:spPr>
            <p:txBody>
              <a:bodyPr anchor="ctr"/>
              <a:lstStyle/>
              <a:p>
                <a:endParaRPr lang="zh-CN" altLang="en-US"/>
              </a:p>
            </p:txBody>
          </p:sp>
          <p:sp>
            <p:nvSpPr>
              <p:cNvPr id="79" name="Line 122"/>
              <p:cNvSpPr>
                <a:spLocks noChangeShapeType="1"/>
              </p:cNvSpPr>
              <p:nvPr/>
            </p:nvSpPr>
            <p:spPr bwMode="auto">
              <a:xfrm flipH="1">
                <a:off x="7047" y="5917"/>
                <a:ext cx="14" cy="634"/>
              </a:xfrm>
              <a:prstGeom prst="line">
                <a:avLst/>
              </a:prstGeom>
              <a:noFill/>
              <a:ln w="31750">
                <a:solidFill>
                  <a:srgbClr val="969696"/>
                </a:solidFill>
                <a:round/>
                <a:headEnd/>
                <a:tailEnd/>
              </a:ln>
            </p:spPr>
            <p:txBody>
              <a:bodyPr/>
              <a:lstStyle/>
              <a:p>
                <a:endParaRPr lang="zh-CN" altLang="en-US"/>
              </a:p>
            </p:txBody>
          </p:sp>
          <p:sp>
            <p:nvSpPr>
              <p:cNvPr id="80" name="Line 123"/>
              <p:cNvSpPr>
                <a:spLocks noChangeShapeType="1"/>
              </p:cNvSpPr>
              <p:nvPr/>
            </p:nvSpPr>
            <p:spPr bwMode="auto">
              <a:xfrm flipH="1">
                <a:off x="6900" y="6228"/>
                <a:ext cx="122" cy="0"/>
              </a:xfrm>
              <a:prstGeom prst="line">
                <a:avLst/>
              </a:prstGeom>
              <a:noFill/>
              <a:ln w="38100">
                <a:solidFill>
                  <a:srgbClr val="808080"/>
                </a:solidFill>
                <a:round/>
                <a:headEnd/>
                <a:tailEnd/>
              </a:ln>
            </p:spPr>
            <p:txBody>
              <a:bodyPr/>
              <a:lstStyle/>
              <a:p>
                <a:endParaRPr lang="zh-CN" altLang="en-US"/>
              </a:p>
            </p:txBody>
          </p:sp>
          <p:sp>
            <p:nvSpPr>
              <p:cNvPr id="81" name="Rectangle 124"/>
              <p:cNvSpPr>
                <a:spLocks noChangeArrowheads="1"/>
              </p:cNvSpPr>
              <p:nvPr/>
            </p:nvSpPr>
            <p:spPr bwMode="auto">
              <a:xfrm flipH="1">
                <a:off x="6725" y="6195"/>
                <a:ext cx="175" cy="52"/>
              </a:xfrm>
              <a:prstGeom prst="rect">
                <a:avLst/>
              </a:prstGeom>
              <a:solidFill>
                <a:srgbClr val="969696">
                  <a:alpha val="50000"/>
                </a:srgbClr>
              </a:solidFill>
              <a:ln w="9525">
                <a:solidFill>
                  <a:srgbClr val="000000"/>
                </a:solidFill>
                <a:miter lim="800000"/>
                <a:headEnd/>
                <a:tailEnd/>
              </a:ln>
            </p:spPr>
            <p:txBody>
              <a:bodyPr anchor="ctr"/>
              <a:lstStyle/>
              <a:p>
                <a:endParaRPr lang="zh-CN" altLang="en-US"/>
              </a:p>
            </p:txBody>
          </p:sp>
          <p:sp>
            <p:nvSpPr>
              <p:cNvPr id="82" name="Line 125"/>
              <p:cNvSpPr>
                <a:spLocks noChangeShapeType="1"/>
              </p:cNvSpPr>
              <p:nvPr/>
            </p:nvSpPr>
            <p:spPr bwMode="auto">
              <a:xfrm flipH="1">
                <a:off x="6809" y="6028"/>
                <a:ext cx="0" cy="535"/>
              </a:xfrm>
              <a:prstGeom prst="line">
                <a:avLst/>
              </a:prstGeom>
              <a:noFill/>
              <a:ln w="50800">
                <a:solidFill>
                  <a:srgbClr val="C0C0C0"/>
                </a:solidFill>
                <a:round/>
                <a:headEnd/>
                <a:tailEnd/>
              </a:ln>
            </p:spPr>
            <p:txBody>
              <a:bodyPr/>
              <a:lstStyle/>
              <a:p>
                <a:endParaRPr lang="zh-CN" altLang="en-US"/>
              </a:p>
            </p:txBody>
          </p:sp>
          <p:sp>
            <p:nvSpPr>
              <p:cNvPr id="83" name="Rectangle 126"/>
              <p:cNvSpPr>
                <a:spLocks noChangeArrowheads="1"/>
              </p:cNvSpPr>
              <p:nvPr/>
            </p:nvSpPr>
            <p:spPr bwMode="auto">
              <a:xfrm flipH="1">
                <a:off x="6081" y="6325"/>
                <a:ext cx="1063" cy="103"/>
              </a:xfrm>
              <a:prstGeom prst="rect">
                <a:avLst/>
              </a:prstGeom>
              <a:gradFill rotWithShape="0">
                <a:gsLst>
                  <a:gs pos="0">
                    <a:srgbClr val="C0C0C0">
                      <a:gamma/>
                      <a:shade val="60000"/>
                      <a:invGamma/>
                    </a:srgbClr>
                  </a:gs>
                  <a:gs pos="50000">
                    <a:srgbClr val="C0C0C0"/>
                  </a:gs>
                  <a:gs pos="100000">
                    <a:srgbClr val="C0C0C0">
                      <a:gamma/>
                      <a:shade val="60000"/>
                      <a:invGamma/>
                    </a:srgbClr>
                  </a:gs>
                </a:gsLst>
                <a:lin ang="5400000" scaled="1"/>
              </a:gradFill>
              <a:ln w="9525">
                <a:solidFill>
                  <a:srgbClr val="000000"/>
                </a:solidFill>
                <a:miter lim="800000"/>
                <a:headEnd/>
                <a:tailEnd/>
              </a:ln>
            </p:spPr>
            <p:txBody>
              <a:bodyPr anchor="ctr"/>
              <a:lstStyle/>
              <a:p>
                <a:endParaRPr lang="zh-CN" altLang="en-US"/>
              </a:p>
            </p:txBody>
          </p:sp>
          <p:sp>
            <p:nvSpPr>
              <p:cNvPr id="84" name="Rectangle 127" descr="深色竖线"/>
              <p:cNvSpPr>
                <a:spLocks noChangeArrowheads="1"/>
              </p:cNvSpPr>
              <p:nvPr/>
            </p:nvSpPr>
            <p:spPr bwMode="auto">
              <a:xfrm flipH="1">
                <a:off x="4398" y="6325"/>
                <a:ext cx="1532" cy="103"/>
              </a:xfrm>
              <a:prstGeom prst="rect">
                <a:avLst/>
              </a:prstGeom>
              <a:pattFill prst="dkVert">
                <a:fgClr>
                  <a:srgbClr val="969696"/>
                </a:fgClr>
                <a:bgClr>
                  <a:srgbClr val="FFFFFF"/>
                </a:bgClr>
              </a:pattFill>
              <a:ln w="19050">
                <a:solidFill>
                  <a:srgbClr val="808080"/>
                </a:solidFill>
                <a:prstDash val="lgDash"/>
                <a:miter lim="800000"/>
                <a:headEnd/>
                <a:tailEnd/>
              </a:ln>
            </p:spPr>
            <p:txBody>
              <a:bodyPr anchor="ctr"/>
              <a:lstStyle/>
              <a:p>
                <a:endParaRPr lang="zh-CN" altLang="en-US"/>
              </a:p>
            </p:txBody>
          </p:sp>
          <p:sp>
            <p:nvSpPr>
              <p:cNvPr id="85" name="Rectangle 128" descr="窄竖线"/>
              <p:cNvSpPr>
                <a:spLocks noChangeArrowheads="1"/>
              </p:cNvSpPr>
              <p:nvPr/>
            </p:nvSpPr>
            <p:spPr bwMode="auto">
              <a:xfrm flipH="1">
                <a:off x="4398" y="6126"/>
                <a:ext cx="1532" cy="199"/>
              </a:xfrm>
              <a:prstGeom prst="rect">
                <a:avLst/>
              </a:prstGeom>
              <a:pattFill prst="narVert">
                <a:fgClr>
                  <a:srgbClr val="969696"/>
                </a:fgClr>
                <a:bgClr>
                  <a:srgbClr val="FFFFFF"/>
                </a:bgClr>
              </a:pattFill>
              <a:ln w="9525">
                <a:solidFill>
                  <a:srgbClr val="FFFFFF"/>
                </a:solidFill>
                <a:miter lim="800000"/>
                <a:headEnd/>
                <a:tailEnd/>
              </a:ln>
            </p:spPr>
            <p:txBody>
              <a:bodyPr anchor="ctr"/>
              <a:lstStyle/>
              <a:p>
                <a:endParaRPr lang="zh-CN" altLang="en-US"/>
              </a:p>
            </p:txBody>
          </p:sp>
          <p:sp>
            <p:nvSpPr>
              <p:cNvPr id="86" name="Rectangle 129"/>
              <p:cNvSpPr>
                <a:spLocks noChangeArrowheads="1"/>
              </p:cNvSpPr>
              <p:nvPr/>
            </p:nvSpPr>
            <p:spPr bwMode="auto">
              <a:xfrm flipH="1">
                <a:off x="7392" y="5880"/>
                <a:ext cx="60" cy="397"/>
              </a:xfrm>
              <a:prstGeom prst="rect">
                <a:avLst/>
              </a:prstGeom>
              <a:gradFill rotWithShape="0">
                <a:gsLst>
                  <a:gs pos="0">
                    <a:srgbClr val="C0C0C0"/>
                  </a:gs>
                  <a:gs pos="100000">
                    <a:srgbClr val="C0C0C0">
                      <a:gamma/>
                      <a:shade val="46275"/>
                      <a:invGamma/>
                    </a:srgbClr>
                  </a:gs>
                </a:gsLst>
                <a:lin ang="5400000" scaled="1"/>
              </a:gradFill>
              <a:ln w="9525">
                <a:solidFill>
                  <a:srgbClr val="969696"/>
                </a:solidFill>
                <a:miter lim="800000"/>
                <a:headEnd/>
                <a:tailEnd/>
              </a:ln>
            </p:spPr>
            <p:txBody>
              <a:bodyPr anchor="ctr"/>
              <a:lstStyle/>
              <a:p>
                <a:endParaRPr lang="zh-CN" altLang="en-US"/>
              </a:p>
            </p:txBody>
          </p:sp>
          <p:grpSp>
            <p:nvGrpSpPr>
              <p:cNvPr id="39" name="Group 130"/>
              <p:cNvGrpSpPr>
                <a:grpSpLocks/>
              </p:cNvGrpSpPr>
              <p:nvPr/>
            </p:nvGrpSpPr>
            <p:grpSpPr bwMode="auto">
              <a:xfrm>
                <a:off x="6047" y="6587"/>
                <a:ext cx="3444" cy="197"/>
                <a:chOff x="4368" y="2160"/>
                <a:chExt cx="1203" cy="90"/>
              </a:xfrm>
            </p:grpSpPr>
            <p:sp>
              <p:nvSpPr>
                <p:cNvPr id="199" name="Rectangle 131"/>
                <p:cNvSpPr>
                  <a:spLocks noChangeArrowheads="1"/>
                </p:cNvSpPr>
                <p:nvPr/>
              </p:nvSpPr>
              <p:spPr bwMode="auto">
                <a:xfrm>
                  <a:off x="4368" y="2160"/>
                  <a:ext cx="1203" cy="90"/>
                </a:xfrm>
                <a:prstGeom prst="rect">
                  <a:avLst/>
                </a:prstGeom>
                <a:solidFill>
                  <a:srgbClr val="C0C0C0"/>
                </a:solidFill>
                <a:ln w="9525">
                  <a:solidFill>
                    <a:srgbClr val="008080"/>
                  </a:solidFill>
                  <a:miter lim="800000"/>
                  <a:headEnd/>
                  <a:tailEnd/>
                </a:ln>
              </p:spPr>
              <p:txBody>
                <a:bodyPr anchor="ctr"/>
                <a:lstStyle/>
                <a:p>
                  <a:endParaRPr lang="zh-CN" altLang="en-US"/>
                </a:p>
              </p:txBody>
            </p:sp>
            <p:sp>
              <p:nvSpPr>
                <p:cNvPr id="200" name="Rectangle 132"/>
                <p:cNvSpPr>
                  <a:spLocks noChangeArrowheads="1"/>
                </p:cNvSpPr>
                <p:nvPr/>
              </p:nvSpPr>
              <p:spPr bwMode="auto">
                <a:xfrm>
                  <a:off x="4399" y="2176"/>
                  <a:ext cx="1143" cy="25"/>
                </a:xfrm>
                <a:prstGeom prst="rect">
                  <a:avLst/>
                </a:prstGeom>
                <a:gradFill rotWithShape="0">
                  <a:gsLst>
                    <a:gs pos="0">
                      <a:srgbClr val="C0C0C0"/>
                    </a:gs>
                    <a:gs pos="50000">
                      <a:srgbClr val="C0C0C0">
                        <a:gamma/>
                        <a:shade val="46275"/>
                        <a:invGamma/>
                      </a:srgbClr>
                    </a:gs>
                    <a:gs pos="100000">
                      <a:srgbClr val="C0C0C0"/>
                    </a:gs>
                  </a:gsLst>
                  <a:lin ang="5400000" scaled="1"/>
                </a:gradFill>
                <a:ln w="9525">
                  <a:solidFill>
                    <a:srgbClr val="808080"/>
                  </a:solidFill>
                  <a:miter lim="800000"/>
                  <a:headEnd/>
                  <a:tailEnd/>
                </a:ln>
              </p:spPr>
              <p:txBody>
                <a:bodyPr anchor="ctr"/>
                <a:lstStyle/>
                <a:p>
                  <a:endParaRPr lang="zh-CN" altLang="en-US"/>
                </a:p>
              </p:txBody>
            </p:sp>
            <p:sp>
              <p:nvSpPr>
                <p:cNvPr id="201" name="Rectangle 133"/>
                <p:cNvSpPr>
                  <a:spLocks noChangeArrowheads="1"/>
                </p:cNvSpPr>
                <p:nvPr/>
              </p:nvSpPr>
              <p:spPr bwMode="auto">
                <a:xfrm>
                  <a:off x="4689" y="2169"/>
                  <a:ext cx="96" cy="48"/>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9525">
                  <a:solidFill>
                    <a:srgbClr val="808080"/>
                  </a:solidFill>
                  <a:miter lim="800000"/>
                  <a:headEnd/>
                  <a:tailEnd/>
                </a:ln>
              </p:spPr>
              <p:txBody>
                <a:bodyPr anchor="ctr"/>
                <a:lstStyle/>
                <a:p>
                  <a:endParaRPr lang="zh-CN" altLang="en-US"/>
                </a:p>
              </p:txBody>
            </p:sp>
            <p:sp>
              <p:nvSpPr>
                <p:cNvPr id="202" name="Rectangle 134"/>
                <p:cNvSpPr>
                  <a:spLocks noChangeArrowheads="1"/>
                </p:cNvSpPr>
                <p:nvPr/>
              </p:nvSpPr>
              <p:spPr bwMode="auto">
                <a:xfrm>
                  <a:off x="4800" y="2166"/>
                  <a:ext cx="96" cy="48"/>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9525">
                  <a:solidFill>
                    <a:srgbClr val="808080"/>
                  </a:solidFill>
                  <a:miter lim="800000"/>
                  <a:headEnd/>
                  <a:tailEnd/>
                </a:ln>
              </p:spPr>
              <p:txBody>
                <a:bodyPr anchor="ctr"/>
                <a:lstStyle/>
                <a:p>
                  <a:endParaRPr lang="zh-CN" altLang="en-US"/>
                </a:p>
              </p:txBody>
            </p:sp>
          </p:grpSp>
          <p:sp>
            <p:nvSpPr>
              <p:cNvPr id="88" name="Rectangle 135"/>
              <p:cNvSpPr>
                <a:spLocks noChangeArrowheads="1"/>
              </p:cNvSpPr>
              <p:nvPr/>
            </p:nvSpPr>
            <p:spPr bwMode="auto">
              <a:xfrm flipH="1">
                <a:off x="7112" y="7210"/>
                <a:ext cx="551" cy="53"/>
              </a:xfrm>
              <a:prstGeom prst="rect">
                <a:avLst/>
              </a:prstGeom>
              <a:gradFill rotWithShape="0">
                <a:gsLst>
                  <a:gs pos="0">
                    <a:srgbClr val="C0C0C0"/>
                  </a:gs>
                  <a:gs pos="100000">
                    <a:srgbClr val="C0C0C0">
                      <a:gamma/>
                      <a:shade val="46275"/>
                      <a:invGamma/>
                    </a:srgbClr>
                  </a:gs>
                </a:gsLst>
                <a:path path="shape">
                  <a:fillToRect l="50000" t="50000" r="50000" b="50000"/>
                </a:path>
              </a:gradFill>
              <a:ln w="9525">
                <a:solidFill>
                  <a:srgbClr val="C0C0C0"/>
                </a:solidFill>
                <a:miter lim="800000"/>
                <a:headEnd/>
                <a:tailEnd/>
              </a:ln>
            </p:spPr>
            <p:txBody>
              <a:bodyPr anchor="ctr"/>
              <a:lstStyle/>
              <a:p>
                <a:endParaRPr lang="zh-CN" altLang="en-US"/>
              </a:p>
            </p:txBody>
          </p:sp>
          <p:sp>
            <p:nvSpPr>
              <p:cNvPr id="89" name="Line 136"/>
              <p:cNvSpPr>
                <a:spLocks noChangeShapeType="1"/>
              </p:cNvSpPr>
              <p:nvPr/>
            </p:nvSpPr>
            <p:spPr bwMode="auto">
              <a:xfrm flipH="1">
                <a:off x="7074" y="6651"/>
                <a:ext cx="13" cy="634"/>
              </a:xfrm>
              <a:prstGeom prst="line">
                <a:avLst/>
              </a:prstGeom>
              <a:noFill/>
              <a:ln w="31750">
                <a:solidFill>
                  <a:srgbClr val="969696"/>
                </a:solidFill>
                <a:round/>
                <a:headEnd/>
                <a:tailEnd/>
              </a:ln>
            </p:spPr>
            <p:txBody>
              <a:bodyPr/>
              <a:lstStyle/>
              <a:p>
                <a:endParaRPr lang="zh-CN" altLang="en-US"/>
              </a:p>
            </p:txBody>
          </p:sp>
          <p:sp>
            <p:nvSpPr>
              <p:cNvPr id="90" name="Line 137"/>
              <p:cNvSpPr>
                <a:spLocks noChangeShapeType="1"/>
              </p:cNvSpPr>
              <p:nvPr/>
            </p:nvSpPr>
            <p:spPr bwMode="auto">
              <a:xfrm flipH="1">
                <a:off x="6836" y="6762"/>
                <a:ext cx="0" cy="536"/>
              </a:xfrm>
              <a:prstGeom prst="line">
                <a:avLst/>
              </a:prstGeom>
              <a:noFill/>
              <a:ln w="50800">
                <a:solidFill>
                  <a:srgbClr val="C0C0C0"/>
                </a:solidFill>
                <a:round/>
                <a:headEnd/>
                <a:tailEnd/>
              </a:ln>
            </p:spPr>
            <p:txBody>
              <a:bodyPr/>
              <a:lstStyle/>
              <a:p>
                <a:endParaRPr lang="zh-CN" altLang="en-US"/>
              </a:p>
            </p:txBody>
          </p:sp>
          <p:grpSp>
            <p:nvGrpSpPr>
              <p:cNvPr id="45" name="Group 138"/>
              <p:cNvGrpSpPr>
                <a:grpSpLocks/>
              </p:cNvGrpSpPr>
              <p:nvPr/>
            </p:nvGrpSpPr>
            <p:grpSpPr bwMode="auto">
              <a:xfrm>
                <a:off x="4372" y="6861"/>
                <a:ext cx="3190" cy="349"/>
                <a:chOff x="1908" y="845"/>
                <a:chExt cx="1445" cy="160"/>
              </a:xfrm>
            </p:grpSpPr>
            <p:sp>
              <p:nvSpPr>
                <p:cNvPr id="189" name="Rectangle 139"/>
                <p:cNvSpPr>
                  <a:spLocks noChangeArrowheads="1"/>
                </p:cNvSpPr>
                <p:nvPr/>
              </p:nvSpPr>
              <p:spPr bwMode="auto">
                <a:xfrm flipH="1">
                  <a:off x="1908" y="983"/>
                  <a:ext cx="1250" cy="10"/>
                </a:xfrm>
                <a:prstGeom prst="rect">
                  <a:avLst/>
                </a:prstGeom>
                <a:gradFill rotWithShape="0">
                  <a:gsLst>
                    <a:gs pos="0">
                      <a:srgbClr val="C0C0C0">
                        <a:gamma/>
                        <a:shade val="46667"/>
                        <a:invGamma/>
                      </a:srgbClr>
                    </a:gs>
                    <a:gs pos="50000">
                      <a:srgbClr val="C0C0C0"/>
                    </a:gs>
                    <a:gs pos="100000">
                      <a:srgbClr val="C0C0C0">
                        <a:gamma/>
                        <a:shade val="46667"/>
                        <a:invGamma/>
                      </a:srgbClr>
                    </a:gs>
                  </a:gsLst>
                  <a:lin ang="5400000" scaled="1"/>
                </a:gradFill>
                <a:ln w="9525">
                  <a:solidFill>
                    <a:srgbClr val="969696"/>
                  </a:solidFill>
                  <a:miter lim="800000"/>
                  <a:headEnd/>
                  <a:tailEnd/>
                </a:ln>
              </p:spPr>
              <p:txBody>
                <a:bodyPr anchor="ctr"/>
                <a:lstStyle/>
                <a:p>
                  <a:endParaRPr lang="zh-CN" altLang="en-US"/>
                </a:p>
              </p:txBody>
            </p:sp>
            <p:sp>
              <p:nvSpPr>
                <p:cNvPr id="190" name="Rectangle 140"/>
                <p:cNvSpPr>
                  <a:spLocks noChangeArrowheads="1"/>
                </p:cNvSpPr>
                <p:nvPr/>
              </p:nvSpPr>
              <p:spPr bwMode="auto">
                <a:xfrm flipH="1">
                  <a:off x="3158" y="914"/>
                  <a:ext cx="195" cy="91"/>
                </a:xfrm>
                <a:prstGeom prst="rect">
                  <a:avLst/>
                </a:prstGeom>
                <a:gradFill rotWithShape="0">
                  <a:gsLst>
                    <a:gs pos="0">
                      <a:srgbClr val="00FFFF"/>
                    </a:gs>
                    <a:gs pos="50000">
                      <a:srgbClr val="00FFFF">
                        <a:gamma/>
                        <a:shade val="46275"/>
                        <a:invGamma/>
                      </a:srgbClr>
                    </a:gs>
                    <a:gs pos="100000">
                      <a:srgbClr val="00FFFF"/>
                    </a:gs>
                  </a:gsLst>
                  <a:lin ang="5400000" scaled="1"/>
                </a:gradFill>
                <a:ln w="9525">
                  <a:solidFill>
                    <a:srgbClr val="808080"/>
                  </a:solidFill>
                  <a:miter lim="800000"/>
                  <a:headEnd/>
                  <a:tailEnd/>
                </a:ln>
              </p:spPr>
              <p:txBody>
                <a:bodyPr anchor="ctr"/>
                <a:lstStyle/>
                <a:p>
                  <a:endParaRPr lang="zh-CN" altLang="en-US"/>
                </a:p>
              </p:txBody>
            </p:sp>
            <p:sp>
              <p:nvSpPr>
                <p:cNvPr id="191" name="Rectangle 141"/>
                <p:cNvSpPr>
                  <a:spLocks noChangeArrowheads="1"/>
                </p:cNvSpPr>
                <p:nvPr/>
              </p:nvSpPr>
              <p:spPr bwMode="auto">
                <a:xfrm flipH="1">
                  <a:off x="3186" y="869"/>
                  <a:ext cx="28" cy="45"/>
                </a:xfrm>
                <a:prstGeom prst="rect">
                  <a:avLst/>
                </a:prstGeom>
                <a:gradFill rotWithShape="0">
                  <a:gsLst>
                    <a:gs pos="0">
                      <a:srgbClr val="C0C0C0">
                        <a:gamma/>
                        <a:shade val="46275"/>
                        <a:invGamma/>
                      </a:srgbClr>
                    </a:gs>
                    <a:gs pos="100000">
                      <a:srgbClr val="C0C0C0"/>
                    </a:gs>
                  </a:gsLst>
                  <a:path path="shape">
                    <a:fillToRect l="50000" t="50000" r="50000" b="50000"/>
                  </a:path>
                </a:gradFill>
                <a:ln w="9525">
                  <a:solidFill>
                    <a:srgbClr val="969696"/>
                  </a:solidFill>
                  <a:miter lim="800000"/>
                  <a:headEnd/>
                  <a:tailEnd/>
                </a:ln>
              </p:spPr>
              <p:txBody>
                <a:bodyPr anchor="ctr"/>
                <a:lstStyle/>
                <a:p>
                  <a:endParaRPr lang="zh-CN" altLang="en-US"/>
                </a:p>
              </p:txBody>
            </p:sp>
            <p:sp>
              <p:nvSpPr>
                <p:cNvPr id="192" name="Rectangle 142"/>
                <p:cNvSpPr>
                  <a:spLocks noChangeArrowheads="1"/>
                </p:cNvSpPr>
                <p:nvPr/>
              </p:nvSpPr>
              <p:spPr bwMode="auto">
                <a:xfrm flipH="1">
                  <a:off x="3214" y="884"/>
                  <a:ext cx="28" cy="12"/>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9525">
                  <a:solidFill>
                    <a:srgbClr val="808080"/>
                  </a:solidFill>
                  <a:miter lim="800000"/>
                  <a:headEnd/>
                  <a:tailEnd/>
                </a:ln>
              </p:spPr>
              <p:txBody>
                <a:bodyPr anchor="ctr"/>
                <a:lstStyle/>
                <a:p>
                  <a:endParaRPr lang="zh-CN" altLang="en-US"/>
                </a:p>
              </p:txBody>
            </p:sp>
            <p:sp>
              <p:nvSpPr>
                <p:cNvPr id="193" name="Rectangle 143"/>
                <p:cNvSpPr>
                  <a:spLocks noChangeArrowheads="1"/>
                </p:cNvSpPr>
                <p:nvPr/>
              </p:nvSpPr>
              <p:spPr bwMode="auto">
                <a:xfrm flipH="1">
                  <a:off x="3093" y="876"/>
                  <a:ext cx="93" cy="24"/>
                </a:xfrm>
                <a:prstGeom prst="rect">
                  <a:avLst/>
                </a:prstGeom>
                <a:solidFill>
                  <a:srgbClr val="969696">
                    <a:alpha val="50000"/>
                  </a:srgbClr>
                </a:solidFill>
                <a:ln w="9525">
                  <a:solidFill>
                    <a:srgbClr val="000000"/>
                  </a:solidFill>
                  <a:miter lim="800000"/>
                  <a:headEnd/>
                  <a:tailEnd/>
                </a:ln>
              </p:spPr>
              <p:txBody>
                <a:bodyPr anchor="ctr"/>
                <a:lstStyle/>
                <a:p>
                  <a:endParaRPr lang="zh-CN" altLang="en-US"/>
                </a:p>
              </p:txBody>
            </p:sp>
            <p:sp>
              <p:nvSpPr>
                <p:cNvPr id="194" name="Line 144"/>
                <p:cNvSpPr>
                  <a:spLocks noChangeShapeType="1"/>
                </p:cNvSpPr>
                <p:nvPr/>
              </p:nvSpPr>
              <p:spPr bwMode="auto">
                <a:xfrm flipH="1">
                  <a:off x="3047" y="891"/>
                  <a:ext cx="55" cy="0"/>
                </a:xfrm>
                <a:prstGeom prst="line">
                  <a:avLst/>
                </a:prstGeom>
                <a:noFill/>
                <a:ln w="38100">
                  <a:solidFill>
                    <a:srgbClr val="808080"/>
                  </a:solidFill>
                  <a:round/>
                  <a:headEnd/>
                  <a:tailEnd/>
                </a:ln>
              </p:spPr>
              <p:txBody>
                <a:bodyPr/>
                <a:lstStyle/>
                <a:p>
                  <a:endParaRPr lang="zh-CN" altLang="en-US"/>
                </a:p>
              </p:txBody>
            </p:sp>
            <p:sp>
              <p:nvSpPr>
                <p:cNvPr id="195" name="Rectangle 145"/>
                <p:cNvSpPr>
                  <a:spLocks noChangeArrowheads="1"/>
                </p:cNvSpPr>
                <p:nvPr/>
              </p:nvSpPr>
              <p:spPr bwMode="auto">
                <a:xfrm flipH="1">
                  <a:off x="2968" y="876"/>
                  <a:ext cx="79" cy="24"/>
                </a:xfrm>
                <a:prstGeom prst="rect">
                  <a:avLst/>
                </a:prstGeom>
                <a:solidFill>
                  <a:srgbClr val="969696">
                    <a:alpha val="50000"/>
                  </a:srgbClr>
                </a:solidFill>
                <a:ln w="9525">
                  <a:solidFill>
                    <a:srgbClr val="000000"/>
                  </a:solidFill>
                  <a:miter lim="800000"/>
                  <a:headEnd/>
                  <a:tailEnd/>
                </a:ln>
              </p:spPr>
              <p:txBody>
                <a:bodyPr anchor="ctr"/>
                <a:lstStyle/>
                <a:p>
                  <a:endParaRPr lang="zh-CN" altLang="en-US"/>
                </a:p>
              </p:txBody>
            </p:sp>
            <p:sp>
              <p:nvSpPr>
                <p:cNvPr id="196" name="Rectangle 146"/>
                <p:cNvSpPr>
                  <a:spLocks noChangeArrowheads="1"/>
                </p:cNvSpPr>
                <p:nvPr/>
              </p:nvSpPr>
              <p:spPr bwMode="auto">
                <a:xfrm flipH="1">
                  <a:off x="2676" y="936"/>
                  <a:ext cx="482" cy="47"/>
                </a:xfrm>
                <a:prstGeom prst="rect">
                  <a:avLst/>
                </a:prstGeom>
                <a:gradFill rotWithShape="0">
                  <a:gsLst>
                    <a:gs pos="0">
                      <a:srgbClr val="C0C0C0">
                        <a:gamma/>
                        <a:shade val="60000"/>
                        <a:invGamma/>
                      </a:srgbClr>
                    </a:gs>
                    <a:gs pos="50000">
                      <a:srgbClr val="C0C0C0"/>
                    </a:gs>
                    <a:gs pos="100000">
                      <a:srgbClr val="C0C0C0">
                        <a:gamma/>
                        <a:shade val="60000"/>
                        <a:invGamma/>
                      </a:srgbClr>
                    </a:gs>
                  </a:gsLst>
                  <a:lin ang="5400000" scaled="1"/>
                </a:gradFill>
                <a:ln w="9525">
                  <a:solidFill>
                    <a:srgbClr val="000000"/>
                  </a:solidFill>
                  <a:miter lim="800000"/>
                  <a:headEnd/>
                  <a:tailEnd/>
                </a:ln>
              </p:spPr>
              <p:txBody>
                <a:bodyPr anchor="ctr"/>
                <a:lstStyle/>
                <a:p>
                  <a:endParaRPr lang="zh-CN" altLang="en-US"/>
                </a:p>
              </p:txBody>
            </p:sp>
            <p:sp>
              <p:nvSpPr>
                <p:cNvPr id="197" name="Rectangle 147" descr="深色竖线"/>
                <p:cNvSpPr>
                  <a:spLocks noChangeArrowheads="1"/>
                </p:cNvSpPr>
                <p:nvPr/>
              </p:nvSpPr>
              <p:spPr bwMode="auto">
                <a:xfrm flipH="1">
                  <a:off x="1914" y="936"/>
                  <a:ext cx="694" cy="47"/>
                </a:xfrm>
                <a:prstGeom prst="rect">
                  <a:avLst/>
                </a:prstGeom>
                <a:pattFill prst="dkVert">
                  <a:fgClr>
                    <a:srgbClr val="969696"/>
                  </a:fgClr>
                  <a:bgClr>
                    <a:srgbClr val="FFFFFF"/>
                  </a:bgClr>
                </a:pattFill>
                <a:ln w="19050">
                  <a:solidFill>
                    <a:srgbClr val="808080"/>
                  </a:solidFill>
                  <a:prstDash val="lgDash"/>
                  <a:miter lim="800000"/>
                  <a:headEnd/>
                  <a:tailEnd/>
                </a:ln>
              </p:spPr>
              <p:txBody>
                <a:bodyPr anchor="ctr"/>
                <a:lstStyle/>
                <a:p>
                  <a:endParaRPr lang="zh-CN" altLang="en-US"/>
                </a:p>
              </p:txBody>
            </p:sp>
            <p:sp>
              <p:nvSpPr>
                <p:cNvPr id="198" name="Rectangle 148" descr="窄竖线"/>
                <p:cNvSpPr>
                  <a:spLocks noChangeArrowheads="1"/>
                </p:cNvSpPr>
                <p:nvPr/>
              </p:nvSpPr>
              <p:spPr bwMode="auto">
                <a:xfrm flipH="1">
                  <a:off x="1914" y="845"/>
                  <a:ext cx="694" cy="91"/>
                </a:xfrm>
                <a:prstGeom prst="rect">
                  <a:avLst/>
                </a:prstGeom>
                <a:pattFill prst="narVert">
                  <a:fgClr>
                    <a:srgbClr val="969696"/>
                  </a:fgClr>
                  <a:bgClr>
                    <a:srgbClr val="FFFFFF"/>
                  </a:bgClr>
                </a:pattFill>
                <a:ln w="9525">
                  <a:solidFill>
                    <a:srgbClr val="FFFFFF"/>
                  </a:solidFill>
                  <a:miter lim="800000"/>
                  <a:headEnd/>
                  <a:tailEnd/>
                </a:ln>
              </p:spPr>
              <p:txBody>
                <a:bodyPr anchor="ctr"/>
                <a:lstStyle/>
                <a:p>
                  <a:endParaRPr lang="zh-CN" altLang="en-US"/>
                </a:p>
              </p:txBody>
            </p:sp>
          </p:grpSp>
          <p:sp>
            <p:nvSpPr>
              <p:cNvPr id="92" name="Rectangle 149"/>
              <p:cNvSpPr>
                <a:spLocks noChangeArrowheads="1"/>
              </p:cNvSpPr>
              <p:nvPr/>
            </p:nvSpPr>
            <p:spPr bwMode="auto">
              <a:xfrm flipH="1">
                <a:off x="7392" y="6614"/>
                <a:ext cx="60" cy="397"/>
              </a:xfrm>
              <a:prstGeom prst="rect">
                <a:avLst/>
              </a:prstGeom>
              <a:gradFill rotWithShape="0">
                <a:gsLst>
                  <a:gs pos="0">
                    <a:srgbClr val="C0C0C0"/>
                  </a:gs>
                  <a:gs pos="100000">
                    <a:srgbClr val="C0C0C0">
                      <a:gamma/>
                      <a:shade val="46275"/>
                      <a:invGamma/>
                    </a:srgbClr>
                  </a:gs>
                </a:gsLst>
                <a:lin ang="5400000" scaled="1"/>
              </a:gradFill>
              <a:ln w="9525">
                <a:solidFill>
                  <a:srgbClr val="969696"/>
                </a:solidFill>
                <a:miter lim="800000"/>
                <a:headEnd/>
                <a:tailEnd/>
              </a:ln>
            </p:spPr>
            <p:txBody>
              <a:bodyPr anchor="ctr"/>
              <a:lstStyle/>
              <a:p>
                <a:endParaRPr lang="zh-CN" altLang="en-US"/>
              </a:p>
            </p:txBody>
          </p:sp>
          <p:grpSp>
            <p:nvGrpSpPr>
              <p:cNvPr id="46" name="Group 150"/>
              <p:cNvGrpSpPr>
                <a:grpSpLocks/>
              </p:cNvGrpSpPr>
              <p:nvPr/>
            </p:nvGrpSpPr>
            <p:grpSpPr bwMode="auto">
              <a:xfrm>
                <a:off x="6074" y="7334"/>
                <a:ext cx="3444" cy="197"/>
                <a:chOff x="4368" y="2160"/>
                <a:chExt cx="1203" cy="90"/>
              </a:xfrm>
            </p:grpSpPr>
            <p:sp>
              <p:nvSpPr>
                <p:cNvPr id="185" name="Rectangle 151"/>
                <p:cNvSpPr>
                  <a:spLocks noChangeArrowheads="1"/>
                </p:cNvSpPr>
                <p:nvPr/>
              </p:nvSpPr>
              <p:spPr bwMode="auto">
                <a:xfrm>
                  <a:off x="4368" y="2160"/>
                  <a:ext cx="1203" cy="90"/>
                </a:xfrm>
                <a:prstGeom prst="rect">
                  <a:avLst/>
                </a:prstGeom>
                <a:solidFill>
                  <a:srgbClr val="C0C0C0"/>
                </a:solidFill>
                <a:ln w="9525">
                  <a:solidFill>
                    <a:srgbClr val="008080"/>
                  </a:solidFill>
                  <a:miter lim="800000"/>
                  <a:headEnd/>
                  <a:tailEnd/>
                </a:ln>
              </p:spPr>
              <p:txBody>
                <a:bodyPr anchor="ctr"/>
                <a:lstStyle/>
                <a:p>
                  <a:endParaRPr lang="zh-CN" altLang="en-US"/>
                </a:p>
              </p:txBody>
            </p:sp>
            <p:sp>
              <p:nvSpPr>
                <p:cNvPr id="186" name="Rectangle 152"/>
                <p:cNvSpPr>
                  <a:spLocks noChangeArrowheads="1"/>
                </p:cNvSpPr>
                <p:nvPr/>
              </p:nvSpPr>
              <p:spPr bwMode="auto">
                <a:xfrm>
                  <a:off x="4399" y="2176"/>
                  <a:ext cx="1143" cy="25"/>
                </a:xfrm>
                <a:prstGeom prst="rect">
                  <a:avLst/>
                </a:prstGeom>
                <a:gradFill rotWithShape="0">
                  <a:gsLst>
                    <a:gs pos="0">
                      <a:srgbClr val="C0C0C0"/>
                    </a:gs>
                    <a:gs pos="50000">
                      <a:srgbClr val="C0C0C0">
                        <a:gamma/>
                        <a:shade val="46275"/>
                        <a:invGamma/>
                      </a:srgbClr>
                    </a:gs>
                    <a:gs pos="100000">
                      <a:srgbClr val="C0C0C0"/>
                    </a:gs>
                  </a:gsLst>
                  <a:lin ang="5400000" scaled="1"/>
                </a:gradFill>
                <a:ln w="9525">
                  <a:solidFill>
                    <a:srgbClr val="808080"/>
                  </a:solidFill>
                  <a:miter lim="800000"/>
                  <a:headEnd/>
                  <a:tailEnd/>
                </a:ln>
              </p:spPr>
              <p:txBody>
                <a:bodyPr anchor="ctr"/>
                <a:lstStyle/>
                <a:p>
                  <a:endParaRPr lang="zh-CN" altLang="en-US"/>
                </a:p>
              </p:txBody>
            </p:sp>
            <p:sp>
              <p:nvSpPr>
                <p:cNvPr id="187" name="Rectangle 153"/>
                <p:cNvSpPr>
                  <a:spLocks noChangeArrowheads="1"/>
                </p:cNvSpPr>
                <p:nvPr/>
              </p:nvSpPr>
              <p:spPr bwMode="auto">
                <a:xfrm>
                  <a:off x="4689" y="2169"/>
                  <a:ext cx="96" cy="48"/>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9525">
                  <a:solidFill>
                    <a:srgbClr val="808080"/>
                  </a:solidFill>
                  <a:miter lim="800000"/>
                  <a:headEnd/>
                  <a:tailEnd/>
                </a:ln>
              </p:spPr>
              <p:txBody>
                <a:bodyPr anchor="ctr"/>
                <a:lstStyle/>
                <a:p>
                  <a:endParaRPr lang="zh-CN" altLang="en-US"/>
                </a:p>
              </p:txBody>
            </p:sp>
            <p:sp>
              <p:nvSpPr>
                <p:cNvPr id="188" name="Rectangle 154"/>
                <p:cNvSpPr>
                  <a:spLocks noChangeArrowheads="1"/>
                </p:cNvSpPr>
                <p:nvPr/>
              </p:nvSpPr>
              <p:spPr bwMode="auto">
                <a:xfrm>
                  <a:off x="4800" y="2166"/>
                  <a:ext cx="96" cy="48"/>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9525">
                  <a:solidFill>
                    <a:srgbClr val="808080"/>
                  </a:solidFill>
                  <a:miter lim="800000"/>
                  <a:headEnd/>
                  <a:tailEnd/>
                </a:ln>
              </p:spPr>
              <p:txBody>
                <a:bodyPr anchor="ctr"/>
                <a:lstStyle/>
                <a:p>
                  <a:endParaRPr lang="zh-CN" altLang="en-US"/>
                </a:p>
              </p:txBody>
            </p:sp>
          </p:grpSp>
          <p:sp>
            <p:nvSpPr>
              <p:cNvPr id="94" name="Rectangle 155"/>
              <p:cNvSpPr>
                <a:spLocks noChangeArrowheads="1"/>
              </p:cNvSpPr>
              <p:nvPr/>
            </p:nvSpPr>
            <p:spPr bwMode="auto">
              <a:xfrm flipH="1">
                <a:off x="7138" y="7957"/>
                <a:ext cx="552" cy="53"/>
              </a:xfrm>
              <a:prstGeom prst="rect">
                <a:avLst/>
              </a:prstGeom>
              <a:gradFill rotWithShape="0">
                <a:gsLst>
                  <a:gs pos="0">
                    <a:srgbClr val="C0C0C0"/>
                  </a:gs>
                  <a:gs pos="100000">
                    <a:srgbClr val="C0C0C0">
                      <a:gamma/>
                      <a:shade val="46275"/>
                      <a:invGamma/>
                    </a:srgbClr>
                  </a:gs>
                </a:gsLst>
                <a:path path="shape">
                  <a:fillToRect l="50000" t="50000" r="50000" b="50000"/>
                </a:path>
              </a:gradFill>
              <a:ln w="9525">
                <a:solidFill>
                  <a:srgbClr val="C0C0C0"/>
                </a:solidFill>
                <a:miter lim="800000"/>
                <a:headEnd/>
                <a:tailEnd/>
              </a:ln>
            </p:spPr>
            <p:txBody>
              <a:bodyPr anchor="ctr"/>
              <a:lstStyle/>
              <a:p>
                <a:endParaRPr lang="zh-CN" altLang="en-US"/>
              </a:p>
            </p:txBody>
          </p:sp>
          <p:sp>
            <p:nvSpPr>
              <p:cNvPr id="95" name="Line 156"/>
              <p:cNvSpPr>
                <a:spLocks noChangeShapeType="1"/>
              </p:cNvSpPr>
              <p:nvPr/>
            </p:nvSpPr>
            <p:spPr bwMode="auto">
              <a:xfrm flipH="1">
                <a:off x="7101" y="7398"/>
                <a:ext cx="13" cy="634"/>
              </a:xfrm>
              <a:prstGeom prst="line">
                <a:avLst/>
              </a:prstGeom>
              <a:noFill/>
              <a:ln w="31750">
                <a:solidFill>
                  <a:srgbClr val="969696"/>
                </a:solidFill>
                <a:round/>
                <a:headEnd/>
                <a:tailEnd/>
              </a:ln>
            </p:spPr>
            <p:txBody>
              <a:bodyPr/>
              <a:lstStyle/>
              <a:p>
                <a:endParaRPr lang="zh-CN" altLang="en-US"/>
              </a:p>
            </p:txBody>
          </p:sp>
          <p:sp>
            <p:nvSpPr>
              <p:cNvPr id="96" name="Line 157"/>
              <p:cNvSpPr>
                <a:spLocks noChangeShapeType="1"/>
              </p:cNvSpPr>
              <p:nvPr/>
            </p:nvSpPr>
            <p:spPr bwMode="auto">
              <a:xfrm flipH="1">
                <a:off x="6862" y="7509"/>
                <a:ext cx="0" cy="536"/>
              </a:xfrm>
              <a:prstGeom prst="line">
                <a:avLst/>
              </a:prstGeom>
              <a:noFill/>
              <a:ln w="50800">
                <a:solidFill>
                  <a:srgbClr val="C0C0C0"/>
                </a:solidFill>
                <a:round/>
                <a:headEnd/>
                <a:tailEnd/>
              </a:ln>
            </p:spPr>
            <p:txBody>
              <a:bodyPr/>
              <a:lstStyle/>
              <a:p>
                <a:endParaRPr lang="zh-CN" altLang="en-US"/>
              </a:p>
            </p:txBody>
          </p:sp>
          <p:sp>
            <p:nvSpPr>
              <p:cNvPr id="97" name="Rectangle 158"/>
              <p:cNvSpPr>
                <a:spLocks noChangeArrowheads="1"/>
              </p:cNvSpPr>
              <p:nvPr/>
            </p:nvSpPr>
            <p:spPr bwMode="auto">
              <a:xfrm flipH="1">
                <a:off x="4372" y="7896"/>
                <a:ext cx="2759" cy="21"/>
              </a:xfrm>
              <a:prstGeom prst="rect">
                <a:avLst/>
              </a:prstGeom>
              <a:gradFill rotWithShape="0">
                <a:gsLst>
                  <a:gs pos="0">
                    <a:srgbClr val="C0C0C0">
                      <a:gamma/>
                      <a:shade val="46667"/>
                      <a:invGamma/>
                    </a:srgbClr>
                  </a:gs>
                  <a:gs pos="50000">
                    <a:srgbClr val="C0C0C0"/>
                  </a:gs>
                  <a:gs pos="100000">
                    <a:srgbClr val="C0C0C0">
                      <a:gamma/>
                      <a:shade val="46667"/>
                      <a:invGamma/>
                    </a:srgbClr>
                  </a:gs>
                </a:gsLst>
                <a:lin ang="5400000" scaled="1"/>
              </a:gradFill>
              <a:ln w="9525">
                <a:solidFill>
                  <a:srgbClr val="969696"/>
                </a:solidFill>
                <a:miter lim="800000"/>
                <a:headEnd/>
                <a:tailEnd/>
              </a:ln>
            </p:spPr>
            <p:txBody>
              <a:bodyPr anchor="ctr"/>
              <a:lstStyle/>
              <a:p>
                <a:endParaRPr lang="zh-CN" altLang="en-US"/>
              </a:p>
            </p:txBody>
          </p:sp>
          <p:sp>
            <p:nvSpPr>
              <p:cNvPr id="98" name="Rectangle 159"/>
              <p:cNvSpPr>
                <a:spLocks noChangeArrowheads="1"/>
              </p:cNvSpPr>
              <p:nvPr/>
            </p:nvSpPr>
            <p:spPr bwMode="auto">
              <a:xfrm flipH="1">
                <a:off x="7131" y="7746"/>
                <a:ext cx="431" cy="198"/>
              </a:xfrm>
              <a:prstGeom prst="rect">
                <a:avLst/>
              </a:prstGeom>
              <a:gradFill rotWithShape="0">
                <a:gsLst>
                  <a:gs pos="0">
                    <a:srgbClr val="00FFFF"/>
                  </a:gs>
                  <a:gs pos="50000">
                    <a:srgbClr val="00FFFF">
                      <a:gamma/>
                      <a:shade val="46275"/>
                      <a:invGamma/>
                    </a:srgbClr>
                  </a:gs>
                  <a:gs pos="100000">
                    <a:srgbClr val="00FFFF"/>
                  </a:gs>
                </a:gsLst>
                <a:lin ang="5400000" scaled="1"/>
              </a:gradFill>
              <a:ln w="9525">
                <a:solidFill>
                  <a:srgbClr val="808080"/>
                </a:solidFill>
                <a:miter lim="800000"/>
                <a:headEnd/>
                <a:tailEnd/>
              </a:ln>
            </p:spPr>
            <p:txBody>
              <a:bodyPr anchor="ctr"/>
              <a:lstStyle/>
              <a:p>
                <a:endParaRPr lang="zh-CN" altLang="en-US"/>
              </a:p>
            </p:txBody>
          </p:sp>
          <p:sp>
            <p:nvSpPr>
              <p:cNvPr id="99" name="Rectangle 160"/>
              <p:cNvSpPr>
                <a:spLocks noChangeArrowheads="1"/>
              </p:cNvSpPr>
              <p:nvPr/>
            </p:nvSpPr>
            <p:spPr bwMode="auto">
              <a:xfrm flipH="1">
                <a:off x="7193" y="7647"/>
                <a:ext cx="62" cy="99"/>
              </a:xfrm>
              <a:prstGeom prst="rect">
                <a:avLst/>
              </a:prstGeom>
              <a:gradFill rotWithShape="0">
                <a:gsLst>
                  <a:gs pos="0">
                    <a:srgbClr val="C0C0C0">
                      <a:gamma/>
                      <a:shade val="46275"/>
                      <a:invGamma/>
                    </a:srgbClr>
                  </a:gs>
                  <a:gs pos="100000">
                    <a:srgbClr val="C0C0C0"/>
                  </a:gs>
                </a:gsLst>
                <a:path path="shape">
                  <a:fillToRect l="50000" t="50000" r="50000" b="50000"/>
                </a:path>
              </a:gradFill>
              <a:ln w="9525">
                <a:solidFill>
                  <a:srgbClr val="969696"/>
                </a:solidFill>
                <a:miter lim="800000"/>
                <a:headEnd/>
                <a:tailEnd/>
              </a:ln>
            </p:spPr>
            <p:txBody>
              <a:bodyPr anchor="ctr"/>
              <a:lstStyle/>
              <a:p>
                <a:endParaRPr lang="zh-CN" altLang="en-US"/>
              </a:p>
            </p:txBody>
          </p:sp>
          <p:sp>
            <p:nvSpPr>
              <p:cNvPr id="100" name="Rectangle 161"/>
              <p:cNvSpPr>
                <a:spLocks noChangeArrowheads="1"/>
              </p:cNvSpPr>
              <p:nvPr/>
            </p:nvSpPr>
            <p:spPr bwMode="auto">
              <a:xfrm flipH="1">
                <a:off x="7255" y="7680"/>
                <a:ext cx="62" cy="26"/>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9525">
                <a:solidFill>
                  <a:srgbClr val="808080"/>
                </a:solidFill>
                <a:miter lim="800000"/>
                <a:headEnd/>
                <a:tailEnd/>
              </a:ln>
            </p:spPr>
            <p:txBody>
              <a:bodyPr anchor="ctr"/>
              <a:lstStyle/>
              <a:p>
                <a:endParaRPr lang="zh-CN" altLang="en-US"/>
              </a:p>
            </p:txBody>
          </p:sp>
          <p:sp>
            <p:nvSpPr>
              <p:cNvPr id="101" name="Rectangle 162"/>
              <p:cNvSpPr>
                <a:spLocks noChangeArrowheads="1"/>
              </p:cNvSpPr>
              <p:nvPr/>
            </p:nvSpPr>
            <p:spPr bwMode="auto">
              <a:xfrm flipH="1">
                <a:off x="6988" y="7662"/>
                <a:ext cx="205" cy="53"/>
              </a:xfrm>
              <a:prstGeom prst="rect">
                <a:avLst/>
              </a:prstGeom>
              <a:solidFill>
                <a:srgbClr val="969696">
                  <a:alpha val="50000"/>
                </a:srgbClr>
              </a:solidFill>
              <a:ln w="9525">
                <a:solidFill>
                  <a:srgbClr val="000000"/>
                </a:solidFill>
                <a:miter lim="800000"/>
                <a:headEnd/>
                <a:tailEnd/>
              </a:ln>
            </p:spPr>
            <p:txBody>
              <a:bodyPr anchor="ctr"/>
              <a:lstStyle/>
              <a:p>
                <a:endParaRPr lang="zh-CN" altLang="en-US"/>
              </a:p>
            </p:txBody>
          </p:sp>
          <p:sp>
            <p:nvSpPr>
              <p:cNvPr id="102" name="Line 163"/>
              <p:cNvSpPr>
                <a:spLocks noChangeShapeType="1"/>
              </p:cNvSpPr>
              <p:nvPr/>
            </p:nvSpPr>
            <p:spPr bwMode="auto">
              <a:xfrm flipH="1">
                <a:off x="6887" y="7695"/>
                <a:ext cx="121" cy="0"/>
              </a:xfrm>
              <a:prstGeom prst="line">
                <a:avLst/>
              </a:prstGeom>
              <a:noFill/>
              <a:ln w="38100">
                <a:solidFill>
                  <a:srgbClr val="808080"/>
                </a:solidFill>
                <a:round/>
                <a:headEnd/>
                <a:tailEnd/>
              </a:ln>
            </p:spPr>
            <p:txBody>
              <a:bodyPr/>
              <a:lstStyle/>
              <a:p>
                <a:endParaRPr lang="zh-CN" altLang="en-US"/>
              </a:p>
            </p:txBody>
          </p:sp>
          <p:sp>
            <p:nvSpPr>
              <p:cNvPr id="103" name="Rectangle 164"/>
              <p:cNvSpPr>
                <a:spLocks noChangeArrowheads="1"/>
              </p:cNvSpPr>
              <p:nvPr/>
            </p:nvSpPr>
            <p:spPr bwMode="auto">
              <a:xfrm flipH="1">
                <a:off x="6712" y="7662"/>
                <a:ext cx="175" cy="53"/>
              </a:xfrm>
              <a:prstGeom prst="rect">
                <a:avLst/>
              </a:prstGeom>
              <a:solidFill>
                <a:srgbClr val="969696">
                  <a:alpha val="50000"/>
                </a:srgbClr>
              </a:solidFill>
              <a:ln w="9525">
                <a:solidFill>
                  <a:srgbClr val="000000"/>
                </a:solidFill>
                <a:miter lim="800000"/>
                <a:headEnd/>
                <a:tailEnd/>
              </a:ln>
            </p:spPr>
            <p:txBody>
              <a:bodyPr anchor="ctr"/>
              <a:lstStyle/>
              <a:p>
                <a:endParaRPr lang="zh-CN" altLang="en-US"/>
              </a:p>
            </p:txBody>
          </p:sp>
          <p:sp>
            <p:nvSpPr>
              <p:cNvPr id="104" name="Rectangle 165"/>
              <p:cNvSpPr>
                <a:spLocks noChangeArrowheads="1"/>
              </p:cNvSpPr>
              <p:nvPr/>
            </p:nvSpPr>
            <p:spPr bwMode="auto">
              <a:xfrm flipH="1">
                <a:off x="6068" y="7793"/>
                <a:ext cx="1063" cy="103"/>
              </a:xfrm>
              <a:prstGeom prst="rect">
                <a:avLst/>
              </a:prstGeom>
              <a:gradFill rotWithShape="0">
                <a:gsLst>
                  <a:gs pos="0">
                    <a:srgbClr val="C0C0C0">
                      <a:gamma/>
                      <a:shade val="60000"/>
                      <a:invGamma/>
                    </a:srgbClr>
                  </a:gs>
                  <a:gs pos="50000">
                    <a:srgbClr val="C0C0C0"/>
                  </a:gs>
                  <a:gs pos="100000">
                    <a:srgbClr val="C0C0C0">
                      <a:gamma/>
                      <a:shade val="60000"/>
                      <a:invGamma/>
                    </a:srgbClr>
                  </a:gs>
                </a:gsLst>
                <a:lin ang="5400000" scaled="1"/>
              </a:gradFill>
              <a:ln w="9525">
                <a:solidFill>
                  <a:srgbClr val="000000"/>
                </a:solidFill>
                <a:miter lim="800000"/>
                <a:headEnd/>
                <a:tailEnd/>
              </a:ln>
            </p:spPr>
            <p:txBody>
              <a:bodyPr anchor="ctr"/>
              <a:lstStyle/>
              <a:p>
                <a:endParaRPr lang="zh-CN" altLang="en-US"/>
              </a:p>
            </p:txBody>
          </p:sp>
          <p:sp>
            <p:nvSpPr>
              <p:cNvPr id="105" name="Rectangle 166" descr="深色竖线"/>
              <p:cNvSpPr>
                <a:spLocks noChangeArrowheads="1"/>
              </p:cNvSpPr>
              <p:nvPr/>
            </p:nvSpPr>
            <p:spPr bwMode="auto">
              <a:xfrm flipH="1">
                <a:off x="4385" y="7793"/>
                <a:ext cx="1532" cy="103"/>
              </a:xfrm>
              <a:prstGeom prst="rect">
                <a:avLst/>
              </a:prstGeom>
              <a:pattFill prst="dkVert">
                <a:fgClr>
                  <a:srgbClr val="969696"/>
                </a:fgClr>
                <a:bgClr>
                  <a:srgbClr val="FFFFFF"/>
                </a:bgClr>
              </a:pattFill>
              <a:ln w="19050">
                <a:solidFill>
                  <a:srgbClr val="808080"/>
                </a:solidFill>
                <a:prstDash val="lgDash"/>
                <a:miter lim="800000"/>
                <a:headEnd/>
                <a:tailEnd/>
              </a:ln>
            </p:spPr>
            <p:txBody>
              <a:bodyPr anchor="ctr"/>
              <a:lstStyle/>
              <a:p>
                <a:endParaRPr lang="zh-CN" altLang="en-US"/>
              </a:p>
            </p:txBody>
          </p:sp>
          <p:sp>
            <p:nvSpPr>
              <p:cNvPr id="106" name="Rectangle 167" descr="窄竖线"/>
              <p:cNvSpPr>
                <a:spLocks noChangeArrowheads="1"/>
              </p:cNvSpPr>
              <p:nvPr/>
            </p:nvSpPr>
            <p:spPr bwMode="auto">
              <a:xfrm flipH="1">
                <a:off x="4385" y="7595"/>
                <a:ext cx="1532" cy="198"/>
              </a:xfrm>
              <a:prstGeom prst="rect">
                <a:avLst/>
              </a:prstGeom>
              <a:pattFill prst="narVert">
                <a:fgClr>
                  <a:srgbClr val="969696"/>
                </a:fgClr>
                <a:bgClr>
                  <a:srgbClr val="FFFFFF"/>
                </a:bgClr>
              </a:pattFill>
              <a:ln w="9525">
                <a:solidFill>
                  <a:srgbClr val="FFFFFF"/>
                </a:solidFill>
                <a:miter lim="800000"/>
                <a:headEnd/>
                <a:tailEnd/>
              </a:ln>
            </p:spPr>
            <p:txBody>
              <a:bodyPr anchor="ctr"/>
              <a:lstStyle/>
              <a:p>
                <a:endParaRPr lang="zh-CN" altLang="en-US"/>
              </a:p>
            </p:txBody>
          </p:sp>
          <p:sp>
            <p:nvSpPr>
              <p:cNvPr id="107" name="Rectangle 168"/>
              <p:cNvSpPr>
                <a:spLocks noChangeArrowheads="1"/>
              </p:cNvSpPr>
              <p:nvPr/>
            </p:nvSpPr>
            <p:spPr bwMode="auto">
              <a:xfrm flipH="1">
                <a:off x="7392" y="7347"/>
                <a:ext cx="60" cy="399"/>
              </a:xfrm>
              <a:prstGeom prst="rect">
                <a:avLst/>
              </a:prstGeom>
              <a:gradFill rotWithShape="0">
                <a:gsLst>
                  <a:gs pos="0">
                    <a:srgbClr val="C0C0C0"/>
                  </a:gs>
                  <a:gs pos="100000">
                    <a:srgbClr val="C0C0C0">
                      <a:gamma/>
                      <a:shade val="46275"/>
                      <a:invGamma/>
                    </a:srgbClr>
                  </a:gs>
                </a:gsLst>
                <a:lin ang="5400000" scaled="1"/>
              </a:gradFill>
              <a:ln w="9525">
                <a:solidFill>
                  <a:srgbClr val="969696"/>
                </a:solidFill>
                <a:miter lim="800000"/>
                <a:headEnd/>
                <a:tailEnd/>
              </a:ln>
            </p:spPr>
            <p:txBody>
              <a:bodyPr anchor="ctr"/>
              <a:lstStyle/>
              <a:p>
                <a:endParaRPr lang="zh-CN" altLang="en-US"/>
              </a:p>
            </p:txBody>
          </p:sp>
          <p:grpSp>
            <p:nvGrpSpPr>
              <p:cNvPr id="61" name="Group 169"/>
              <p:cNvGrpSpPr>
                <a:grpSpLocks/>
              </p:cNvGrpSpPr>
              <p:nvPr/>
            </p:nvGrpSpPr>
            <p:grpSpPr bwMode="auto">
              <a:xfrm>
                <a:off x="6087" y="8056"/>
                <a:ext cx="3444" cy="196"/>
                <a:chOff x="4368" y="2160"/>
                <a:chExt cx="1203" cy="90"/>
              </a:xfrm>
            </p:grpSpPr>
            <p:sp>
              <p:nvSpPr>
                <p:cNvPr id="181" name="Rectangle 170"/>
                <p:cNvSpPr>
                  <a:spLocks noChangeArrowheads="1"/>
                </p:cNvSpPr>
                <p:nvPr/>
              </p:nvSpPr>
              <p:spPr bwMode="auto">
                <a:xfrm>
                  <a:off x="4368" y="2160"/>
                  <a:ext cx="1203" cy="90"/>
                </a:xfrm>
                <a:prstGeom prst="rect">
                  <a:avLst/>
                </a:prstGeom>
                <a:solidFill>
                  <a:srgbClr val="C0C0C0"/>
                </a:solidFill>
                <a:ln w="9525">
                  <a:solidFill>
                    <a:srgbClr val="008080"/>
                  </a:solidFill>
                  <a:miter lim="800000"/>
                  <a:headEnd/>
                  <a:tailEnd/>
                </a:ln>
              </p:spPr>
              <p:txBody>
                <a:bodyPr anchor="ctr"/>
                <a:lstStyle/>
                <a:p>
                  <a:endParaRPr lang="zh-CN" altLang="en-US"/>
                </a:p>
              </p:txBody>
            </p:sp>
            <p:sp>
              <p:nvSpPr>
                <p:cNvPr id="182" name="Rectangle 171"/>
                <p:cNvSpPr>
                  <a:spLocks noChangeArrowheads="1"/>
                </p:cNvSpPr>
                <p:nvPr/>
              </p:nvSpPr>
              <p:spPr bwMode="auto">
                <a:xfrm>
                  <a:off x="4399" y="2176"/>
                  <a:ext cx="1143" cy="25"/>
                </a:xfrm>
                <a:prstGeom prst="rect">
                  <a:avLst/>
                </a:prstGeom>
                <a:gradFill rotWithShape="0">
                  <a:gsLst>
                    <a:gs pos="0">
                      <a:srgbClr val="C0C0C0"/>
                    </a:gs>
                    <a:gs pos="50000">
                      <a:srgbClr val="C0C0C0">
                        <a:gamma/>
                        <a:shade val="46275"/>
                        <a:invGamma/>
                      </a:srgbClr>
                    </a:gs>
                    <a:gs pos="100000">
                      <a:srgbClr val="C0C0C0"/>
                    </a:gs>
                  </a:gsLst>
                  <a:lin ang="5400000" scaled="1"/>
                </a:gradFill>
                <a:ln w="9525">
                  <a:solidFill>
                    <a:srgbClr val="808080"/>
                  </a:solidFill>
                  <a:miter lim="800000"/>
                  <a:headEnd/>
                  <a:tailEnd/>
                </a:ln>
              </p:spPr>
              <p:txBody>
                <a:bodyPr anchor="ctr"/>
                <a:lstStyle/>
                <a:p>
                  <a:endParaRPr lang="zh-CN" altLang="en-US"/>
                </a:p>
              </p:txBody>
            </p:sp>
            <p:sp>
              <p:nvSpPr>
                <p:cNvPr id="183" name="Rectangle 172"/>
                <p:cNvSpPr>
                  <a:spLocks noChangeArrowheads="1"/>
                </p:cNvSpPr>
                <p:nvPr/>
              </p:nvSpPr>
              <p:spPr bwMode="auto">
                <a:xfrm>
                  <a:off x="4689" y="2169"/>
                  <a:ext cx="96" cy="48"/>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9525">
                  <a:solidFill>
                    <a:srgbClr val="808080"/>
                  </a:solidFill>
                  <a:miter lim="800000"/>
                  <a:headEnd/>
                  <a:tailEnd/>
                </a:ln>
              </p:spPr>
              <p:txBody>
                <a:bodyPr anchor="ctr"/>
                <a:lstStyle/>
                <a:p>
                  <a:endParaRPr lang="zh-CN" altLang="en-US"/>
                </a:p>
              </p:txBody>
            </p:sp>
            <p:sp>
              <p:nvSpPr>
                <p:cNvPr id="184" name="Rectangle 173"/>
                <p:cNvSpPr>
                  <a:spLocks noChangeArrowheads="1"/>
                </p:cNvSpPr>
                <p:nvPr/>
              </p:nvSpPr>
              <p:spPr bwMode="auto">
                <a:xfrm>
                  <a:off x="4800" y="2166"/>
                  <a:ext cx="96" cy="48"/>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9525">
                  <a:solidFill>
                    <a:srgbClr val="808080"/>
                  </a:solidFill>
                  <a:miter lim="800000"/>
                  <a:headEnd/>
                  <a:tailEnd/>
                </a:ln>
              </p:spPr>
              <p:txBody>
                <a:bodyPr anchor="ctr"/>
                <a:lstStyle/>
                <a:p>
                  <a:endParaRPr lang="zh-CN" altLang="en-US"/>
                </a:p>
              </p:txBody>
            </p:sp>
          </p:grpSp>
          <p:sp>
            <p:nvSpPr>
              <p:cNvPr id="109" name="Rectangle 174"/>
              <p:cNvSpPr>
                <a:spLocks noChangeArrowheads="1"/>
              </p:cNvSpPr>
              <p:nvPr/>
            </p:nvSpPr>
            <p:spPr bwMode="auto">
              <a:xfrm flipH="1">
                <a:off x="7152" y="8677"/>
                <a:ext cx="551" cy="53"/>
              </a:xfrm>
              <a:prstGeom prst="rect">
                <a:avLst/>
              </a:prstGeom>
              <a:gradFill rotWithShape="0">
                <a:gsLst>
                  <a:gs pos="0">
                    <a:srgbClr val="C0C0C0"/>
                  </a:gs>
                  <a:gs pos="100000">
                    <a:srgbClr val="C0C0C0">
                      <a:gamma/>
                      <a:shade val="46275"/>
                      <a:invGamma/>
                    </a:srgbClr>
                  </a:gs>
                </a:gsLst>
                <a:path path="shape">
                  <a:fillToRect l="50000" t="50000" r="50000" b="50000"/>
                </a:path>
              </a:gradFill>
              <a:ln w="9525">
                <a:solidFill>
                  <a:srgbClr val="C0C0C0"/>
                </a:solidFill>
                <a:miter lim="800000"/>
                <a:headEnd/>
                <a:tailEnd/>
              </a:ln>
            </p:spPr>
            <p:txBody>
              <a:bodyPr anchor="ctr"/>
              <a:lstStyle/>
              <a:p>
                <a:endParaRPr lang="zh-CN" altLang="en-US"/>
              </a:p>
            </p:txBody>
          </p:sp>
          <p:sp>
            <p:nvSpPr>
              <p:cNvPr id="110" name="Line 175"/>
              <p:cNvSpPr>
                <a:spLocks noChangeShapeType="1"/>
              </p:cNvSpPr>
              <p:nvPr/>
            </p:nvSpPr>
            <p:spPr bwMode="auto">
              <a:xfrm flipH="1">
                <a:off x="7114" y="8119"/>
                <a:ext cx="13" cy="633"/>
              </a:xfrm>
              <a:prstGeom prst="line">
                <a:avLst/>
              </a:prstGeom>
              <a:noFill/>
              <a:ln w="31750">
                <a:solidFill>
                  <a:srgbClr val="969696"/>
                </a:solidFill>
                <a:round/>
                <a:headEnd/>
                <a:tailEnd/>
              </a:ln>
            </p:spPr>
            <p:txBody>
              <a:bodyPr/>
              <a:lstStyle/>
              <a:p>
                <a:endParaRPr lang="zh-CN" altLang="en-US"/>
              </a:p>
            </p:txBody>
          </p:sp>
          <p:sp>
            <p:nvSpPr>
              <p:cNvPr id="111" name="Line 176"/>
              <p:cNvSpPr>
                <a:spLocks noChangeShapeType="1"/>
              </p:cNvSpPr>
              <p:nvPr/>
            </p:nvSpPr>
            <p:spPr bwMode="auto">
              <a:xfrm flipH="1">
                <a:off x="6876" y="8230"/>
                <a:ext cx="0" cy="535"/>
              </a:xfrm>
              <a:prstGeom prst="line">
                <a:avLst/>
              </a:prstGeom>
              <a:noFill/>
              <a:ln w="50800">
                <a:solidFill>
                  <a:srgbClr val="C0C0C0"/>
                </a:solidFill>
                <a:round/>
                <a:headEnd/>
                <a:tailEnd/>
              </a:ln>
            </p:spPr>
            <p:txBody>
              <a:bodyPr/>
              <a:lstStyle/>
              <a:p>
                <a:endParaRPr lang="zh-CN" altLang="en-US"/>
              </a:p>
            </p:txBody>
          </p:sp>
          <p:grpSp>
            <p:nvGrpSpPr>
              <p:cNvPr id="62" name="Group 177"/>
              <p:cNvGrpSpPr>
                <a:grpSpLocks/>
              </p:cNvGrpSpPr>
              <p:nvPr/>
            </p:nvGrpSpPr>
            <p:grpSpPr bwMode="auto">
              <a:xfrm>
                <a:off x="4372" y="8329"/>
                <a:ext cx="3190" cy="348"/>
                <a:chOff x="1926" y="1517"/>
                <a:chExt cx="1445" cy="160"/>
              </a:xfrm>
            </p:grpSpPr>
            <p:sp>
              <p:nvSpPr>
                <p:cNvPr id="171" name="Rectangle 178"/>
                <p:cNvSpPr>
                  <a:spLocks noChangeArrowheads="1"/>
                </p:cNvSpPr>
                <p:nvPr/>
              </p:nvSpPr>
              <p:spPr bwMode="auto">
                <a:xfrm flipH="1">
                  <a:off x="1926" y="1655"/>
                  <a:ext cx="1250" cy="10"/>
                </a:xfrm>
                <a:prstGeom prst="rect">
                  <a:avLst/>
                </a:prstGeom>
                <a:gradFill rotWithShape="0">
                  <a:gsLst>
                    <a:gs pos="0">
                      <a:srgbClr val="C0C0C0">
                        <a:gamma/>
                        <a:shade val="46667"/>
                        <a:invGamma/>
                      </a:srgbClr>
                    </a:gs>
                    <a:gs pos="50000">
                      <a:srgbClr val="C0C0C0"/>
                    </a:gs>
                    <a:gs pos="100000">
                      <a:srgbClr val="C0C0C0">
                        <a:gamma/>
                        <a:shade val="46667"/>
                        <a:invGamma/>
                      </a:srgbClr>
                    </a:gs>
                  </a:gsLst>
                  <a:lin ang="5400000" scaled="1"/>
                </a:gradFill>
                <a:ln w="9525">
                  <a:solidFill>
                    <a:srgbClr val="969696"/>
                  </a:solidFill>
                  <a:miter lim="800000"/>
                  <a:headEnd/>
                  <a:tailEnd/>
                </a:ln>
              </p:spPr>
              <p:txBody>
                <a:bodyPr anchor="ctr"/>
                <a:lstStyle/>
                <a:p>
                  <a:endParaRPr lang="zh-CN" altLang="en-US"/>
                </a:p>
              </p:txBody>
            </p:sp>
            <p:sp>
              <p:nvSpPr>
                <p:cNvPr id="172" name="Rectangle 179"/>
                <p:cNvSpPr>
                  <a:spLocks noChangeArrowheads="1"/>
                </p:cNvSpPr>
                <p:nvPr/>
              </p:nvSpPr>
              <p:spPr bwMode="auto">
                <a:xfrm flipH="1">
                  <a:off x="3176" y="1586"/>
                  <a:ext cx="195" cy="91"/>
                </a:xfrm>
                <a:prstGeom prst="rect">
                  <a:avLst/>
                </a:prstGeom>
                <a:gradFill rotWithShape="0">
                  <a:gsLst>
                    <a:gs pos="0">
                      <a:srgbClr val="00FFFF"/>
                    </a:gs>
                    <a:gs pos="50000">
                      <a:srgbClr val="00FFFF">
                        <a:gamma/>
                        <a:shade val="46275"/>
                        <a:invGamma/>
                      </a:srgbClr>
                    </a:gs>
                    <a:gs pos="100000">
                      <a:srgbClr val="00FFFF"/>
                    </a:gs>
                  </a:gsLst>
                  <a:lin ang="5400000" scaled="1"/>
                </a:gradFill>
                <a:ln w="9525">
                  <a:solidFill>
                    <a:srgbClr val="808080"/>
                  </a:solidFill>
                  <a:miter lim="800000"/>
                  <a:headEnd/>
                  <a:tailEnd/>
                </a:ln>
              </p:spPr>
              <p:txBody>
                <a:bodyPr anchor="ctr"/>
                <a:lstStyle/>
                <a:p>
                  <a:endParaRPr lang="zh-CN" altLang="en-US"/>
                </a:p>
              </p:txBody>
            </p:sp>
            <p:sp>
              <p:nvSpPr>
                <p:cNvPr id="173" name="Rectangle 180"/>
                <p:cNvSpPr>
                  <a:spLocks noChangeArrowheads="1"/>
                </p:cNvSpPr>
                <p:nvPr/>
              </p:nvSpPr>
              <p:spPr bwMode="auto">
                <a:xfrm flipH="1">
                  <a:off x="3204" y="1541"/>
                  <a:ext cx="28" cy="45"/>
                </a:xfrm>
                <a:prstGeom prst="rect">
                  <a:avLst/>
                </a:prstGeom>
                <a:gradFill rotWithShape="0">
                  <a:gsLst>
                    <a:gs pos="0">
                      <a:srgbClr val="C0C0C0">
                        <a:gamma/>
                        <a:shade val="46275"/>
                        <a:invGamma/>
                      </a:srgbClr>
                    </a:gs>
                    <a:gs pos="100000">
                      <a:srgbClr val="C0C0C0"/>
                    </a:gs>
                  </a:gsLst>
                  <a:path path="shape">
                    <a:fillToRect l="50000" t="50000" r="50000" b="50000"/>
                  </a:path>
                </a:gradFill>
                <a:ln w="9525">
                  <a:solidFill>
                    <a:srgbClr val="969696"/>
                  </a:solidFill>
                  <a:miter lim="800000"/>
                  <a:headEnd/>
                  <a:tailEnd/>
                </a:ln>
              </p:spPr>
              <p:txBody>
                <a:bodyPr anchor="ctr"/>
                <a:lstStyle/>
                <a:p>
                  <a:endParaRPr lang="zh-CN" altLang="en-US"/>
                </a:p>
              </p:txBody>
            </p:sp>
            <p:sp>
              <p:nvSpPr>
                <p:cNvPr id="174" name="Rectangle 181"/>
                <p:cNvSpPr>
                  <a:spLocks noChangeArrowheads="1"/>
                </p:cNvSpPr>
                <p:nvPr/>
              </p:nvSpPr>
              <p:spPr bwMode="auto">
                <a:xfrm flipH="1">
                  <a:off x="3232" y="1556"/>
                  <a:ext cx="28" cy="12"/>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9525">
                  <a:solidFill>
                    <a:srgbClr val="808080"/>
                  </a:solidFill>
                  <a:miter lim="800000"/>
                  <a:headEnd/>
                  <a:tailEnd/>
                </a:ln>
              </p:spPr>
              <p:txBody>
                <a:bodyPr anchor="ctr"/>
                <a:lstStyle/>
                <a:p>
                  <a:endParaRPr lang="zh-CN" altLang="en-US"/>
                </a:p>
              </p:txBody>
            </p:sp>
            <p:sp>
              <p:nvSpPr>
                <p:cNvPr id="175" name="Rectangle 182"/>
                <p:cNvSpPr>
                  <a:spLocks noChangeArrowheads="1"/>
                </p:cNvSpPr>
                <p:nvPr/>
              </p:nvSpPr>
              <p:spPr bwMode="auto">
                <a:xfrm flipH="1">
                  <a:off x="3111" y="1548"/>
                  <a:ext cx="93" cy="24"/>
                </a:xfrm>
                <a:prstGeom prst="rect">
                  <a:avLst/>
                </a:prstGeom>
                <a:solidFill>
                  <a:srgbClr val="969696">
                    <a:alpha val="50000"/>
                  </a:srgbClr>
                </a:solidFill>
                <a:ln w="9525">
                  <a:solidFill>
                    <a:srgbClr val="000000"/>
                  </a:solidFill>
                  <a:miter lim="800000"/>
                  <a:headEnd/>
                  <a:tailEnd/>
                </a:ln>
              </p:spPr>
              <p:txBody>
                <a:bodyPr anchor="ctr"/>
                <a:lstStyle/>
                <a:p>
                  <a:endParaRPr lang="zh-CN" altLang="en-US"/>
                </a:p>
              </p:txBody>
            </p:sp>
            <p:sp>
              <p:nvSpPr>
                <p:cNvPr id="176" name="Line 183"/>
                <p:cNvSpPr>
                  <a:spLocks noChangeShapeType="1"/>
                </p:cNvSpPr>
                <p:nvPr/>
              </p:nvSpPr>
              <p:spPr bwMode="auto">
                <a:xfrm flipH="1">
                  <a:off x="3065" y="1563"/>
                  <a:ext cx="55" cy="0"/>
                </a:xfrm>
                <a:prstGeom prst="line">
                  <a:avLst/>
                </a:prstGeom>
                <a:noFill/>
                <a:ln w="38100">
                  <a:solidFill>
                    <a:srgbClr val="808080"/>
                  </a:solidFill>
                  <a:round/>
                  <a:headEnd/>
                  <a:tailEnd/>
                </a:ln>
              </p:spPr>
              <p:txBody>
                <a:bodyPr/>
                <a:lstStyle/>
                <a:p>
                  <a:endParaRPr lang="zh-CN" altLang="en-US"/>
                </a:p>
              </p:txBody>
            </p:sp>
            <p:sp>
              <p:nvSpPr>
                <p:cNvPr id="177" name="Rectangle 184"/>
                <p:cNvSpPr>
                  <a:spLocks noChangeArrowheads="1"/>
                </p:cNvSpPr>
                <p:nvPr/>
              </p:nvSpPr>
              <p:spPr bwMode="auto">
                <a:xfrm flipH="1">
                  <a:off x="2986" y="1548"/>
                  <a:ext cx="79" cy="24"/>
                </a:xfrm>
                <a:prstGeom prst="rect">
                  <a:avLst/>
                </a:prstGeom>
                <a:solidFill>
                  <a:srgbClr val="969696">
                    <a:alpha val="50000"/>
                  </a:srgbClr>
                </a:solidFill>
                <a:ln w="9525">
                  <a:solidFill>
                    <a:srgbClr val="000000"/>
                  </a:solidFill>
                  <a:miter lim="800000"/>
                  <a:headEnd/>
                  <a:tailEnd/>
                </a:ln>
              </p:spPr>
              <p:txBody>
                <a:bodyPr anchor="ctr"/>
                <a:lstStyle/>
                <a:p>
                  <a:endParaRPr lang="zh-CN" altLang="en-US"/>
                </a:p>
              </p:txBody>
            </p:sp>
            <p:sp>
              <p:nvSpPr>
                <p:cNvPr id="178" name="Rectangle 185"/>
                <p:cNvSpPr>
                  <a:spLocks noChangeArrowheads="1"/>
                </p:cNvSpPr>
                <p:nvPr/>
              </p:nvSpPr>
              <p:spPr bwMode="auto">
                <a:xfrm flipH="1">
                  <a:off x="2694" y="1608"/>
                  <a:ext cx="482" cy="47"/>
                </a:xfrm>
                <a:prstGeom prst="rect">
                  <a:avLst/>
                </a:prstGeom>
                <a:gradFill rotWithShape="0">
                  <a:gsLst>
                    <a:gs pos="0">
                      <a:srgbClr val="C0C0C0">
                        <a:gamma/>
                        <a:shade val="60000"/>
                        <a:invGamma/>
                      </a:srgbClr>
                    </a:gs>
                    <a:gs pos="50000">
                      <a:srgbClr val="C0C0C0"/>
                    </a:gs>
                    <a:gs pos="100000">
                      <a:srgbClr val="C0C0C0">
                        <a:gamma/>
                        <a:shade val="60000"/>
                        <a:invGamma/>
                      </a:srgbClr>
                    </a:gs>
                  </a:gsLst>
                  <a:lin ang="5400000" scaled="1"/>
                </a:gradFill>
                <a:ln w="9525">
                  <a:solidFill>
                    <a:srgbClr val="000000"/>
                  </a:solidFill>
                  <a:miter lim="800000"/>
                  <a:headEnd/>
                  <a:tailEnd/>
                </a:ln>
              </p:spPr>
              <p:txBody>
                <a:bodyPr anchor="ctr"/>
                <a:lstStyle/>
                <a:p>
                  <a:endParaRPr lang="zh-CN" altLang="en-US"/>
                </a:p>
              </p:txBody>
            </p:sp>
            <p:sp>
              <p:nvSpPr>
                <p:cNvPr id="179" name="Rectangle 186" descr="深色竖线"/>
                <p:cNvSpPr>
                  <a:spLocks noChangeArrowheads="1"/>
                </p:cNvSpPr>
                <p:nvPr/>
              </p:nvSpPr>
              <p:spPr bwMode="auto">
                <a:xfrm flipH="1">
                  <a:off x="1932" y="1608"/>
                  <a:ext cx="694" cy="47"/>
                </a:xfrm>
                <a:prstGeom prst="rect">
                  <a:avLst/>
                </a:prstGeom>
                <a:pattFill prst="dkVert">
                  <a:fgClr>
                    <a:srgbClr val="969696"/>
                  </a:fgClr>
                  <a:bgClr>
                    <a:srgbClr val="FFFFFF"/>
                  </a:bgClr>
                </a:pattFill>
                <a:ln w="19050">
                  <a:solidFill>
                    <a:srgbClr val="808080"/>
                  </a:solidFill>
                  <a:prstDash val="lgDash"/>
                  <a:miter lim="800000"/>
                  <a:headEnd/>
                  <a:tailEnd/>
                </a:ln>
              </p:spPr>
              <p:txBody>
                <a:bodyPr anchor="ctr"/>
                <a:lstStyle/>
                <a:p>
                  <a:endParaRPr lang="zh-CN" altLang="en-US"/>
                </a:p>
              </p:txBody>
            </p:sp>
            <p:sp>
              <p:nvSpPr>
                <p:cNvPr id="180" name="Rectangle 187" descr="窄竖线"/>
                <p:cNvSpPr>
                  <a:spLocks noChangeArrowheads="1"/>
                </p:cNvSpPr>
                <p:nvPr/>
              </p:nvSpPr>
              <p:spPr bwMode="auto">
                <a:xfrm flipH="1">
                  <a:off x="1932" y="1517"/>
                  <a:ext cx="694" cy="91"/>
                </a:xfrm>
                <a:prstGeom prst="rect">
                  <a:avLst/>
                </a:prstGeom>
                <a:pattFill prst="narVert">
                  <a:fgClr>
                    <a:srgbClr val="969696"/>
                  </a:fgClr>
                  <a:bgClr>
                    <a:srgbClr val="FFFFFF"/>
                  </a:bgClr>
                </a:pattFill>
                <a:ln w="9525">
                  <a:solidFill>
                    <a:srgbClr val="FFFFFF"/>
                  </a:solidFill>
                  <a:miter lim="800000"/>
                  <a:headEnd/>
                  <a:tailEnd/>
                </a:ln>
              </p:spPr>
              <p:txBody>
                <a:bodyPr anchor="ctr"/>
                <a:lstStyle/>
                <a:p>
                  <a:endParaRPr lang="zh-CN" altLang="en-US"/>
                </a:p>
              </p:txBody>
            </p:sp>
          </p:grpSp>
          <p:sp>
            <p:nvSpPr>
              <p:cNvPr id="113" name="Rectangle 188"/>
              <p:cNvSpPr>
                <a:spLocks noChangeArrowheads="1"/>
              </p:cNvSpPr>
              <p:nvPr/>
            </p:nvSpPr>
            <p:spPr bwMode="auto">
              <a:xfrm flipH="1">
                <a:off x="7406" y="8081"/>
                <a:ext cx="59" cy="398"/>
              </a:xfrm>
              <a:prstGeom prst="rect">
                <a:avLst/>
              </a:prstGeom>
              <a:gradFill rotWithShape="0">
                <a:gsLst>
                  <a:gs pos="0">
                    <a:srgbClr val="C0C0C0"/>
                  </a:gs>
                  <a:gs pos="100000">
                    <a:srgbClr val="C0C0C0">
                      <a:gamma/>
                      <a:shade val="46275"/>
                      <a:invGamma/>
                    </a:srgbClr>
                  </a:gs>
                </a:gsLst>
                <a:lin ang="5400000" scaled="1"/>
              </a:gradFill>
              <a:ln w="9525">
                <a:solidFill>
                  <a:srgbClr val="969696"/>
                </a:solidFill>
                <a:miter lim="800000"/>
                <a:headEnd/>
                <a:tailEnd/>
              </a:ln>
            </p:spPr>
            <p:txBody>
              <a:bodyPr anchor="ctr"/>
              <a:lstStyle/>
              <a:p>
                <a:endParaRPr lang="zh-CN" altLang="en-US"/>
              </a:p>
            </p:txBody>
          </p:sp>
          <p:sp>
            <p:nvSpPr>
              <p:cNvPr id="114" name="Line 189"/>
              <p:cNvSpPr>
                <a:spLocks noChangeShapeType="1"/>
              </p:cNvSpPr>
              <p:nvPr/>
            </p:nvSpPr>
            <p:spPr bwMode="auto">
              <a:xfrm rot="20558643" flipH="1">
                <a:off x="9564" y="9202"/>
                <a:ext cx="804" cy="614"/>
              </a:xfrm>
              <a:prstGeom prst="line">
                <a:avLst/>
              </a:prstGeom>
              <a:noFill/>
              <a:ln w="9525">
                <a:solidFill>
                  <a:srgbClr val="000000"/>
                </a:solidFill>
                <a:round/>
                <a:headEnd/>
                <a:tailEnd type="triangle" w="med" len="med"/>
              </a:ln>
            </p:spPr>
            <p:txBody>
              <a:bodyPr/>
              <a:lstStyle/>
              <a:p>
                <a:endParaRPr lang="zh-CN" altLang="en-US"/>
              </a:p>
            </p:txBody>
          </p:sp>
          <p:sp>
            <p:nvSpPr>
              <p:cNvPr id="115" name="Rectangle 190"/>
              <p:cNvSpPr>
                <a:spLocks noChangeArrowheads="1"/>
              </p:cNvSpPr>
              <p:nvPr/>
            </p:nvSpPr>
            <p:spPr bwMode="auto">
              <a:xfrm>
                <a:off x="9564" y="10619"/>
                <a:ext cx="903" cy="1407"/>
              </a:xfrm>
              <a:prstGeom prst="rect">
                <a:avLst/>
              </a:prstGeom>
              <a:solidFill>
                <a:srgbClr val="333333">
                  <a:alpha val="50000"/>
                </a:srgbClr>
              </a:solidFill>
              <a:ln w="9525">
                <a:solidFill>
                  <a:srgbClr val="000000"/>
                </a:solidFill>
                <a:miter lim="800000"/>
                <a:headEnd/>
                <a:tailEnd/>
              </a:ln>
            </p:spPr>
            <p:txBody>
              <a:bodyPr anchor="ctr"/>
              <a:lstStyle/>
              <a:p>
                <a:endParaRPr lang="zh-CN" altLang="en-US"/>
              </a:p>
            </p:txBody>
          </p:sp>
          <p:sp>
            <p:nvSpPr>
              <p:cNvPr id="116" name="Rectangle 191"/>
              <p:cNvSpPr>
                <a:spLocks noChangeArrowheads="1"/>
              </p:cNvSpPr>
              <p:nvPr/>
            </p:nvSpPr>
            <p:spPr bwMode="auto">
              <a:xfrm>
                <a:off x="9617" y="10692"/>
                <a:ext cx="795" cy="1277"/>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117" name="Oval 192"/>
              <p:cNvSpPr>
                <a:spLocks noChangeArrowheads="1"/>
              </p:cNvSpPr>
              <p:nvPr/>
            </p:nvSpPr>
            <p:spPr bwMode="auto">
              <a:xfrm>
                <a:off x="9889" y="10862"/>
                <a:ext cx="250" cy="247"/>
              </a:xfrm>
              <a:prstGeom prst="ellipse">
                <a:avLst/>
              </a:prstGeom>
              <a:gradFill rotWithShape="0">
                <a:gsLst>
                  <a:gs pos="0">
                    <a:srgbClr val="808080"/>
                  </a:gs>
                  <a:gs pos="100000">
                    <a:srgbClr val="808080">
                      <a:gamma/>
                      <a:shade val="46275"/>
                      <a:invGamma/>
                    </a:srgbClr>
                  </a:gs>
                </a:gsLst>
                <a:path path="shape">
                  <a:fillToRect l="50000" t="50000" r="50000" b="50000"/>
                </a:path>
              </a:gradFill>
              <a:ln w="9525">
                <a:solidFill>
                  <a:srgbClr val="333333"/>
                </a:solidFill>
                <a:round/>
                <a:headEnd/>
                <a:tailEnd/>
              </a:ln>
            </p:spPr>
            <p:txBody>
              <a:bodyPr anchor="ctr"/>
              <a:lstStyle/>
              <a:p>
                <a:endParaRPr lang="zh-CN" altLang="en-US"/>
              </a:p>
            </p:txBody>
          </p:sp>
          <p:sp>
            <p:nvSpPr>
              <p:cNvPr id="118" name="Rectangle 193"/>
              <p:cNvSpPr>
                <a:spLocks noChangeArrowheads="1"/>
              </p:cNvSpPr>
              <p:nvPr/>
            </p:nvSpPr>
            <p:spPr bwMode="auto">
              <a:xfrm>
                <a:off x="1268" y="10277"/>
                <a:ext cx="996" cy="1749"/>
              </a:xfrm>
              <a:prstGeom prst="rect">
                <a:avLst/>
              </a:prstGeom>
              <a:solidFill>
                <a:srgbClr val="333333">
                  <a:alpha val="50000"/>
                </a:srgbClr>
              </a:solidFill>
              <a:ln w="9525">
                <a:solidFill>
                  <a:srgbClr val="000000"/>
                </a:solidFill>
                <a:miter lim="800000"/>
                <a:headEnd/>
                <a:tailEnd/>
              </a:ln>
            </p:spPr>
            <p:txBody>
              <a:bodyPr anchor="ctr"/>
              <a:lstStyle/>
              <a:p>
                <a:endParaRPr lang="zh-CN" altLang="en-US"/>
              </a:p>
            </p:txBody>
          </p:sp>
          <p:sp>
            <p:nvSpPr>
              <p:cNvPr id="119" name="Rectangle 194"/>
              <p:cNvSpPr>
                <a:spLocks noChangeArrowheads="1"/>
              </p:cNvSpPr>
              <p:nvPr/>
            </p:nvSpPr>
            <p:spPr bwMode="auto">
              <a:xfrm>
                <a:off x="1315" y="10329"/>
                <a:ext cx="895" cy="1638"/>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120" name="Oval 195"/>
              <p:cNvSpPr>
                <a:spLocks noChangeArrowheads="1"/>
              </p:cNvSpPr>
              <p:nvPr/>
            </p:nvSpPr>
            <p:spPr bwMode="auto">
              <a:xfrm>
                <a:off x="1438" y="10441"/>
                <a:ext cx="59" cy="63"/>
              </a:xfrm>
              <a:prstGeom prst="ellipse">
                <a:avLst/>
              </a:prstGeom>
              <a:solidFill>
                <a:srgbClr val="FFFF99"/>
              </a:solidFill>
              <a:ln w="9525">
                <a:solidFill>
                  <a:srgbClr val="808080"/>
                </a:solidFill>
                <a:round/>
                <a:headEnd/>
                <a:tailEnd/>
              </a:ln>
            </p:spPr>
            <p:txBody>
              <a:bodyPr anchor="ctr"/>
              <a:lstStyle/>
              <a:p>
                <a:endParaRPr lang="zh-CN" altLang="en-US"/>
              </a:p>
            </p:txBody>
          </p:sp>
          <p:sp>
            <p:nvSpPr>
              <p:cNvPr id="121" name="Oval 196"/>
              <p:cNvSpPr>
                <a:spLocks noChangeArrowheads="1"/>
              </p:cNvSpPr>
              <p:nvPr/>
            </p:nvSpPr>
            <p:spPr bwMode="auto">
              <a:xfrm>
                <a:off x="1837" y="10441"/>
                <a:ext cx="60" cy="63"/>
              </a:xfrm>
              <a:prstGeom prst="ellipse">
                <a:avLst/>
              </a:prstGeom>
              <a:solidFill>
                <a:srgbClr val="FFFF99"/>
              </a:solidFill>
              <a:ln w="9525">
                <a:solidFill>
                  <a:srgbClr val="808080"/>
                </a:solidFill>
                <a:round/>
                <a:headEnd/>
                <a:tailEnd/>
              </a:ln>
            </p:spPr>
            <p:txBody>
              <a:bodyPr anchor="ctr"/>
              <a:lstStyle/>
              <a:p>
                <a:endParaRPr lang="zh-CN" altLang="en-US"/>
              </a:p>
            </p:txBody>
          </p:sp>
          <p:sp>
            <p:nvSpPr>
              <p:cNvPr id="122" name="Oval 197"/>
              <p:cNvSpPr>
                <a:spLocks noChangeArrowheads="1"/>
              </p:cNvSpPr>
              <p:nvPr/>
            </p:nvSpPr>
            <p:spPr bwMode="auto">
              <a:xfrm>
                <a:off x="1620" y="10650"/>
                <a:ext cx="228" cy="210"/>
              </a:xfrm>
              <a:prstGeom prst="ellipse">
                <a:avLst/>
              </a:prstGeom>
              <a:solidFill>
                <a:srgbClr val="808080"/>
              </a:solidFill>
              <a:ln w="9525">
                <a:solidFill>
                  <a:srgbClr val="333333"/>
                </a:solidFill>
                <a:round/>
                <a:headEnd/>
                <a:tailEnd/>
              </a:ln>
            </p:spPr>
            <p:txBody>
              <a:bodyPr anchor="ctr"/>
              <a:lstStyle/>
              <a:p>
                <a:endParaRPr lang="zh-CN" altLang="en-US"/>
              </a:p>
            </p:txBody>
          </p:sp>
          <p:sp>
            <p:nvSpPr>
              <p:cNvPr id="123" name="Line 198"/>
              <p:cNvSpPr>
                <a:spLocks noChangeShapeType="1"/>
              </p:cNvSpPr>
              <p:nvPr/>
            </p:nvSpPr>
            <p:spPr bwMode="auto">
              <a:xfrm rot="20558643" flipH="1">
                <a:off x="7057" y="8648"/>
                <a:ext cx="1377" cy="1048"/>
              </a:xfrm>
              <a:prstGeom prst="line">
                <a:avLst/>
              </a:prstGeom>
              <a:noFill/>
              <a:ln w="9525">
                <a:solidFill>
                  <a:srgbClr val="000000"/>
                </a:solidFill>
                <a:round/>
                <a:headEnd/>
                <a:tailEnd type="triangle" w="med" len="med"/>
              </a:ln>
            </p:spPr>
            <p:txBody>
              <a:bodyPr/>
              <a:lstStyle/>
              <a:p>
                <a:endParaRPr lang="zh-CN" altLang="en-US"/>
              </a:p>
            </p:txBody>
          </p:sp>
          <p:sp>
            <p:nvSpPr>
              <p:cNvPr id="124" name="Rectangle 199"/>
              <p:cNvSpPr>
                <a:spLocks noChangeArrowheads="1"/>
              </p:cNvSpPr>
              <p:nvPr/>
            </p:nvSpPr>
            <p:spPr bwMode="auto">
              <a:xfrm>
                <a:off x="6694" y="9916"/>
                <a:ext cx="1299" cy="550"/>
              </a:xfrm>
              <a:prstGeom prst="rect">
                <a:avLst/>
              </a:prstGeom>
              <a:noFill/>
              <a:ln w="9525">
                <a:noFill/>
                <a:miter lim="800000"/>
                <a:headEnd/>
                <a:tailEnd/>
              </a:ln>
            </p:spPr>
            <p:txBody>
              <a:bodyPr anchor="ctr"/>
              <a:lstStyle/>
              <a:p>
                <a:pPr algn="ctr"/>
                <a:r>
                  <a:rPr lang="zh-CN" altLang="en-US" sz="2000">
                    <a:solidFill>
                      <a:srgbClr val="000000"/>
                    </a:solidFill>
                    <a:latin typeface="Times New Roman" pitchFamily="18" charset="0"/>
                  </a:rPr>
                  <a:t>净化操作台 </a:t>
                </a:r>
                <a:endParaRPr lang="zh-CN" altLang="en-US" sz="2000">
                  <a:latin typeface="Tahoma" pitchFamily="34" charset="0"/>
                </a:endParaRPr>
              </a:p>
            </p:txBody>
          </p:sp>
          <p:grpSp>
            <p:nvGrpSpPr>
              <p:cNvPr id="63" name="Group 200"/>
              <p:cNvGrpSpPr>
                <a:grpSpLocks/>
              </p:cNvGrpSpPr>
              <p:nvPr/>
            </p:nvGrpSpPr>
            <p:grpSpPr bwMode="auto">
              <a:xfrm>
                <a:off x="9591" y="6841"/>
                <a:ext cx="834" cy="597"/>
                <a:chOff x="4254" y="1133"/>
                <a:chExt cx="378" cy="273"/>
              </a:xfrm>
            </p:grpSpPr>
            <p:sp>
              <p:nvSpPr>
                <p:cNvPr id="156" name="Rectangle 201"/>
                <p:cNvSpPr>
                  <a:spLocks noChangeArrowheads="1"/>
                </p:cNvSpPr>
                <p:nvPr/>
              </p:nvSpPr>
              <p:spPr bwMode="auto">
                <a:xfrm>
                  <a:off x="4254" y="1133"/>
                  <a:ext cx="378" cy="273"/>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157" name="Rectangle 202"/>
                <p:cNvSpPr>
                  <a:spLocks noChangeArrowheads="1"/>
                </p:cNvSpPr>
                <p:nvPr/>
              </p:nvSpPr>
              <p:spPr bwMode="auto">
                <a:xfrm>
                  <a:off x="4272" y="1176"/>
                  <a:ext cx="234" cy="195"/>
                </a:xfrm>
                <a:prstGeom prst="rect">
                  <a:avLst/>
                </a:prstGeom>
                <a:solidFill>
                  <a:srgbClr val="C0C0C0"/>
                </a:solidFill>
                <a:ln w="9525">
                  <a:solidFill>
                    <a:srgbClr val="969696"/>
                  </a:solidFill>
                  <a:miter lim="800000"/>
                  <a:headEnd/>
                  <a:tailEnd/>
                </a:ln>
              </p:spPr>
              <p:txBody>
                <a:bodyPr anchor="ctr"/>
                <a:lstStyle/>
                <a:p>
                  <a:endParaRPr lang="zh-CN" altLang="en-US"/>
                </a:p>
              </p:txBody>
            </p:sp>
            <p:grpSp>
              <p:nvGrpSpPr>
                <p:cNvPr id="69" name="Group 203"/>
                <p:cNvGrpSpPr>
                  <a:grpSpLocks/>
                </p:cNvGrpSpPr>
                <p:nvPr/>
              </p:nvGrpSpPr>
              <p:grpSpPr bwMode="auto">
                <a:xfrm>
                  <a:off x="4527" y="1161"/>
                  <a:ext cx="82" cy="205"/>
                  <a:chOff x="4176" y="1008"/>
                  <a:chExt cx="82" cy="205"/>
                </a:xfrm>
              </p:grpSpPr>
              <p:grpSp>
                <p:nvGrpSpPr>
                  <p:cNvPr id="70" name="Group 204"/>
                  <p:cNvGrpSpPr>
                    <a:grpSpLocks/>
                  </p:cNvGrpSpPr>
                  <p:nvPr/>
                </p:nvGrpSpPr>
                <p:grpSpPr bwMode="auto">
                  <a:xfrm>
                    <a:off x="4176" y="1008"/>
                    <a:ext cx="25" cy="205"/>
                    <a:chOff x="4176" y="1008"/>
                    <a:chExt cx="25" cy="205"/>
                  </a:xfrm>
                </p:grpSpPr>
                <p:sp>
                  <p:nvSpPr>
                    <p:cNvPr id="166" name="Oval 205"/>
                    <p:cNvSpPr>
                      <a:spLocks noChangeArrowheads="1"/>
                    </p:cNvSpPr>
                    <p:nvPr/>
                  </p:nvSpPr>
                  <p:spPr bwMode="auto">
                    <a:xfrm>
                      <a:off x="4176" y="1008"/>
                      <a:ext cx="25" cy="25"/>
                    </a:xfrm>
                    <a:prstGeom prst="ellipse">
                      <a:avLst/>
                    </a:prstGeom>
                    <a:solidFill>
                      <a:srgbClr val="00CC99"/>
                    </a:solidFill>
                    <a:ln w="9525">
                      <a:solidFill>
                        <a:srgbClr val="808080"/>
                      </a:solidFill>
                      <a:round/>
                      <a:headEnd/>
                      <a:tailEnd/>
                    </a:ln>
                  </p:spPr>
                  <p:txBody>
                    <a:bodyPr anchor="ctr"/>
                    <a:lstStyle/>
                    <a:p>
                      <a:endParaRPr lang="zh-CN" altLang="en-US"/>
                    </a:p>
                  </p:txBody>
                </p:sp>
                <p:sp>
                  <p:nvSpPr>
                    <p:cNvPr id="167" name="Oval 206"/>
                    <p:cNvSpPr>
                      <a:spLocks noChangeArrowheads="1"/>
                    </p:cNvSpPr>
                    <p:nvPr/>
                  </p:nvSpPr>
                  <p:spPr bwMode="auto">
                    <a:xfrm>
                      <a:off x="4176" y="1053"/>
                      <a:ext cx="25" cy="25"/>
                    </a:xfrm>
                    <a:prstGeom prst="ellipse">
                      <a:avLst/>
                    </a:prstGeom>
                    <a:solidFill>
                      <a:srgbClr val="00CC99"/>
                    </a:solidFill>
                    <a:ln w="9525">
                      <a:solidFill>
                        <a:srgbClr val="808080"/>
                      </a:solidFill>
                      <a:round/>
                      <a:headEnd/>
                      <a:tailEnd/>
                    </a:ln>
                  </p:spPr>
                  <p:txBody>
                    <a:bodyPr anchor="ctr"/>
                    <a:lstStyle/>
                    <a:p>
                      <a:endParaRPr lang="zh-CN" altLang="en-US"/>
                    </a:p>
                  </p:txBody>
                </p:sp>
                <p:sp>
                  <p:nvSpPr>
                    <p:cNvPr id="168" name="Oval 207"/>
                    <p:cNvSpPr>
                      <a:spLocks noChangeArrowheads="1"/>
                    </p:cNvSpPr>
                    <p:nvPr/>
                  </p:nvSpPr>
                  <p:spPr bwMode="auto">
                    <a:xfrm>
                      <a:off x="4176" y="1098"/>
                      <a:ext cx="25" cy="25"/>
                    </a:xfrm>
                    <a:prstGeom prst="ellipse">
                      <a:avLst/>
                    </a:prstGeom>
                    <a:solidFill>
                      <a:srgbClr val="00CC99"/>
                    </a:solidFill>
                    <a:ln w="9525">
                      <a:solidFill>
                        <a:srgbClr val="808080"/>
                      </a:solidFill>
                      <a:round/>
                      <a:headEnd/>
                      <a:tailEnd/>
                    </a:ln>
                  </p:spPr>
                  <p:txBody>
                    <a:bodyPr anchor="ctr"/>
                    <a:lstStyle/>
                    <a:p>
                      <a:endParaRPr lang="zh-CN" altLang="en-US"/>
                    </a:p>
                  </p:txBody>
                </p:sp>
                <p:sp>
                  <p:nvSpPr>
                    <p:cNvPr id="169" name="Oval 208"/>
                    <p:cNvSpPr>
                      <a:spLocks noChangeArrowheads="1"/>
                    </p:cNvSpPr>
                    <p:nvPr/>
                  </p:nvSpPr>
                  <p:spPr bwMode="auto">
                    <a:xfrm>
                      <a:off x="4176" y="1143"/>
                      <a:ext cx="25" cy="25"/>
                    </a:xfrm>
                    <a:prstGeom prst="ellipse">
                      <a:avLst/>
                    </a:prstGeom>
                    <a:solidFill>
                      <a:srgbClr val="00CC99"/>
                    </a:solidFill>
                    <a:ln w="9525">
                      <a:solidFill>
                        <a:srgbClr val="808080"/>
                      </a:solidFill>
                      <a:round/>
                      <a:headEnd/>
                      <a:tailEnd/>
                    </a:ln>
                  </p:spPr>
                  <p:txBody>
                    <a:bodyPr anchor="ctr"/>
                    <a:lstStyle/>
                    <a:p>
                      <a:endParaRPr lang="zh-CN" altLang="en-US"/>
                    </a:p>
                  </p:txBody>
                </p:sp>
                <p:sp>
                  <p:nvSpPr>
                    <p:cNvPr id="170" name="Oval 209"/>
                    <p:cNvSpPr>
                      <a:spLocks noChangeArrowheads="1"/>
                    </p:cNvSpPr>
                    <p:nvPr/>
                  </p:nvSpPr>
                  <p:spPr bwMode="auto">
                    <a:xfrm>
                      <a:off x="4176" y="1188"/>
                      <a:ext cx="25" cy="25"/>
                    </a:xfrm>
                    <a:prstGeom prst="ellipse">
                      <a:avLst/>
                    </a:prstGeom>
                    <a:solidFill>
                      <a:srgbClr val="00CC99"/>
                    </a:solidFill>
                    <a:ln w="9525">
                      <a:solidFill>
                        <a:srgbClr val="808080"/>
                      </a:solidFill>
                      <a:round/>
                      <a:headEnd/>
                      <a:tailEnd/>
                    </a:ln>
                  </p:spPr>
                  <p:txBody>
                    <a:bodyPr anchor="ctr"/>
                    <a:lstStyle/>
                    <a:p>
                      <a:endParaRPr lang="zh-CN" altLang="en-US"/>
                    </a:p>
                  </p:txBody>
                </p:sp>
              </p:grpSp>
              <p:grpSp>
                <p:nvGrpSpPr>
                  <p:cNvPr id="72" name="Group 210"/>
                  <p:cNvGrpSpPr>
                    <a:grpSpLocks/>
                  </p:cNvGrpSpPr>
                  <p:nvPr/>
                </p:nvGrpSpPr>
                <p:grpSpPr bwMode="auto">
                  <a:xfrm>
                    <a:off x="4233" y="1008"/>
                    <a:ext cx="25" cy="205"/>
                    <a:chOff x="4176" y="1008"/>
                    <a:chExt cx="25" cy="205"/>
                  </a:xfrm>
                </p:grpSpPr>
                <p:sp>
                  <p:nvSpPr>
                    <p:cNvPr id="161" name="Oval 211"/>
                    <p:cNvSpPr>
                      <a:spLocks noChangeArrowheads="1"/>
                    </p:cNvSpPr>
                    <p:nvPr/>
                  </p:nvSpPr>
                  <p:spPr bwMode="auto">
                    <a:xfrm>
                      <a:off x="4176" y="1008"/>
                      <a:ext cx="25" cy="25"/>
                    </a:xfrm>
                    <a:prstGeom prst="ellipse">
                      <a:avLst/>
                    </a:prstGeom>
                    <a:solidFill>
                      <a:srgbClr val="FF6600"/>
                    </a:solidFill>
                    <a:ln w="9525">
                      <a:solidFill>
                        <a:srgbClr val="808080"/>
                      </a:solidFill>
                      <a:round/>
                      <a:headEnd/>
                      <a:tailEnd/>
                    </a:ln>
                  </p:spPr>
                  <p:txBody>
                    <a:bodyPr anchor="ctr"/>
                    <a:lstStyle/>
                    <a:p>
                      <a:endParaRPr lang="zh-CN" altLang="en-US"/>
                    </a:p>
                  </p:txBody>
                </p:sp>
                <p:sp>
                  <p:nvSpPr>
                    <p:cNvPr id="162" name="Oval 212"/>
                    <p:cNvSpPr>
                      <a:spLocks noChangeArrowheads="1"/>
                    </p:cNvSpPr>
                    <p:nvPr/>
                  </p:nvSpPr>
                  <p:spPr bwMode="auto">
                    <a:xfrm>
                      <a:off x="4176" y="1053"/>
                      <a:ext cx="25" cy="25"/>
                    </a:xfrm>
                    <a:prstGeom prst="ellipse">
                      <a:avLst/>
                    </a:prstGeom>
                    <a:solidFill>
                      <a:srgbClr val="FF6600"/>
                    </a:solidFill>
                    <a:ln w="9525">
                      <a:solidFill>
                        <a:srgbClr val="808080"/>
                      </a:solidFill>
                      <a:round/>
                      <a:headEnd/>
                      <a:tailEnd/>
                    </a:ln>
                  </p:spPr>
                  <p:txBody>
                    <a:bodyPr anchor="ctr"/>
                    <a:lstStyle/>
                    <a:p>
                      <a:endParaRPr lang="zh-CN" altLang="en-US"/>
                    </a:p>
                  </p:txBody>
                </p:sp>
                <p:sp>
                  <p:nvSpPr>
                    <p:cNvPr id="163" name="Oval 213"/>
                    <p:cNvSpPr>
                      <a:spLocks noChangeArrowheads="1"/>
                    </p:cNvSpPr>
                    <p:nvPr/>
                  </p:nvSpPr>
                  <p:spPr bwMode="auto">
                    <a:xfrm>
                      <a:off x="4176" y="1098"/>
                      <a:ext cx="25" cy="25"/>
                    </a:xfrm>
                    <a:prstGeom prst="ellipse">
                      <a:avLst/>
                    </a:prstGeom>
                    <a:solidFill>
                      <a:srgbClr val="FF6600"/>
                    </a:solidFill>
                    <a:ln w="9525">
                      <a:solidFill>
                        <a:srgbClr val="808080"/>
                      </a:solidFill>
                      <a:round/>
                      <a:headEnd/>
                      <a:tailEnd/>
                    </a:ln>
                  </p:spPr>
                  <p:txBody>
                    <a:bodyPr anchor="ctr"/>
                    <a:lstStyle/>
                    <a:p>
                      <a:endParaRPr lang="zh-CN" altLang="en-US"/>
                    </a:p>
                  </p:txBody>
                </p:sp>
                <p:sp>
                  <p:nvSpPr>
                    <p:cNvPr id="164" name="Oval 214"/>
                    <p:cNvSpPr>
                      <a:spLocks noChangeArrowheads="1"/>
                    </p:cNvSpPr>
                    <p:nvPr/>
                  </p:nvSpPr>
                  <p:spPr bwMode="auto">
                    <a:xfrm>
                      <a:off x="4176" y="1143"/>
                      <a:ext cx="25" cy="25"/>
                    </a:xfrm>
                    <a:prstGeom prst="ellipse">
                      <a:avLst/>
                    </a:prstGeom>
                    <a:solidFill>
                      <a:srgbClr val="FF6600"/>
                    </a:solidFill>
                    <a:ln w="9525">
                      <a:solidFill>
                        <a:srgbClr val="808080"/>
                      </a:solidFill>
                      <a:round/>
                      <a:headEnd/>
                      <a:tailEnd/>
                    </a:ln>
                  </p:spPr>
                  <p:txBody>
                    <a:bodyPr anchor="ctr"/>
                    <a:lstStyle/>
                    <a:p>
                      <a:endParaRPr lang="zh-CN" altLang="en-US"/>
                    </a:p>
                  </p:txBody>
                </p:sp>
                <p:sp>
                  <p:nvSpPr>
                    <p:cNvPr id="165" name="Oval 215"/>
                    <p:cNvSpPr>
                      <a:spLocks noChangeArrowheads="1"/>
                    </p:cNvSpPr>
                    <p:nvPr/>
                  </p:nvSpPr>
                  <p:spPr bwMode="auto">
                    <a:xfrm>
                      <a:off x="4176" y="1188"/>
                      <a:ext cx="25" cy="25"/>
                    </a:xfrm>
                    <a:prstGeom prst="ellipse">
                      <a:avLst/>
                    </a:prstGeom>
                    <a:solidFill>
                      <a:srgbClr val="FF6600"/>
                    </a:solidFill>
                    <a:ln w="9525">
                      <a:solidFill>
                        <a:srgbClr val="808080"/>
                      </a:solidFill>
                      <a:round/>
                      <a:headEnd/>
                      <a:tailEnd/>
                    </a:ln>
                  </p:spPr>
                  <p:txBody>
                    <a:bodyPr anchor="ctr"/>
                    <a:lstStyle/>
                    <a:p>
                      <a:endParaRPr lang="zh-CN" altLang="en-US"/>
                    </a:p>
                  </p:txBody>
                </p:sp>
              </p:grpSp>
            </p:grpSp>
          </p:grpSp>
          <p:grpSp>
            <p:nvGrpSpPr>
              <p:cNvPr id="87" name="Group 216"/>
              <p:cNvGrpSpPr>
                <a:grpSpLocks/>
              </p:cNvGrpSpPr>
              <p:nvPr/>
            </p:nvGrpSpPr>
            <p:grpSpPr bwMode="auto">
              <a:xfrm>
                <a:off x="9591" y="6192"/>
                <a:ext cx="834" cy="597"/>
                <a:chOff x="4254" y="1133"/>
                <a:chExt cx="378" cy="273"/>
              </a:xfrm>
            </p:grpSpPr>
            <p:sp>
              <p:nvSpPr>
                <p:cNvPr id="141" name="Rectangle 217"/>
                <p:cNvSpPr>
                  <a:spLocks noChangeArrowheads="1"/>
                </p:cNvSpPr>
                <p:nvPr/>
              </p:nvSpPr>
              <p:spPr bwMode="auto">
                <a:xfrm>
                  <a:off x="4254" y="1133"/>
                  <a:ext cx="378" cy="273"/>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142" name="Rectangle 218"/>
                <p:cNvSpPr>
                  <a:spLocks noChangeArrowheads="1"/>
                </p:cNvSpPr>
                <p:nvPr/>
              </p:nvSpPr>
              <p:spPr bwMode="auto">
                <a:xfrm>
                  <a:off x="4272" y="1176"/>
                  <a:ext cx="234" cy="195"/>
                </a:xfrm>
                <a:prstGeom prst="rect">
                  <a:avLst/>
                </a:prstGeom>
                <a:solidFill>
                  <a:srgbClr val="C0C0C0"/>
                </a:solidFill>
                <a:ln w="9525">
                  <a:solidFill>
                    <a:srgbClr val="969696"/>
                  </a:solidFill>
                  <a:miter lim="800000"/>
                  <a:headEnd/>
                  <a:tailEnd/>
                </a:ln>
              </p:spPr>
              <p:txBody>
                <a:bodyPr anchor="ctr"/>
                <a:lstStyle/>
                <a:p>
                  <a:endParaRPr lang="zh-CN" altLang="en-US"/>
                </a:p>
              </p:txBody>
            </p:sp>
            <p:grpSp>
              <p:nvGrpSpPr>
                <p:cNvPr id="91" name="Group 219"/>
                <p:cNvGrpSpPr>
                  <a:grpSpLocks/>
                </p:cNvGrpSpPr>
                <p:nvPr/>
              </p:nvGrpSpPr>
              <p:grpSpPr bwMode="auto">
                <a:xfrm>
                  <a:off x="4527" y="1161"/>
                  <a:ext cx="82" cy="205"/>
                  <a:chOff x="4176" y="1008"/>
                  <a:chExt cx="82" cy="205"/>
                </a:xfrm>
              </p:grpSpPr>
              <p:grpSp>
                <p:nvGrpSpPr>
                  <p:cNvPr id="93" name="Group 220"/>
                  <p:cNvGrpSpPr>
                    <a:grpSpLocks/>
                  </p:cNvGrpSpPr>
                  <p:nvPr/>
                </p:nvGrpSpPr>
                <p:grpSpPr bwMode="auto">
                  <a:xfrm>
                    <a:off x="4176" y="1008"/>
                    <a:ext cx="25" cy="205"/>
                    <a:chOff x="4176" y="1008"/>
                    <a:chExt cx="25" cy="205"/>
                  </a:xfrm>
                </p:grpSpPr>
                <p:sp>
                  <p:nvSpPr>
                    <p:cNvPr id="151" name="Oval 221"/>
                    <p:cNvSpPr>
                      <a:spLocks noChangeArrowheads="1"/>
                    </p:cNvSpPr>
                    <p:nvPr/>
                  </p:nvSpPr>
                  <p:spPr bwMode="auto">
                    <a:xfrm>
                      <a:off x="4176" y="1008"/>
                      <a:ext cx="25" cy="25"/>
                    </a:xfrm>
                    <a:prstGeom prst="ellipse">
                      <a:avLst/>
                    </a:prstGeom>
                    <a:solidFill>
                      <a:srgbClr val="00CC99"/>
                    </a:solidFill>
                    <a:ln w="9525">
                      <a:solidFill>
                        <a:srgbClr val="808080"/>
                      </a:solidFill>
                      <a:round/>
                      <a:headEnd/>
                      <a:tailEnd/>
                    </a:ln>
                  </p:spPr>
                  <p:txBody>
                    <a:bodyPr anchor="ctr"/>
                    <a:lstStyle/>
                    <a:p>
                      <a:endParaRPr lang="zh-CN" altLang="en-US"/>
                    </a:p>
                  </p:txBody>
                </p:sp>
                <p:sp>
                  <p:nvSpPr>
                    <p:cNvPr id="152" name="Oval 222"/>
                    <p:cNvSpPr>
                      <a:spLocks noChangeArrowheads="1"/>
                    </p:cNvSpPr>
                    <p:nvPr/>
                  </p:nvSpPr>
                  <p:spPr bwMode="auto">
                    <a:xfrm>
                      <a:off x="4176" y="1053"/>
                      <a:ext cx="25" cy="25"/>
                    </a:xfrm>
                    <a:prstGeom prst="ellipse">
                      <a:avLst/>
                    </a:prstGeom>
                    <a:solidFill>
                      <a:srgbClr val="00CC99"/>
                    </a:solidFill>
                    <a:ln w="9525">
                      <a:solidFill>
                        <a:srgbClr val="808080"/>
                      </a:solidFill>
                      <a:round/>
                      <a:headEnd/>
                      <a:tailEnd/>
                    </a:ln>
                  </p:spPr>
                  <p:txBody>
                    <a:bodyPr anchor="ctr"/>
                    <a:lstStyle/>
                    <a:p>
                      <a:endParaRPr lang="zh-CN" altLang="en-US"/>
                    </a:p>
                  </p:txBody>
                </p:sp>
                <p:sp>
                  <p:nvSpPr>
                    <p:cNvPr id="153" name="Oval 223"/>
                    <p:cNvSpPr>
                      <a:spLocks noChangeArrowheads="1"/>
                    </p:cNvSpPr>
                    <p:nvPr/>
                  </p:nvSpPr>
                  <p:spPr bwMode="auto">
                    <a:xfrm>
                      <a:off x="4176" y="1098"/>
                      <a:ext cx="25" cy="25"/>
                    </a:xfrm>
                    <a:prstGeom prst="ellipse">
                      <a:avLst/>
                    </a:prstGeom>
                    <a:solidFill>
                      <a:srgbClr val="00CC99"/>
                    </a:solidFill>
                    <a:ln w="9525">
                      <a:solidFill>
                        <a:srgbClr val="808080"/>
                      </a:solidFill>
                      <a:round/>
                      <a:headEnd/>
                      <a:tailEnd/>
                    </a:ln>
                  </p:spPr>
                  <p:txBody>
                    <a:bodyPr anchor="ctr"/>
                    <a:lstStyle/>
                    <a:p>
                      <a:endParaRPr lang="zh-CN" altLang="en-US"/>
                    </a:p>
                  </p:txBody>
                </p:sp>
                <p:sp>
                  <p:nvSpPr>
                    <p:cNvPr id="154" name="Oval 224"/>
                    <p:cNvSpPr>
                      <a:spLocks noChangeArrowheads="1"/>
                    </p:cNvSpPr>
                    <p:nvPr/>
                  </p:nvSpPr>
                  <p:spPr bwMode="auto">
                    <a:xfrm>
                      <a:off x="4176" y="1143"/>
                      <a:ext cx="25" cy="25"/>
                    </a:xfrm>
                    <a:prstGeom prst="ellipse">
                      <a:avLst/>
                    </a:prstGeom>
                    <a:solidFill>
                      <a:srgbClr val="00CC99"/>
                    </a:solidFill>
                    <a:ln w="9525">
                      <a:solidFill>
                        <a:srgbClr val="808080"/>
                      </a:solidFill>
                      <a:round/>
                      <a:headEnd/>
                      <a:tailEnd/>
                    </a:ln>
                  </p:spPr>
                  <p:txBody>
                    <a:bodyPr anchor="ctr"/>
                    <a:lstStyle/>
                    <a:p>
                      <a:endParaRPr lang="zh-CN" altLang="en-US"/>
                    </a:p>
                  </p:txBody>
                </p:sp>
                <p:sp>
                  <p:nvSpPr>
                    <p:cNvPr id="155" name="Oval 225"/>
                    <p:cNvSpPr>
                      <a:spLocks noChangeArrowheads="1"/>
                    </p:cNvSpPr>
                    <p:nvPr/>
                  </p:nvSpPr>
                  <p:spPr bwMode="auto">
                    <a:xfrm>
                      <a:off x="4176" y="1188"/>
                      <a:ext cx="25" cy="25"/>
                    </a:xfrm>
                    <a:prstGeom prst="ellipse">
                      <a:avLst/>
                    </a:prstGeom>
                    <a:solidFill>
                      <a:srgbClr val="00CC99"/>
                    </a:solidFill>
                    <a:ln w="9525">
                      <a:solidFill>
                        <a:srgbClr val="808080"/>
                      </a:solidFill>
                      <a:round/>
                      <a:headEnd/>
                      <a:tailEnd/>
                    </a:ln>
                  </p:spPr>
                  <p:txBody>
                    <a:bodyPr anchor="ctr"/>
                    <a:lstStyle/>
                    <a:p>
                      <a:endParaRPr lang="zh-CN" altLang="en-US"/>
                    </a:p>
                  </p:txBody>
                </p:sp>
              </p:grpSp>
              <p:grpSp>
                <p:nvGrpSpPr>
                  <p:cNvPr id="108" name="Group 226"/>
                  <p:cNvGrpSpPr>
                    <a:grpSpLocks/>
                  </p:cNvGrpSpPr>
                  <p:nvPr/>
                </p:nvGrpSpPr>
                <p:grpSpPr bwMode="auto">
                  <a:xfrm>
                    <a:off x="4233" y="1008"/>
                    <a:ext cx="25" cy="205"/>
                    <a:chOff x="4176" y="1008"/>
                    <a:chExt cx="25" cy="205"/>
                  </a:xfrm>
                </p:grpSpPr>
                <p:sp>
                  <p:nvSpPr>
                    <p:cNvPr id="146" name="Oval 227"/>
                    <p:cNvSpPr>
                      <a:spLocks noChangeArrowheads="1"/>
                    </p:cNvSpPr>
                    <p:nvPr/>
                  </p:nvSpPr>
                  <p:spPr bwMode="auto">
                    <a:xfrm>
                      <a:off x="4176" y="1008"/>
                      <a:ext cx="25" cy="25"/>
                    </a:xfrm>
                    <a:prstGeom prst="ellipse">
                      <a:avLst/>
                    </a:prstGeom>
                    <a:solidFill>
                      <a:srgbClr val="FF6600"/>
                    </a:solidFill>
                    <a:ln w="9525">
                      <a:solidFill>
                        <a:srgbClr val="808080"/>
                      </a:solidFill>
                      <a:round/>
                      <a:headEnd/>
                      <a:tailEnd/>
                    </a:ln>
                  </p:spPr>
                  <p:txBody>
                    <a:bodyPr anchor="ctr"/>
                    <a:lstStyle/>
                    <a:p>
                      <a:endParaRPr lang="zh-CN" altLang="en-US"/>
                    </a:p>
                  </p:txBody>
                </p:sp>
                <p:sp>
                  <p:nvSpPr>
                    <p:cNvPr id="147" name="Oval 228"/>
                    <p:cNvSpPr>
                      <a:spLocks noChangeArrowheads="1"/>
                    </p:cNvSpPr>
                    <p:nvPr/>
                  </p:nvSpPr>
                  <p:spPr bwMode="auto">
                    <a:xfrm>
                      <a:off x="4176" y="1053"/>
                      <a:ext cx="25" cy="25"/>
                    </a:xfrm>
                    <a:prstGeom prst="ellipse">
                      <a:avLst/>
                    </a:prstGeom>
                    <a:solidFill>
                      <a:srgbClr val="FF6600"/>
                    </a:solidFill>
                    <a:ln w="9525">
                      <a:solidFill>
                        <a:srgbClr val="808080"/>
                      </a:solidFill>
                      <a:round/>
                      <a:headEnd/>
                      <a:tailEnd/>
                    </a:ln>
                  </p:spPr>
                  <p:txBody>
                    <a:bodyPr anchor="ctr"/>
                    <a:lstStyle/>
                    <a:p>
                      <a:endParaRPr lang="zh-CN" altLang="en-US"/>
                    </a:p>
                  </p:txBody>
                </p:sp>
                <p:sp>
                  <p:nvSpPr>
                    <p:cNvPr id="148" name="Oval 229"/>
                    <p:cNvSpPr>
                      <a:spLocks noChangeArrowheads="1"/>
                    </p:cNvSpPr>
                    <p:nvPr/>
                  </p:nvSpPr>
                  <p:spPr bwMode="auto">
                    <a:xfrm>
                      <a:off x="4176" y="1098"/>
                      <a:ext cx="25" cy="25"/>
                    </a:xfrm>
                    <a:prstGeom prst="ellipse">
                      <a:avLst/>
                    </a:prstGeom>
                    <a:solidFill>
                      <a:srgbClr val="FF6600"/>
                    </a:solidFill>
                    <a:ln w="9525">
                      <a:solidFill>
                        <a:srgbClr val="808080"/>
                      </a:solidFill>
                      <a:round/>
                      <a:headEnd/>
                      <a:tailEnd/>
                    </a:ln>
                  </p:spPr>
                  <p:txBody>
                    <a:bodyPr anchor="ctr"/>
                    <a:lstStyle/>
                    <a:p>
                      <a:endParaRPr lang="zh-CN" altLang="en-US"/>
                    </a:p>
                  </p:txBody>
                </p:sp>
                <p:sp>
                  <p:nvSpPr>
                    <p:cNvPr id="149" name="Oval 230"/>
                    <p:cNvSpPr>
                      <a:spLocks noChangeArrowheads="1"/>
                    </p:cNvSpPr>
                    <p:nvPr/>
                  </p:nvSpPr>
                  <p:spPr bwMode="auto">
                    <a:xfrm>
                      <a:off x="4176" y="1143"/>
                      <a:ext cx="25" cy="25"/>
                    </a:xfrm>
                    <a:prstGeom prst="ellipse">
                      <a:avLst/>
                    </a:prstGeom>
                    <a:solidFill>
                      <a:srgbClr val="FF6600"/>
                    </a:solidFill>
                    <a:ln w="9525">
                      <a:solidFill>
                        <a:srgbClr val="808080"/>
                      </a:solidFill>
                      <a:round/>
                      <a:headEnd/>
                      <a:tailEnd/>
                    </a:ln>
                  </p:spPr>
                  <p:txBody>
                    <a:bodyPr anchor="ctr"/>
                    <a:lstStyle/>
                    <a:p>
                      <a:endParaRPr lang="zh-CN" altLang="en-US"/>
                    </a:p>
                  </p:txBody>
                </p:sp>
                <p:sp>
                  <p:nvSpPr>
                    <p:cNvPr id="150" name="Oval 231"/>
                    <p:cNvSpPr>
                      <a:spLocks noChangeArrowheads="1"/>
                    </p:cNvSpPr>
                    <p:nvPr/>
                  </p:nvSpPr>
                  <p:spPr bwMode="auto">
                    <a:xfrm>
                      <a:off x="4176" y="1188"/>
                      <a:ext cx="25" cy="25"/>
                    </a:xfrm>
                    <a:prstGeom prst="ellipse">
                      <a:avLst/>
                    </a:prstGeom>
                    <a:solidFill>
                      <a:srgbClr val="FF6600"/>
                    </a:solidFill>
                    <a:ln w="9525">
                      <a:solidFill>
                        <a:srgbClr val="808080"/>
                      </a:solidFill>
                      <a:round/>
                      <a:headEnd/>
                      <a:tailEnd/>
                    </a:ln>
                  </p:spPr>
                  <p:txBody>
                    <a:bodyPr anchor="ctr"/>
                    <a:lstStyle/>
                    <a:p>
                      <a:endParaRPr lang="zh-CN" altLang="en-US"/>
                    </a:p>
                  </p:txBody>
                </p:sp>
              </p:grpSp>
            </p:grpSp>
          </p:grpSp>
          <p:sp>
            <p:nvSpPr>
              <p:cNvPr id="127" name="Line 232"/>
              <p:cNvSpPr>
                <a:spLocks noChangeShapeType="1"/>
              </p:cNvSpPr>
              <p:nvPr/>
            </p:nvSpPr>
            <p:spPr bwMode="auto">
              <a:xfrm rot="9779622" flipH="1">
                <a:off x="7308" y="5492"/>
                <a:ext cx="815" cy="539"/>
              </a:xfrm>
              <a:prstGeom prst="line">
                <a:avLst/>
              </a:prstGeom>
              <a:noFill/>
              <a:ln w="9525">
                <a:solidFill>
                  <a:srgbClr val="000000"/>
                </a:solidFill>
                <a:round/>
                <a:headEnd/>
                <a:tailEnd type="triangle" w="med" len="med"/>
              </a:ln>
            </p:spPr>
            <p:txBody>
              <a:bodyPr/>
              <a:lstStyle/>
              <a:p>
                <a:endParaRPr lang="zh-CN" altLang="en-US"/>
              </a:p>
            </p:txBody>
          </p:sp>
          <p:sp>
            <p:nvSpPr>
              <p:cNvPr id="128" name="Rectangle 233"/>
              <p:cNvSpPr>
                <a:spLocks noChangeArrowheads="1"/>
              </p:cNvSpPr>
              <p:nvPr/>
            </p:nvSpPr>
            <p:spPr bwMode="auto">
              <a:xfrm>
                <a:off x="3162" y="8768"/>
                <a:ext cx="730" cy="694"/>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129" name="Oval 234"/>
              <p:cNvSpPr>
                <a:spLocks noChangeArrowheads="1"/>
              </p:cNvSpPr>
              <p:nvPr/>
            </p:nvSpPr>
            <p:spPr bwMode="auto">
              <a:xfrm>
                <a:off x="2023" y="10441"/>
                <a:ext cx="60" cy="63"/>
              </a:xfrm>
              <a:prstGeom prst="ellipse">
                <a:avLst/>
              </a:prstGeom>
              <a:solidFill>
                <a:srgbClr val="FFFF99"/>
              </a:solidFill>
              <a:ln w="9525">
                <a:solidFill>
                  <a:srgbClr val="808080"/>
                </a:solidFill>
                <a:round/>
                <a:headEnd/>
                <a:tailEnd/>
              </a:ln>
            </p:spPr>
            <p:txBody>
              <a:bodyPr anchor="ctr"/>
              <a:lstStyle/>
              <a:p>
                <a:endParaRPr lang="zh-CN" altLang="en-US"/>
              </a:p>
            </p:txBody>
          </p:sp>
          <p:sp>
            <p:nvSpPr>
              <p:cNvPr id="130" name="Rectangle 235"/>
              <p:cNvSpPr>
                <a:spLocks noChangeArrowheads="1"/>
              </p:cNvSpPr>
              <p:nvPr/>
            </p:nvSpPr>
            <p:spPr bwMode="auto">
              <a:xfrm>
                <a:off x="3948" y="8768"/>
                <a:ext cx="731" cy="694"/>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131" name="Rectangle 236"/>
              <p:cNvSpPr>
                <a:spLocks noChangeArrowheads="1"/>
              </p:cNvSpPr>
              <p:nvPr/>
            </p:nvSpPr>
            <p:spPr bwMode="auto">
              <a:xfrm>
                <a:off x="4743" y="8759"/>
                <a:ext cx="730" cy="694"/>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132" name="Rectangle 237"/>
              <p:cNvSpPr>
                <a:spLocks noChangeArrowheads="1"/>
              </p:cNvSpPr>
              <p:nvPr/>
            </p:nvSpPr>
            <p:spPr bwMode="auto">
              <a:xfrm>
                <a:off x="5535" y="8754"/>
                <a:ext cx="316" cy="695"/>
              </a:xfrm>
              <a:prstGeom prst="rect">
                <a:avLst/>
              </a:prstGeom>
              <a:solidFill>
                <a:srgbClr val="DDDDDD"/>
              </a:solidFill>
              <a:ln w="9525">
                <a:solidFill>
                  <a:srgbClr val="000000"/>
                </a:solidFill>
                <a:miter lim="800000"/>
                <a:headEnd/>
                <a:tailEnd/>
              </a:ln>
            </p:spPr>
            <p:txBody>
              <a:bodyPr anchor="ctr"/>
              <a:lstStyle/>
              <a:p>
                <a:endParaRPr lang="zh-CN" altLang="en-US"/>
              </a:p>
            </p:txBody>
          </p:sp>
          <p:sp>
            <p:nvSpPr>
              <p:cNvPr id="133" name="Line 238"/>
              <p:cNvSpPr>
                <a:spLocks noChangeShapeType="1"/>
              </p:cNvSpPr>
              <p:nvPr/>
            </p:nvSpPr>
            <p:spPr bwMode="auto">
              <a:xfrm>
                <a:off x="3266" y="8449"/>
                <a:ext cx="393" cy="1428"/>
              </a:xfrm>
              <a:prstGeom prst="line">
                <a:avLst/>
              </a:prstGeom>
              <a:noFill/>
              <a:ln w="9525">
                <a:solidFill>
                  <a:srgbClr val="000000"/>
                </a:solidFill>
                <a:round/>
                <a:headEnd/>
                <a:tailEnd type="triangle" w="med" len="med"/>
              </a:ln>
            </p:spPr>
            <p:txBody>
              <a:bodyPr/>
              <a:lstStyle/>
              <a:p>
                <a:endParaRPr lang="zh-CN" altLang="en-US"/>
              </a:p>
            </p:txBody>
          </p:sp>
          <p:sp>
            <p:nvSpPr>
              <p:cNvPr id="134" name="Line 239"/>
              <p:cNvSpPr>
                <a:spLocks noChangeShapeType="1"/>
              </p:cNvSpPr>
              <p:nvPr/>
            </p:nvSpPr>
            <p:spPr bwMode="auto">
              <a:xfrm flipH="1">
                <a:off x="1570" y="8553"/>
                <a:ext cx="592" cy="1259"/>
              </a:xfrm>
              <a:prstGeom prst="line">
                <a:avLst/>
              </a:prstGeom>
              <a:noFill/>
              <a:ln w="9525">
                <a:solidFill>
                  <a:srgbClr val="000000"/>
                </a:solidFill>
                <a:round/>
                <a:headEnd/>
                <a:tailEnd type="triangle" w="med" len="med"/>
              </a:ln>
            </p:spPr>
            <p:txBody>
              <a:bodyPr/>
              <a:lstStyle/>
              <a:p>
                <a:endParaRPr lang="zh-CN" altLang="en-US"/>
              </a:p>
            </p:txBody>
          </p:sp>
          <p:sp>
            <p:nvSpPr>
              <p:cNvPr id="135" name="Line 240"/>
              <p:cNvSpPr>
                <a:spLocks noChangeShapeType="1"/>
              </p:cNvSpPr>
              <p:nvPr/>
            </p:nvSpPr>
            <p:spPr bwMode="auto">
              <a:xfrm rot="20558643" flipH="1">
                <a:off x="5227" y="9471"/>
                <a:ext cx="547" cy="345"/>
              </a:xfrm>
              <a:prstGeom prst="line">
                <a:avLst/>
              </a:prstGeom>
              <a:noFill/>
              <a:ln w="9525">
                <a:solidFill>
                  <a:srgbClr val="000000"/>
                </a:solidFill>
                <a:round/>
                <a:headEnd/>
                <a:tailEnd type="triangle" w="med" len="med"/>
              </a:ln>
            </p:spPr>
            <p:txBody>
              <a:bodyPr/>
              <a:lstStyle/>
              <a:p>
                <a:endParaRPr lang="zh-CN" altLang="en-US"/>
              </a:p>
            </p:txBody>
          </p:sp>
          <p:sp>
            <p:nvSpPr>
              <p:cNvPr id="136" name="Rectangle 241"/>
              <p:cNvSpPr>
                <a:spLocks noChangeArrowheads="1"/>
              </p:cNvSpPr>
              <p:nvPr/>
            </p:nvSpPr>
            <p:spPr bwMode="auto">
              <a:xfrm>
                <a:off x="4544" y="9852"/>
                <a:ext cx="1361" cy="468"/>
              </a:xfrm>
              <a:prstGeom prst="rect">
                <a:avLst/>
              </a:prstGeom>
              <a:noFill/>
              <a:ln w="9525">
                <a:noFill/>
                <a:miter lim="800000"/>
                <a:headEnd/>
                <a:tailEnd/>
              </a:ln>
            </p:spPr>
            <p:txBody>
              <a:bodyPr anchor="ctr"/>
              <a:lstStyle/>
              <a:p>
                <a:pPr algn="ctr"/>
                <a:r>
                  <a:rPr lang="zh-CN" altLang="en-US" sz="2000">
                    <a:solidFill>
                      <a:srgbClr val="000000"/>
                    </a:solidFill>
                    <a:latin typeface="Times New Roman" pitchFamily="18" charset="0"/>
                  </a:rPr>
                  <a:t>总电源进线 </a:t>
                </a:r>
                <a:endParaRPr lang="zh-CN" altLang="en-US" sz="2000">
                  <a:latin typeface="Tahoma" pitchFamily="34" charset="0"/>
                </a:endParaRPr>
              </a:p>
            </p:txBody>
          </p:sp>
          <p:sp>
            <p:nvSpPr>
              <p:cNvPr id="137" name="Line 242"/>
              <p:cNvSpPr>
                <a:spLocks noChangeShapeType="1"/>
              </p:cNvSpPr>
              <p:nvPr/>
            </p:nvSpPr>
            <p:spPr bwMode="auto">
              <a:xfrm rot="-5400000">
                <a:off x="1676" y="9826"/>
                <a:ext cx="414" cy="841"/>
              </a:xfrm>
              <a:prstGeom prst="line">
                <a:avLst/>
              </a:prstGeom>
              <a:noFill/>
              <a:ln w="9525">
                <a:solidFill>
                  <a:srgbClr val="000000"/>
                </a:solidFill>
                <a:round/>
                <a:headEnd/>
                <a:tailEnd type="triangle" w="med" len="med"/>
              </a:ln>
            </p:spPr>
            <p:txBody>
              <a:bodyPr/>
              <a:lstStyle/>
              <a:p>
                <a:endParaRPr lang="zh-CN" altLang="en-US"/>
              </a:p>
            </p:txBody>
          </p:sp>
          <p:sp>
            <p:nvSpPr>
              <p:cNvPr id="138" name="Line 243"/>
              <p:cNvSpPr>
                <a:spLocks noChangeShapeType="1"/>
              </p:cNvSpPr>
              <p:nvPr/>
            </p:nvSpPr>
            <p:spPr bwMode="auto">
              <a:xfrm flipV="1">
                <a:off x="1875" y="10191"/>
                <a:ext cx="139" cy="256"/>
              </a:xfrm>
              <a:prstGeom prst="line">
                <a:avLst/>
              </a:prstGeom>
              <a:noFill/>
              <a:ln w="9525">
                <a:solidFill>
                  <a:srgbClr val="000000"/>
                </a:solidFill>
                <a:round/>
                <a:headEnd/>
                <a:tailEnd/>
              </a:ln>
            </p:spPr>
            <p:txBody>
              <a:bodyPr/>
              <a:lstStyle/>
              <a:p>
                <a:endParaRPr lang="zh-CN" altLang="en-US"/>
              </a:p>
            </p:txBody>
          </p:sp>
          <p:sp>
            <p:nvSpPr>
              <p:cNvPr id="139" name="Line 244"/>
              <p:cNvSpPr>
                <a:spLocks noChangeShapeType="1"/>
              </p:cNvSpPr>
              <p:nvPr/>
            </p:nvSpPr>
            <p:spPr bwMode="auto">
              <a:xfrm flipV="1">
                <a:off x="2048" y="10148"/>
                <a:ext cx="57" cy="284"/>
              </a:xfrm>
              <a:prstGeom prst="line">
                <a:avLst/>
              </a:prstGeom>
              <a:noFill/>
              <a:ln w="9525">
                <a:solidFill>
                  <a:srgbClr val="000000"/>
                </a:solidFill>
                <a:round/>
                <a:headEnd/>
                <a:tailEnd/>
              </a:ln>
            </p:spPr>
            <p:txBody>
              <a:bodyPr/>
              <a:lstStyle/>
              <a:p>
                <a:endParaRPr lang="zh-CN" altLang="en-US"/>
              </a:p>
            </p:txBody>
          </p:sp>
          <p:sp>
            <p:nvSpPr>
              <p:cNvPr id="140" name="Rectangle 245"/>
              <p:cNvSpPr>
                <a:spLocks noChangeArrowheads="1"/>
              </p:cNvSpPr>
              <p:nvPr/>
            </p:nvSpPr>
            <p:spPr bwMode="auto">
              <a:xfrm>
                <a:off x="2079" y="9752"/>
                <a:ext cx="802" cy="433"/>
              </a:xfrm>
              <a:prstGeom prst="rect">
                <a:avLst/>
              </a:prstGeom>
              <a:noFill/>
              <a:ln w="9525">
                <a:noFill/>
                <a:miter lim="800000"/>
                <a:headEnd/>
                <a:tailEnd/>
              </a:ln>
            </p:spPr>
            <p:txBody>
              <a:bodyPr anchor="ctr"/>
              <a:lstStyle/>
              <a:p>
                <a:pPr algn="ctr"/>
                <a:r>
                  <a:rPr lang="zh-CN" altLang="en-US" sz="2000">
                    <a:solidFill>
                      <a:srgbClr val="000000"/>
                    </a:solidFill>
                    <a:latin typeface="Times New Roman" pitchFamily="18" charset="0"/>
                  </a:rPr>
                  <a:t>进气</a:t>
                </a:r>
                <a:endParaRPr lang="zh-CN" altLang="en-US" sz="2000">
                  <a:latin typeface="Tahoma" pitchFamily="34" charset="0"/>
                </a:endParaRPr>
              </a:p>
            </p:txBody>
          </p:sp>
        </p:grpSp>
      </p:grpSp>
      <p:sp>
        <p:nvSpPr>
          <p:cNvPr id="249" name="Rectangle 38"/>
          <p:cNvSpPr>
            <a:spLocks noChangeArrowheads="1"/>
          </p:cNvSpPr>
          <p:nvPr/>
        </p:nvSpPr>
        <p:spPr bwMode="auto">
          <a:xfrm>
            <a:off x="395536" y="836712"/>
            <a:ext cx="879806" cy="576064"/>
          </a:xfrm>
          <a:prstGeom prst="rect">
            <a:avLst/>
          </a:prstGeom>
          <a:noFill/>
          <a:ln w="9525">
            <a:noFill/>
            <a:miter lim="800000"/>
            <a:headEnd/>
            <a:tailEnd/>
          </a:ln>
        </p:spPr>
        <p:txBody>
          <a:bodyPr anchor="ctr"/>
          <a:lstStyle/>
          <a:p>
            <a:pPr algn="ctr"/>
            <a:r>
              <a:rPr lang="zh-CN" altLang="en-US" dirty="0">
                <a:solidFill>
                  <a:srgbClr val="000000"/>
                </a:solidFill>
                <a:latin typeface="Times New Roman" pitchFamily="18" charset="0"/>
              </a:rPr>
              <a:t>排风口</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4392488" cy="400110"/>
          </a:xfrm>
          <a:prstGeom prst="rect">
            <a:avLst/>
          </a:prstGeom>
          <a:noFill/>
        </p:spPr>
        <p:txBody>
          <a:bodyPr wrap="square" rtlCol="0">
            <a:spAutoFit/>
          </a:bodyPr>
          <a:lstStyle/>
          <a:p>
            <a:r>
              <a:rPr lang="zh-CN" altLang="en-US" sz="2000" b="1" dirty="0">
                <a:solidFill>
                  <a:srgbClr val="FFFF00"/>
                </a:solidFill>
              </a:rPr>
              <a:t>三氯氧磷</a:t>
            </a:r>
            <a:r>
              <a:rPr lang="zh-CN" altLang="en-US" sz="2000" b="1" dirty="0">
                <a:solidFill>
                  <a:schemeClr val="bg1"/>
                </a:solidFill>
              </a:rPr>
              <a:t>工作流程示意图</a:t>
            </a:r>
          </a:p>
        </p:txBody>
      </p:sp>
      <p:pic>
        <p:nvPicPr>
          <p:cNvPr id="6" name="Picture 3"/>
          <p:cNvPicPr>
            <a:picLocks noChangeAspect="1" noChangeArrowheads="1"/>
          </p:cNvPicPr>
          <p:nvPr/>
        </p:nvPicPr>
        <p:blipFill>
          <a:blip r:embed="rId3" cstate="print"/>
          <a:srcRect/>
          <a:stretch>
            <a:fillRect/>
          </a:stretch>
        </p:blipFill>
        <p:spPr bwMode="auto">
          <a:xfrm>
            <a:off x="539750" y="1700213"/>
            <a:ext cx="8059738" cy="4316412"/>
          </a:xfrm>
          <a:prstGeom prst="rect">
            <a:avLst/>
          </a:prstGeom>
          <a:noFill/>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13682</TotalTime>
  <Words>3947</Words>
  <Application>Microsoft Office PowerPoint</Application>
  <PresentationFormat>全屏显示(4:3)</PresentationFormat>
  <Paragraphs>487</Paragraphs>
  <Slides>52</Slides>
  <Notes>42</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52</vt:i4>
      </vt:variant>
    </vt:vector>
  </HeadingPairs>
  <TitlesOfParts>
    <vt:vector size="70" baseType="lpstr">
      <vt:lpstr>ˎ̥</vt:lpstr>
      <vt:lpstr>Arial Unicode MS</vt:lpstr>
      <vt:lpstr>方正北魏楷书简体</vt:lpstr>
      <vt:lpstr>黑体</vt:lpstr>
      <vt:lpstr>华文彩云</vt:lpstr>
      <vt:lpstr>华文行楷</vt:lpstr>
      <vt:lpstr>华文新魏</vt:lpstr>
      <vt:lpstr>宋体</vt:lpstr>
      <vt:lpstr>微软雅黑</vt:lpstr>
      <vt:lpstr>Arial</vt:lpstr>
      <vt:lpstr>Calibri</vt:lpstr>
      <vt:lpstr>Tahoma</vt:lpstr>
      <vt:lpstr>Times New Roman</vt:lpstr>
      <vt:lpstr>Trebuchet MS</vt:lpstr>
      <vt:lpstr>Wingdings</vt:lpstr>
      <vt:lpstr>Office 主题</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Lan</dc:creator>
  <cp:lastModifiedBy>Administrator</cp:lastModifiedBy>
  <cp:revision>1523</cp:revision>
  <dcterms:created xsi:type="dcterms:W3CDTF">2010-03-20T14:27:56Z</dcterms:created>
  <dcterms:modified xsi:type="dcterms:W3CDTF">2018-10-16T01:10:37Z</dcterms:modified>
</cp:coreProperties>
</file>