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4" r:id="rId2"/>
    <p:sldMasterId id="2147483676" r:id="rId3"/>
  </p:sldMasterIdLst>
  <p:notesMasterIdLst>
    <p:notesMasterId r:id="rId56"/>
  </p:notesMasterIdLst>
  <p:handoutMasterIdLst>
    <p:handoutMasterId r:id="rId57"/>
  </p:handoutMasterIdLst>
  <p:sldIdLst>
    <p:sldId id="448" r:id="rId4"/>
    <p:sldId id="446" r:id="rId5"/>
    <p:sldId id="462" r:id="rId6"/>
    <p:sldId id="451" r:id="rId7"/>
    <p:sldId id="503" r:id="rId8"/>
    <p:sldId id="463" r:id="rId9"/>
    <p:sldId id="453" r:id="rId10"/>
    <p:sldId id="478" r:id="rId11"/>
    <p:sldId id="474" r:id="rId12"/>
    <p:sldId id="456" r:id="rId13"/>
    <p:sldId id="452" r:id="rId14"/>
    <p:sldId id="461" r:id="rId15"/>
    <p:sldId id="457" r:id="rId16"/>
    <p:sldId id="505" r:id="rId17"/>
    <p:sldId id="458" r:id="rId18"/>
    <p:sldId id="464" r:id="rId19"/>
    <p:sldId id="460" r:id="rId20"/>
    <p:sldId id="502" r:id="rId21"/>
    <p:sldId id="471" r:id="rId22"/>
    <p:sldId id="445" r:id="rId23"/>
    <p:sldId id="470" r:id="rId24"/>
    <p:sldId id="473" r:id="rId25"/>
    <p:sldId id="477" r:id="rId26"/>
    <p:sldId id="480" r:id="rId27"/>
    <p:sldId id="479" r:id="rId28"/>
    <p:sldId id="481" r:id="rId29"/>
    <p:sldId id="482" r:id="rId30"/>
    <p:sldId id="476" r:id="rId31"/>
    <p:sldId id="483" r:id="rId32"/>
    <p:sldId id="504" r:id="rId33"/>
    <p:sldId id="465" r:id="rId34"/>
    <p:sldId id="466" r:id="rId35"/>
    <p:sldId id="467" r:id="rId36"/>
    <p:sldId id="468" r:id="rId37"/>
    <p:sldId id="469" r:id="rId38"/>
    <p:sldId id="485" r:id="rId39"/>
    <p:sldId id="487" r:id="rId40"/>
    <p:sldId id="489" r:id="rId41"/>
    <p:sldId id="488" r:id="rId42"/>
    <p:sldId id="486" r:id="rId43"/>
    <p:sldId id="492" r:id="rId44"/>
    <p:sldId id="495" r:id="rId45"/>
    <p:sldId id="491" r:id="rId46"/>
    <p:sldId id="493" r:id="rId47"/>
    <p:sldId id="490" r:id="rId48"/>
    <p:sldId id="494" r:id="rId49"/>
    <p:sldId id="496" r:id="rId50"/>
    <p:sldId id="497" r:id="rId51"/>
    <p:sldId id="500" r:id="rId52"/>
    <p:sldId id="499" r:id="rId53"/>
    <p:sldId id="498" r:id="rId54"/>
    <p:sldId id="501" r:id="rId5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8B84F"/>
    <a:srgbClr val="1D981F"/>
    <a:srgbClr val="136721"/>
    <a:srgbClr val="009900"/>
    <a:srgbClr val="1EA135"/>
    <a:srgbClr val="009825"/>
    <a:srgbClr val="93D050"/>
    <a:srgbClr val="CCFF33"/>
    <a:srgbClr val="CCFF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中度样式 1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4B1156A-380E-4F78-BDF5-A606A8083BF9}" styleName="中度样式 4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86" autoAdjust="0"/>
    <p:restoredTop sz="94620" autoAdjust="0"/>
  </p:normalViewPr>
  <p:slideViewPr>
    <p:cSldViewPr>
      <p:cViewPr varScale="1">
        <p:scale>
          <a:sx n="104" d="100"/>
          <a:sy n="104" d="100"/>
        </p:scale>
        <p:origin x="176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95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C7A689A-AF25-4EB2-882D-0CD4337C563F}" type="datetimeFigureOut">
              <a:rPr lang="zh-CN" altLang="en-US" smtClean="0"/>
              <a:pPr/>
              <a:t>2018-10-16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7BBEE87-1BAA-4B15-B0B6-476F19E002F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296021B4-F6BE-421D-BC61-A928E68414C7}" type="datetimeFigureOut">
              <a:rPr lang="zh-CN" altLang="en-US"/>
              <a:pPr>
                <a:defRPr/>
              </a:pPr>
              <a:t>2018-10-16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A6C1E3B1-E70E-482B-84A6-82A257576D0A}"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14</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15</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16</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17</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18</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19</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20</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21</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22</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23</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24</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30</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algn="l" rtl="0" fontAlgn="base">
              <a:spcBef>
                <a:spcPct val="0"/>
              </a:spcBef>
              <a:spcAft>
                <a:spcPct val="0"/>
              </a:spcAft>
            </a:pPr>
            <a:endParaRPr lang="zh-CN" altLang="en-US" sz="2800" kern="1200" dirty="0">
              <a:solidFill>
                <a:schemeClr val="tx1"/>
              </a:solidFill>
              <a:latin typeface="Times New Roman" pitchFamily="18" charset="0"/>
              <a:ea typeface="华文行楷" pitchFamily="2" charset="-122"/>
              <a:cs typeface="Times New Roman" pitchFamily="18" charset="0"/>
            </a:endParaRPr>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31</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36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37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38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39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4</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40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41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42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43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44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45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46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47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48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49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5</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50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51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52</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A6C1E3B1-E70E-482B-84A6-82A257576D0A}" type="slidenum">
              <a:rPr lang="zh-CN" altLang="en-US" smtClean="0"/>
              <a:pPr>
                <a:defRPr/>
              </a:pPr>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1"/>
          <p:cNvSpPr txBox="1"/>
          <p:nvPr userDrawn="1"/>
        </p:nvSpPr>
        <p:spPr>
          <a:xfrm>
            <a:off x="8534400" y="6321425"/>
            <a:ext cx="533400" cy="304800"/>
          </a:xfrm>
          <a:prstGeom prst="rect">
            <a:avLst/>
          </a:prstGeom>
          <a:noFill/>
        </p:spPr>
        <p:txBody>
          <a:bodyPr>
            <a:spAutoFit/>
          </a:bodyPr>
          <a:lstStyle/>
          <a:p>
            <a:pPr>
              <a:defRPr/>
            </a:pPr>
            <a:fld id="{1990553C-BF13-4C8F-BD7B-7F46FC14C867}" type="slidenum">
              <a:rPr lang="en-US" sz="1400">
                <a:solidFill>
                  <a:schemeClr val="bg1">
                    <a:lumMod val="50000"/>
                  </a:schemeClr>
                </a:solidFill>
                <a:latin typeface="Arial" charset="0"/>
                <a:ea typeface="宋体" charset="-122"/>
              </a:rPr>
              <a:pPr>
                <a:defRPr/>
              </a:pPr>
              <a:t>‹#›</a:t>
            </a:fld>
            <a:endParaRPr lang="en-US" sz="1400" dirty="0">
              <a:solidFill>
                <a:schemeClr val="bg1">
                  <a:lumMod val="50000"/>
                </a:schemeClr>
              </a:solidFill>
              <a:latin typeface="Arial" charset="0"/>
              <a:ea typeface="宋体" charset="-122"/>
            </a:endParaRPr>
          </a:p>
        </p:txBody>
      </p:sp>
      <p:sp>
        <p:nvSpPr>
          <p:cNvPr id="3" name="Text Box 5"/>
          <p:cNvSpPr txBox="1">
            <a:spLocks noChangeArrowheads="1"/>
          </p:cNvSpPr>
          <p:nvPr userDrawn="1"/>
        </p:nvSpPr>
        <p:spPr bwMode="auto">
          <a:xfrm>
            <a:off x="539750" y="6308725"/>
            <a:ext cx="2808288" cy="304800"/>
          </a:xfrm>
          <a:prstGeom prst="rect">
            <a:avLst/>
          </a:prstGeom>
          <a:noFill/>
          <a:ln w="9525">
            <a:noFill/>
            <a:miter lim="800000"/>
            <a:headEnd/>
            <a:tailEnd/>
          </a:ln>
          <a:effectLst/>
        </p:spPr>
        <p:txBody>
          <a:bodyPr>
            <a:spAutoFit/>
          </a:bodyPr>
          <a:lstStyle/>
          <a:p>
            <a:pPr>
              <a:spcBef>
                <a:spcPct val="50000"/>
              </a:spcBef>
              <a:defRPr/>
            </a:pPr>
            <a:r>
              <a:rPr lang="en-US" altLang="zh-CN" sz="1400" b="1" dirty="0">
                <a:solidFill>
                  <a:srgbClr val="1D981F"/>
                </a:solidFill>
                <a:latin typeface="Times New Roman" pitchFamily="18" charset="0"/>
              </a:rPr>
              <a:t>www.jinkosolar.com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63DABC91-F89D-4369-87CD-05EDCC860ED6}"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9D4C482-8E4C-4130-AFB1-33EBB0B84418}"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9"/>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433F6C37-4E17-4DF0-9B0A-0665637E4A22}"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A210B19-CEE3-4320-8829-A140E85D3FAB}"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274638"/>
            <a:ext cx="8229600" cy="1143000"/>
          </a:xfrm>
        </p:spPr>
        <p:txBody>
          <a:bodyPr/>
          <a:lstStyle/>
          <a:p>
            <a:r>
              <a:rPr lang="zh-CN" altLang="en-US"/>
              <a:t>单击此处编辑母版标题样式</a:t>
            </a:r>
          </a:p>
        </p:txBody>
      </p:sp>
      <p:sp>
        <p:nvSpPr>
          <p:cNvPr id="3" name="内容占位符 2"/>
          <p:cNvSpPr>
            <a:spLocks noGrp="1"/>
          </p:cNvSpPr>
          <p:nvPr>
            <p:ph sz="quarter" idx="1"/>
          </p:nvPr>
        </p:nvSpPr>
        <p:spPr>
          <a:xfrm>
            <a:off x="457200" y="1600201"/>
            <a:ext cx="4038600" cy="21859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4648200" y="1600201"/>
            <a:ext cx="4038600" cy="21859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457200" y="3938589"/>
            <a:ext cx="4038600" cy="21875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内容占位符 5"/>
          <p:cNvSpPr>
            <a:spLocks noGrp="1"/>
          </p:cNvSpPr>
          <p:nvPr>
            <p:ph sz="quarter" idx="4"/>
          </p:nvPr>
        </p:nvSpPr>
        <p:spPr>
          <a:xfrm>
            <a:off x="4648200" y="3938589"/>
            <a:ext cx="4038600" cy="21875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457200" y="6245225"/>
            <a:ext cx="2133600" cy="476250"/>
          </a:xfrm>
        </p:spPr>
        <p:txBody>
          <a:bodyPr/>
          <a:lstStyle>
            <a:lvl1pPr>
              <a:defRPr/>
            </a:lvl1pPr>
          </a:lstStyle>
          <a:p>
            <a:pPr>
              <a:defRPr/>
            </a:pPr>
            <a:endParaRPr lang="en-US" altLang="zh-CN"/>
          </a:p>
        </p:txBody>
      </p:sp>
      <p:sp>
        <p:nvSpPr>
          <p:cNvPr id="8" name="页脚占位符 7"/>
          <p:cNvSpPr>
            <a:spLocks noGrp="1"/>
          </p:cNvSpPr>
          <p:nvPr>
            <p:ph type="ftr" sz="quarter" idx="11"/>
          </p:nvPr>
        </p:nvSpPr>
        <p:spPr>
          <a:xfrm>
            <a:off x="3124200" y="6245225"/>
            <a:ext cx="2895600" cy="476250"/>
          </a:xfrm>
        </p:spPr>
        <p:txBody>
          <a:bodyPr/>
          <a:lstStyle>
            <a:lvl1pPr>
              <a:defRPr/>
            </a:lvl1pPr>
          </a:lstStyle>
          <a:p>
            <a:pPr>
              <a:defRPr/>
            </a:pPr>
            <a:endParaRPr lang="en-US" altLang="zh-CN"/>
          </a:p>
        </p:txBody>
      </p:sp>
      <p:sp>
        <p:nvSpPr>
          <p:cNvPr id="9" name="灯片编号占位符 8"/>
          <p:cNvSpPr>
            <a:spLocks noGrp="1"/>
          </p:cNvSpPr>
          <p:nvPr>
            <p:ph type="sldNum" sz="quarter" idx="12"/>
          </p:nvPr>
        </p:nvSpPr>
        <p:spPr>
          <a:xfrm>
            <a:off x="6553200" y="6245225"/>
            <a:ext cx="2133600" cy="476250"/>
          </a:xfrm>
        </p:spPr>
        <p:txBody>
          <a:bodyPr/>
          <a:lstStyle>
            <a:lvl1pPr>
              <a:defRPr/>
            </a:lvl1pPr>
          </a:lstStyle>
          <a:p>
            <a:pPr>
              <a:defRPr/>
            </a:pPr>
            <a:fld id="{447CCEB6-2B16-46B3-9C19-EA8E1DCF8B38}" type="slidenum">
              <a:rPr lang="en-US" altLang="zh-CN"/>
              <a:pPr>
                <a:defRPr/>
              </a:pPr>
              <a:t>‹#›</a:t>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6"/>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BD4F3438-55EF-4FF9-94EB-D7D645FD590C}"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2B0FC3C-FE35-4826-BAE9-55B69FBF4DA8}" type="slidenum">
              <a:rPr lang="zh-CN" altLang="en-US"/>
              <a:pPr>
                <a:defRPr/>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0AA6F43E-592C-4680-8CDD-8F603BF2B437}"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752B8E3-9316-4B2D-BE39-CFC0AE4B8A30}" type="slidenum">
              <a:rPr lang="zh-CN" altLang="en-US"/>
              <a:pPr>
                <a:defRPr/>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BB82C95C-F557-4B38-9960-BC1563F7DFD1}"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914DDAF-5786-4E00-A394-3B71199C60F0}" type="slidenum">
              <a:rPr lang="zh-CN" altLang="en-US"/>
              <a:pPr>
                <a:defRPr/>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827C9A65-AAF5-4D4B-9F6F-D0BC33518871}" type="datetimeFigureOut">
              <a:rPr lang="zh-CN" altLang="en-US"/>
              <a:pPr>
                <a:defRPr/>
              </a:pPr>
              <a:t>2018-10-16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42D125B-D42E-4DCC-A1D2-6B76BA447EDF}" type="slidenum">
              <a:rPr lang="zh-CN" altLang="en-US"/>
              <a:pPr>
                <a:defRPr/>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61558C55-22A3-4708-9B41-ECD7094F0287}" type="datetimeFigureOut">
              <a:rPr lang="zh-CN" altLang="en-US"/>
              <a:pPr>
                <a:defRPr/>
              </a:pPr>
              <a:t>2018-10-16</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F5D54FFB-765F-40DE-A538-5F75961B3A25}" type="slidenum">
              <a:rPr lang="zh-CN" altLang="en-US"/>
              <a:pPr>
                <a:defRPr/>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A51F99AE-F779-4CF2-866D-2462C1416CF0}" type="datetimeFigureOut">
              <a:rPr lang="zh-CN" altLang="en-US"/>
              <a:pPr>
                <a:defRPr/>
              </a:pPr>
              <a:t>2018-10-16</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7E037519-E538-4A0F-8B59-42894952FF25}" type="slidenum">
              <a:rPr lang="zh-CN" altLang="en-US"/>
              <a:pPr>
                <a:defRPr/>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94DD638C-0B94-4720-96E1-CAC264C9478A}" type="datetimeFigureOut">
              <a:rPr lang="zh-CN" altLang="en-US"/>
              <a:pPr>
                <a:defRPr/>
              </a:pPr>
              <a:t>2018-10-16</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EAF14A02-BC69-470C-A141-746EC4425DAD}"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779BF672-D589-40FA-AB95-1336E8274174}"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528E4DE-9C56-4093-BB68-0FADEB61F925}" type="slidenum">
              <a:rPr lang="zh-CN" altLang="en-US"/>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F9CFDEB-0A4C-43A5-A96B-6BA4ECD6EFC3}" type="datetimeFigureOut">
              <a:rPr lang="zh-CN" altLang="en-US"/>
              <a:pPr>
                <a:defRPr/>
              </a:pPr>
              <a:t>2018-10-16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23AAEBF-BE62-4CD9-BA44-A7B69F9D1292}" type="slidenum">
              <a:rPr lang="zh-CN" altLang="en-US"/>
              <a:pPr>
                <a:defRPr/>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1"/>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DA58218B-F89E-4F59-96CF-A064E578FCE0}" type="datetimeFigureOut">
              <a:rPr lang="zh-CN" altLang="en-US"/>
              <a:pPr>
                <a:defRPr/>
              </a:pPr>
              <a:t>2018-10-16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0C2DECA-D11D-44CB-B787-BD91349800C1}" type="slidenum">
              <a:rPr lang="zh-CN" altLang="en-US"/>
              <a:pPr>
                <a:defRPr/>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890AEFB7-DAAD-467B-A772-ED814D8D97A2}"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FE251BE-CB0E-482E-AED1-77CC06EAF890}" type="slidenum">
              <a:rPr lang="zh-CN" altLang="en-US"/>
              <a:pPr>
                <a:defRPr/>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9"/>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73F8B57A-57AC-477D-99DA-B81F341DBA5C}"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76CFCBF-C116-4B4D-BE91-A512671AC04C}" type="slidenum">
              <a:rPr lang="zh-CN" altLang="en-US"/>
              <a:pPr>
                <a:defRPr/>
              </a:pPr>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F3E4BE9E-A333-46B3-B63C-1656F6D189D9}"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1F91DE7-3E11-4DE2-A162-6D1D51DE45FB}" type="slidenum">
              <a:rPr lang="zh-CN" altLang="en-US"/>
              <a:pPr>
                <a:defRPr/>
              </a:pPr>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7353DF5D-F19F-4732-B355-52D976006CC8}"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7DE0528-C613-4F99-8107-5ABD62F306AE}" type="slidenum">
              <a:rPr lang="zh-CN" altLang="en-US"/>
              <a:pPr>
                <a:defRPr/>
              </a:pPr>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6A802159-D1A3-4086-8945-14D0D6996A71}"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2D2FBB6-57EF-468D-A774-DAF949F499E9}" type="slidenum">
              <a:rPr lang="zh-CN" altLang="en-US"/>
              <a:pPr>
                <a:defRPr/>
              </a:pPr>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7C67E15C-003B-415B-9ED0-D9D3932ABE04}" type="datetimeFigureOut">
              <a:rPr lang="zh-CN" altLang="en-US"/>
              <a:pPr>
                <a:defRPr/>
              </a:pPr>
              <a:t>2018-10-16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F210659-E784-447B-972A-2617963B9560}" type="slidenum">
              <a:rPr lang="zh-CN" altLang="en-US"/>
              <a:pPr>
                <a:defRPr/>
              </a:pPr>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F22C355D-B6EB-4EE0-AF18-85C5502D4D53}" type="datetimeFigureOut">
              <a:rPr lang="zh-CN" altLang="en-US"/>
              <a:pPr>
                <a:defRPr/>
              </a:pPr>
              <a:t>2018-10-16</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AD4D7B76-3FF9-46AF-8AF5-587042247D28}" type="slidenum">
              <a:rPr lang="zh-CN" altLang="en-US"/>
              <a:pPr>
                <a:defRPr/>
              </a:pPr>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996EF299-347A-43DF-AABE-5403E84C5F71}" type="datetimeFigureOut">
              <a:rPr lang="zh-CN" altLang="en-US"/>
              <a:pPr>
                <a:defRPr/>
              </a:pPr>
              <a:t>2018-10-16</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3E12F7F1-4D35-4EFE-B223-C66C2BC5EDDF}"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F24630D9-5C18-4275-ABD9-9873123FB718}"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5217624-6F07-4415-837E-E0214C9C7030}" type="slidenum">
              <a:rPr lang="zh-CN" altLang="en-US"/>
              <a:pPr>
                <a:defRPr/>
              </a:pPr>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0DF2DB50-43E2-459F-A5F8-5BBBF2B765F1}" type="datetimeFigureOut">
              <a:rPr lang="zh-CN" altLang="en-US"/>
              <a:pPr>
                <a:defRPr/>
              </a:pPr>
              <a:t>2018-10-16</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E6E87528-8592-4BE3-834B-C4D7C6BE9D9F}" type="slidenum">
              <a:rPr lang="zh-CN" altLang="en-US"/>
              <a:pPr>
                <a:defRPr/>
              </a:pPr>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30BE8503-08B0-4A94-93B0-D10F91B2E3FA}" type="datetimeFigureOut">
              <a:rPr lang="zh-CN" altLang="en-US"/>
              <a:pPr>
                <a:defRPr/>
              </a:pPr>
              <a:t>2018-10-16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81FB1B5-5056-4A3C-98D0-0526DA2E977A}" type="slidenum">
              <a:rPr lang="zh-CN" altLang="en-US"/>
              <a:pPr>
                <a:defRPr/>
              </a:pPr>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11013310-4437-463F-9D98-C6B9CA9D5734}" type="datetimeFigureOut">
              <a:rPr lang="zh-CN" altLang="en-US"/>
              <a:pPr>
                <a:defRPr/>
              </a:pPr>
              <a:t>2018-10-16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82BDC56-7C10-4965-9B58-05CFFE95EDBA}" type="slidenum">
              <a:rPr lang="zh-CN" altLang="en-US"/>
              <a:pPr>
                <a:defRPr/>
              </a:pPr>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398A4576-B599-476C-B62B-8AB98D8D2E01}"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43C4AB7-CD65-488A-9C71-4A2D66E0D817}" type="slidenum">
              <a:rPr lang="zh-CN" altLang="en-US"/>
              <a:pPr>
                <a:defRPr/>
              </a:pPr>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6A351AC8-CE50-4878-90C6-1E8D5F4C94E0}" type="datetimeFigureOut">
              <a:rPr lang="zh-CN" altLang="en-US"/>
              <a:pPr>
                <a:defRPr/>
              </a:pPr>
              <a:t>2018-10-16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1AA0AE7-F214-43ED-A3E4-AE5A9EDB8B37}"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E8C50585-5A6C-47CE-AAF5-1D109334C1E5}" type="datetimeFigureOut">
              <a:rPr lang="zh-CN" altLang="en-US"/>
              <a:pPr>
                <a:defRPr/>
              </a:pPr>
              <a:t>2018-10-16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69AAB37-5B0A-4826-AC4B-149254ED10DA}"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AC789A57-491D-4AEC-841A-556F9D988D38}" type="datetimeFigureOut">
              <a:rPr lang="zh-CN" altLang="en-US"/>
              <a:pPr>
                <a:defRPr/>
              </a:pPr>
              <a:t>2018-10-16</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FF7CD411-B982-40DF-8B9C-660188233B97}"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1D2D51FD-7A3F-48D5-8DD0-62C3ADC36974}" type="datetimeFigureOut">
              <a:rPr lang="zh-CN" altLang="en-US"/>
              <a:pPr>
                <a:defRPr/>
              </a:pPr>
              <a:t>2018-10-16</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C70D1EFA-A306-4D23-9853-3C098B483E54}"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C3B9217D-5CFA-43DC-9619-B17F5C641467}" type="datetimeFigureOut">
              <a:rPr lang="zh-CN" altLang="en-US"/>
              <a:pPr>
                <a:defRPr/>
              </a:pPr>
              <a:t>2018-10-16</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D911465C-D70E-4BF8-AC71-F7FABF89F146}"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9DA91A93-BEEA-426E-B8E8-3816A660D167}" type="datetimeFigureOut">
              <a:rPr lang="zh-CN" altLang="en-US"/>
              <a:pPr>
                <a:defRPr/>
              </a:pPr>
              <a:t>2018-10-16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D2B78972-7C25-485B-930B-646A7DD737CE}"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1"/>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95E814F1-B6AB-4E84-8E97-48BD67E6A6F8}" type="datetimeFigureOut">
              <a:rPr lang="zh-CN" altLang="en-US"/>
              <a:pPr>
                <a:defRPr/>
              </a:pPr>
              <a:t>2018-10-16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ACC9E4C-A058-4ED7-9C95-56A3D7210779}"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9663F985-D9B2-4923-ADB3-3531982459FA}" type="datetimeFigureOut">
              <a:rPr lang="zh-CN" altLang="en-US"/>
              <a:pPr>
                <a:defRPr/>
              </a:pPr>
              <a:t>2018-10-16</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8CE55DA5-235A-44FD-95B5-24171617A5AE}"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190" r:id="rId1"/>
    <p:sldLayoutId id="2147484158" r:id="rId2"/>
    <p:sldLayoutId id="2147484159" r:id="rId3"/>
    <p:sldLayoutId id="2147484160" r:id="rId4"/>
    <p:sldLayoutId id="2147484161" r:id="rId5"/>
    <p:sldLayoutId id="2147484162" r:id="rId6"/>
    <p:sldLayoutId id="2147484163" r:id="rId7"/>
    <p:sldLayoutId id="2147484164" r:id="rId8"/>
    <p:sldLayoutId id="2147484165" r:id="rId9"/>
    <p:sldLayoutId id="2147484166" r:id="rId10"/>
    <p:sldLayoutId id="2147484167" r:id="rId11"/>
    <p:sldLayoutId id="2147484191"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charset="-122"/>
        </a:defRPr>
      </a:lvl2pPr>
      <a:lvl3pPr algn="ctr" rtl="0" eaLnBrk="0" fontAlgn="base" hangingPunct="0">
        <a:spcBef>
          <a:spcPct val="0"/>
        </a:spcBef>
        <a:spcAft>
          <a:spcPct val="0"/>
        </a:spcAft>
        <a:defRPr sz="4400">
          <a:solidFill>
            <a:schemeClr val="tx1"/>
          </a:solidFill>
          <a:latin typeface="Calibri" pitchFamily="34" charset="0"/>
          <a:ea typeface="宋体" charset="-122"/>
        </a:defRPr>
      </a:lvl3pPr>
      <a:lvl4pPr algn="ctr" rtl="0" eaLnBrk="0" fontAlgn="base" hangingPunct="0">
        <a:spcBef>
          <a:spcPct val="0"/>
        </a:spcBef>
        <a:spcAft>
          <a:spcPct val="0"/>
        </a:spcAft>
        <a:defRPr sz="4400">
          <a:solidFill>
            <a:schemeClr val="tx1"/>
          </a:solidFill>
          <a:latin typeface="Calibri" pitchFamily="34" charset="0"/>
          <a:ea typeface="宋体" charset="-122"/>
        </a:defRPr>
      </a:lvl4pPr>
      <a:lvl5pPr algn="ctr" rtl="0" eaLnBrk="0" fontAlgn="base" hangingPunct="0">
        <a:spcBef>
          <a:spcPct val="0"/>
        </a:spcBef>
        <a:spcAft>
          <a:spcPct val="0"/>
        </a:spcAft>
        <a:defRPr sz="4400">
          <a:solidFill>
            <a:schemeClr val="tx1"/>
          </a:solidFill>
          <a:latin typeface="Calibri" pitchFamily="34"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2051"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宋体" charset="-122"/>
              </a:defRPr>
            </a:lvl1pPr>
          </a:lstStyle>
          <a:p>
            <a:pPr>
              <a:defRPr/>
            </a:pPr>
            <a:fld id="{D2E8AF11-538E-4405-82BA-6505FFAD2A12}" type="datetimeFigureOut">
              <a:rPr lang="zh-CN" altLang="en-US"/>
              <a:pPr>
                <a:defRPr/>
              </a:pPr>
              <a:t>2018-10-16</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宋体" charset="-122"/>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ea typeface="宋体" charset="-122"/>
              </a:defRPr>
            </a:lvl1pPr>
          </a:lstStyle>
          <a:p>
            <a:pPr>
              <a:defRPr/>
            </a:pPr>
            <a:fld id="{3BAB9280-1D20-4EF2-BABD-45A272E5653E}"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168" r:id="rId1"/>
    <p:sldLayoutId id="2147484169" r:id="rId2"/>
    <p:sldLayoutId id="2147484170" r:id="rId3"/>
    <p:sldLayoutId id="2147484171" r:id="rId4"/>
    <p:sldLayoutId id="2147484172" r:id="rId5"/>
    <p:sldLayoutId id="2147484173" r:id="rId6"/>
    <p:sldLayoutId id="2147484174" r:id="rId7"/>
    <p:sldLayoutId id="2147484175" r:id="rId8"/>
    <p:sldLayoutId id="2147484176" r:id="rId9"/>
    <p:sldLayoutId id="2147484177" r:id="rId10"/>
    <p:sldLayoutId id="214748417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3075"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宋体" charset="-122"/>
              </a:defRPr>
            </a:lvl1pPr>
          </a:lstStyle>
          <a:p>
            <a:pPr>
              <a:defRPr/>
            </a:pPr>
            <a:fld id="{819A5826-70B7-47A9-97F1-9F159B08FD13}" type="datetimeFigureOut">
              <a:rPr lang="zh-CN" altLang="en-US"/>
              <a:pPr>
                <a:defRPr/>
              </a:pPr>
              <a:t>2018-10-16</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宋体" charset="-122"/>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ea typeface="宋体" charset="-122"/>
              </a:defRPr>
            </a:lvl1pPr>
          </a:lstStyle>
          <a:p>
            <a:pPr>
              <a:defRPr/>
            </a:pPr>
            <a:fld id="{38332E03-3383-42AF-AFA9-5B28CDCBBFE1}"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179" r:id="rId1"/>
    <p:sldLayoutId id="2147484180" r:id="rId2"/>
    <p:sldLayoutId id="2147484181" r:id="rId3"/>
    <p:sldLayoutId id="2147484182" r:id="rId4"/>
    <p:sldLayoutId id="2147484183" r:id="rId5"/>
    <p:sldLayoutId id="2147484184" r:id="rId6"/>
    <p:sldLayoutId id="2147484185" r:id="rId7"/>
    <p:sldLayoutId id="2147484186" r:id="rId8"/>
    <p:sldLayoutId id="2147484187" r:id="rId9"/>
    <p:sldLayoutId id="2147484188" r:id="rId10"/>
    <p:sldLayoutId id="214748418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jpeg"/><Relationship Id="rId7" Type="http://schemas.openxmlformats.org/officeDocument/2006/relationships/hyperlink" Target="http://sucai.redocn.com/vector/2011-11-05/423453.html"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hyperlink" Target="&#26446;&#31185;&#65306;&#19977;&#27695;&#27687;&#30967;&#23433;&#20840;&#22521;&#35757;&#25945;&#26448;&#31295;.pptx"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www.mps.gov.cn/n16/n1282/n3493/n3778/n492894/2716336.html"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www.anquan.com.cn/msds/detail.asp?id=944"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baike.baidu.com/view/3010.htm"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42.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日期占位符 1"/>
          <p:cNvSpPr>
            <a:spLocks noGrp="1"/>
          </p:cNvSpPr>
          <p:nvPr>
            <p:ph type="dt" sz="half" idx="10"/>
          </p:nvPr>
        </p:nvSpPr>
        <p:spPr/>
        <p:txBody>
          <a:bodyPr/>
          <a:lstStyle/>
          <a:p>
            <a:r>
              <a:rPr lang="zh-CN" altLang="en-US"/>
              <a:t>www.jinkosolar.com</a:t>
            </a:r>
            <a:endParaRPr lang="en-US" altLang="zh-CN"/>
          </a:p>
        </p:txBody>
      </p:sp>
      <p:sp>
        <p:nvSpPr>
          <p:cNvPr id="59407" name="Rectangle 15"/>
          <p:cNvSpPr>
            <a:spLocks noChangeArrowheads="1"/>
          </p:cNvSpPr>
          <p:nvPr/>
        </p:nvSpPr>
        <p:spPr bwMode="auto">
          <a:xfrm>
            <a:off x="0" y="928670"/>
            <a:ext cx="9144000" cy="1152525"/>
          </a:xfrm>
          <a:prstGeom prst="rect">
            <a:avLst/>
          </a:prstGeom>
          <a:solidFill>
            <a:srgbClr val="00CC00"/>
          </a:solidFill>
          <a:ln w="9525">
            <a:noFill/>
            <a:miter lim="800000"/>
            <a:headEnd/>
            <a:tailEnd/>
          </a:ln>
          <a:effectLst>
            <a:outerShdw dist="329466" dir="12453169" sy="-50000" kx="-2453608" rotWithShape="0">
              <a:srgbClr val="33CC33">
                <a:alpha val="50000"/>
              </a:srgbClr>
            </a:outerShdw>
          </a:effectLst>
        </p:spPr>
        <p:txBody>
          <a:bodyPr wrap="none" anchor="ctr"/>
          <a:lstStyle/>
          <a:p>
            <a:endParaRPr lang="zh-CN" altLang="en-US"/>
          </a:p>
        </p:txBody>
      </p:sp>
      <p:sp>
        <p:nvSpPr>
          <p:cNvPr id="59396" name="矩形 14"/>
          <p:cNvSpPr>
            <a:spLocks noChangeArrowheads="1"/>
          </p:cNvSpPr>
          <p:nvPr/>
        </p:nvSpPr>
        <p:spPr bwMode="auto">
          <a:xfrm>
            <a:off x="899592" y="3501008"/>
            <a:ext cx="7416824" cy="1631216"/>
          </a:xfrm>
          <a:prstGeom prst="rect">
            <a:avLst/>
          </a:prstGeom>
          <a:noFill/>
          <a:ln w="9525">
            <a:noFill/>
            <a:miter lim="800000"/>
            <a:headEnd/>
            <a:tailEnd/>
          </a:ln>
        </p:spPr>
        <p:txBody>
          <a:bodyPr wrap="square">
            <a:spAutoFit/>
          </a:bodyPr>
          <a:lstStyle/>
          <a:p>
            <a:pPr algn="ctr" eaLnBrk="1" hangingPunct="1"/>
            <a:r>
              <a:rPr lang="en-US" altLang="zh-CN" sz="3600" dirty="0">
                <a:solidFill>
                  <a:srgbClr val="0033CC"/>
                </a:solidFill>
                <a:latin typeface="华文新魏" pitchFamily="2" charset="-122"/>
                <a:ea typeface="华文新魏" pitchFamily="2" charset="-122"/>
                <a:cs typeface="Arial Unicode MS" pitchFamily="34" charset="-122"/>
              </a:rPr>
              <a:t>     </a:t>
            </a:r>
            <a:r>
              <a:rPr lang="zh-CN" altLang="en-US" sz="3600" dirty="0">
                <a:solidFill>
                  <a:srgbClr val="0033CC"/>
                </a:solidFill>
                <a:latin typeface="华文新魏" pitchFamily="2" charset="-122"/>
                <a:ea typeface="华文新魏" pitchFamily="2" charset="-122"/>
                <a:cs typeface="Arial Unicode MS" pitchFamily="34" charset="-122"/>
              </a:rPr>
              <a:t>扩散工序：三氯氧磷的</a:t>
            </a:r>
            <a:endParaRPr lang="en-US" altLang="zh-CN" sz="3600" dirty="0">
              <a:solidFill>
                <a:srgbClr val="0033CC"/>
              </a:solidFill>
              <a:latin typeface="华文新魏" pitchFamily="2" charset="-122"/>
              <a:ea typeface="华文新魏" pitchFamily="2" charset="-122"/>
              <a:cs typeface="Arial Unicode MS" pitchFamily="34" charset="-122"/>
            </a:endParaRPr>
          </a:p>
          <a:p>
            <a:pPr algn="ctr" eaLnBrk="1" hangingPunct="1"/>
            <a:r>
              <a:rPr lang="zh-CN" altLang="en-US" sz="3600" dirty="0">
                <a:solidFill>
                  <a:srgbClr val="FF0000"/>
                </a:solidFill>
                <a:latin typeface="华文新魏" pitchFamily="2" charset="-122"/>
                <a:ea typeface="华文新魏" pitchFamily="2" charset="-122"/>
                <a:cs typeface="Arial Unicode MS" pitchFamily="34" charset="-122"/>
              </a:rPr>
              <a:t>安全使用与管理</a:t>
            </a:r>
            <a:endParaRPr lang="en-US" altLang="zh-CN" sz="4000" dirty="0">
              <a:solidFill>
                <a:srgbClr val="FF0000"/>
              </a:solidFill>
              <a:latin typeface="华文新魏" pitchFamily="2" charset="-122"/>
              <a:ea typeface="华文新魏" pitchFamily="2" charset="-122"/>
              <a:cs typeface="Arial Unicode MS" pitchFamily="34" charset="-122"/>
            </a:endParaRPr>
          </a:p>
          <a:p>
            <a:pPr algn="ctr" eaLnBrk="1" hangingPunct="1"/>
            <a:r>
              <a:rPr lang="zh-CN" altLang="en-US" sz="2800" dirty="0">
                <a:solidFill>
                  <a:srgbClr val="1D981F"/>
                </a:solidFill>
                <a:latin typeface="华文新魏" pitchFamily="2" charset="-122"/>
                <a:ea typeface="华文新魏" pitchFamily="2" charset="-122"/>
                <a:cs typeface="Arial Unicode MS" pitchFamily="34" charset="-122"/>
              </a:rPr>
              <a:t>环安中心：李科</a:t>
            </a:r>
          </a:p>
        </p:txBody>
      </p:sp>
      <p:sp>
        <p:nvSpPr>
          <p:cNvPr id="59401" name="标题 1"/>
          <p:cNvSpPr>
            <a:spLocks/>
          </p:cNvSpPr>
          <p:nvPr/>
        </p:nvSpPr>
        <p:spPr bwMode="auto">
          <a:xfrm>
            <a:off x="714348" y="1142984"/>
            <a:ext cx="5727700" cy="714375"/>
          </a:xfrm>
          <a:prstGeom prst="rect">
            <a:avLst/>
          </a:prstGeom>
          <a:noFill/>
          <a:ln w="9525">
            <a:noFill/>
            <a:miter lim="800000"/>
            <a:headEnd/>
            <a:tailEnd/>
          </a:ln>
        </p:spPr>
        <p:txBody>
          <a:bodyPr/>
          <a:lstStyle/>
          <a:p>
            <a:pPr eaLnBrk="1" hangingPunct="1"/>
            <a:r>
              <a:rPr lang="en-US" altLang="zh-CN" sz="4400" b="1" dirty="0">
                <a:solidFill>
                  <a:schemeClr val="bg1"/>
                </a:solidFill>
                <a:latin typeface="Calibri" pitchFamily="34" charset="0"/>
                <a:ea typeface="黑体" pitchFamily="2" charset="-122"/>
              </a:rPr>
              <a:t>****</a:t>
            </a:r>
            <a:r>
              <a:rPr lang="zh-CN" altLang="en-US" sz="4400" b="1" dirty="0">
                <a:solidFill>
                  <a:schemeClr val="bg1"/>
                </a:solidFill>
                <a:latin typeface="Calibri" pitchFamily="34" charset="0"/>
                <a:ea typeface="黑体" pitchFamily="2" charset="-122"/>
              </a:rPr>
              <a:t>能源有限公司</a:t>
            </a:r>
          </a:p>
        </p:txBody>
      </p:sp>
      <p:pic>
        <p:nvPicPr>
          <p:cNvPr id="59405" name="Picture 13" descr="图片10副本"/>
          <p:cNvPicPr>
            <a:picLocks noChangeAspect="1" noChangeArrowheads="1"/>
          </p:cNvPicPr>
          <p:nvPr/>
        </p:nvPicPr>
        <p:blipFill>
          <a:blip r:embed="rId2" cstate="print"/>
          <a:srcRect/>
          <a:stretch>
            <a:fillRect/>
          </a:stretch>
        </p:blipFill>
        <p:spPr bwMode="auto">
          <a:xfrm>
            <a:off x="4572000" y="2285992"/>
            <a:ext cx="4286250" cy="920750"/>
          </a:xfrm>
          <a:prstGeom prst="rect">
            <a:avLst/>
          </a:prstGeom>
          <a:noFill/>
        </p:spPr>
      </p:pic>
      <p:pic>
        <p:nvPicPr>
          <p:cNvPr id="9" name="Picture 2" descr="C:\DOCUME~1\ADMINI~1\LOCALS~1\Temp\FEEFW9YB~WL@B711HB~_}`8.jpg"/>
          <p:cNvPicPr>
            <a:picLocks noChangeAspect="1" noChangeArrowheads="1"/>
          </p:cNvPicPr>
          <p:nvPr/>
        </p:nvPicPr>
        <p:blipFill>
          <a:blip r:embed="rId3" cstate="print"/>
          <a:srcRect/>
          <a:stretch>
            <a:fillRect/>
          </a:stretch>
        </p:blipFill>
        <p:spPr bwMode="auto">
          <a:xfrm>
            <a:off x="0" y="0"/>
            <a:ext cx="9144000" cy="139506"/>
          </a:xfrm>
          <a:prstGeom prst="rect">
            <a:avLst/>
          </a:prstGeom>
          <a:noFill/>
        </p:spPr>
      </p:pic>
      <p:sp>
        <p:nvSpPr>
          <p:cNvPr id="10" name="TextBox 9"/>
          <p:cNvSpPr txBox="1"/>
          <p:nvPr/>
        </p:nvSpPr>
        <p:spPr>
          <a:xfrm>
            <a:off x="5292080" y="1268760"/>
            <a:ext cx="3528392" cy="461665"/>
          </a:xfrm>
          <a:prstGeom prst="rect">
            <a:avLst/>
          </a:prstGeom>
          <a:noFill/>
        </p:spPr>
        <p:txBody>
          <a:bodyPr wrap="square" rtlCol="0">
            <a:spAutoFit/>
          </a:bodyPr>
          <a:lstStyle/>
          <a:p>
            <a:pPr algn="ctr"/>
            <a:r>
              <a:rPr lang="zh-CN" altLang="en-US" sz="2400" dirty="0">
                <a:solidFill>
                  <a:srgbClr val="FF0000"/>
                </a:solidFill>
                <a:latin typeface="华文新魏" pitchFamily="2" charset="-122"/>
                <a:ea typeface="华文新魏" pitchFamily="2" charset="-122"/>
              </a:rPr>
              <a:t>安全第一  预防为主</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404664"/>
            <a:ext cx="6264696"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在晶科公司的用途：扩散形成</a:t>
            </a:r>
            <a:r>
              <a:rPr lang="en-US" altLang="zh-CN" b="1" dirty="0">
                <a:solidFill>
                  <a:schemeClr val="bg1"/>
                </a:solidFill>
              </a:rPr>
              <a:t>P-N</a:t>
            </a:r>
            <a:r>
              <a:rPr lang="zh-CN" altLang="en-US" b="1" dirty="0">
                <a:solidFill>
                  <a:schemeClr val="bg1"/>
                </a:solidFill>
              </a:rPr>
              <a:t>结</a:t>
            </a:r>
          </a:p>
        </p:txBody>
      </p:sp>
      <p:sp>
        <p:nvSpPr>
          <p:cNvPr id="4" name="TextBox 3"/>
          <p:cNvSpPr txBox="1"/>
          <p:nvPr/>
        </p:nvSpPr>
        <p:spPr>
          <a:xfrm>
            <a:off x="971600" y="1340768"/>
            <a:ext cx="7416824" cy="496996"/>
          </a:xfrm>
          <a:prstGeom prst="rect">
            <a:avLst/>
          </a:prstGeom>
          <a:noFill/>
        </p:spPr>
        <p:txBody>
          <a:bodyPr wrap="square" rtlCol="0">
            <a:spAutoFit/>
          </a:bodyPr>
          <a:lstStyle/>
          <a:p>
            <a:pPr algn="ctr">
              <a:lnSpc>
                <a:spcPct val="150000"/>
              </a:lnSpc>
            </a:pPr>
            <a:endParaRPr lang="en-US" altLang="zh-CN" sz="2000" dirty="0">
              <a:solidFill>
                <a:srgbClr val="0033CC"/>
              </a:solidFill>
            </a:endParaRPr>
          </a:p>
        </p:txBody>
      </p:sp>
      <p:sp>
        <p:nvSpPr>
          <p:cNvPr id="7" name="Rectangle 4"/>
          <p:cNvSpPr txBox="1">
            <a:spLocks noChangeArrowheads="1"/>
          </p:cNvSpPr>
          <p:nvPr/>
        </p:nvSpPr>
        <p:spPr>
          <a:xfrm>
            <a:off x="755576" y="1268760"/>
            <a:ext cx="7499176" cy="1512169"/>
          </a:xfrm>
          <a:prstGeom prst="rect">
            <a:avLst/>
          </a:prstGeom>
          <a:noFill/>
          <a:ln/>
        </p:spPr>
        <p: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n-US" altLang="zh-CN" sz="3200" b="0" i="0" u="none" strike="noStrike" kern="1200" cap="none" spc="0" normalizeH="0" baseline="0" noProof="0" dirty="0">
                <a:ln>
                  <a:noFill/>
                </a:ln>
                <a:solidFill>
                  <a:schemeClr val="tx1"/>
                </a:solidFill>
                <a:effectLst/>
                <a:uLnTx/>
                <a:uFillTx/>
                <a:latin typeface="+mn-lt"/>
                <a:ea typeface="+mn-ea"/>
                <a:cs typeface="+mn-cs"/>
              </a:rPr>
              <a:t>   </a:t>
            </a:r>
            <a:r>
              <a:rPr kumimoji="0" lang="zh-CN" altLang="en-US" sz="2000" b="0" i="0" u="none" strike="noStrike" kern="1200" cap="none" spc="0" normalizeH="0" baseline="0" noProof="0" dirty="0">
                <a:ln>
                  <a:noFill/>
                </a:ln>
                <a:solidFill>
                  <a:schemeClr val="tx1"/>
                </a:solidFill>
                <a:effectLst/>
                <a:uLnTx/>
                <a:uFillTx/>
                <a:latin typeface="+mn-lt"/>
                <a:ea typeface="+mn-ea"/>
                <a:cs typeface="+mn-cs"/>
              </a:rPr>
              <a:t>太阳能电池片中的几种元素</a:t>
            </a:r>
            <a:r>
              <a:rPr kumimoji="0" lang="en-US" altLang="zh-CN" sz="2000" b="0" i="0" u="none" strike="noStrike" kern="1200" cap="none" spc="0" normalizeH="0" baseline="0" noProof="0" dirty="0">
                <a:ln>
                  <a:noFill/>
                </a:ln>
                <a:solidFill>
                  <a:schemeClr val="tx1"/>
                </a:solidFill>
                <a:effectLst/>
                <a:uLnTx/>
                <a:uFillTx/>
                <a:latin typeface="+mn-lt"/>
                <a:ea typeface="+mn-ea"/>
                <a:cs typeface="+mn-cs"/>
              </a:rPr>
              <a:t>:</a:t>
            </a:r>
            <a:r>
              <a:rPr kumimoji="0" lang="zh-CN" altLang="en-US" sz="2000" b="0" i="0" u="none" strike="noStrike" kern="1200" cap="none" spc="0" normalizeH="0" baseline="0" noProof="0" dirty="0">
                <a:ln>
                  <a:noFill/>
                </a:ln>
                <a:solidFill>
                  <a:schemeClr val="tx1"/>
                </a:solidFill>
                <a:effectLst/>
                <a:uLnTx/>
                <a:uFillTx/>
                <a:latin typeface="+mn-lt"/>
                <a:ea typeface="+mn-ea"/>
                <a:cs typeface="+mn-cs"/>
              </a:rPr>
              <a:t>硅（</a:t>
            </a:r>
            <a:r>
              <a:rPr kumimoji="0" lang="en-US" altLang="zh-CN" sz="2000" b="0" i="0" u="none" strike="noStrike" kern="1200" cap="none" spc="0" normalizeH="0" baseline="0" noProof="0" dirty="0">
                <a:ln>
                  <a:noFill/>
                </a:ln>
                <a:solidFill>
                  <a:schemeClr val="tx1"/>
                </a:solidFill>
                <a:effectLst/>
                <a:uLnTx/>
                <a:uFillTx/>
                <a:latin typeface="+mn-lt"/>
                <a:ea typeface="+mn-ea"/>
                <a:cs typeface="+mn-cs"/>
              </a:rPr>
              <a:t>Si</a:t>
            </a:r>
            <a:r>
              <a:rPr kumimoji="0" lang="zh-CN" altLang="en-US" sz="2000" b="0" i="0" u="none" strike="noStrike" kern="1200" cap="none" spc="0" normalizeH="0" baseline="0" noProof="0" dirty="0">
                <a:ln>
                  <a:noFill/>
                </a:ln>
                <a:solidFill>
                  <a:schemeClr val="tx1"/>
                </a:solidFill>
                <a:effectLst/>
                <a:uLnTx/>
                <a:uFillTx/>
                <a:latin typeface="+mn-lt"/>
                <a:ea typeface="+mn-ea"/>
                <a:cs typeface="+mn-cs"/>
              </a:rPr>
              <a:t>）、磷（</a:t>
            </a:r>
            <a:r>
              <a:rPr kumimoji="0" lang="en-US" altLang="zh-CN" sz="2000" b="0" i="0" u="none" strike="noStrike" kern="1200" cap="none" spc="0" normalizeH="0" baseline="0" noProof="0" dirty="0">
                <a:ln>
                  <a:noFill/>
                </a:ln>
                <a:solidFill>
                  <a:schemeClr val="tx1"/>
                </a:solidFill>
                <a:effectLst/>
                <a:uLnTx/>
                <a:uFillTx/>
                <a:latin typeface="+mn-lt"/>
                <a:ea typeface="+mn-ea"/>
                <a:cs typeface="+mn-cs"/>
              </a:rPr>
              <a:t>P</a:t>
            </a:r>
            <a:r>
              <a:rPr kumimoji="0" lang="zh-CN" altLang="en-US" sz="2000" b="0" i="0" u="none" strike="noStrike" kern="1200" cap="none" spc="0" normalizeH="0" baseline="0" noProof="0" dirty="0">
                <a:ln>
                  <a:noFill/>
                </a:ln>
                <a:solidFill>
                  <a:schemeClr val="tx1"/>
                </a:solidFill>
                <a:effectLst/>
                <a:uLnTx/>
                <a:uFillTx/>
                <a:latin typeface="+mn-lt"/>
                <a:ea typeface="+mn-ea"/>
                <a:cs typeface="+mn-cs"/>
              </a:rPr>
              <a:t>）、硼（</a:t>
            </a:r>
            <a:r>
              <a:rPr kumimoji="0" lang="en-US" altLang="zh-CN" sz="2000" b="0" i="0" u="none" strike="noStrike" kern="1200" cap="none" spc="0" normalizeH="0" baseline="0" noProof="0" dirty="0">
                <a:ln>
                  <a:noFill/>
                </a:ln>
                <a:solidFill>
                  <a:schemeClr val="tx1"/>
                </a:solidFill>
                <a:effectLst/>
                <a:uLnTx/>
                <a:uFillTx/>
                <a:latin typeface="+mn-lt"/>
                <a:ea typeface="+mn-ea"/>
                <a:cs typeface="+mn-cs"/>
              </a:rPr>
              <a:t>B</a:t>
            </a:r>
            <a:r>
              <a:rPr kumimoji="0" lang="zh-CN" altLang="en-US" sz="2000" b="0" i="0" u="none" strike="noStrike" kern="1200" cap="none" spc="0" normalizeH="0" baseline="0" noProof="0" dirty="0">
                <a:ln>
                  <a:noFill/>
                </a:ln>
                <a:solidFill>
                  <a:schemeClr val="tx1"/>
                </a:solidFill>
                <a:effectLst/>
                <a:uLnTx/>
                <a:uFillTx/>
                <a:latin typeface="+mn-lt"/>
                <a:ea typeface="+mn-ea"/>
                <a:cs typeface="+mn-cs"/>
              </a:rPr>
              <a:t>）元素的原子结构模型如下：</a:t>
            </a:r>
          </a:p>
        </p:txBody>
      </p:sp>
      <p:grpSp>
        <p:nvGrpSpPr>
          <p:cNvPr id="8" name="Group 5"/>
          <p:cNvGrpSpPr>
            <a:grpSpLocks/>
          </p:cNvGrpSpPr>
          <p:nvPr/>
        </p:nvGrpSpPr>
        <p:grpSpPr bwMode="auto">
          <a:xfrm>
            <a:off x="1547664" y="2492896"/>
            <a:ext cx="6381750" cy="3672408"/>
            <a:chOff x="1200" y="1886"/>
            <a:chExt cx="4020" cy="2461"/>
          </a:xfrm>
        </p:grpSpPr>
        <p:sp>
          <p:nvSpPr>
            <p:cNvPr id="9" name="Rectangle 6"/>
            <p:cNvSpPr>
              <a:spLocks noChangeArrowheads="1"/>
            </p:cNvSpPr>
            <p:nvPr/>
          </p:nvSpPr>
          <p:spPr bwMode="auto">
            <a:xfrm>
              <a:off x="1728" y="4062"/>
              <a:ext cx="116" cy="285"/>
            </a:xfrm>
            <a:prstGeom prst="rect">
              <a:avLst/>
            </a:prstGeom>
            <a:noFill/>
            <a:ln w="12700">
              <a:noFill/>
              <a:miter lim="800000"/>
              <a:headEnd type="none" w="sm" len="sm"/>
              <a:tailEnd type="none" w="sm" len="sm"/>
            </a:ln>
            <a:effectLst/>
          </p:spPr>
          <p:txBody>
            <a:bodyPr wrap="none">
              <a:spAutoFit/>
            </a:bodyPr>
            <a:lstStyle/>
            <a:p>
              <a:pPr fontAlgn="ctr"/>
              <a:endParaRPr kumimoji="1" lang="zh-CN" altLang="zh-CN" sz="2000" b="1">
                <a:latin typeface="Times New Roman" pitchFamily="18" charset="0"/>
              </a:endParaRPr>
            </a:p>
          </p:txBody>
        </p:sp>
        <p:pic>
          <p:nvPicPr>
            <p:cNvPr id="10" name="Picture 7" descr="14"/>
            <p:cNvPicPr>
              <a:picLocks noChangeAspect="1" noChangeArrowheads="1"/>
            </p:cNvPicPr>
            <p:nvPr/>
          </p:nvPicPr>
          <p:blipFill>
            <a:blip r:embed="rId3" cstate="print"/>
            <a:srcRect/>
            <a:stretch>
              <a:fillRect/>
            </a:stretch>
          </p:blipFill>
          <p:spPr bwMode="auto">
            <a:xfrm>
              <a:off x="1200" y="2198"/>
              <a:ext cx="3120" cy="1823"/>
            </a:xfrm>
            <a:prstGeom prst="rect">
              <a:avLst/>
            </a:prstGeom>
            <a:noFill/>
          </p:spPr>
        </p:pic>
        <p:sp>
          <p:nvSpPr>
            <p:cNvPr id="11" name="Text Box 8"/>
            <p:cNvSpPr txBox="1">
              <a:spLocks noChangeArrowheads="1"/>
            </p:cNvSpPr>
            <p:nvPr/>
          </p:nvSpPr>
          <p:spPr bwMode="auto">
            <a:xfrm>
              <a:off x="2064" y="1886"/>
              <a:ext cx="948" cy="593"/>
            </a:xfrm>
            <a:prstGeom prst="rect">
              <a:avLst/>
            </a:prstGeom>
            <a:noFill/>
            <a:ln w="12700">
              <a:noFill/>
              <a:miter lim="800000"/>
              <a:headEnd type="none" w="sm" len="sm"/>
              <a:tailEnd type="none" w="sm" len="sm"/>
            </a:ln>
            <a:effectLst/>
          </p:spPr>
          <p:txBody>
            <a:bodyPr wrap="none">
              <a:spAutoFit/>
            </a:bodyPr>
            <a:lstStyle/>
            <a:p>
              <a:pPr fontAlgn="ctr"/>
              <a:r>
                <a:rPr kumimoji="1" lang="zh-CN" altLang="en-US" sz="1600" b="1">
                  <a:solidFill>
                    <a:srgbClr val="3333FF"/>
                  </a:solidFill>
                  <a:latin typeface="Times New Roman" pitchFamily="18" charset="0"/>
                </a:rPr>
                <a:t>第三层</a:t>
              </a:r>
              <a:r>
                <a:rPr kumimoji="1" lang="en-US" altLang="zh-CN" sz="1600" b="1">
                  <a:solidFill>
                    <a:srgbClr val="3333FF"/>
                  </a:solidFill>
                  <a:latin typeface="Times New Roman" pitchFamily="18" charset="0"/>
                </a:rPr>
                <a:t>4</a:t>
              </a:r>
              <a:r>
                <a:rPr kumimoji="1" lang="zh-CN" altLang="en-US" sz="1600" b="1">
                  <a:solidFill>
                    <a:srgbClr val="3333FF"/>
                  </a:solidFill>
                  <a:latin typeface="Times New Roman" pitchFamily="18" charset="0"/>
                </a:rPr>
                <a:t>个电子</a:t>
              </a:r>
            </a:p>
            <a:p>
              <a:pPr fontAlgn="ctr"/>
              <a:r>
                <a:rPr kumimoji="1" lang="zh-CN" altLang="en-US" sz="1600" b="1">
                  <a:solidFill>
                    <a:srgbClr val="3333FF"/>
                  </a:solidFill>
                  <a:latin typeface="Times New Roman" pitchFamily="18" charset="0"/>
                </a:rPr>
                <a:t>第二层</a:t>
              </a:r>
              <a:r>
                <a:rPr kumimoji="1" lang="en-US" altLang="zh-CN" sz="1600" b="1">
                  <a:solidFill>
                    <a:srgbClr val="3333FF"/>
                  </a:solidFill>
                  <a:latin typeface="Times New Roman" pitchFamily="18" charset="0"/>
                </a:rPr>
                <a:t>8</a:t>
              </a:r>
              <a:r>
                <a:rPr kumimoji="1" lang="zh-CN" altLang="en-US" sz="1600" b="1">
                  <a:solidFill>
                    <a:srgbClr val="3333FF"/>
                  </a:solidFill>
                  <a:latin typeface="Times New Roman" pitchFamily="18" charset="0"/>
                </a:rPr>
                <a:t>个电子</a:t>
              </a:r>
            </a:p>
            <a:p>
              <a:pPr fontAlgn="ctr"/>
              <a:r>
                <a:rPr kumimoji="1" lang="zh-CN" altLang="en-US" sz="1600" b="1">
                  <a:solidFill>
                    <a:srgbClr val="3333FF"/>
                  </a:solidFill>
                  <a:latin typeface="Times New Roman" pitchFamily="18" charset="0"/>
                </a:rPr>
                <a:t>第一层</a:t>
              </a:r>
              <a:r>
                <a:rPr kumimoji="1" lang="en-US" altLang="zh-CN" sz="1600" b="1">
                  <a:solidFill>
                    <a:srgbClr val="3333FF"/>
                  </a:solidFill>
                  <a:latin typeface="Times New Roman" pitchFamily="18" charset="0"/>
                </a:rPr>
                <a:t>2</a:t>
              </a:r>
              <a:r>
                <a:rPr kumimoji="1" lang="zh-CN" altLang="en-US" sz="1600" b="1">
                  <a:solidFill>
                    <a:srgbClr val="3333FF"/>
                  </a:solidFill>
                  <a:latin typeface="Times New Roman" pitchFamily="18" charset="0"/>
                </a:rPr>
                <a:t>个电子</a:t>
              </a:r>
            </a:p>
          </p:txBody>
        </p:sp>
        <p:sp>
          <p:nvSpPr>
            <p:cNvPr id="12" name="Line 9"/>
            <p:cNvSpPr>
              <a:spLocks noChangeShapeType="1"/>
            </p:cNvSpPr>
            <p:nvPr/>
          </p:nvSpPr>
          <p:spPr bwMode="auto">
            <a:xfrm flipH="1">
              <a:off x="1920" y="2102"/>
              <a:ext cx="192" cy="240"/>
            </a:xfrm>
            <a:prstGeom prst="line">
              <a:avLst/>
            </a:prstGeom>
            <a:noFill/>
            <a:ln w="12700">
              <a:solidFill>
                <a:schemeClr val="tx1"/>
              </a:solidFill>
              <a:round/>
              <a:headEnd type="none" w="sm" len="sm"/>
              <a:tailEnd type="triangle" w="sm" len="sm"/>
            </a:ln>
            <a:effectLst/>
          </p:spPr>
          <p:txBody>
            <a:bodyPr wrap="none"/>
            <a:lstStyle/>
            <a:p>
              <a:endParaRPr lang="zh-CN" altLang="en-US"/>
            </a:p>
          </p:txBody>
        </p:sp>
        <p:sp>
          <p:nvSpPr>
            <p:cNvPr id="13" name="Text Box 10"/>
            <p:cNvSpPr txBox="1">
              <a:spLocks noChangeArrowheads="1"/>
            </p:cNvSpPr>
            <p:nvPr/>
          </p:nvSpPr>
          <p:spPr bwMode="auto">
            <a:xfrm>
              <a:off x="1440" y="2534"/>
              <a:ext cx="432" cy="417"/>
            </a:xfrm>
            <a:prstGeom prst="rect">
              <a:avLst/>
            </a:prstGeom>
            <a:noFill/>
            <a:ln w="12700">
              <a:noFill/>
              <a:miter lim="800000"/>
              <a:headEnd type="none" w="sm" len="sm"/>
              <a:tailEnd type="none" w="sm" len="sm"/>
            </a:ln>
            <a:effectLst/>
          </p:spPr>
          <p:txBody>
            <a:bodyPr>
              <a:spAutoFit/>
            </a:bodyPr>
            <a:lstStyle/>
            <a:p>
              <a:pPr algn="ctr" fontAlgn="ctr"/>
              <a:r>
                <a:rPr kumimoji="1" lang="en-US" altLang="zh-CN" sz="1600" b="1">
                  <a:solidFill>
                    <a:srgbClr val="FF3300"/>
                  </a:solidFill>
                  <a:latin typeface="Times New Roman" pitchFamily="18" charset="0"/>
                </a:rPr>
                <a:t>Si</a:t>
              </a:r>
            </a:p>
            <a:p>
              <a:pPr algn="ctr" fontAlgn="ctr"/>
              <a:r>
                <a:rPr kumimoji="1" lang="en-US" altLang="zh-CN" sz="1600" b="1">
                  <a:solidFill>
                    <a:srgbClr val="FF3300"/>
                  </a:solidFill>
                  <a:latin typeface="Times New Roman" pitchFamily="18" charset="0"/>
                </a:rPr>
                <a:t>+14</a:t>
              </a:r>
            </a:p>
          </p:txBody>
        </p:sp>
        <p:sp>
          <p:nvSpPr>
            <p:cNvPr id="14" name="Text Box 11"/>
            <p:cNvSpPr txBox="1">
              <a:spLocks noChangeArrowheads="1"/>
            </p:cNvSpPr>
            <p:nvPr/>
          </p:nvSpPr>
          <p:spPr bwMode="auto">
            <a:xfrm>
              <a:off x="2736" y="2485"/>
              <a:ext cx="336" cy="417"/>
            </a:xfrm>
            <a:prstGeom prst="rect">
              <a:avLst/>
            </a:prstGeom>
            <a:noFill/>
            <a:ln w="12700">
              <a:noFill/>
              <a:miter lim="800000"/>
              <a:headEnd type="none" w="sm" len="sm"/>
              <a:tailEnd type="none" w="sm" len="sm"/>
            </a:ln>
            <a:effectLst/>
          </p:spPr>
          <p:txBody>
            <a:bodyPr>
              <a:spAutoFit/>
            </a:bodyPr>
            <a:lstStyle/>
            <a:p>
              <a:pPr algn="ctr" fontAlgn="ctr"/>
              <a:r>
                <a:rPr kumimoji="1" lang="en-US" altLang="zh-CN" sz="1600" b="1">
                  <a:solidFill>
                    <a:srgbClr val="FF3300"/>
                  </a:solidFill>
                  <a:latin typeface="Times New Roman" pitchFamily="18" charset="0"/>
                </a:rPr>
                <a:t>P</a:t>
              </a:r>
            </a:p>
            <a:p>
              <a:pPr algn="ctr" fontAlgn="ctr"/>
              <a:r>
                <a:rPr kumimoji="1" lang="en-US" altLang="zh-CN" sz="1600" b="1">
                  <a:solidFill>
                    <a:srgbClr val="FF3300"/>
                  </a:solidFill>
                  <a:latin typeface="Times New Roman" pitchFamily="18" charset="0"/>
                </a:rPr>
                <a:t>+15</a:t>
              </a:r>
            </a:p>
          </p:txBody>
        </p:sp>
        <p:sp>
          <p:nvSpPr>
            <p:cNvPr id="15" name="Text Box 12"/>
            <p:cNvSpPr txBox="1">
              <a:spLocks noChangeArrowheads="1"/>
            </p:cNvSpPr>
            <p:nvPr/>
          </p:nvSpPr>
          <p:spPr bwMode="auto">
            <a:xfrm>
              <a:off x="3744" y="2582"/>
              <a:ext cx="336" cy="340"/>
            </a:xfrm>
            <a:prstGeom prst="rect">
              <a:avLst/>
            </a:prstGeom>
            <a:noFill/>
            <a:ln w="12700">
              <a:noFill/>
              <a:miter lim="800000"/>
              <a:headEnd type="none" w="sm" len="sm"/>
              <a:tailEnd type="none" w="sm" len="sm"/>
            </a:ln>
            <a:effectLst/>
          </p:spPr>
          <p:txBody>
            <a:bodyPr>
              <a:spAutoFit/>
            </a:bodyPr>
            <a:lstStyle/>
            <a:p>
              <a:pPr algn="ctr" fontAlgn="ctr"/>
              <a:r>
                <a:rPr kumimoji="1" lang="en-US" altLang="zh-CN" sz="1600" b="1">
                  <a:solidFill>
                    <a:srgbClr val="FF3300"/>
                  </a:solidFill>
                  <a:latin typeface="Times New Roman" pitchFamily="18" charset="0"/>
                </a:rPr>
                <a:t>B</a:t>
              </a:r>
            </a:p>
            <a:p>
              <a:pPr algn="ctr" fontAlgn="ctr"/>
              <a:endParaRPr kumimoji="1" lang="en-US" altLang="zh-CN" sz="900" b="1">
                <a:latin typeface="Times New Roman" pitchFamily="18" charset="0"/>
              </a:endParaRPr>
            </a:p>
          </p:txBody>
        </p:sp>
        <p:sp>
          <p:nvSpPr>
            <p:cNvPr id="16" name="Text Box 13"/>
            <p:cNvSpPr txBox="1">
              <a:spLocks noChangeArrowheads="1"/>
            </p:cNvSpPr>
            <p:nvPr/>
          </p:nvSpPr>
          <p:spPr bwMode="auto">
            <a:xfrm>
              <a:off x="3024" y="1925"/>
              <a:ext cx="948" cy="241"/>
            </a:xfrm>
            <a:prstGeom prst="rect">
              <a:avLst/>
            </a:prstGeom>
            <a:noFill/>
            <a:ln w="12700">
              <a:noFill/>
              <a:miter lim="800000"/>
              <a:headEnd type="none" w="sm" len="sm"/>
              <a:tailEnd type="none" w="sm" len="sm"/>
            </a:ln>
            <a:effectLst/>
          </p:spPr>
          <p:txBody>
            <a:bodyPr wrap="none">
              <a:spAutoFit/>
            </a:bodyPr>
            <a:lstStyle/>
            <a:p>
              <a:pPr fontAlgn="ctr"/>
              <a:r>
                <a:rPr kumimoji="1" lang="zh-CN" altLang="en-US" sz="1600" b="1">
                  <a:solidFill>
                    <a:srgbClr val="3333FF"/>
                  </a:solidFill>
                  <a:latin typeface="Times New Roman" pitchFamily="18" charset="0"/>
                </a:rPr>
                <a:t>最外层</a:t>
              </a:r>
              <a:r>
                <a:rPr kumimoji="1" lang="en-US" altLang="zh-CN" sz="1600" b="1">
                  <a:solidFill>
                    <a:srgbClr val="3333FF"/>
                  </a:solidFill>
                  <a:latin typeface="Times New Roman" pitchFamily="18" charset="0"/>
                </a:rPr>
                <a:t>5</a:t>
              </a:r>
              <a:r>
                <a:rPr kumimoji="1" lang="zh-CN" altLang="en-US" sz="1600" b="1">
                  <a:solidFill>
                    <a:srgbClr val="3333FF"/>
                  </a:solidFill>
                  <a:latin typeface="Times New Roman" pitchFamily="18" charset="0"/>
                </a:rPr>
                <a:t>个电子</a:t>
              </a:r>
            </a:p>
          </p:txBody>
        </p:sp>
        <p:sp>
          <p:nvSpPr>
            <p:cNvPr id="17" name="Line 14"/>
            <p:cNvSpPr>
              <a:spLocks noChangeShapeType="1"/>
            </p:cNvSpPr>
            <p:nvPr/>
          </p:nvSpPr>
          <p:spPr bwMode="auto">
            <a:xfrm flipH="1">
              <a:off x="2976" y="2054"/>
              <a:ext cx="96" cy="240"/>
            </a:xfrm>
            <a:prstGeom prst="line">
              <a:avLst/>
            </a:prstGeom>
            <a:noFill/>
            <a:ln w="12700">
              <a:solidFill>
                <a:schemeClr val="tx1"/>
              </a:solidFill>
              <a:round/>
              <a:headEnd type="none" w="sm" len="sm"/>
              <a:tailEnd type="triangle" w="sm" len="sm"/>
            </a:ln>
            <a:effectLst/>
          </p:spPr>
          <p:txBody>
            <a:bodyPr wrap="none"/>
            <a:lstStyle/>
            <a:p>
              <a:endParaRPr lang="zh-CN" altLang="en-US"/>
            </a:p>
          </p:txBody>
        </p:sp>
        <p:sp>
          <p:nvSpPr>
            <p:cNvPr id="18" name="Text Box 15"/>
            <p:cNvSpPr txBox="1">
              <a:spLocks noChangeArrowheads="1"/>
            </p:cNvSpPr>
            <p:nvPr/>
          </p:nvSpPr>
          <p:spPr bwMode="auto">
            <a:xfrm>
              <a:off x="4272" y="2068"/>
              <a:ext cx="948" cy="242"/>
            </a:xfrm>
            <a:prstGeom prst="rect">
              <a:avLst/>
            </a:prstGeom>
            <a:noFill/>
            <a:ln w="12700">
              <a:noFill/>
              <a:miter lim="800000"/>
              <a:headEnd type="none" w="sm" len="sm"/>
              <a:tailEnd type="none" w="sm" len="sm"/>
            </a:ln>
            <a:effectLst/>
          </p:spPr>
          <p:txBody>
            <a:bodyPr wrap="none">
              <a:spAutoFit/>
            </a:bodyPr>
            <a:lstStyle/>
            <a:p>
              <a:pPr fontAlgn="ctr"/>
              <a:r>
                <a:rPr kumimoji="1" lang="zh-CN" altLang="en-US" sz="1600" b="1" dirty="0">
                  <a:solidFill>
                    <a:srgbClr val="3333FF"/>
                  </a:solidFill>
                  <a:latin typeface="Times New Roman" pitchFamily="18" charset="0"/>
                </a:rPr>
                <a:t>最外层</a:t>
              </a:r>
              <a:r>
                <a:rPr kumimoji="1" lang="en-US" altLang="zh-CN" sz="1600" b="1" dirty="0">
                  <a:solidFill>
                    <a:srgbClr val="3333FF"/>
                  </a:solidFill>
                  <a:latin typeface="Times New Roman" pitchFamily="18" charset="0"/>
                </a:rPr>
                <a:t>3</a:t>
              </a:r>
              <a:r>
                <a:rPr kumimoji="1" lang="zh-CN" altLang="en-US" sz="1600" b="1" dirty="0">
                  <a:solidFill>
                    <a:srgbClr val="3333FF"/>
                  </a:solidFill>
                  <a:latin typeface="Times New Roman" pitchFamily="18" charset="0"/>
                </a:rPr>
                <a:t>个电子</a:t>
              </a:r>
            </a:p>
          </p:txBody>
        </p:sp>
        <p:sp>
          <p:nvSpPr>
            <p:cNvPr id="19" name="Line 16"/>
            <p:cNvSpPr>
              <a:spLocks noChangeShapeType="1"/>
            </p:cNvSpPr>
            <p:nvPr/>
          </p:nvSpPr>
          <p:spPr bwMode="auto">
            <a:xfrm flipH="1">
              <a:off x="4128" y="2198"/>
              <a:ext cx="192" cy="240"/>
            </a:xfrm>
            <a:prstGeom prst="line">
              <a:avLst/>
            </a:prstGeom>
            <a:noFill/>
            <a:ln w="12700">
              <a:solidFill>
                <a:schemeClr val="tx1"/>
              </a:solidFill>
              <a:round/>
              <a:headEnd type="none" w="sm" len="sm"/>
              <a:tailEnd type="triangle" w="sm" len="sm"/>
            </a:ln>
            <a:effectLst/>
          </p:spPr>
          <p:txBody>
            <a:bodyPr wrap="none"/>
            <a:lstStyle/>
            <a:p>
              <a:endParaRPr lang="zh-CN" altLang="en-US"/>
            </a:p>
          </p:txBody>
        </p:sp>
        <p:sp>
          <p:nvSpPr>
            <p:cNvPr id="20" name="Text Box 17"/>
            <p:cNvSpPr txBox="1">
              <a:spLocks noChangeArrowheads="1"/>
            </p:cNvSpPr>
            <p:nvPr/>
          </p:nvSpPr>
          <p:spPr bwMode="auto">
            <a:xfrm>
              <a:off x="1536" y="3350"/>
              <a:ext cx="336" cy="417"/>
            </a:xfrm>
            <a:prstGeom prst="rect">
              <a:avLst/>
            </a:prstGeom>
            <a:noFill/>
            <a:ln w="12700">
              <a:noFill/>
              <a:miter lim="800000"/>
              <a:headEnd type="none" w="sm" len="sm"/>
              <a:tailEnd type="none" w="sm" len="sm"/>
            </a:ln>
            <a:effectLst/>
          </p:spPr>
          <p:txBody>
            <a:bodyPr>
              <a:spAutoFit/>
            </a:bodyPr>
            <a:lstStyle/>
            <a:p>
              <a:pPr fontAlgn="ctr"/>
              <a:endParaRPr kumimoji="1" lang="en-US" altLang="zh-CN" sz="1600" b="1">
                <a:latin typeface="Times New Roman" pitchFamily="18" charset="0"/>
              </a:endParaRPr>
            </a:p>
            <a:p>
              <a:pPr fontAlgn="ctr"/>
              <a:r>
                <a:rPr kumimoji="1" lang="en-US" altLang="zh-CN" sz="1600" b="1">
                  <a:latin typeface="Times New Roman" pitchFamily="18" charset="0"/>
                </a:rPr>
                <a:t>si</a:t>
              </a:r>
            </a:p>
          </p:txBody>
        </p:sp>
        <p:sp>
          <p:nvSpPr>
            <p:cNvPr id="21" name="Text Box 18"/>
            <p:cNvSpPr txBox="1">
              <a:spLocks noChangeArrowheads="1"/>
            </p:cNvSpPr>
            <p:nvPr/>
          </p:nvSpPr>
          <p:spPr bwMode="auto">
            <a:xfrm>
              <a:off x="2688" y="3495"/>
              <a:ext cx="432" cy="241"/>
            </a:xfrm>
            <a:prstGeom prst="rect">
              <a:avLst/>
            </a:prstGeom>
            <a:noFill/>
            <a:ln w="12700">
              <a:noFill/>
              <a:miter lim="800000"/>
              <a:headEnd type="none" w="sm" len="sm"/>
              <a:tailEnd type="none" w="sm" len="sm"/>
            </a:ln>
            <a:effectLst/>
          </p:spPr>
          <p:txBody>
            <a:bodyPr>
              <a:spAutoFit/>
            </a:bodyPr>
            <a:lstStyle/>
            <a:p>
              <a:pPr algn="ctr" fontAlgn="ctr"/>
              <a:r>
                <a:rPr kumimoji="1" lang="en-US" altLang="zh-CN" sz="1600" b="1">
                  <a:latin typeface="Times New Roman" pitchFamily="18" charset="0"/>
                </a:rPr>
                <a:t>P</a:t>
              </a:r>
            </a:p>
          </p:txBody>
        </p:sp>
        <p:sp>
          <p:nvSpPr>
            <p:cNvPr id="22" name="Text Box 19"/>
            <p:cNvSpPr txBox="1">
              <a:spLocks noChangeArrowheads="1"/>
            </p:cNvSpPr>
            <p:nvPr/>
          </p:nvSpPr>
          <p:spPr bwMode="auto">
            <a:xfrm>
              <a:off x="3696" y="3350"/>
              <a:ext cx="480" cy="592"/>
            </a:xfrm>
            <a:prstGeom prst="rect">
              <a:avLst/>
            </a:prstGeom>
            <a:noFill/>
            <a:ln w="12700">
              <a:noFill/>
              <a:miter lim="800000"/>
              <a:headEnd type="none" w="sm" len="sm"/>
              <a:tailEnd type="none" w="sm" len="sm"/>
            </a:ln>
            <a:effectLst/>
          </p:spPr>
          <p:txBody>
            <a:bodyPr>
              <a:spAutoFit/>
            </a:bodyPr>
            <a:lstStyle/>
            <a:p>
              <a:pPr algn="ctr" fontAlgn="ctr"/>
              <a:endParaRPr kumimoji="1" lang="en-US" altLang="zh-CN" sz="1600" b="1">
                <a:latin typeface="Times New Roman" pitchFamily="18" charset="0"/>
              </a:endParaRPr>
            </a:p>
            <a:p>
              <a:pPr algn="ctr" fontAlgn="ctr"/>
              <a:r>
                <a:rPr kumimoji="1" lang="en-US" altLang="zh-CN" sz="1600" b="1">
                  <a:latin typeface="Times New Roman" pitchFamily="18" charset="0"/>
                </a:rPr>
                <a:t>B</a:t>
              </a:r>
            </a:p>
            <a:p>
              <a:pPr algn="ctr" fontAlgn="ctr"/>
              <a:endParaRPr kumimoji="1" lang="en-US" altLang="zh-CN" sz="1600" b="1">
                <a:latin typeface="Times New Roman" pitchFamily="18"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1340768"/>
            <a:ext cx="7416824" cy="496996"/>
          </a:xfrm>
          <a:prstGeom prst="rect">
            <a:avLst/>
          </a:prstGeom>
          <a:noFill/>
        </p:spPr>
        <p:txBody>
          <a:bodyPr wrap="square" rtlCol="0">
            <a:spAutoFit/>
          </a:bodyPr>
          <a:lstStyle/>
          <a:p>
            <a:pPr algn="ctr">
              <a:lnSpc>
                <a:spcPct val="150000"/>
              </a:lnSpc>
            </a:pPr>
            <a:endParaRPr lang="en-US" altLang="zh-CN" sz="2000" dirty="0">
              <a:solidFill>
                <a:srgbClr val="0033CC"/>
              </a:solidFill>
            </a:endParaRPr>
          </a:p>
        </p:txBody>
      </p:sp>
      <p:sp>
        <p:nvSpPr>
          <p:cNvPr id="7" name="Rectangle 3"/>
          <p:cNvSpPr txBox="1">
            <a:spLocks noChangeArrowheads="1"/>
          </p:cNvSpPr>
          <p:nvPr/>
        </p:nvSpPr>
        <p:spPr>
          <a:xfrm>
            <a:off x="467544" y="980728"/>
            <a:ext cx="8229600" cy="2376264"/>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1" lang="zh-CN" altLang="en-US" sz="2000" b="0" i="0" u="none" strike="noStrike" kern="1200" cap="none" spc="0" normalizeH="0" baseline="0" noProof="0" dirty="0">
                <a:ln>
                  <a:noFill/>
                </a:ln>
                <a:solidFill>
                  <a:srgbClr val="0033CC"/>
                </a:solidFill>
                <a:effectLst/>
                <a:uLnTx/>
                <a:uFillTx/>
                <a:latin typeface="宋体" pitchFamily="2" charset="-122"/>
                <a:ea typeface="+mn-ea"/>
                <a:cs typeface="+mn-cs"/>
              </a:rPr>
              <a:t>硼（</a:t>
            </a:r>
            <a:r>
              <a:rPr kumimoji="1" lang="en-US" altLang="zh-CN" sz="2000" b="0" i="0" u="none" strike="noStrike" kern="1200" cap="none" spc="0" normalizeH="0" baseline="0" noProof="0" dirty="0">
                <a:ln>
                  <a:noFill/>
                </a:ln>
                <a:solidFill>
                  <a:srgbClr val="0033CC"/>
                </a:solidFill>
                <a:effectLst/>
                <a:uLnTx/>
                <a:uFillTx/>
                <a:latin typeface="宋体" pitchFamily="2" charset="-122"/>
                <a:ea typeface="+mn-ea"/>
                <a:cs typeface="+mn-cs"/>
              </a:rPr>
              <a:t>B</a:t>
            </a:r>
            <a:r>
              <a:rPr kumimoji="1" lang="zh-CN" altLang="en-US" sz="2000" b="0" i="0" u="none" strike="noStrike" kern="1200" cap="none" spc="0" normalizeH="0" baseline="0" noProof="0" dirty="0">
                <a:ln>
                  <a:noFill/>
                </a:ln>
                <a:solidFill>
                  <a:srgbClr val="0033CC"/>
                </a:solidFill>
                <a:effectLst/>
                <a:uLnTx/>
                <a:uFillTx/>
                <a:latin typeface="宋体" pitchFamily="2" charset="-122"/>
                <a:ea typeface="+mn-ea"/>
                <a:cs typeface="+mn-cs"/>
              </a:rPr>
              <a:t>）是三族元素，原子的最外层有三个价电子，硼原子最外层只有三个电子参加共价键，在另一个价键上因缺少一个电子而形成一个空位，邻近价键上的价电子跑来填补这个空位，就在这个邻近价键上形成了一个新的空位，我们称这个空位叫“空穴”。这种依靠空穴导电的半导体称为空穴型半导体，简称</a:t>
            </a:r>
            <a:r>
              <a:rPr kumimoji="1" lang="en-US" altLang="zh-CN" sz="2000" b="0" i="0" u="none" strike="noStrike" kern="1200" cap="none" spc="0" normalizeH="0" baseline="0" noProof="0" dirty="0">
                <a:ln>
                  <a:noFill/>
                </a:ln>
                <a:solidFill>
                  <a:srgbClr val="0033CC"/>
                </a:solidFill>
                <a:effectLst/>
                <a:uLnTx/>
                <a:uFillTx/>
                <a:latin typeface="宋体" pitchFamily="2" charset="-122"/>
                <a:ea typeface="+mn-ea"/>
                <a:cs typeface="+mn-cs"/>
              </a:rPr>
              <a:t>P</a:t>
            </a:r>
            <a:r>
              <a:rPr kumimoji="1" lang="zh-CN" altLang="en-US" sz="2000" b="0" i="0" u="none" strike="noStrike" kern="1200" cap="none" spc="0" normalizeH="0" baseline="0" noProof="0" dirty="0">
                <a:ln>
                  <a:noFill/>
                </a:ln>
                <a:solidFill>
                  <a:srgbClr val="0033CC"/>
                </a:solidFill>
                <a:effectLst/>
                <a:uLnTx/>
                <a:uFillTx/>
                <a:latin typeface="宋体" pitchFamily="2" charset="-122"/>
                <a:ea typeface="+mn-ea"/>
                <a:cs typeface="+mn-cs"/>
              </a:rPr>
              <a:t>型半导体。</a:t>
            </a:r>
            <a:r>
              <a:rPr kumimoji="1" lang="en-US" altLang="zh-CN" sz="2000" b="0" i="0" u="none" strike="noStrike" kern="1200" cap="none" spc="0" normalizeH="0" baseline="0" noProof="0" dirty="0">
                <a:ln>
                  <a:noFill/>
                </a:ln>
                <a:solidFill>
                  <a:srgbClr val="0033CC"/>
                </a:solidFill>
                <a:effectLst/>
                <a:uLnTx/>
                <a:uFillTx/>
                <a:latin typeface="宋体" pitchFamily="2" charset="-122"/>
                <a:ea typeface="+mn-ea"/>
                <a:cs typeface="+mn-cs"/>
              </a:rPr>
              <a:t>P</a:t>
            </a:r>
            <a:r>
              <a:rPr kumimoji="1" lang="zh-CN" altLang="en-US" sz="2000" b="0" i="0" u="none" strike="noStrike" kern="1200" cap="none" spc="0" normalizeH="0" baseline="0" noProof="0" dirty="0">
                <a:ln>
                  <a:noFill/>
                </a:ln>
                <a:solidFill>
                  <a:srgbClr val="0033CC"/>
                </a:solidFill>
                <a:effectLst/>
                <a:uLnTx/>
                <a:uFillTx/>
                <a:latin typeface="宋体" pitchFamily="2" charset="-122"/>
                <a:ea typeface="+mn-ea"/>
                <a:cs typeface="+mn-cs"/>
              </a:rPr>
              <a:t>型半导体中空穴为多数载流子，自由电子为少数载流子。这种接受自由电子的杂质称为受主杂质。如下图</a:t>
            </a:r>
            <a:r>
              <a:rPr kumimoji="1" lang="en-US" altLang="zh-CN" sz="2000" b="0" i="0" u="none" strike="noStrike" kern="1200" cap="none" spc="0" normalizeH="0" baseline="0" noProof="0" dirty="0">
                <a:ln>
                  <a:noFill/>
                </a:ln>
                <a:solidFill>
                  <a:srgbClr val="0033CC"/>
                </a:solidFill>
                <a:effectLst/>
                <a:uLnTx/>
                <a:uFillTx/>
                <a:latin typeface="宋体" pitchFamily="2" charset="-122"/>
                <a:ea typeface="+mn-ea"/>
                <a:cs typeface="+mn-cs"/>
              </a:rPr>
              <a:t>:</a:t>
            </a:r>
          </a:p>
        </p:txBody>
      </p:sp>
      <p:pic>
        <p:nvPicPr>
          <p:cNvPr id="8" name="Picture 6" descr="12"/>
          <p:cNvPicPr>
            <a:picLocks noChangeAspect="1" noChangeArrowheads="1"/>
          </p:cNvPicPr>
          <p:nvPr/>
        </p:nvPicPr>
        <p:blipFill>
          <a:blip r:embed="rId3" cstate="print"/>
          <a:srcRect/>
          <a:stretch>
            <a:fillRect/>
          </a:stretch>
        </p:blipFill>
        <p:spPr bwMode="auto">
          <a:xfrm>
            <a:off x="2987824" y="3717032"/>
            <a:ext cx="3719240" cy="2607461"/>
          </a:xfrm>
          <a:prstGeom prst="rect">
            <a:avLst/>
          </a:prstGeom>
          <a:noFill/>
        </p:spPr>
      </p:pic>
      <p:sp>
        <p:nvSpPr>
          <p:cNvPr id="9" name="Rectangle 4"/>
          <p:cNvSpPr>
            <a:spLocks noChangeArrowheads="1"/>
          </p:cNvSpPr>
          <p:nvPr/>
        </p:nvSpPr>
        <p:spPr bwMode="auto">
          <a:xfrm>
            <a:off x="2267744" y="3284984"/>
            <a:ext cx="4933602" cy="400110"/>
          </a:xfrm>
          <a:prstGeom prst="rect">
            <a:avLst/>
          </a:prstGeom>
          <a:noFill/>
          <a:ln w="12700">
            <a:noFill/>
            <a:miter lim="800000"/>
            <a:headEnd/>
            <a:tailEnd/>
          </a:ln>
          <a:effectLst/>
        </p:spPr>
        <p:txBody>
          <a:bodyPr wrap="square">
            <a:spAutoFit/>
          </a:bodyPr>
          <a:lstStyle/>
          <a:p>
            <a:r>
              <a:rPr kumimoji="1" lang="en-US" altLang="zh-CN" sz="2000" b="1" dirty="0">
                <a:solidFill>
                  <a:schemeClr val="accent2"/>
                </a:solidFill>
                <a:latin typeface="Tahoma" pitchFamily="34" charset="0"/>
              </a:rPr>
              <a:t>P</a:t>
            </a:r>
            <a:r>
              <a:rPr kumimoji="1" lang="zh-CN" altLang="en-US" sz="2000" b="1" dirty="0">
                <a:solidFill>
                  <a:schemeClr val="accent2"/>
                </a:solidFill>
                <a:latin typeface="Tahoma" pitchFamily="34" charset="0"/>
              </a:rPr>
              <a:t>型半导体（受主掺杂）</a:t>
            </a:r>
            <a:r>
              <a:rPr kumimoji="1" lang="en-US" altLang="zh-CN" sz="2000" b="1" dirty="0">
                <a:solidFill>
                  <a:schemeClr val="accent2"/>
                </a:solidFill>
                <a:latin typeface="Tahoma" pitchFamily="34" charset="0"/>
              </a:rPr>
              <a:t>--</a:t>
            </a:r>
            <a:r>
              <a:rPr kumimoji="1" lang="zh-CN" altLang="en-US" sz="2000" b="1" dirty="0">
                <a:solidFill>
                  <a:schemeClr val="accent2"/>
                </a:solidFill>
                <a:latin typeface="Tahoma" pitchFamily="34" charset="0"/>
              </a:rPr>
              <a:t>接受自由电子</a:t>
            </a:r>
          </a:p>
        </p:txBody>
      </p:sp>
      <p:sp>
        <p:nvSpPr>
          <p:cNvPr id="10" name="TextBox 9"/>
          <p:cNvSpPr txBox="1"/>
          <p:nvPr/>
        </p:nvSpPr>
        <p:spPr>
          <a:xfrm>
            <a:off x="251520" y="404664"/>
            <a:ext cx="4392488" cy="369332"/>
          </a:xfrm>
          <a:prstGeom prst="rect">
            <a:avLst/>
          </a:prstGeom>
          <a:noFill/>
        </p:spPr>
        <p:txBody>
          <a:bodyPr wrap="square" rtlCol="0">
            <a:spAutoFit/>
          </a:bodyPr>
          <a:lstStyle/>
          <a:p>
            <a:r>
              <a:rPr lang="zh-CN" altLang="en-US" b="1" dirty="0">
                <a:solidFill>
                  <a:schemeClr val="bg1"/>
                </a:solidFill>
              </a:rPr>
              <a:t>扩散工艺原理：磷源的使用原理   </a:t>
            </a:r>
            <a:r>
              <a:rPr lang="en-US" altLang="zh-CN" b="1" dirty="0">
                <a:solidFill>
                  <a:schemeClr val="bg1"/>
                </a:solidFill>
              </a:rPr>
              <a:t>P-N</a:t>
            </a:r>
            <a:r>
              <a:rPr lang="zh-CN" altLang="en-US" b="1" dirty="0">
                <a:solidFill>
                  <a:schemeClr val="bg1"/>
                </a:solidFill>
              </a:rPr>
              <a:t>结</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1340768"/>
            <a:ext cx="7416824" cy="496996"/>
          </a:xfrm>
          <a:prstGeom prst="rect">
            <a:avLst/>
          </a:prstGeom>
          <a:noFill/>
        </p:spPr>
        <p:txBody>
          <a:bodyPr wrap="square" rtlCol="0">
            <a:spAutoFit/>
          </a:bodyPr>
          <a:lstStyle/>
          <a:p>
            <a:pPr algn="ctr">
              <a:lnSpc>
                <a:spcPct val="150000"/>
              </a:lnSpc>
            </a:pPr>
            <a:endParaRPr lang="en-US" altLang="zh-CN" sz="2000" dirty="0">
              <a:solidFill>
                <a:srgbClr val="0033CC"/>
              </a:solidFill>
            </a:endParaRPr>
          </a:p>
        </p:txBody>
      </p:sp>
      <p:sp>
        <p:nvSpPr>
          <p:cNvPr id="7" name="Rectangle 3"/>
          <p:cNvSpPr txBox="1">
            <a:spLocks noChangeArrowheads="1"/>
          </p:cNvSpPr>
          <p:nvPr/>
        </p:nvSpPr>
        <p:spPr>
          <a:xfrm>
            <a:off x="468313" y="1268413"/>
            <a:ext cx="8229600" cy="4857750"/>
          </a:xfrm>
          <a:prstGeom prst="rect">
            <a:avLst/>
          </a:prstGeom>
        </p:spPr>
        <p:txBody>
          <a:bodyPr/>
          <a:lstStyle/>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1" lang="zh-CN" altLang="en-US" b="0" i="0" u="none" strike="noStrike" kern="1200" cap="none" spc="0" normalizeH="0" baseline="0" noProof="0" dirty="0">
                <a:ln>
                  <a:noFill/>
                </a:ln>
                <a:solidFill>
                  <a:srgbClr val="0033CC"/>
                </a:solidFill>
                <a:effectLst/>
                <a:uLnTx/>
                <a:uFillTx/>
                <a:latin typeface="+mn-lt"/>
                <a:ea typeface="+mn-ea"/>
                <a:cs typeface="+mn-cs"/>
              </a:rPr>
              <a:t>磷（</a:t>
            </a:r>
            <a:r>
              <a:rPr kumimoji="1" lang="en-US" altLang="zh-CN" b="0" i="0" u="none" strike="noStrike" kern="1200" cap="none" spc="0" normalizeH="0" baseline="0" noProof="0" dirty="0">
                <a:ln>
                  <a:noFill/>
                </a:ln>
                <a:solidFill>
                  <a:srgbClr val="0033CC"/>
                </a:solidFill>
                <a:effectLst/>
                <a:uLnTx/>
                <a:uFillTx/>
                <a:latin typeface="+mn-lt"/>
                <a:ea typeface="+mn-ea"/>
                <a:cs typeface="+mn-cs"/>
              </a:rPr>
              <a:t>P</a:t>
            </a:r>
            <a:r>
              <a:rPr kumimoji="1" lang="zh-CN" altLang="en-US" b="0" i="0" u="none" strike="noStrike" kern="1200" cap="none" spc="0" normalizeH="0" baseline="0" noProof="0" dirty="0">
                <a:ln>
                  <a:noFill/>
                </a:ln>
                <a:solidFill>
                  <a:srgbClr val="0033CC"/>
                </a:solidFill>
                <a:effectLst/>
                <a:uLnTx/>
                <a:uFillTx/>
                <a:latin typeface="+mn-lt"/>
                <a:ea typeface="+mn-ea"/>
                <a:cs typeface="+mn-cs"/>
              </a:rPr>
              <a:t>）是五族元素，原子的最外层有五个价电子，磷原子最外层五个电子中只有四个参加共价键，另一个不在价键上，成为自由电子，失去电子的磷原子是一个带正电的正离子，正离子处于晶格位置上，不能自由运动，它不是载流子。因此，掺入磷的半导体起导电作用的，主要是磷所提供的自由电子，这种依靠电子导电的半导体称为电子型半导体，简称</a:t>
            </a:r>
            <a:r>
              <a:rPr kumimoji="1" lang="en-US" altLang="zh-CN" b="0" i="0" u="none" strike="noStrike" kern="1200" cap="none" spc="0" normalizeH="0" baseline="0" noProof="0" dirty="0">
                <a:ln>
                  <a:noFill/>
                </a:ln>
                <a:solidFill>
                  <a:srgbClr val="0033CC"/>
                </a:solidFill>
                <a:effectLst/>
                <a:uLnTx/>
                <a:uFillTx/>
                <a:latin typeface="+mn-lt"/>
                <a:ea typeface="+mn-ea"/>
                <a:cs typeface="+mn-cs"/>
              </a:rPr>
              <a:t>N</a:t>
            </a:r>
            <a:r>
              <a:rPr kumimoji="1" lang="zh-CN" altLang="en-US" b="0" i="0" u="none" strike="noStrike" kern="1200" cap="none" spc="0" normalizeH="0" baseline="0" noProof="0" dirty="0">
                <a:ln>
                  <a:noFill/>
                </a:ln>
                <a:solidFill>
                  <a:srgbClr val="0033CC"/>
                </a:solidFill>
                <a:effectLst/>
                <a:uLnTx/>
                <a:uFillTx/>
                <a:latin typeface="+mn-lt"/>
                <a:ea typeface="+mn-ea"/>
                <a:cs typeface="+mn-cs"/>
              </a:rPr>
              <a:t>型半导体。</a:t>
            </a:r>
            <a:r>
              <a:rPr kumimoji="1" lang="en-US" altLang="zh-CN" b="0" i="0" u="none" strike="noStrike" kern="1200" cap="none" spc="0" normalizeH="0" baseline="0" noProof="0" dirty="0">
                <a:ln>
                  <a:noFill/>
                </a:ln>
                <a:solidFill>
                  <a:srgbClr val="0033CC"/>
                </a:solidFill>
                <a:effectLst/>
                <a:uLnTx/>
                <a:uFillTx/>
                <a:latin typeface="+mn-lt"/>
                <a:ea typeface="+mn-ea"/>
                <a:cs typeface="+mn-cs"/>
              </a:rPr>
              <a:t>N</a:t>
            </a:r>
            <a:r>
              <a:rPr kumimoji="1" lang="zh-CN" altLang="en-US" b="0" i="0" u="none" strike="noStrike" kern="1200" cap="none" spc="0" normalizeH="0" baseline="0" noProof="0" dirty="0">
                <a:ln>
                  <a:noFill/>
                </a:ln>
                <a:solidFill>
                  <a:srgbClr val="0033CC"/>
                </a:solidFill>
                <a:effectLst/>
                <a:uLnTx/>
                <a:uFillTx/>
                <a:latin typeface="+mn-lt"/>
                <a:ea typeface="+mn-ea"/>
                <a:cs typeface="+mn-cs"/>
              </a:rPr>
              <a:t>型半导体上自由电子为多数载流子，空穴为少数载流子。这种提供自由电子的杂质称为施主杂质。如下图：</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endParaRPr kumimoji="0" lang="en-US" altLang="zh-CN" sz="28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8" name="Group 5"/>
          <p:cNvGrpSpPr>
            <a:grpSpLocks/>
          </p:cNvGrpSpPr>
          <p:nvPr/>
        </p:nvGrpSpPr>
        <p:grpSpPr bwMode="auto">
          <a:xfrm>
            <a:off x="2627784" y="3717032"/>
            <a:ext cx="3744416" cy="2284962"/>
            <a:chOff x="1111" y="2114"/>
            <a:chExt cx="2249" cy="1869"/>
          </a:xfrm>
        </p:grpSpPr>
        <p:sp>
          <p:nvSpPr>
            <p:cNvPr id="9" name="Rectangle 6"/>
            <p:cNvSpPr>
              <a:spLocks noChangeArrowheads="1"/>
            </p:cNvSpPr>
            <p:nvPr/>
          </p:nvSpPr>
          <p:spPr bwMode="auto">
            <a:xfrm>
              <a:off x="1640" y="2114"/>
              <a:ext cx="720" cy="250"/>
            </a:xfrm>
            <a:prstGeom prst="rect">
              <a:avLst/>
            </a:prstGeom>
            <a:noFill/>
            <a:ln w="12700">
              <a:noFill/>
              <a:miter lim="800000"/>
              <a:headEnd type="none" w="sm" len="sm"/>
              <a:tailEnd type="none" w="sm" len="sm"/>
            </a:ln>
            <a:effectLst/>
          </p:spPr>
          <p:txBody>
            <a:bodyPr>
              <a:spAutoFit/>
            </a:bodyPr>
            <a:lstStyle/>
            <a:p>
              <a:pPr fontAlgn="ctr"/>
              <a:r>
                <a:rPr kumimoji="1" lang="zh-CN" altLang="en-US" b="1" dirty="0">
                  <a:solidFill>
                    <a:srgbClr val="000099"/>
                  </a:solidFill>
                  <a:latin typeface="Times New Roman" pitchFamily="18" charset="0"/>
                </a:rPr>
                <a:t>多余电子</a:t>
              </a:r>
            </a:p>
          </p:txBody>
        </p:sp>
        <p:pic>
          <p:nvPicPr>
            <p:cNvPr id="10" name="Picture 7" descr="22"/>
            <p:cNvPicPr>
              <a:picLocks noChangeAspect="1" noChangeArrowheads="1"/>
            </p:cNvPicPr>
            <p:nvPr/>
          </p:nvPicPr>
          <p:blipFill>
            <a:blip r:embed="rId3" cstate="print"/>
            <a:srcRect/>
            <a:stretch>
              <a:fillRect/>
            </a:stretch>
          </p:blipFill>
          <p:spPr bwMode="auto">
            <a:xfrm>
              <a:off x="1111" y="2275"/>
              <a:ext cx="2237" cy="1708"/>
            </a:xfrm>
            <a:prstGeom prst="rect">
              <a:avLst/>
            </a:prstGeom>
            <a:noFill/>
          </p:spPr>
        </p:pic>
        <p:sp>
          <p:nvSpPr>
            <p:cNvPr id="11" name="Rectangle 8"/>
            <p:cNvSpPr>
              <a:spLocks noChangeArrowheads="1"/>
            </p:cNvSpPr>
            <p:nvPr/>
          </p:nvSpPr>
          <p:spPr bwMode="auto">
            <a:xfrm>
              <a:off x="2640" y="3648"/>
              <a:ext cx="720" cy="187"/>
            </a:xfrm>
            <a:prstGeom prst="rect">
              <a:avLst/>
            </a:prstGeom>
            <a:noFill/>
            <a:ln w="12700">
              <a:noFill/>
              <a:miter lim="800000"/>
              <a:headEnd type="none" w="sm" len="sm"/>
              <a:tailEnd type="none" w="sm" len="sm"/>
            </a:ln>
            <a:effectLst/>
          </p:spPr>
          <p:txBody>
            <a:bodyPr>
              <a:spAutoFit/>
            </a:bodyPr>
            <a:lstStyle/>
            <a:p>
              <a:pPr fontAlgn="ctr"/>
              <a:endParaRPr kumimoji="1" lang="zh-CN" altLang="zh-CN" b="1" baseline="-25000">
                <a:latin typeface="Times New Roman" pitchFamily="18" charset="0"/>
              </a:endParaRPr>
            </a:p>
          </p:txBody>
        </p:sp>
      </p:grpSp>
      <p:sp>
        <p:nvSpPr>
          <p:cNvPr id="12" name="Rectangle 4"/>
          <p:cNvSpPr>
            <a:spLocks noChangeArrowheads="1"/>
          </p:cNvSpPr>
          <p:nvPr/>
        </p:nvSpPr>
        <p:spPr bwMode="auto">
          <a:xfrm>
            <a:off x="1835696" y="3212976"/>
            <a:ext cx="4968552" cy="400110"/>
          </a:xfrm>
          <a:prstGeom prst="rect">
            <a:avLst/>
          </a:prstGeom>
          <a:noFill/>
          <a:ln w="12700">
            <a:noFill/>
            <a:miter lim="800000"/>
            <a:headEnd/>
            <a:tailEnd/>
          </a:ln>
          <a:effectLst/>
        </p:spPr>
        <p:txBody>
          <a:bodyPr wrap="square">
            <a:spAutoFit/>
          </a:bodyPr>
          <a:lstStyle/>
          <a:p>
            <a:r>
              <a:rPr kumimoji="1" lang="en-US" altLang="zh-CN" sz="2000" b="1" dirty="0">
                <a:solidFill>
                  <a:schemeClr val="accent2"/>
                </a:solidFill>
                <a:latin typeface="Tahoma" pitchFamily="34" charset="0"/>
              </a:rPr>
              <a:t>N</a:t>
            </a:r>
            <a:r>
              <a:rPr kumimoji="1" lang="zh-CN" altLang="en-US" sz="2000" b="1" dirty="0">
                <a:solidFill>
                  <a:schemeClr val="accent2"/>
                </a:solidFill>
                <a:latin typeface="Tahoma" pitchFamily="34" charset="0"/>
              </a:rPr>
              <a:t>型半导体（施主掺杂）</a:t>
            </a:r>
            <a:r>
              <a:rPr kumimoji="1" lang="en-US" altLang="zh-CN" sz="2000" b="1" dirty="0">
                <a:solidFill>
                  <a:schemeClr val="accent2"/>
                </a:solidFill>
                <a:latin typeface="Tahoma" pitchFamily="34" charset="0"/>
              </a:rPr>
              <a:t>--</a:t>
            </a:r>
            <a:r>
              <a:rPr kumimoji="1" lang="zh-CN" altLang="en-US" sz="2000" b="1" dirty="0">
                <a:solidFill>
                  <a:schemeClr val="accent2"/>
                </a:solidFill>
                <a:latin typeface="Tahoma" pitchFamily="34" charset="0"/>
              </a:rPr>
              <a:t>提供自由电子</a:t>
            </a:r>
          </a:p>
        </p:txBody>
      </p:sp>
      <p:sp>
        <p:nvSpPr>
          <p:cNvPr id="13" name="TextBox 12"/>
          <p:cNvSpPr txBox="1"/>
          <p:nvPr/>
        </p:nvSpPr>
        <p:spPr>
          <a:xfrm>
            <a:off x="251520" y="404664"/>
            <a:ext cx="4392488" cy="369332"/>
          </a:xfrm>
          <a:prstGeom prst="rect">
            <a:avLst/>
          </a:prstGeom>
          <a:noFill/>
        </p:spPr>
        <p:txBody>
          <a:bodyPr wrap="square" rtlCol="0">
            <a:spAutoFit/>
          </a:bodyPr>
          <a:lstStyle/>
          <a:p>
            <a:r>
              <a:rPr lang="zh-CN" altLang="en-US" b="1" dirty="0">
                <a:solidFill>
                  <a:schemeClr val="bg1"/>
                </a:solidFill>
              </a:rPr>
              <a:t>扩散工艺原理：磷源的使用原理    </a:t>
            </a:r>
            <a:r>
              <a:rPr lang="en-US" altLang="zh-CN" b="1" dirty="0">
                <a:solidFill>
                  <a:schemeClr val="bg1"/>
                </a:solidFill>
              </a:rPr>
              <a:t>P-N</a:t>
            </a:r>
            <a:r>
              <a:rPr lang="zh-CN" altLang="en-US" b="1" dirty="0">
                <a:solidFill>
                  <a:schemeClr val="bg1"/>
                </a:solidFill>
              </a:rPr>
              <a:t>结</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404664"/>
            <a:ext cx="4392488" cy="369332"/>
          </a:xfrm>
          <a:prstGeom prst="rect">
            <a:avLst/>
          </a:prstGeom>
          <a:noFill/>
        </p:spPr>
        <p:txBody>
          <a:bodyPr wrap="square" rtlCol="0">
            <a:spAutoFit/>
          </a:bodyPr>
          <a:lstStyle/>
          <a:p>
            <a:r>
              <a:rPr lang="zh-CN" altLang="en-US" b="1" dirty="0">
                <a:solidFill>
                  <a:schemeClr val="bg1"/>
                </a:solidFill>
              </a:rPr>
              <a:t>扩散工艺原理：磷源的使用原理    </a:t>
            </a:r>
            <a:r>
              <a:rPr lang="en-US" altLang="zh-CN" b="1" dirty="0">
                <a:solidFill>
                  <a:schemeClr val="bg1"/>
                </a:solidFill>
              </a:rPr>
              <a:t>P-N</a:t>
            </a:r>
            <a:r>
              <a:rPr lang="zh-CN" altLang="en-US" b="1" dirty="0">
                <a:solidFill>
                  <a:schemeClr val="bg1"/>
                </a:solidFill>
              </a:rPr>
              <a:t>结</a:t>
            </a:r>
          </a:p>
        </p:txBody>
      </p:sp>
      <p:sp>
        <p:nvSpPr>
          <p:cNvPr id="9" name="Rectangle 3"/>
          <p:cNvSpPr txBox="1">
            <a:spLocks noChangeArrowheads="1"/>
          </p:cNvSpPr>
          <p:nvPr/>
        </p:nvSpPr>
        <p:spPr>
          <a:xfrm>
            <a:off x="457200" y="1268413"/>
            <a:ext cx="8229600" cy="4857750"/>
          </a:xfrm>
          <a:prstGeom prst="rect">
            <a:avLst/>
          </a:prstGeom>
        </p:spPr>
        <p:txBody>
          <a:bodyPr/>
          <a:lstStyle/>
          <a:p>
            <a:pPr marL="342900" marR="0" lvl="0" indent="-342900" algn="l" defTabSz="914400" rtl="0" eaLnBrk="0" fontAlgn="base" latinLnBrk="0" hangingPunct="0">
              <a:lnSpc>
                <a:spcPct val="150000"/>
              </a:lnSpc>
              <a:spcBef>
                <a:spcPct val="20000"/>
              </a:spcBef>
              <a:spcAft>
                <a:spcPct val="0"/>
              </a:spcAft>
              <a:buClrTx/>
              <a:buSzTx/>
              <a:buFont typeface="Arial" pitchFamily="34" charset="0"/>
              <a:buChar char="•"/>
              <a:tabLst/>
              <a:defRPr/>
            </a:pPr>
            <a:r>
              <a:rPr kumimoji="0" lang="zh-CN" altLang="en-US" sz="2000" b="1" i="0" u="none" strike="noStrike" kern="1200" cap="none" spc="0" normalizeH="0" baseline="0" noProof="0" dirty="0">
                <a:ln>
                  <a:noFill/>
                </a:ln>
                <a:solidFill>
                  <a:srgbClr val="0033CC"/>
                </a:solidFill>
                <a:effectLst/>
                <a:uLnTx/>
                <a:uFillTx/>
                <a:latin typeface="+mn-lt"/>
                <a:ea typeface="+mn-ea"/>
                <a:cs typeface="+mn-cs"/>
              </a:rPr>
              <a:t>工艺原理</a:t>
            </a:r>
          </a:p>
          <a:p>
            <a:pPr marL="342900" marR="0" lvl="0" indent="-342900" algn="l" defTabSz="914400" rtl="0" eaLnBrk="0" fontAlgn="base" latinLnBrk="0" hangingPunct="0">
              <a:lnSpc>
                <a:spcPct val="150000"/>
              </a:lnSpc>
              <a:spcBef>
                <a:spcPct val="20000"/>
              </a:spcBef>
              <a:spcAft>
                <a:spcPct val="0"/>
              </a:spcAft>
              <a:buClrTx/>
              <a:buSzTx/>
              <a:buFontTx/>
              <a:buNone/>
              <a:tabLst/>
              <a:defRPr/>
            </a:pPr>
            <a:r>
              <a:rPr kumimoji="0" lang="zh-CN" altLang="en-US" sz="2000" b="0" i="0" u="none" strike="noStrike" kern="1200" cap="none" spc="0" normalizeH="0" baseline="0" noProof="0" dirty="0">
                <a:ln>
                  <a:noFill/>
                </a:ln>
                <a:solidFill>
                  <a:schemeClr val="tx1"/>
                </a:solidFill>
                <a:effectLst/>
                <a:uLnTx/>
                <a:uFillTx/>
                <a:latin typeface="+mn-lt"/>
                <a:ea typeface="+mn-ea"/>
                <a:cs typeface="+mn-cs"/>
              </a:rPr>
              <a:t>    </a:t>
            </a:r>
            <a:r>
              <a:rPr kumimoji="0" lang="zh-CN" altLang="en-US" sz="2000" b="0" i="0" u="none" strike="noStrike" kern="1200" cap="none" spc="0" normalizeH="0" baseline="0" noProof="0" dirty="0">
                <a:ln>
                  <a:noFill/>
                </a:ln>
                <a:solidFill>
                  <a:srgbClr val="0033CC"/>
                </a:solidFill>
                <a:effectLst/>
                <a:uLnTx/>
                <a:uFillTx/>
                <a:latin typeface="+mn-lt"/>
                <a:ea typeface="+mn-ea"/>
                <a:cs typeface="+mn-cs"/>
              </a:rPr>
              <a:t>高温下，单晶固体中会产生空位的点缺陷。当存在主原子或杂质原子的浓度梯度时，点缺陷会影响原子的运动。当某一晶格原子偶然地获得足够的能量而离开晶格位置，成为一个填隙原子，同时产生一个空位。当邻近的原子向空位迁移时，这种机理称为空位扩散。  </a:t>
            </a:r>
          </a:p>
        </p:txBody>
      </p:sp>
      <p:grpSp>
        <p:nvGrpSpPr>
          <p:cNvPr id="10" name="Group 4"/>
          <p:cNvGrpSpPr>
            <a:grpSpLocks/>
          </p:cNvGrpSpPr>
          <p:nvPr/>
        </p:nvGrpSpPr>
        <p:grpSpPr bwMode="auto">
          <a:xfrm>
            <a:off x="1331913" y="3933825"/>
            <a:ext cx="6696075" cy="2016125"/>
            <a:chOff x="2660" y="9431"/>
            <a:chExt cx="6035" cy="1560"/>
          </a:xfrm>
        </p:grpSpPr>
        <p:sp>
          <p:nvSpPr>
            <p:cNvPr id="11" name="Rectangle 5"/>
            <p:cNvSpPr>
              <a:spLocks noChangeArrowheads="1"/>
            </p:cNvSpPr>
            <p:nvPr/>
          </p:nvSpPr>
          <p:spPr bwMode="auto">
            <a:xfrm>
              <a:off x="3832" y="9626"/>
              <a:ext cx="3330" cy="1365"/>
            </a:xfrm>
            <a:prstGeom prst="rect">
              <a:avLst/>
            </a:prstGeom>
            <a:solidFill>
              <a:srgbClr val="F8F8F8"/>
            </a:solidFill>
            <a:ln w="9525">
              <a:solidFill>
                <a:srgbClr val="000000"/>
              </a:solidFill>
              <a:miter lim="800000"/>
              <a:headEnd/>
              <a:tailEnd/>
            </a:ln>
          </p:spPr>
          <p:txBody>
            <a:bodyPr/>
            <a:lstStyle/>
            <a:p>
              <a:endParaRPr lang="zh-CN" altLang="en-US"/>
            </a:p>
          </p:txBody>
        </p:sp>
        <p:grpSp>
          <p:nvGrpSpPr>
            <p:cNvPr id="12" name="Group 6"/>
            <p:cNvGrpSpPr>
              <a:grpSpLocks/>
            </p:cNvGrpSpPr>
            <p:nvPr/>
          </p:nvGrpSpPr>
          <p:grpSpPr bwMode="auto">
            <a:xfrm>
              <a:off x="2660" y="9431"/>
              <a:ext cx="6035" cy="1365"/>
              <a:chOff x="2660" y="9431"/>
              <a:chExt cx="6035" cy="1365"/>
            </a:xfrm>
          </p:grpSpPr>
          <p:sp>
            <p:nvSpPr>
              <p:cNvPr id="13" name="Oval 7"/>
              <p:cNvSpPr>
                <a:spLocks noChangeArrowheads="1"/>
              </p:cNvSpPr>
              <p:nvPr/>
            </p:nvSpPr>
            <p:spPr bwMode="auto">
              <a:xfrm>
                <a:off x="4227" y="982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14" name="Oval 8"/>
              <p:cNvSpPr>
                <a:spLocks noChangeArrowheads="1"/>
              </p:cNvSpPr>
              <p:nvPr/>
            </p:nvSpPr>
            <p:spPr bwMode="auto">
              <a:xfrm>
                <a:off x="4815" y="982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15" name="Oval 9"/>
              <p:cNvSpPr>
                <a:spLocks noChangeArrowheads="1"/>
              </p:cNvSpPr>
              <p:nvPr/>
            </p:nvSpPr>
            <p:spPr bwMode="auto">
              <a:xfrm>
                <a:off x="5402" y="982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16" name="Oval 10"/>
              <p:cNvSpPr>
                <a:spLocks noChangeArrowheads="1"/>
              </p:cNvSpPr>
              <p:nvPr/>
            </p:nvSpPr>
            <p:spPr bwMode="auto">
              <a:xfrm>
                <a:off x="5990" y="982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17" name="Oval 11"/>
              <p:cNvSpPr>
                <a:spLocks noChangeArrowheads="1"/>
              </p:cNvSpPr>
              <p:nvPr/>
            </p:nvSpPr>
            <p:spPr bwMode="auto">
              <a:xfrm>
                <a:off x="4227" y="1021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18" name="Oval 12"/>
              <p:cNvSpPr>
                <a:spLocks noChangeArrowheads="1"/>
              </p:cNvSpPr>
              <p:nvPr/>
            </p:nvSpPr>
            <p:spPr bwMode="auto">
              <a:xfrm>
                <a:off x="4227" y="1060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19" name="Oval 13" descr="棕色大理石"/>
              <p:cNvSpPr>
                <a:spLocks noChangeArrowheads="1"/>
              </p:cNvSpPr>
              <p:nvPr/>
            </p:nvSpPr>
            <p:spPr bwMode="auto">
              <a:xfrm>
                <a:off x="4815" y="10211"/>
                <a:ext cx="196" cy="195"/>
              </a:xfrm>
              <a:prstGeom prst="ellipse">
                <a:avLst/>
              </a:prstGeom>
              <a:blipFill dpi="0" rotWithShape="0">
                <a:blip r:embed="rId3" cstate="print"/>
                <a:srcRect/>
                <a:tile tx="0" ty="0" sx="100000" sy="100000" flip="none" algn="tl"/>
              </a:blipFill>
              <a:ln w="9525">
                <a:solidFill>
                  <a:srgbClr val="000000"/>
                </a:solidFill>
                <a:round/>
                <a:headEnd/>
                <a:tailEnd/>
              </a:ln>
            </p:spPr>
            <p:txBody>
              <a:bodyPr/>
              <a:lstStyle/>
              <a:p>
                <a:endParaRPr lang="zh-CN" altLang="en-US"/>
              </a:p>
            </p:txBody>
          </p:sp>
          <p:sp>
            <p:nvSpPr>
              <p:cNvPr id="20" name="Oval 14"/>
              <p:cNvSpPr>
                <a:spLocks noChangeArrowheads="1"/>
              </p:cNvSpPr>
              <p:nvPr/>
            </p:nvSpPr>
            <p:spPr bwMode="auto">
              <a:xfrm>
                <a:off x="5402" y="1060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21" name="Oval 15"/>
              <p:cNvSpPr>
                <a:spLocks noChangeArrowheads="1"/>
              </p:cNvSpPr>
              <p:nvPr/>
            </p:nvSpPr>
            <p:spPr bwMode="auto">
              <a:xfrm>
                <a:off x="4815" y="1060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22" name="Oval 16"/>
              <p:cNvSpPr>
                <a:spLocks noChangeArrowheads="1"/>
              </p:cNvSpPr>
              <p:nvPr/>
            </p:nvSpPr>
            <p:spPr bwMode="auto">
              <a:xfrm>
                <a:off x="5990" y="1021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23" name="Oval 17"/>
              <p:cNvSpPr>
                <a:spLocks noChangeArrowheads="1"/>
              </p:cNvSpPr>
              <p:nvPr/>
            </p:nvSpPr>
            <p:spPr bwMode="auto">
              <a:xfrm>
                <a:off x="6578" y="982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24" name="Oval 18"/>
              <p:cNvSpPr>
                <a:spLocks noChangeArrowheads="1"/>
              </p:cNvSpPr>
              <p:nvPr/>
            </p:nvSpPr>
            <p:spPr bwMode="auto">
              <a:xfrm>
                <a:off x="6578" y="1021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25" name="Oval 19"/>
              <p:cNvSpPr>
                <a:spLocks noChangeArrowheads="1"/>
              </p:cNvSpPr>
              <p:nvPr/>
            </p:nvSpPr>
            <p:spPr bwMode="auto">
              <a:xfrm>
                <a:off x="5990" y="1060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26" name="Oval 20"/>
              <p:cNvSpPr>
                <a:spLocks noChangeArrowheads="1"/>
              </p:cNvSpPr>
              <p:nvPr/>
            </p:nvSpPr>
            <p:spPr bwMode="auto">
              <a:xfrm>
                <a:off x="6578" y="10601"/>
                <a:ext cx="196" cy="195"/>
              </a:xfrm>
              <a:prstGeom prst="ellipse">
                <a:avLst/>
              </a:prstGeom>
              <a:solidFill>
                <a:srgbClr val="FFFFFF"/>
              </a:solidFill>
              <a:ln w="9525">
                <a:solidFill>
                  <a:srgbClr val="000000"/>
                </a:solidFill>
                <a:round/>
                <a:headEnd/>
                <a:tailEnd/>
              </a:ln>
            </p:spPr>
            <p:txBody>
              <a:bodyPr/>
              <a:lstStyle/>
              <a:p>
                <a:endParaRPr lang="zh-CN" altLang="en-US"/>
              </a:p>
            </p:txBody>
          </p:sp>
          <p:sp>
            <p:nvSpPr>
              <p:cNvPr id="27" name="Rectangle 21"/>
              <p:cNvSpPr>
                <a:spLocks noChangeArrowheads="1"/>
              </p:cNvSpPr>
              <p:nvPr/>
            </p:nvSpPr>
            <p:spPr bwMode="auto">
              <a:xfrm>
                <a:off x="2660" y="10055"/>
                <a:ext cx="1175" cy="585"/>
              </a:xfrm>
              <a:prstGeom prst="rect">
                <a:avLst/>
              </a:prstGeom>
              <a:solidFill>
                <a:srgbClr val="FFFFFF"/>
              </a:solidFill>
              <a:ln w="9525">
                <a:noFill/>
                <a:miter lim="800000"/>
                <a:headEnd/>
                <a:tailEnd/>
              </a:ln>
            </p:spPr>
            <p:txBody>
              <a:bodyPr/>
              <a:lstStyle/>
              <a:p>
                <a:pPr algn="just"/>
                <a:r>
                  <a:rPr lang="zh-CN" altLang="en-US" sz="2000">
                    <a:latin typeface="Times New Roman" pitchFamily="18" charset="0"/>
                  </a:rPr>
                  <a:t>杂质原子</a:t>
                </a:r>
                <a:endParaRPr lang="zh-CN" altLang="en-US" sz="2000"/>
              </a:p>
            </p:txBody>
          </p:sp>
          <p:sp>
            <p:nvSpPr>
              <p:cNvPr id="28" name="Line 22"/>
              <p:cNvSpPr>
                <a:spLocks noChangeShapeType="1"/>
              </p:cNvSpPr>
              <p:nvPr/>
            </p:nvSpPr>
            <p:spPr bwMode="auto">
              <a:xfrm>
                <a:off x="3740" y="10367"/>
                <a:ext cx="980" cy="0"/>
              </a:xfrm>
              <a:prstGeom prst="line">
                <a:avLst/>
              </a:prstGeom>
              <a:noFill/>
              <a:ln w="9525">
                <a:solidFill>
                  <a:srgbClr val="000000"/>
                </a:solidFill>
                <a:round/>
                <a:headEnd/>
                <a:tailEnd type="triangle" w="med" len="med"/>
              </a:ln>
            </p:spPr>
            <p:txBody>
              <a:bodyPr/>
              <a:lstStyle/>
              <a:p>
                <a:endParaRPr lang="zh-CN" altLang="en-US"/>
              </a:p>
            </p:txBody>
          </p:sp>
          <p:sp>
            <p:nvSpPr>
              <p:cNvPr id="29" name="Rectangle 23"/>
              <p:cNvSpPr>
                <a:spLocks noChangeArrowheads="1"/>
              </p:cNvSpPr>
              <p:nvPr/>
            </p:nvSpPr>
            <p:spPr bwMode="auto">
              <a:xfrm>
                <a:off x="2660" y="9431"/>
                <a:ext cx="979" cy="585"/>
              </a:xfrm>
              <a:prstGeom prst="rect">
                <a:avLst/>
              </a:prstGeom>
              <a:solidFill>
                <a:srgbClr val="FFFFFF"/>
              </a:solidFill>
              <a:ln w="9525">
                <a:noFill/>
                <a:miter lim="800000"/>
                <a:headEnd/>
                <a:tailEnd/>
              </a:ln>
            </p:spPr>
            <p:txBody>
              <a:bodyPr/>
              <a:lstStyle/>
              <a:p>
                <a:pPr algn="just"/>
                <a:r>
                  <a:rPr lang="en-US" altLang="zh-CN">
                    <a:latin typeface="Times New Roman" pitchFamily="18" charset="0"/>
                  </a:rPr>
                  <a:t>Si</a:t>
                </a:r>
                <a:r>
                  <a:rPr lang="zh-CN" altLang="en-US">
                    <a:latin typeface="Times New Roman" pitchFamily="18" charset="0"/>
                  </a:rPr>
                  <a:t>原子</a:t>
                </a:r>
                <a:endParaRPr lang="zh-CN" altLang="en-US"/>
              </a:p>
            </p:txBody>
          </p:sp>
          <p:sp>
            <p:nvSpPr>
              <p:cNvPr id="30" name="Line 24"/>
              <p:cNvSpPr>
                <a:spLocks noChangeShapeType="1"/>
              </p:cNvSpPr>
              <p:nvPr/>
            </p:nvSpPr>
            <p:spPr bwMode="auto">
              <a:xfrm>
                <a:off x="3444" y="9821"/>
                <a:ext cx="783" cy="0"/>
              </a:xfrm>
              <a:prstGeom prst="line">
                <a:avLst/>
              </a:prstGeom>
              <a:noFill/>
              <a:ln w="9525">
                <a:solidFill>
                  <a:srgbClr val="000000"/>
                </a:solidFill>
                <a:round/>
                <a:headEnd/>
                <a:tailEnd type="triangle" w="med" len="med"/>
              </a:ln>
            </p:spPr>
            <p:txBody>
              <a:bodyPr/>
              <a:lstStyle/>
              <a:p>
                <a:endParaRPr lang="zh-CN" altLang="en-US"/>
              </a:p>
            </p:txBody>
          </p:sp>
          <p:sp>
            <p:nvSpPr>
              <p:cNvPr id="31" name="Rectangle 25"/>
              <p:cNvSpPr>
                <a:spLocks noChangeArrowheads="1"/>
              </p:cNvSpPr>
              <p:nvPr/>
            </p:nvSpPr>
            <p:spPr bwMode="auto">
              <a:xfrm>
                <a:off x="7520" y="10055"/>
                <a:ext cx="1175" cy="585"/>
              </a:xfrm>
              <a:prstGeom prst="rect">
                <a:avLst/>
              </a:prstGeom>
              <a:solidFill>
                <a:srgbClr val="FFFFFF"/>
              </a:solidFill>
              <a:ln w="9525">
                <a:noFill/>
                <a:miter lim="800000"/>
                <a:headEnd/>
                <a:tailEnd/>
              </a:ln>
            </p:spPr>
            <p:txBody>
              <a:bodyPr/>
              <a:lstStyle/>
              <a:p>
                <a:pPr algn="just"/>
                <a:r>
                  <a:rPr lang="zh-CN" altLang="en-US" sz="2000">
                    <a:latin typeface="Times New Roman" pitchFamily="18" charset="0"/>
                  </a:rPr>
                  <a:t>晶格空位</a:t>
                </a:r>
                <a:endParaRPr lang="zh-CN" altLang="en-US" sz="2000"/>
              </a:p>
            </p:txBody>
          </p:sp>
          <p:sp>
            <p:nvSpPr>
              <p:cNvPr id="32" name="Oval 26"/>
              <p:cNvSpPr>
                <a:spLocks noChangeArrowheads="1"/>
              </p:cNvSpPr>
              <p:nvPr/>
            </p:nvSpPr>
            <p:spPr bwMode="auto">
              <a:xfrm>
                <a:off x="5402" y="10211"/>
                <a:ext cx="196" cy="195"/>
              </a:xfrm>
              <a:prstGeom prst="ellipse">
                <a:avLst/>
              </a:prstGeom>
              <a:solidFill>
                <a:srgbClr val="FFFFFF"/>
              </a:solidFill>
              <a:ln w="9525">
                <a:solidFill>
                  <a:srgbClr val="000000"/>
                </a:solidFill>
                <a:prstDash val="dashDot"/>
                <a:round/>
                <a:headEnd/>
                <a:tailEnd/>
              </a:ln>
            </p:spPr>
            <p:txBody>
              <a:bodyPr/>
              <a:lstStyle/>
              <a:p>
                <a:endParaRPr lang="zh-CN" altLang="en-US"/>
              </a:p>
            </p:txBody>
          </p:sp>
          <p:sp>
            <p:nvSpPr>
              <p:cNvPr id="33" name="Line 27"/>
              <p:cNvSpPr>
                <a:spLocks noChangeShapeType="1"/>
              </p:cNvSpPr>
              <p:nvPr/>
            </p:nvSpPr>
            <p:spPr bwMode="auto">
              <a:xfrm flipH="1">
                <a:off x="5720" y="10367"/>
                <a:ext cx="1800" cy="0"/>
              </a:xfrm>
              <a:prstGeom prst="line">
                <a:avLst/>
              </a:prstGeom>
              <a:noFill/>
              <a:ln w="9525">
                <a:solidFill>
                  <a:srgbClr val="000000"/>
                </a:solidFill>
                <a:round/>
                <a:headEnd/>
                <a:tailEnd type="triangle" w="med" len="med"/>
              </a:ln>
            </p:spPr>
            <p:txBody>
              <a:bodyPr/>
              <a:lstStyle/>
              <a:p>
                <a:endParaRPr lang="zh-CN" altLang="en-US"/>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404664"/>
            <a:ext cx="4392488" cy="369332"/>
          </a:xfrm>
          <a:prstGeom prst="rect">
            <a:avLst/>
          </a:prstGeom>
          <a:noFill/>
        </p:spPr>
        <p:txBody>
          <a:bodyPr wrap="square" rtlCol="0">
            <a:spAutoFit/>
          </a:bodyPr>
          <a:lstStyle/>
          <a:p>
            <a:r>
              <a:rPr lang="zh-CN" altLang="en-US" b="1" dirty="0">
                <a:solidFill>
                  <a:schemeClr val="bg1"/>
                </a:solidFill>
              </a:rPr>
              <a:t>扩散工艺原理：磷源的使用原理    </a:t>
            </a:r>
            <a:r>
              <a:rPr lang="en-US" altLang="zh-CN" b="1" dirty="0">
                <a:solidFill>
                  <a:schemeClr val="bg1"/>
                </a:solidFill>
              </a:rPr>
              <a:t>P-N</a:t>
            </a:r>
            <a:r>
              <a:rPr lang="zh-CN" altLang="en-US" b="1" dirty="0">
                <a:solidFill>
                  <a:schemeClr val="bg1"/>
                </a:solidFill>
              </a:rPr>
              <a:t>结</a:t>
            </a:r>
          </a:p>
        </p:txBody>
      </p:sp>
      <p:sp>
        <p:nvSpPr>
          <p:cNvPr id="34" name="矩形 1"/>
          <p:cNvSpPr>
            <a:spLocks noChangeArrowheads="1"/>
          </p:cNvSpPr>
          <p:nvPr/>
        </p:nvSpPr>
        <p:spPr bwMode="auto">
          <a:xfrm>
            <a:off x="395536" y="836712"/>
            <a:ext cx="6950546" cy="1600438"/>
          </a:xfrm>
          <a:prstGeom prst="rect">
            <a:avLst/>
          </a:prstGeom>
          <a:noFill/>
          <a:ln w="9525">
            <a:noFill/>
            <a:miter lim="800000"/>
            <a:headEnd/>
            <a:tailEnd/>
          </a:ln>
        </p:spPr>
        <p:txBody>
          <a:bodyPr wrap="square">
            <a:spAutoFit/>
          </a:bodyPr>
          <a:lstStyle/>
          <a:p>
            <a:endParaRPr lang="en-US" altLang="zh-CN" dirty="0">
              <a:latin typeface="Calibri" pitchFamily="34" charset="0"/>
            </a:endParaRPr>
          </a:p>
          <a:p>
            <a:r>
              <a:rPr lang="zh-CN" altLang="en-US" sz="2000" dirty="0">
                <a:solidFill>
                  <a:srgbClr val="0033CC"/>
                </a:solidFill>
                <a:latin typeface="Calibri" pitchFamily="34" charset="0"/>
              </a:rPr>
              <a:t>太阳能光伏电池</a:t>
            </a:r>
            <a:r>
              <a:rPr lang="zh-CN" altLang="en-US" sz="2000" dirty="0">
                <a:solidFill>
                  <a:srgbClr val="1D981F"/>
                </a:solidFill>
                <a:latin typeface="Calibri" pitchFamily="34" charset="0"/>
              </a:rPr>
              <a:t>（</a:t>
            </a:r>
            <a:r>
              <a:rPr lang="en-US" altLang="zh-CN" sz="2000" dirty="0">
                <a:solidFill>
                  <a:srgbClr val="1D981F"/>
                </a:solidFill>
                <a:latin typeface="Calibri" pitchFamily="34" charset="0"/>
              </a:rPr>
              <a:t>PV</a:t>
            </a:r>
            <a:r>
              <a:rPr lang="zh-CN" altLang="en-US" sz="2000" dirty="0">
                <a:solidFill>
                  <a:srgbClr val="1D981F"/>
                </a:solidFill>
                <a:latin typeface="Calibri" pitchFamily="34" charset="0"/>
              </a:rPr>
              <a:t>）</a:t>
            </a:r>
            <a:endParaRPr lang="en-US" altLang="zh-CN" sz="2000" dirty="0">
              <a:solidFill>
                <a:srgbClr val="1D981F"/>
              </a:solidFill>
              <a:latin typeface="Calibri" pitchFamily="34" charset="0"/>
            </a:endParaRPr>
          </a:p>
          <a:p>
            <a:pPr>
              <a:lnSpc>
                <a:spcPct val="150000"/>
              </a:lnSpc>
            </a:pPr>
            <a:r>
              <a:rPr lang="zh-CN" altLang="en-US" sz="2000" dirty="0">
                <a:solidFill>
                  <a:srgbClr val="1D981F"/>
                </a:solidFill>
                <a:latin typeface="Calibri" pitchFamily="34" charset="0"/>
              </a:rPr>
              <a:t>光生伏特效应，简称光伏效应。指光照使不均匀半导体或半导体与金属结合的不同部位之间产生电位差的现象。</a:t>
            </a:r>
          </a:p>
        </p:txBody>
      </p:sp>
      <p:pic>
        <p:nvPicPr>
          <p:cNvPr id="35" name="Picture 1"/>
          <p:cNvPicPr>
            <a:picLocks noChangeAspect="1" noChangeArrowheads="1"/>
          </p:cNvPicPr>
          <p:nvPr/>
        </p:nvPicPr>
        <p:blipFill>
          <a:blip r:embed="rId3" cstate="print"/>
          <a:srcRect/>
          <a:stretch>
            <a:fillRect/>
          </a:stretch>
        </p:blipFill>
        <p:spPr bwMode="auto">
          <a:xfrm>
            <a:off x="1475656" y="2780928"/>
            <a:ext cx="6304756" cy="3078088"/>
          </a:xfrm>
          <a:prstGeom prst="rect">
            <a:avLst/>
          </a:prstGeom>
          <a:noFill/>
          <a:ln w="9525">
            <a:solidFill>
              <a:srgbClr val="08B84F"/>
            </a:solid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1340768"/>
            <a:ext cx="7416824" cy="496996"/>
          </a:xfrm>
          <a:prstGeom prst="rect">
            <a:avLst/>
          </a:prstGeom>
          <a:noFill/>
        </p:spPr>
        <p:txBody>
          <a:bodyPr wrap="square" rtlCol="0">
            <a:spAutoFit/>
          </a:bodyPr>
          <a:lstStyle/>
          <a:p>
            <a:pPr algn="ctr">
              <a:lnSpc>
                <a:spcPct val="150000"/>
              </a:lnSpc>
            </a:pPr>
            <a:endParaRPr lang="en-US" altLang="zh-CN" sz="2000" dirty="0">
              <a:solidFill>
                <a:srgbClr val="0033CC"/>
              </a:solidFill>
            </a:endParaRPr>
          </a:p>
        </p:txBody>
      </p:sp>
      <p:pic>
        <p:nvPicPr>
          <p:cNvPr id="7" name="Picture 4" descr="20060103174646735"/>
          <p:cNvPicPr>
            <a:picLocks noChangeAspect="1" noChangeArrowheads="1"/>
          </p:cNvPicPr>
          <p:nvPr/>
        </p:nvPicPr>
        <p:blipFill>
          <a:blip r:embed="rId3" cstate="print"/>
          <a:srcRect/>
          <a:stretch>
            <a:fillRect/>
          </a:stretch>
        </p:blipFill>
        <p:spPr bwMode="auto">
          <a:xfrm>
            <a:off x="323528" y="2204864"/>
            <a:ext cx="3168898" cy="2316215"/>
          </a:xfrm>
          <a:prstGeom prst="rect">
            <a:avLst/>
          </a:prstGeom>
          <a:noFill/>
          <a:ln w="9525">
            <a:noFill/>
            <a:miter lim="800000"/>
            <a:headEnd/>
            <a:tailEnd/>
          </a:ln>
        </p:spPr>
      </p:pic>
      <p:sp>
        <p:nvSpPr>
          <p:cNvPr id="8" name="TextBox 7"/>
          <p:cNvSpPr txBox="1"/>
          <p:nvPr/>
        </p:nvSpPr>
        <p:spPr>
          <a:xfrm>
            <a:off x="251520" y="404664"/>
            <a:ext cx="4392488" cy="369332"/>
          </a:xfrm>
          <a:prstGeom prst="rect">
            <a:avLst/>
          </a:prstGeom>
          <a:noFill/>
        </p:spPr>
        <p:txBody>
          <a:bodyPr wrap="square" rtlCol="0">
            <a:spAutoFit/>
          </a:bodyPr>
          <a:lstStyle/>
          <a:p>
            <a:r>
              <a:rPr lang="zh-CN" altLang="en-US" b="1" dirty="0">
                <a:solidFill>
                  <a:schemeClr val="bg1"/>
                </a:solidFill>
              </a:rPr>
              <a:t>扩散工艺原理：磷源的使用原理    </a:t>
            </a:r>
            <a:r>
              <a:rPr lang="en-US" altLang="zh-CN" b="1" dirty="0">
                <a:solidFill>
                  <a:schemeClr val="bg1"/>
                </a:solidFill>
              </a:rPr>
              <a:t>P-N</a:t>
            </a:r>
            <a:r>
              <a:rPr lang="zh-CN" altLang="en-US" b="1" dirty="0">
                <a:solidFill>
                  <a:schemeClr val="bg1"/>
                </a:solidFill>
              </a:rPr>
              <a:t>结</a:t>
            </a:r>
          </a:p>
        </p:txBody>
      </p:sp>
      <p:sp>
        <p:nvSpPr>
          <p:cNvPr id="9" name="矩形 8"/>
          <p:cNvSpPr/>
          <p:nvPr/>
        </p:nvSpPr>
        <p:spPr>
          <a:xfrm>
            <a:off x="683568" y="1052736"/>
            <a:ext cx="7632848" cy="523220"/>
          </a:xfrm>
          <a:prstGeom prst="rect">
            <a:avLst/>
          </a:prstGeom>
        </p:spPr>
        <p:txBody>
          <a:bodyPr wrap="square">
            <a:spAutoFit/>
          </a:bodyPr>
          <a:lstStyle/>
          <a:p>
            <a:r>
              <a:rPr lang="zh-CN" altLang="en-US" sz="2800" b="1" dirty="0">
                <a:solidFill>
                  <a:srgbClr val="0033CC"/>
                </a:solidFill>
              </a:rPr>
              <a:t>扩散的目的：</a:t>
            </a:r>
            <a:r>
              <a:rPr lang="zh-CN" altLang="en-US" sz="2800" b="1" dirty="0">
                <a:solidFill>
                  <a:srgbClr val="FF0000"/>
                </a:solidFill>
              </a:rPr>
              <a:t>形成</a:t>
            </a:r>
            <a:r>
              <a:rPr lang="en-US" altLang="zh-CN" sz="2800" b="1" dirty="0">
                <a:solidFill>
                  <a:srgbClr val="FF0000"/>
                </a:solidFill>
                <a:latin typeface="Times New Roman" pitchFamily="18" charset="0"/>
              </a:rPr>
              <a:t>PN</a:t>
            </a:r>
            <a:r>
              <a:rPr lang="zh-CN" altLang="en-US" sz="2800" b="1" dirty="0">
                <a:solidFill>
                  <a:srgbClr val="FF0000"/>
                </a:solidFill>
              </a:rPr>
              <a:t>结，为电子流动创造条件</a:t>
            </a:r>
          </a:p>
        </p:txBody>
      </p:sp>
      <p:pic>
        <p:nvPicPr>
          <p:cNvPr id="37889" name="Picture 1" descr="C:\Users\like580301\AppData\Roaming\Tencent\Users\1009728048\QQ\WinTemp\RichOle\~UQ_M_MW6LQ]N}SAW{}4{_9.jpg"/>
          <p:cNvPicPr>
            <a:picLocks noChangeAspect="1" noChangeArrowheads="1"/>
          </p:cNvPicPr>
          <p:nvPr/>
        </p:nvPicPr>
        <p:blipFill>
          <a:blip r:embed="rId4" cstate="print"/>
          <a:srcRect/>
          <a:stretch>
            <a:fillRect/>
          </a:stretch>
        </p:blipFill>
        <p:spPr bwMode="auto">
          <a:xfrm>
            <a:off x="6516216" y="2492896"/>
            <a:ext cx="2133600" cy="1743075"/>
          </a:xfrm>
          <a:prstGeom prst="rect">
            <a:avLst/>
          </a:prstGeom>
          <a:noFill/>
        </p:spPr>
      </p:pic>
      <p:pic>
        <p:nvPicPr>
          <p:cNvPr id="37890" name="Picture 2" descr="C:\Users\like580301\AppData\Roaming\Tencent\Users\1009728048\QQ\WinTemp\RichOle\90ZYLX1NA7Q4UU(JNZV$}{P.jpg"/>
          <p:cNvPicPr>
            <a:picLocks noChangeAspect="1" noChangeArrowheads="1"/>
          </p:cNvPicPr>
          <p:nvPr/>
        </p:nvPicPr>
        <p:blipFill>
          <a:blip r:embed="rId5" cstate="print"/>
          <a:srcRect/>
          <a:stretch>
            <a:fillRect/>
          </a:stretch>
        </p:blipFill>
        <p:spPr bwMode="auto">
          <a:xfrm>
            <a:off x="3995936" y="1628800"/>
            <a:ext cx="1752600" cy="1733550"/>
          </a:xfrm>
          <a:prstGeom prst="rect">
            <a:avLst/>
          </a:prstGeom>
          <a:noFill/>
        </p:spPr>
      </p:pic>
      <p:pic>
        <p:nvPicPr>
          <p:cNvPr id="37891" name="Picture 3" descr="C:\Users\like580301\AppData\Roaming\Tencent\Users\1009728048\QQ\WinTemp\RichOle\3Q(1V7O8O3}OJDP}H{}_X~H.jpg"/>
          <p:cNvPicPr>
            <a:picLocks noChangeAspect="1" noChangeArrowheads="1"/>
          </p:cNvPicPr>
          <p:nvPr/>
        </p:nvPicPr>
        <p:blipFill>
          <a:blip r:embed="rId6" cstate="print"/>
          <a:srcRect/>
          <a:stretch>
            <a:fillRect/>
          </a:stretch>
        </p:blipFill>
        <p:spPr bwMode="auto">
          <a:xfrm>
            <a:off x="4716016" y="4653136"/>
            <a:ext cx="2047875" cy="1752600"/>
          </a:xfrm>
          <a:prstGeom prst="rect">
            <a:avLst/>
          </a:prstGeom>
          <a:noFill/>
        </p:spPr>
      </p:pic>
      <p:sp>
        <p:nvSpPr>
          <p:cNvPr id="10" name="虚尾箭头 9"/>
          <p:cNvSpPr/>
          <p:nvPr/>
        </p:nvSpPr>
        <p:spPr>
          <a:xfrm>
            <a:off x="2987824" y="2204864"/>
            <a:ext cx="1080120" cy="360040"/>
          </a:xfrm>
          <a:prstGeom prst="stripedRightArrow">
            <a:avLst/>
          </a:prstGeom>
          <a:noFill/>
          <a:ln>
            <a:solidFill>
              <a:srgbClr val="08B8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虚尾箭头 11"/>
          <p:cNvSpPr/>
          <p:nvPr/>
        </p:nvSpPr>
        <p:spPr>
          <a:xfrm rot="1491516">
            <a:off x="5755599" y="2100718"/>
            <a:ext cx="954208" cy="360040"/>
          </a:xfrm>
          <a:prstGeom prst="stripedRightArrow">
            <a:avLst/>
          </a:prstGeom>
          <a:noFill/>
          <a:ln>
            <a:solidFill>
              <a:srgbClr val="08B8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虚尾箭头 12"/>
          <p:cNvSpPr/>
          <p:nvPr/>
        </p:nvSpPr>
        <p:spPr>
          <a:xfrm rot="8626443">
            <a:off x="6602725" y="4406511"/>
            <a:ext cx="950657" cy="360040"/>
          </a:xfrm>
          <a:prstGeom prst="stripedRightArrow">
            <a:avLst/>
          </a:prstGeom>
          <a:noFill/>
          <a:ln>
            <a:solidFill>
              <a:srgbClr val="08B8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虚尾箭头 13"/>
          <p:cNvSpPr/>
          <p:nvPr/>
        </p:nvSpPr>
        <p:spPr>
          <a:xfrm rot="10800000">
            <a:off x="3995936" y="5517232"/>
            <a:ext cx="1152128" cy="360040"/>
          </a:xfrm>
          <a:prstGeom prst="stripedRightArrow">
            <a:avLst/>
          </a:prstGeom>
          <a:noFill/>
          <a:ln>
            <a:solidFill>
              <a:srgbClr val="08B8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p:nvSpPr>
        <p:spPr>
          <a:xfrm>
            <a:off x="3203848" y="1916832"/>
            <a:ext cx="1008112" cy="369332"/>
          </a:xfrm>
          <a:prstGeom prst="rect">
            <a:avLst/>
          </a:prstGeom>
          <a:noFill/>
        </p:spPr>
        <p:txBody>
          <a:bodyPr wrap="square" rtlCol="0">
            <a:spAutoFit/>
          </a:bodyPr>
          <a:lstStyle/>
          <a:p>
            <a:r>
              <a:rPr lang="zh-CN" altLang="en-US" dirty="0">
                <a:solidFill>
                  <a:srgbClr val="0033CC"/>
                </a:solidFill>
              </a:rPr>
              <a:t>扩散</a:t>
            </a:r>
          </a:p>
        </p:txBody>
      </p:sp>
      <p:sp>
        <p:nvSpPr>
          <p:cNvPr id="16" name="TextBox 15"/>
          <p:cNvSpPr txBox="1"/>
          <p:nvPr/>
        </p:nvSpPr>
        <p:spPr>
          <a:xfrm rot="1394644">
            <a:off x="5891342" y="1783356"/>
            <a:ext cx="1224136" cy="369332"/>
          </a:xfrm>
          <a:prstGeom prst="rect">
            <a:avLst/>
          </a:prstGeom>
          <a:noFill/>
        </p:spPr>
        <p:txBody>
          <a:bodyPr wrap="square" rtlCol="0">
            <a:spAutoFit/>
          </a:bodyPr>
          <a:lstStyle/>
          <a:p>
            <a:r>
              <a:rPr lang="zh-CN" altLang="en-US" dirty="0">
                <a:solidFill>
                  <a:srgbClr val="0033CC"/>
                </a:solidFill>
              </a:rPr>
              <a:t>丝网印刷</a:t>
            </a:r>
          </a:p>
        </p:txBody>
      </p:sp>
      <p:sp>
        <p:nvSpPr>
          <p:cNvPr id="17" name="TextBox 16"/>
          <p:cNvSpPr txBox="1"/>
          <p:nvPr/>
        </p:nvSpPr>
        <p:spPr>
          <a:xfrm rot="19265484">
            <a:off x="6880416" y="4568714"/>
            <a:ext cx="1008112" cy="369332"/>
          </a:xfrm>
          <a:prstGeom prst="rect">
            <a:avLst/>
          </a:prstGeom>
          <a:noFill/>
        </p:spPr>
        <p:txBody>
          <a:bodyPr wrap="square" rtlCol="0">
            <a:spAutoFit/>
          </a:bodyPr>
          <a:lstStyle/>
          <a:p>
            <a:r>
              <a:rPr lang="zh-CN" altLang="en-US" dirty="0">
                <a:solidFill>
                  <a:srgbClr val="0033CC"/>
                </a:solidFill>
              </a:rPr>
              <a:t>组件</a:t>
            </a:r>
          </a:p>
        </p:txBody>
      </p:sp>
      <p:sp>
        <p:nvSpPr>
          <p:cNvPr id="18" name="TextBox 17"/>
          <p:cNvSpPr txBox="1"/>
          <p:nvPr/>
        </p:nvSpPr>
        <p:spPr>
          <a:xfrm>
            <a:off x="3995936" y="5157192"/>
            <a:ext cx="1008112" cy="369332"/>
          </a:xfrm>
          <a:prstGeom prst="rect">
            <a:avLst/>
          </a:prstGeom>
          <a:noFill/>
        </p:spPr>
        <p:txBody>
          <a:bodyPr wrap="square" rtlCol="0">
            <a:spAutoFit/>
          </a:bodyPr>
          <a:lstStyle/>
          <a:p>
            <a:r>
              <a:rPr lang="zh-CN" altLang="en-US" dirty="0">
                <a:solidFill>
                  <a:srgbClr val="FF0000"/>
                </a:solidFill>
              </a:rPr>
              <a:t>发电</a:t>
            </a:r>
          </a:p>
        </p:txBody>
      </p:sp>
      <p:pic>
        <p:nvPicPr>
          <p:cNvPr id="37893" name="Picture 5" descr="http://img.sucai.redocn.com/attachments/images/201111/20111105/20111031_22e73bd46aac121d7e92T5ubN9CwLxUF.jpg.thumb.jpg">
            <a:hlinkClick r:id="rId7" tooltip="电力警示标志"/>
          </p:cNvPr>
          <p:cNvPicPr>
            <a:picLocks noChangeAspect="1" noChangeArrowheads="1"/>
          </p:cNvPicPr>
          <p:nvPr/>
        </p:nvPicPr>
        <p:blipFill>
          <a:blip r:embed="rId8" cstate="print"/>
          <a:srcRect/>
          <a:stretch>
            <a:fillRect/>
          </a:stretch>
        </p:blipFill>
        <p:spPr bwMode="auto">
          <a:xfrm>
            <a:off x="2555776" y="5373216"/>
            <a:ext cx="634380" cy="634380"/>
          </a:xfrm>
          <a:prstGeom prst="rect">
            <a:avLst/>
          </a:prstGeom>
          <a:noFill/>
        </p:spPr>
      </p:pic>
      <p:pic>
        <p:nvPicPr>
          <p:cNvPr id="37895" name="Picture 7" descr="http://t2.baidu.com/it/u=1567346363,271862003&amp;fm=23&amp;gp=0.jpg"/>
          <p:cNvPicPr>
            <a:picLocks noChangeAspect="1" noChangeArrowheads="1"/>
          </p:cNvPicPr>
          <p:nvPr/>
        </p:nvPicPr>
        <p:blipFill>
          <a:blip r:embed="rId9" cstate="print"/>
          <a:srcRect/>
          <a:stretch>
            <a:fillRect/>
          </a:stretch>
        </p:blipFill>
        <p:spPr bwMode="auto">
          <a:xfrm rot="1514969">
            <a:off x="3459840" y="5227200"/>
            <a:ext cx="193553" cy="905991"/>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安全使用与管理培训</a:t>
            </a:r>
          </a:p>
        </p:txBody>
      </p:sp>
      <p:sp>
        <p:nvSpPr>
          <p:cNvPr id="7" name="矩形 6"/>
          <p:cNvSpPr/>
          <p:nvPr/>
        </p:nvSpPr>
        <p:spPr>
          <a:xfrm>
            <a:off x="2267744" y="2420888"/>
            <a:ext cx="4572000" cy="1200329"/>
          </a:xfrm>
          <a:prstGeom prst="rect">
            <a:avLst/>
          </a:prstGeom>
          <a:ln w="38100">
            <a:solidFill>
              <a:srgbClr val="FFFF00"/>
            </a:solidFill>
          </a:ln>
        </p:spPr>
        <p:style>
          <a:lnRef idx="0">
            <a:schemeClr val="accent1"/>
          </a:lnRef>
          <a:fillRef idx="3">
            <a:schemeClr val="accent1"/>
          </a:fillRef>
          <a:effectRef idx="3">
            <a:schemeClr val="accent1"/>
          </a:effectRef>
          <a:fontRef idx="minor">
            <a:schemeClr val="lt1"/>
          </a:fontRef>
        </p:style>
        <p:txBody>
          <a:bodyPr>
            <a:spAutoFit/>
          </a:bodyPr>
          <a:lstStyle/>
          <a:p>
            <a:pPr algn="ctr"/>
            <a:endParaRPr lang="en-US" altLang="zh-CN" sz="2400" b="1" dirty="0">
              <a:solidFill>
                <a:srgbClr val="FFFF00"/>
              </a:solidFill>
            </a:endParaRPr>
          </a:p>
          <a:p>
            <a:pPr algn="ctr"/>
            <a:r>
              <a:rPr lang="zh-CN" altLang="en-US" sz="2400" b="1" dirty="0">
                <a:solidFill>
                  <a:srgbClr val="FFFF00"/>
                </a:solidFill>
              </a:rPr>
              <a:t>三氯氧磷</a:t>
            </a:r>
            <a:r>
              <a:rPr lang="zh-CN" altLang="en-US" sz="2400" dirty="0">
                <a:solidFill>
                  <a:schemeClr val="bg1"/>
                </a:solidFill>
              </a:rPr>
              <a:t>使用的</a:t>
            </a:r>
            <a:r>
              <a:rPr lang="zh-CN" altLang="en-US" sz="2400" b="1" dirty="0">
                <a:solidFill>
                  <a:srgbClr val="FFFF00"/>
                </a:solidFill>
              </a:rPr>
              <a:t>安全要求</a:t>
            </a:r>
            <a:endParaRPr lang="en-US" altLang="zh-CN" sz="2400" b="1" dirty="0">
              <a:solidFill>
                <a:srgbClr val="FFFF00"/>
              </a:solidFill>
            </a:endParaRPr>
          </a:p>
          <a:p>
            <a:pPr algn="ctr"/>
            <a:endParaRPr lang="zh-CN" altLang="en-US" sz="2400" b="1" dirty="0">
              <a:solidFill>
                <a:srgbClr val="FFFF00"/>
              </a:solidFill>
            </a:endParaRPr>
          </a:p>
        </p:txBody>
      </p:sp>
      <p:sp>
        <p:nvSpPr>
          <p:cNvPr id="19" name="圆角矩形 18"/>
          <p:cNvSpPr/>
          <p:nvPr/>
        </p:nvSpPr>
        <p:spPr>
          <a:xfrm>
            <a:off x="1331640" y="2708920"/>
            <a:ext cx="576064" cy="648072"/>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2400" dirty="0">
                <a:solidFill>
                  <a:schemeClr val="bg1"/>
                </a:solidFill>
              </a:rPr>
              <a:t>3</a:t>
            </a:r>
            <a:endParaRPr lang="zh-CN" altLang="en-US" sz="2400"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1340768"/>
            <a:ext cx="7416824" cy="496996"/>
          </a:xfrm>
          <a:prstGeom prst="rect">
            <a:avLst/>
          </a:prstGeom>
          <a:noFill/>
        </p:spPr>
        <p:txBody>
          <a:bodyPr wrap="square" rtlCol="0">
            <a:spAutoFit/>
          </a:bodyPr>
          <a:lstStyle/>
          <a:p>
            <a:pPr algn="ctr">
              <a:lnSpc>
                <a:spcPct val="150000"/>
              </a:lnSpc>
            </a:pPr>
            <a:endParaRPr lang="en-US" altLang="zh-CN" sz="2000" dirty="0">
              <a:solidFill>
                <a:srgbClr val="0033CC"/>
              </a:solidFill>
            </a:endParaRPr>
          </a:p>
        </p:txBody>
      </p:sp>
      <p:sp>
        <p:nvSpPr>
          <p:cNvPr id="5" name="矩形 4"/>
          <p:cNvSpPr/>
          <p:nvPr/>
        </p:nvSpPr>
        <p:spPr>
          <a:xfrm>
            <a:off x="467544" y="1700808"/>
            <a:ext cx="8208912"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spcAft>
                <a:spcPts val="0"/>
              </a:spcAft>
            </a:pPr>
            <a:r>
              <a:rPr lang="en-US" altLang="zh-CN" dirty="0">
                <a:solidFill>
                  <a:srgbClr val="FF0000"/>
                </a:solidFill>
                <a:latin typeface="+mn-ea"/>
                <a:ea typeface="+mn-ea"/>
              </a:rPr>
              <a:t>1</a:t>
            </a:r>
            <a:r>
              <a:rPr lang="zh-CN" altLang="en-US" dirty="0">
                <a:solidFill>
                  <a:srgbClr val="0033CC"/>
                </a:solidFill>
                <a:latin typeface="+mn-ea"/>
                <a:ea typeface="+mn-ea"/>
              </a:rPr>
              <a:t>、所有进入扩散工序作业的人员，必须接受公司环安中心的“三氯氧磷专项安全教育培训”；三氯氧磷的使用、设备维护人员必须进行专项安全教育培训，必须通过培训考核</a:t>
            </a:r>
            <a:r>
              <a:rPr lang="zh-CN" altLang="en-US" kern="100" dirty="0">
                <a:solidFill>
                  <a:srgbClr val="0033CC"/>
                </a:solidFill>
                <a:latin typeface="+mn-ea"/>
                <a:ea typeface="+mn-ea"/>
                <a:cs typeface="Times New Roman"/>
              </a:rPr>
              <a:t>。</a:t>
            </a:r>
            <a:endParaRPr lang="en-US" altLang="zh-CN" kern="100" dirty="0">
              <a:solidFill>
                <a:srgbClr val="0033CC"/>
              </a:solidFill>
              <a:latin typeface="+mn-ea"/>
              <a:ea typeface="+mn-ea"/>
              <a:cs typeface="Times New Roman"/>
            </a:endParaRPr>
          </a:p>
        </p:txBody>
      </p:sp>
      <p:sp>
        <p:nvSpPr>
          <p:cNvPr id="7" name="TextBox 6"/>
          <p:cNvSpPr txBox="1"/>
          <p:nvPr/>
        </p:nvSpPr>
        <p:spPr>
          <a:xfrm>
            <a:off x="251520" y="404664"/>
            <a:ext cx="5760640"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工序的人员安全资格要求：安全培训与取证</a:t>
            </a:r>
          </a:p>
        </p:txBody>
      </p:sp>
      <p:sp>
        <p:nvSpPr>
          <p:cNvPr id="18" name="矩形 17"/>
          <p:cNvSpPr/>
          <p:nvPr/>
        </p:nvSpPr>
        <p:spPr>
          <a:xfrm>
            <a:off x="467544" y="3212976"/>
            <a:ext cx="8208912"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spcAft>
                <a:spcPts val="0"/>
              </a:spcAft>
            </a:pPr>
            <a:r>
              <a:rPr lang="en-US" altLang="zh-CN" dirty="0">
                <a:solidFill>
                  <a:srgbClr val="FF0000"/>
                </a:solidFill>
                <a:latin typeface="+mn-ea"/>
                <a:ea typeface="+mn-ea"/>
              </a:rPr>
              <a:t>2</a:t>
            </a:r>
            <a:r>
              <a:rPr lang="zh-CN" altLang="en-US" dirty="0">
                <a:solidFill>
                  <a:srgbClr val="0033CC"/>
                </a:solidFill>
                <a:latin typeface="+mn-ea"/>
                <a:ea typeface="+mn-ea"/>
              </a:rPr>
              <a:t>、三氯氧磷的源瓶更换人员、源瓶设备设施维护人员还必须参加由政府安监局组织的专项“危化品”安全教育培训，必须通过培训考核取证后方能够上岗作业</a:t>
            </a:r>
            <a:r>
              <a:rPr lang="zh-CN" altLang="en-US" kern="100" dirty="0">
                <a:solidFill>
                  <a:srgbClr val="0033CC"/>
                </a:solidFill>
                <a:latin typeface="+mn-ea"/>
                <a:ea typeface="+mn-ea"/>
                <a:cs typeface="Times New Roman"/>
              </a:rPr>
              <a:t>。</a:t>
            </a:r>
            <a:endParaRPr lang="en-US" altLang="zh-CN" kern="100" dirty="0">
              <a:solidFill>
                <a:srgbClr val="0033CC"/>
              </a:solidFill>
              <a:latin typeface="+mn-ea"/>
              <a:ea typeface="+mn-ea"/>
              <a:cs typeface="Times New Roman"/>
            </a:endParaRPr>
          </a:p>
        </p:txBody>
      </p:sp>
      <p:sp>
        <p:nvSpPr>
          <p:cNvPr id="19" name="矩形 18"/>
          <p:cNvSpPr/>
          <p:nvPr/>
        </p:nvSpPr>
        <p:spPr>
          <a:xfrm>
            <a:off x="467544" y="4437112"/>
            <a:ext cx="8208912"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spcAft>
                <a:spcPts val="0"/>
              </a:spcAft>
            </a:pPr>
            <a:r>
              <a:rPr lang="en-US" altLang="zh-CN" dirty="0">
                <a:solidFill>
                  <a:srgbClr val="FF0000"/>
                </a:solidFill>
                <a:latin typeface="+mn-ea"/>
              </a:rPr>
              <a:t>3</a:t>
            </a:r>
            <a:r>
              <a:rPr lang="zh-CN" altLang="en-US" dirty="0">
                <a:solidFill>
                  <a:srgbClr val="0033CC"/>
                </a:solidFill>
                <a:latin typeface="+mn-ea"/>
                <a:ea typeface="+mn-ea"/>
              </a:rPr>
              <a:t>、扩散工序的</a:t>
            </a:r>
            <a:r>
              <a:rPr lang="zh-CN" altLang="en-US" kern="100" dirty="0">
                <a:solidFill>
                  <a:srgbClr val="0033CC"/>
                </a:solidFill>
                <a:latin typeface="+mn-ea"/>
                <a:cs typeface="Times New Roman"/>
              </a:rPr>
              <a:t>作业人员必须持有环安中心和人资部门考核后颁发的</a:t>
            </a:r>
            <a:r>
              <a:rPr lang="en-US" altLang="zh-CN" kern="100" dirty="0">
                <a:solidFill>
                  <a:srgbClr val="0033CC"/>
                </a:solidFill>
                <a:latin typeface="+mn-ea"/>
                <a:cs typeface="Times New Roman"/>
              </a:rPr>
              <a:t>《</a:t>
            </a:r>
            <a:r>
              <a:rPr lang="zh-CN" altLang="en-US" kern="100" dirty="0">
                <a:solidFill>
                  <a:srgbClr val="0033CC"/>
                </a:solidFill>
                <a:latin typeface="+mn-ea"/>
                <a:cs typeface="Times New Roman"/>
              </a:rPr>
              <a:t>上岗安全资格证</a:t>
            </a:r>
            <a:r>
              <a:rPr lang="en-US" altLang="zh-CN" kern="100" dirty="0">
                <a:solidFill>
                  <a:srgbClr val="0033CC"/>
                </a:solidFill>
                <a:latin typeface="+mn-ea"/>
                <a:cs typeface="Times New Roman"/>
              </a:rPr>
              <a:t>》 </a:t>
            </a:r>
            <a:r>
              <a:rPr lang="zh-CN" altLang="en-US" kern="100" dirty="0">
                <a:solidFill>
                  <a:srgbClr val="0033CC"/>
                </a:solidFill>
                <a:latin typeface="+mn-ea"/>
                <a:ea typeface="+mn-ea"/>
                <a:cs typeface="Times New Roman"/>
              </a:rPr>
              <a:t>。</a:t>
            </a:r>
            <a:endParaRPr lang="en-US" altLang="zh-CN" kern="100" dirty="0">
              <a:solidFill>
                <a:srgbClr val="0033CC"/>
              </a:solidFill>
              <a:latin typeface="+mn-ea"/>
              <a:ea typeface="+mn-ea"/>
              <a:cs typeface="Times New Roman"/>
            </a:endParaRPr>
          </a:p>
        </p:txBody>
      </p:sp>
      <p:sp>
        <p:nvSpPr>
          <p:cNvPr id="20" name="TextBox 19"/>
          <p:cNvSpPr txBox="1"/>
          <p:nvPr/>
        </p:nvSpPr>
        <p:spPr>
          <a:xfrm>
            <a:off x="539552" y="1124744"/>
            <a:ext cx="2592288" cy="369332"/>
          </a:xfrm>
          <a:prstGeom prst="rect">
            <a:avLst/>
          </a:prstGeom>
          <a:noFill/>
        </p:spPr>
        <p:txBody>
          <a:bodyPr wrap="square" rtlCol="0">
            <a:spAutoFit/>
          </a:bodyPr>
          <a:lstStyle/>
          <a:p>
            <a:r>
              <a:rPr lang="zh-CN" altLang="en-US" b="1" dirty="0">
                <a:solidFill>
                  <a:srgbClr val="FF0000"/>
                </a:solidFill>
              </a:rPr>
              <a:t>人员要求：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3" name="Picture 3" descr="C:\Users\like580301\AppData\Roaming\Tencent\Users\1009728048\QQ\WinTemp\RichOle\]@OFKOZ$5I4Q]AT9SZ7SK8E.jpg"/>
          <p:cNvPicPr>
            <a:picLocks noChangeAspect="1" noChangeArrowheads="1"/>
          </p:cNvPicPr>
          <p:nvPr/>
        </p:nvPicPr>
        <p:blipFill>
          <a:blip r:embed="rId3" cstate="print"/>
          <a:srcRect/>
          <a:stretch>
            <a:fillRect/>
          </a:stretch>
        </p:blipFill>
        <p:spPr bwMode="auto">
          <a:xfrm>
            <a:off x="5292080" y="3933056"/>
            <a:ext cx="3149007" cy="2520280"/>
          </a:xfrm>
          <a:prstGeom prst="rect">
            <a:avLst/>
          </a:prstGeom>
          <a:noFill/>
        </p:spPr>
      </p:pic>
      <p:pic>
        <p:nvPicPr>
          <p:cNvPr id="66564" name="Picture 4" descr="C:\Users\like580301\AppData\Roaming\Tencent\Users\1009728048\QQ\WinTemp\RichOle\_F57$8)7(LH4$XC{_B`_894.jpg"/>
          <p:cNvPicPr>
            <a:picLocks noChangeAspect="1" noChangeArrowheads="1"/>
          </p:cNvPicPr>
          <p:nvPr/>
        </p:nvPicPr>
        <p:blipFill>
          <a:blip r:embed="rId4" cstate="print"/>
          <a:srcRect/>
          <a:stretch>
            <a:fillRect/>
          </a:stretch>
        </p:blipFill>
        <p:spPr bwMode="auto">
          <a:xfrm>
            <a:off x="4211960" y="1772816"/>
            <a:ext cx="3168352" cy="2456004"/>
          </a:xfrm>
          <a:prstGeom prst="rect">
            <a:avLst/>
          </a:prstGeom>
          <a:noFill/>
        </p:spPr>
      </p:pic>
      <p:sp>
        <p:nvSpPr>
          <p:cNvPr id="4" name="TextBox 3"/>
          <p:cNvSpPr txBox="1"/>
          <p:nvPr/>
        </p:nvSpPr>
        <p:spPr>
          <a:xfrm>
            <a:off x="971600" y="1340768"/>
            <a:ext cx="7416824" cy="496996"/>
          </a:xfrm>
          <a:prstGeom prst="rect">
            <a:avLst/>
          </a:prstGeom>
          <a:noFill/>
        </p:spPr>
        <p:txBody>
          <a:bodyPr wrap="square" rtlCol="0">
            <a:spAutoFit/>
          </a:bodyPr>
          <a:lstStyle/>
          <a:p>
            <a:pPr algn="ctr">
              <a:lnSpc>
                <a:spcPct val="150000"/>
              </a:lnSpc>
            </a:pPr>
            <a:endParaRPr lang="en-US" altLang="zh-CN" sz="2000" dirty="0">
              <a:solidFill>
                <a:srgbClr val="0033CC"/>
              </a:solidFill>
            </a:endParaRPr>
          </a:p>
        </p:txBody>
      </p:sp>
      <p:sp>
        <p:nvSpPr>
          <p:cNvPr id="5" name="矩形 4"/>
          <p:cNvSpPr/>
          <p:nvPr/>
        </p:nvSpPr>
        <p:spPr>
          <a:xfrm>
            <a:off x="323528" y="908720"/>
            <a:ext cx="8208912" cy="1477328"/>
          </a:xfrm>
          <a:prstGeom prst="rect">
            <a:avLst/>
          </a:prstGeom>
        </p:spPr>
        <p:txBody>
          <a:bodyPr wrap="square">
            <a:spAutoFit/>
          </a:bodyPr>
          <a:lstStyle/>
          <a:p>
            <a:pPr algn="just">
              <a:spcAft>
                <a:spcPts val="0"/>
              </a:spcAft>
            </a:pPr>
            <a:r>
              <a:rPr lang="en-US" altLang="zh-CN" dirty="0">
                <a:solidFill>
                  <a:srgbClr val="0033CC"/>
                </a:solidFill>
                <a:latin typeface="+mn-ea"/>
                <a:ea typeface="+mn-ea"/>
              </a:rPr>
              <a:t>1</a:t>
            </a:r>
            <a:r>
              <a:rPr lang="zh-CN" altLang="en-US" dirty="0">
                <a:solidFill>
                  <a:srgbClr val="0033CC"/>
                </a:solidFill>
                <a:latin typeface="+mn-ea"/>
                <a:ea typeface="+mn-ea"/>
              </a:rPr>
              <a:t>、</a:t>
            </a:r>
            <a:r>
              <a:rPr lang="zh-CN" altLang="en-US" b="1" dirty="0">
                <a:solidFill>
                  <a:srgbClr val="0033CC"/>
                </a:solidFill>
                <a:latin typeface="+mn-ea"/>
                <a:ea typeface="+mn-ea"/>
              </a:rPr>
              <a:t>三氯氧磷的搬运、包装与贮存</a:t>
            </a:r>
            <a:r>
              <a:rPr lang="en-US" altLang="zh-CN" kern="100" dirty="0">
                <a:solidFill>
                  <a:srgbClr val="0033CC"/>
                </a:solidFill>
                <a:latin typeface="+mn-ea"/>
                <a:ea typeface="+mn-ea"/>
                <a:cs typeface="Times New Roman"/>
              </a:rPr>
              <a:t>: </a:t>
            </a:r>
            <a:r>
              <a:rPr lang="zh-CN" altLang="zh-CN" kern="100" dirty="0">
                <a:solidFill>
                  <a:srgbClr val="0033CC"/>
                </a:solidFill>
                <a:latin typeface="+mn-ea"/>
                <a:ea typeface="+mn-ea"/>
                <a:cs typeface="Times New Roman"/>
              </a:rPr>
              <a:t>搬运时</a:t>
            </a:r>
            <a:r>
              <a:rPr lang="zh-CN" altLang="en-US" kern="100" dirty="0">
                <a:solidFill>
                  <a:srgbClr val="0033CC"/>
                </a:solidFill>
                <a:latin typeface="+mn-ea"/>
                <a:ea typeface="+mn-ea"/>
                <a:cs typeface="Times New Roman"/>
              </a:rPr>
              <a:t>必须</a:t>
            </a:r>
            <a:r>
              <a:rPr lang="zh-CN" altLang="zh-CN" kern="100" dirty="0">
                <a:solidFill>
                  <a:srgbClr val="0033CC"/>
                </a:solidFill>
                <a:latin typeface="+mn-ea"/>
                <a:ea typeface="+mn-ea"/>
                <a:cs typeface="Times New Roman"/>
              </a:rPr>
              <a:t>穿着个人防护</a:t>
            </a:r>
            <a:r>
              <a:rPr lang="zh-CN" altLang="en-US" kern="100" dirty="0">
                <a:solidFill>
                  <a:srgbClr val="0033CC"/>
                </a:solidFill>
                <a:latin typeface="+mn-ea"/>
                <a:ea typeface="+mn-ea"/>
                <a:cs typeface="Times New Roman"/>
              </a:rPr>
              <a:t>用品</a:t>
            </a:r>
            <a:r>
              <a:rPr lang="en-US" altLang="zh-CN" kern="100" dirty="0">
                <a:solidFill>
                  <a:srgbClr val="0033CC"/>
                </a:solidFill>
                <a:latin typeface="+mn-ea"/>
                <a:ea typeface="+mn-ea"/>
                <a:cs typeface="Times New Roman"/>
              </a:rPr>
              <a:t>(PPE),</a:t>
            </a:r>
            <a:r>
              <a:rPr lang="zh-CN" altLang="en-US" kern="100" dirty="0">
                <a:solidFill>
                  <a:srgbClr val="0033CC"/>
                </a:solidFill>
                <a:latin typeface="+mn-ea"/>
                <a:ea typeface="+mn-ea"/>
                <a:cs typeface="Times New Roman"/>
              </a:rPr>
              <a:t>使用   </a:t>
            </a:r>
            <a:endParaRPr lang="en-US" altLang="zh-CN" kern="100" dirty="0">
              <a:solidFill>
                <a:srgbClr val="0033CC"/>
              </a:solidFill>
              <a:latin typeface="+mn-ea"/>
              <a:ea typeface="+mn-ea"/>
              <a:cs typeface="Times New Roman"/>
            </a:endParaRPr>
          </a:p>
          <a:p>
            <a:pPr algn="just">
              <a:spcAft>
                <a:spcPts val="0"/>
              </a:spcAft>
            </a:pPr>
            <a:r>
              <a:rPr lang="en-US" altLang="zh-CN" kern="100" dirty="0">
                <a:solidFill>
                  <a:srgbClr val="0033CC"/>
                </a:solidFill>
                <a:latin typeface="+mn-ea"/>
                <a:ea typeface="+mn-ea"/>
                <a:cs typeface="Times New Roman"/>
              </a:rPr>
              <a:t>   </a:t>
            </a:r>
            <a:r>
              <a:rPr lang="zh-CN" altLang="en-US" kern="100" dirty="0">
                <a:solidFill>
                  <a:srgbClr val="0033CC"/>
                </a:solidFill>
                <a:latin typeface="+mn-ea"/>
                <a:ea typeface="+mn-ea"/>
                <a:cs typeface="Times New Roman"/>
              </a:rPr>
              <a:t>有减震措施的专用小车装载。</a:t>
            </a:r>
            <a:endParaRPr lang="en-US" altLang="zh-CN" kern="100" dirty="0">
              <a:solidFill>
                <a:srgbClr val="0033CC"/>
              </a:solidFill>
              <a:latin typeface="+mn-ea"/>
              <a:ea typeface="+mn-ea"/>
              <a:cs typeface="Times New Roman"/>
            </a:endParaRPr>
          </a:p>
          <a:p>
            <a:pPr algn="just">
              <a:spcAft>
                <a:spcPts val="0"/>
              </a:spcAft>
            </a:pPr>
            <a:r>
              <a:rPr lang="en-US" altLang="zh-CN" kern="100" dirty="0">
                <a:solidFill>
                  <a:srgbClr val="0033CC"/>
                </a:solidFill>
                <a:latin typeface="+mn-ea"/>
                <a:ea typeface="+mn-ea"/>
                <a:cs typeface="Times New Roman"/>
              </a:rPr>
              <a:t>2</a:t>
            </a:r>
            <a:r>
              <a:rPr lang="zh-CN" altLang="en-US" kern="100" dirty="0">
                <a:solidFill>
                  <a:srgbClr val="0033CC"/>
                </a:solidFill>
                <a:latin typeface="+mn-ea"/>
                <a:ea typeface="+mn-ea"/>
                <a:cs typeface="Times New Roman"/>
              </a:rPr>
              <a:t>、源瓶在</a:t>
            </a:r>
            <a:r>
              <a:rPr lang="zh-CN" altLang="zh-CN" kern="100" dirty="0">
                <a:solidFill>
                  <a:srgbClr val="0033CC"/>
                </a:solidFill>
                <a:latin typeface="+mn-ea"/>
                <a:ea typeface="+mn-ea"/>
                <a:cs typeface="Times New Roman"/>
              </a:rPr>
              <a:t>使用中必须固定</a:t>
            </a:r>
            <a:r>
              <a:rPr lang="zh-CN" altLang="en-US" kern="100" dirty="0">
                <a:solidFill>
                  <a:srgbClr val="0033CC"/>
                </a:solidFill>
                <a:latin typeface="+mn-ea"/>
                <a:ea typeface="+mn-ea"/>
                <a:cs typeface="Times New Roman"/>
              </a:rPr>
              <a:t>（放置在加温座中）</a:t>
            </a:r>
            <a:r>
              <a:rPr lang="zh-CN" altLang="zh-CN" kern="100" dirty="0">
                <a:solidFill>
                  <a:srgbClr val="0033CC"/>
                </a:solidFill>
                <a:latin typeface="+mn-ea"/>
                <a:ea typeface="+mn-ea"/>
                <a:cs typeface="Times New Roman"/>
              </a:rPr>
              <a:t>。</a:t>
            </a:r>
            <a:endParaRPr lang="en-US" altLang="zh-CN" kern="100" dirty="0">
              <a:solidFill>
                <a:srgbClr val="0033CC"/>
              </a:solidFill>
              <a:latin typeface="+mn-ea"/>
              <a:ea typeface="+mn-ea"/>
              <a:cs typeface="Times New Roman"/>
            </a:endParaRPr>
          </a:p>
          <a:p>
            <a:pPr algn="just">
              <a:spcAft>
                <a:spcPts val="0"/>
              </a:spcAft>
            </a:pPr>
            <a:r>
              <a:rPr lang="en-US" altLang="zh-CN" kern="100" dirty="0">
                <a:solidFill>
                  <a:srgbClr val="0033CC"/>
                </a:solidFill>
                <a:latin typeface="+mn-ea"/>
                <a:ea typeface="+mn-ea"/>
                <a:cs typeface="Times New Roman"/>
              </a:rPr>
              <a:t>3</a:t>
            </a:r>
            <a:r>
              <a:rPr lang="zh-CN" altLang="en-US" kern="100" dirty="0">
                <a:solidFill>
                  <a:srgbClr val="0033CC"/>
                </a:solidFill>
                <a:latin typeface="+mn-ea"/>
                <a:ea typeface="+mn-ea"/>
                <a:cs typeface="Times New Roman"/>
              </a:rPr>
              <a:t>、</a:t>
            </a:r>
            <a:r>
              <a:rPr lang="zh-CN" altLang="zh-CN" kern="100" dirty="0">
                <a:solidFill>
                  <a:srgbClr val="0033CC"/>
                </a:solidFill>
                <a:latin typeface="+mn-ea"/>
                <a:ea typeface="+mn-ea"/>
                <a:cs typeface="Times New Roman"/>
              </a:rPr>
              <a:t>不可对瓶身任何地方</a:t>
            </a:r>
            <a:r>
              <a:rPr lang="zh-CN" altLang="en-US" kern="100" dirty="0">
                <a:solidFill>
                  <a:srgbClr val="0033CC"/>
                </a:solidFill>
                <a:latin typeface="+mn-ea"/>
                <a:ea typeface="+mn-ea"/>
                <a:cs typeface="Times New Roman"/>
              </a:rPr>
              <a:t>撞击或高温</a:t>
            </a:r>
            <a:r>
              <a:rPr lang="zh-CN" altLang="zh-CN" kern="100" dirty="0">
                <a:solidFill>
                  <a:srgbClr val="0033CC"/>
                </a:solidFill>
                <a:latin typeface="+mn-ea"/>
                <a:ea typeface="+mn-ea"/>
                <a:cs typeface="Times New Roman"/>
              </a:rPr>
              <a:t>加热。所有</a:t>
            </a:r>
            <a:r>
              <a:rPr lang="zh-CN" altLang="en-US" kern="100" dirty="0">
                <a:solidFill>
                  <a:srgbClr val="0033CC"/>
                </a:solidFill>
                <a:latin typeface="+mn-ea"/>
                <a:ea typeface="+mn-ea"/>
                <a:cs typeface="Times New Roman"/>
              </a:rPr>
              <a:t>连接</a:t>
            </a:r>
            <a:r>
              <a:rPr lang="zh-CN" altLang="zh-CN" kern="100" dirty="0">
                <a:solidFill>
                  <a:srgbClr val="0033CC"/>
                </a:solidFill>
                <a:latin typeface="+mn-ea"/>
                <a:ea typeface="+mn-ea"/>
                <a:cs typeface="Times New Roman"/>
              </a:rPr>
              <a:t>管道与设施需</a:t>
            </a:r>
            <a:r>
              <a:rPr lang="zh-CN" altLang="en-US" kern="100" dirty="0">
                <a:solidFill>
                  <a:srgbClr val="0033CC"/>
                </a:solidFill>
                <a:latin typeface="+mn-ea"/>
                <a:ea typeface="+mn-ea"/>
                <a:cs typeface="Times New Roman"/>
              </a:rPr>
              <a:t>确</a:t>
            </a:r>
            <a:r>
              <a:rPr lang="zh-CN" altLang="zh-CN" kern="100" dirty="0">
                <a:solidFill>
                  <a:srgbClr val="0033CC"/>
                </a:solidFill>
                <a:latin typeface="+mn-ea"/>
                <a:ea typeface="+mn-ea"/>
                <a:cs typeface="Times New Roman"/>
              </a:rPr>
              <a:t>定无</a:t>
            </a:r>
            <a:r>
              <a:rPr lang="zh-CN" altLang="en-US" kern="100" dirty="0">
                <a:solidFill>
                  <a:srgbClr val="0033CC"/>
                </a:solidFill>
                <a:latin typeface="+mn-ea"/>
                <a:ea typeface="+mn-ea"/>
                <a:cs typeface="Times New Roman"/>
              </a:rPr>
              <a:t>泄漏</a:t>
            </a:r>
            <a:r>
              <a:rPr lang="zh-CN" altLang="zh-CN" kern="100" dirty="0">
                <a:solidFill>
                  <a:srgbClr val="0033CC"/>
                </a:solidFill>
                <a:latin typeface="+mn-ea"/>
                <a:ea typeface="+mn-ea"/>
                <a:cs typeface="Times New Roman"/>
              </a:rPr>
              <a:t>后</a:t>
            </a:r>
            <a:endParaRPr lang="en-US" altLang="zh-CN" kern="100" dirty="0">
              <a:solidFill>
                <a:srgbClr val="0033CC"/>
              </a:solidFill>
              <a:latin typeface="+mn-ea"/>
              <a:ea typeface="+mn-ea"/>
              <a:cs typeface="Times New Roman"/>
            </a:endParaRPr>
          </a:p>
          <a:p>
            <a:pPr algn="just">
              <a:spcAft>
                <a:spcPts val="0"/>
              </a:spcAft>
            </a:pPr>
            <a:r>
              <a:rPr lang="en-US" altLang="zh-CN" kern="100" dirty="0">
                <a:solidFill>
                  <a:srgbClr val="0033CC"/>
                </a:solidFill>
                <a:latin typeface="+mn-ea"/>
                <a:ea typeface="+mn-ea"/>
                <a:cs typeface="Times New Roman"/>
              </a:rPr>
              <a:t>   </a:t>
            </a:r>
            <a:r>
              <a:rPr lang="zh-CN" altLang="zh-CN" kern="100" dirty="0">
                <a:solidFill>
                  <a:srgbClr val="0033CC"/>
                </a:solidFill>
                <a:latin typeface="+mn-ea"/>
                <a:ea typeface="+mn-ea"/>
                <a:cs typeface="Times New Roman"/>
              </a:rPr>
              <a:t>方可使用。</a:t>
            </a:r>
          </a:p>
        </p:txBody>
      </p:sp>
      <p:sp>
        <p:nvSpPr>
          <p:cNvPr id="7" name="TextBox 6"/>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的安全使用要求：包装与存放</a:t>
            </a:r>
          </a:p>
        </p:txBody>
      </p:sp>
      <p:pic>
        <p:nvPicPr>
          <p:cNvPr id="66565" name="Picture 5" descr="C:\Users\like580301\AppData\Roaming\Tencent\Users\1009728048\QQ\WinTemp\RichOle\[]34)HDJD1$V@I(9@$YIZA4.jpg"/>
          <p:cNvPicPr>
            <a:picLocks noChangeAspect="1" noChangeArrowheads="1"/>
          </p:cNvPicPr>
          <p:nvPr/>
        </p:nvPicPr>
        <p:blipFill>
          <a:blip r:embed="rId5" cstate="print"/>
          <a:srcRect/>
          <a:stretch>
            <a:fillRect/>
          </a:stretch>
        </p:blipFill>
        <p:spPr bwMode="auto">
          <a:xfrm>
            <a:off x="1763688" y="2132856"/>
            <a:ext cx="2567908" cy="1938870"/>
          </a:xfrm>
          <a:prstGeom prst="rect">
            <a:avLst/>
          </a:prstGeom>
          <a:noFill/>
        </p:spPr>
      </p:pic>
      <p:sp>
        <p:nvSpPr>
          <p:cNvPr id="13" name="圆角矩形标注 12"/>
          <p:cNvSpPr/>
          <p:nvPr/>
        </p:nvSpPr>
        <p:spPr>
          <a:xfrm>
            <a:off x="323528" y="2636912"/>
            <a:ext cx="1440160" cy="648072"/>
          </a:xfrm>
          <a:prstGeom prst="wedgeRoundRectCallout">
            <a:avLst>
              <a:gd name="adj1" fmla="val 87295"/>
              <a:gd name="adj2" fmla="val -68276"/>
              <a:gd name="adj3" fmla="val 16667"/>
            </a:avLst>
          </a:prstGeom>
          <a:solidFill>
            <a:schemeClr val="accent3">
              <a:lumMod val="20000"/>
              <a:lumOff val="8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33CC"/>
                </a:solidFill>
              </a:rPr>
              <a:t>有通风设施的存放柜</a:t>
            </a:r>
          </a:p>
        </p:txBody>
      </p:sp>
      <p:sp>
        <p:nvSpPr>
          <p:cNvPr id="14" name="圆角矩形标注 13"/>
          <p:cNvSpPr/>
          <p:nvPr/>
        </p:nvSpPr>
        <p:spPr>
          <a:xfrm>
            <a:off x="7596336" y="2852936"/>
            <a:ext cx="1224136" cy="576064"/>
          </a:xfrm>
          <a:prstGeom prst="wedgeRoundRectCallout">
            <a:avLst>
              <a:gd name="adj1" fmla="val -148357"/>
              <a:gd name="adj2" fmla="val -53272"/>
              <a:gd name="adj3" fmla="val 16667"/>
            </a:avLst>
          </a:prstGeom>
          <a:solidFill>
            <a:schemeClr val="accent3">
              <a:lumMod val="20000"/>
              <a:lumOff val="8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33CC"/>
                </a:solidFill>
              </a:rPr>
              <a:t>有独立的包装桶</a:t>
            </a:r>
          </a:p>
        </p:txBody>
      </p:sp>
      <p:sp>
        <p:nvSpPr>
          <p:cNvPr id="15" name="圆角矩形标注 14"/>
          <p:cNvSpPr/>
          <p:nvPr/>
        </p:nvSpPr>
        <p:spPr>
          <a:xfrm>
            <a:off x="7596336" y="3933056"/>
            <a:ext cx="1296144" cy="648072"/>
          </a:xfrm>
          <a:prstGeom prst="wedgeRoundRectCallout">
            <a:avLst>
              <a:gd name="adj1" fmla="val -77033"/>
              <a:gd name="adj2" fmla="val 181799"/>
              <a:gd name="adj3" fmla="val 16667"/>
            </a:avLst>
          </a:prstGeom>
          <a:solidFill>
            <a:schemeClr val="accent3">
              <a:lumMod val="20000"/>
              <a:lumOff val="8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33CC"/>
                </a:solidFill>
              </a:rPr>
              <a:t>有减震和密封措施</a:t>
            </a:r>
          </a:p>
        </p:txBody>
      </p:sp>
      <p:pic>
        <p:nvPicPr>
          <p:cNvPr id="33793" name="Picture 1" descr="C:\Users\like580301\AppData\Roaming\Tencent\Users\1009728048\QQ\WinTemp\RichOle\[KU%D{3RXSE{1~F7_WPC20Z.jpg"/>
          <p:cNvPicPr>
            <a:picLocks noChangeAspect="1" noChangeArrowheads="1"/>
          </p:cNvPicPr>
          <p:nvPr/>
        </p:nvPicPr>
        <p:blipFill>
          <a:blip r:embed="rId6" cstate="print"/>
          <a:srcRect/>
          <a:stretch>
            <a:fillRect/>
          </a:stretch>
        </p:blipFill>
        <p:spPr bwMode="auto">
          <a:xfrm>
            <a:off x="2339752" y="4077072"/>
            <a:ext cx="2160240" cy="2387634"/>
          </a:xfrm>
          <a:prstGeom prst="rect">
            <a:avLst/>
          </a:prstGeom>
          <a:noFill/>
        </p:spPr>
      </p:pic>
      <p:sp>
        <p:nvSpPr>
          <p:cNvPr id="16" name="圆角矩形标注 15"/>
          <p:cNvSpPr/>
          <p:nvPr/>
        </p:nvSpPr>
        <p:spPr>
          <a:xfrm>
            <a:off x="323528" y="4293096"/>
            <a:ext cx="1368152" cy="576064"/>
          </a:xfrm>
          <a:prstGeom prst="wedgeRoundRectCallout">
            <a:avLst>
              <a:gd name="adj1" fmla="val 148050"/>
              <a:gd name="adj2" fmla="val 116517"/>
              <a:gd name="adj3" fmla="val 16667"/>
            </a:avLst>
          </a:prstGeom>
          <a:solidFill>
            <a:schemeClr val="accent3">
              <a:lumMod val="20000"/>
              <a:lumOff val="8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33CC"/>
                </a:solidFill>
              </a:rPr>
              <a:t>使用中进行固定</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3" name="Picture 3" descr="C:\Users\like580301\AppData\Roaming\Tencent\Users\1009728048\QQ\WinTemp\RichOle\]@OFKOZ$5I4Q]AT9SZ7SK8E.jpg"/>
          <p:cNvPicPr>
            <a:picLocks noChangeAspect="1" noChangeArrowheads="1"/>
          </p:cNvPicPr>
          <p:nvPr/>
        </p:nvPicPr>
        <p:blipFill>
          <a:blip r:embed="rId3" cstate="print"/>
          <a:srcRect/>
          <a:stretch>
            <a:fillRect/>
          </a:stretch>
        </p:blipFill>
        <p:spPr bwMode="auto">
          <a:xfrm>
            <a:off x="5508104" y="4005064"/>
            <a:ext cx="3149007" cy="2520280"/>
          </a:xfrm>
          <a:prstGeom prst="rect">
            <a:avLst/>
          </a:prstGeom>
          <a:noFill/>
        </p:spPr>
      </p:pic>
      <p:pic>
        <p:nvPicPr>
          <p:cNvPr id="66564" name="Picture 4" descr="C:\Users\like580301\AppData\Roaming\Tencent\Users\1009728048\QQ\WinTemp\RichOle\_F57$8)7(LH4$XC{_B`_894.jpg"/>
          <p:cNvPicPr>
            <a:picLocks noChangeAspect="1" noChangeArrowheads="1"/>
          </p:cNvPicPr>
          <p:nvPr/>
        </p:nvPicPr>
        <p:blipFill>
          <a:blip r:embed="rId4" cstate="print"/>
          <a:srcRect/>
          <a:stretch>
            <a:fillRect/>
          </a:stretch>
        </p:blipFill>
        <p:spPr bwMode="auto">
          <a:xfrm>
            <a:off x="5508104" y="1268760"/>
            <a:ext cx="3168352" cy="2456004"/>
          </a:xfrm>
          <a:prstGeom prst="rect">
            <a:avLst/>
          </a:prstGeom>
          <a:noFill/>
        </p:spPr>
      </p:pic>
      <p:sp>
        <p:nvSpPr>
          <p:cNvPr id="4" name="TextBox 3"/>
          <p:cNvSpPr txBox="1"/>
          <p:nvPr/>
        </p:nvSpPr>
        <p:spPr>
          <a:xfrm>
            <a:off x="971600" y="1340768"/>
            <a:ext cx="7416824" cy="496996"/>
          </a:xfrm>
          <a:prstGeom prst="rect">
            <a:avLst/>
          </a:prstGeom>
          <a:noFill/>
        </p:spPr>
        <p:txBody>
          <a:bodyPr wrap="square" rtlCol="0">
            <a:spAutoFit/>
          </a:bodyPr>
          <a:lstStyle/>
          <a:p>
            <a:pPr algn="ctr">
              <a:lnSpc>
                <a:spcPct val="150000"/>
              </a:lnSpc>
            </a:pPr>
            <a:endParaRPr lang="en-US" altLang="zh-CN" sz="2000" dirty="0">
              <a:solidFill>
                <a:srgbClr val="0033CC"/>
              </a:solidFill>
            </a:endParaRPr>
          </a:p>
        </p:txBody>
      </p:sp>
      <p:sp>
        <p:nvSpPr>
          <p:cNvPr id="5" name="矩形 4"/>
          <p:cNvSpPr/>
          <p:nvPr/>
        </p:nvSpPr>
        <p:spPr>
          <a:xfrm>
            <a:off x="323528" y="1340768"/>
            <a:ext cx="5184576" cy="4247317"/>
          </a:xfrm>
          <a:prstGeom prst="rect">
            <a:avLst/>
          </a:prstGeom>
        </p:spPr>
        <p:txBody>
          <a:bodyPr wrap="square">
            <a:spAutoFit/>
          </a:bodyPr>
          <a:lstStyle/>
          <a:p>
            <a:pPr algn="just">
              <a:spcAft>
                <a:spcPts val="0"/>
              </a:spcAft>
            </a:pPr>
            <a:r>
              <a:rPr lang="zh-CN" altLang="en-US" b="1" dirty="0">
                <a:solidFill>
                  <a:srgbClr val="0033CC"/>
                </a:solidFill>
                <a:latin typeface="+mn-ea"/>
                <a:ea typeface="+mn-ea"/>
              </a:rPr>
              <a:t>三氯氧磷源瓶的搬运</a:t>
            </a:r>
            <a:r>
              <a:rPr lang="zh-CN" altLang="en-US" dirty="0">
                <a:solidFill>
                  <a:srgbClr val="FF0000"/>
                </a:solidFill>
                <a:latin typeface="+mn-ea"/>
                <a:ea typeface="+mn-ea"/>
              </a:rPr>
              <a:t>：</a:t>
            </a:r>
            <a:endParaRPr lang="en-US" altLang="zh-CN" dirty="0">
              <a:solidFill>
                <a:srgbClr val="FF0000"/>
              </a:solidFill>
              <a:latin typeface="+mn-ea"/>
              <a:ea typeface="+mn-ea"/>
            </a:endParaRPr>
          </a:p>
          <a:p>
            <a:pPr algn="just">
              <a:spcAft>
                <a:spcPts val="0"/>
              </a:spcAft>
            </a:pPr>
            <a:endParaRPr lang="en-US" altLang="zh-CN" dirty="0">
              <a:solidFill>
                <a:srgbClr val="FF0000"/>
              </a:solidFill>
              <a:latin typeface="+mn-ea"/>
              <a:ea typeface="+mn-ea"/>
            </a:endParaRPr>
          </a:p>
          <a:p>
            <a:pPr algn="just">
              <a:spcAft>
                <a:spcPts val="0"/>
              </a:spcAft>
            </a:pPr>
            <a:r>
              <a:rPr lang="en-US" altLang="zh-CN" dirty="0">
                <a:solidFill>
                  <a:srgbClr val="FF0000"/>
                </a:solidFill>
                <a:latin typeface="+mn-ea"/>
                <a:ea typeface="+mn-ea"/>
              </a:rPr>
              <a:t>1</a:t>
            </a:r>
            <a:r>
              <a:rPr lang="zh-CN" altLang="en-US" dirty="0">
                <a:solidFill>
                  <a:srgbClr val="FF0000"/>
                </a:solidFill>
                <a:latin typeface="+mn-ea"/>
                <a:ea typeface="+mn-ea"/>
              </a:rPr>
              <a:t>、当从供应链库房到车间存放点搬运密闭包装桶 </a:t>
            </a:r>
            <a:endParaRPr lang="en-US" altLang="zh-CN" dirty="0">
              <a:solidFill>
                <a:srgbClr val="FF0000"/>
              </a:solidFill>
              <a:latin typeface="+mn-ea"/>
              <a:ea typeface="+mn-ea"/>
            </a:endParaRPr>
          </a:p>
          <a:p>
            <a:pPr algn="just">
              <a:spcAft>
                <a:spcPts val="0"/>
              </a:spcAft>
            </a:pPr>
            <a:r>
              <a:rPr lang="en-US" altLang="zh-CN" dirty="0">
                <a:solidFill>
                  <a:srgbClr val="FF0000"/>
                </a:solidFill>
                <a:latin typeface="+mn-ea"/>
                <a:ea typeface="+mn-ea"/>
              </a:rPr>
              <a:t>   </a:t>
            </a:r>
            <a:r>
              <a:rPr lang="zh-CN" altLang="en-US" dirty="0">
                <a:solidFill>
                  <a:srgbClr val="FF0000"/>
                </a:solidFill>
                <a:latin typeface="+mn-ea"/>
                <a:ea typeface="+mn-ea"/>
              </a:rPr>
              <a:t>时，可穿着普通的工作服，但必须戴一次性乳 </a:t>
            </a:r>
            <a:endParaRPr lang="en-US" altLang="zh-CN" dirty="0">
              <a:solidFill>
                <a:srgbClr val="FF0000"/>
              </a:solidFill>
              <a:latin typeface="+mn-ea"/>
              <a:ea typeface="+mn-ea"/>
            </a:endParaRPr>
          </a:p>
          <a:p>
            <a:pPr algn="just">
              <a:spcAft>
                <a:spcPts val="0"/>
              </a:spcAft>
            </a:pPr>
            <a:r>
              <a:rPr lang="en-US" altLang="zh-CN" dirty="0">
                <a:solidFill>
                  <a:srgbClr val="FF0000"/>
                </a:solidFill>
                <a:latin typeface="+mn-ea"/>
                <a:ea typeface="+mn-ea"/>
              </a:rPr>
              <a:t>   </a:t>
            </a:r>
            <a:r>
              <a:rPr lang="zh-CN" altLang="en-US" dirty="0">
                <a:solidFill>
                  <a:srgbClr val="FF0000"/>
                </a:solidFill>
                <a:latin typeface="+mn-ea"/>
                <a:ea typeface="+mn-ea"/>
              </a:rPr>
              <a:t>胶手套进行搬运作业；</a:t>
            </a:r>
            <a:endParaRPr lang="en-US" altLang="zh-CN" dirty="0">
              <a:solidFill>
                <a:srgbClr val="FF0000"/>
              </a:solidFill>
              <a:latin typeface="+mn-ea"/>
              <a:ea typeface="+mn-ea"/>
            </a:endParaRPr>
          </a:p>
          <a:p>
            <a:pPr algn="just">
              <a:spcAft>
                <a:spcPts val="0"/>
              </a:spcAft>
            </a:pPr>
            <a:endParaRPr lang="en-US" altLang="zh-CN" dirty="0">
              <a:solidFill>
                <a:srgbClr val="FF0000"/>
              </a:solidFill>
              <a:latin typeface="+mn-ea"/>
              <a:ea typeface="+mn-ea"/>
            </a:endParaRPr>
          </a:p>
          <a:p>
            <a:pPr algn="just">
              <a:spcAft>
                <a:spcPts val="0"/>
              </a:spcAft>
            </a:pPr>
            <a:endParaRPr lang="en-US" altLang="zh-CN" dirty="0">
              <a:solidFill>
                <a:srgbClr val="FF0000"/>
              </a:solidFill>
              <a:latin typeface="+mn-ea"/>
              <a:ea typeface="+mn-ea"/>
            </a:endParaRPr>
          </a:p>
          <a:p>
            <a:pPr algn="just">
              <a:spcAft>
                <a:spcPts val="0"/>
              </a:spcAft>
            </a:pPr>
            <a:endParaRPr lang="en-US" altLang="zh-CN" dirty="0">
              <a:solidFill>
                <a:srgbClr val="FF0000"/>
              </a:solidFill>
              <a:latin typeface="+mn-ea"/>
              <a:ea typeface="+mn-ea"/>
            </a:endParaRPr>
          </a:p>
          <a:p>
            <a:pPr algn="just">
              <a:spcAft>
                <a:spcPts val="0"/>
              </a:spcAft>
            </a:pPr>
            <a:endParaRPr lang="en-US" altLang="zh-CN" dirty="0">
              <a:solidFill>
                <a:srgbClr val="FF0000"/>
              </a:solidFill>
              <a:latin typeface="+mn-ea"/>
              <a:ea typeface="+mn-ea"/>
            </a:endParaRPr>
          </a:p>
          <a:p>
            <a:pPr algn="just">
              <a:spcAft>
                <a:spcPts val="0"/>
              </a:spcAft>
            </a:pPr>
            <a:endParaRPr lang="en-US" altLang="zh-CN" dirty="0">
              <a:solidFill>
                <a:srgbClr val="FF0000"/>
              </a:solidFill>
              <a:latin typeface="+mn-ea"/>
              <a:ea typeface="+mn-ea"/>
            </a:endParaRPr>
          </a:p>
          <a:p>
            <a:pPr algn="just">
              <a:spcAft>
                <a:spcPts val="0"/>
              </a:spcAft>
            </a:pPr>
            <a:endParaRPr lang="en-US" altLang="zh-CN" dirty="0">
              <a:solidFill>
                <a:srgbClr val="FF0000"/>
              </a:solidFill>
              <a:latin typeface="+mn-ea"/>
              <a:ea typeface="+mn-ea"/>
            </a:endParaRPr>
          </a:p>
          <a:p>
            <a:pPr algn="just">
              <a:spcAft>
                <a:spcPts val="0"/>
              </a:spcAft>
            </a:pPr>
            <a:endParaRPr lang="en-US" altLang="zh-CN" dirty="0">
              <a:solidFill>
                <a:srgbClr val="FF0000"/>
              </a:solidFill>
              <a:latin typeface="+mn-ea"/>
              <a:ea typeface="+mn-ea"/>
            </a:endParaRPr>
          </a:p>
          <a:p>
            <a:pPr algn="just">
              <a:spcAft>
                <a:spcPts val="0"/>
              </a:spcAft>
            </a:pPr>
            <a:r>
              <a:rPr lang="en-US" altLang="zh-CN" kern="100" dirty="0">
                <a:solidFill>
                  <a:srgbClr val="FF0000"/>
                </a:solidFill>
                <a:latin typeface="+mn-ea"/>
                <a:ea typeface="+mn-ea"/>
                <a:cs typeface="Times New Roman"/>
              </a:rPr>
              <a:t>2</a:t>
            </a:r>
            <a:r>
              <a:rPr lang="zh-CN" altLang="en-US" kern="100" dirty="0">
                <a:solidFill>
                  <a:srgbClr val="FF0000"/>
                </a:solidFill>
                <a:latin typeface="+mn-ea"/>
                <a:ea typeface="+mn-ea"/>
                <a:cs typeface="Times New Roman"/>
              </a:rPr>
              <a:t>、取出源瓶：打开包装桶准备进行源瓶使用安 </a:t>
            </a:r>
            <a:endParaRPr lang="en-US" altLang="zh-CN" kern="100" dirty="0">
              <a:solidFill>
                <a:srgbClr val="FF0000"/>
              </a:solidFill>
              <a:latin typeface="+mn-ea"/>
              <a:ea typeface="+mn-ea"/>
              <a:cs typeface="Times New Roman"/>
            </a:endParaRPr>
          </a:p>
          <a:p>
            <a:pPr algn="just">
              <a:spcAft>
                <a:spcPts val="0"/>
              </a:spcAft>
            </a:pPr>
            <a:r>
              <a:rPr lang="en-US" altLang="zh-CN" kern="100" dirty="0">
                <a:solidFill>
                  <a:srgbClr val="FF0000"/>
                </a:solidFill>
                <a:latin typeface="+mn-ea"/>
                <a:ea typeface="+mn-ea"/>
                <a:cs typeface="Times New Roman"/>
              </a:rPr>
              <a:t>   </a:t>
            </a:r>
            <a:r>
              <a:rPr lang="zh-CN" altLang="en-US" kern="100" dirty="0">
                <a:solidFill>
                  <a:srgbClr val="FF0000"/>
                </a:solidFill>
                <a:latin typeface="+mn-ea"/>
                <a:ea typeface="+mn-ea"/>
                <a:cs typeface="Times New Roman"/>
              </a:rPr>
              <a:t>装更换时，必须穿戴防化服和防化护目镜、防 </a:t>
            </a:r>
            <a:endParaRPr lang="en-US" altLang="zh-CN" kern="100" dirty="0">
              <a:solidFill>
                <a:srgbClr val="FF0000"/>
              </a:solidFill>
              <a:latin typeface="+mn-ea"/>
              <a:ea typeface="+mn-ea"/>
              <a:cs typeface="Times New Roman"/>
            </a:endParaRPr>
          </a:p>
          <a:p>
            <a:pPr algn="just">
              <a:spcAft>
                <a:spcPts val="0"/>
              </a:spcAft>
            </a:pPr>
            <a:r>
              <a:rPr lang="en-US" altLang="zh-CN" kern="100" dirty="0">
                <a:solidFill>
                  <a:srgbClr val="FF0000"/>
                </a:solidFill>
                <a:latin typeface="+mn-ea"/>
                <a:ea typeface="+mn-ea"/>
                <a:cs typeface="Times New Roman"/>
              </a:rPr>
              <a:t>   </a:t>
            </a:r>
            <a:r>
              <a:rPr lang="zh-CN" altLang="en-US" kern="100" dirty="0">
                <a:solidFill>
                  <a:srgbClr val="FF0000"/>
                </a:solidFill>
                <a:latin typeface="+mn-ea"/>
                <a:ea typeface="+mn-ea"/>
                <a:cs typeface="Times New Roman"/>
              </a:rPr>
              <a:t>毒面具；戴好防化手套。</a:t>
            </a:r>
            <a:endParaRPr lang="zh-CN" altLang="zh-CN" kern="100" dirty="0">
              <a:solidFill>
                <a:srgbClr val="FF0000"/>
              </a:solidFill>
              <a:latin typeface="+mn-ea"/>
              <a:ea typeface="+mn-ea"/>
              <a:cs typeface="Times New Roman"/>
            </a:endParaRPr>
          </a:p>
        </p:txBody>
      </p:sp>
      <p:sp>
        <p:nvSpPr>
          <p:cNvPr id="7" name="TextBox 6"/>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的安全使用要求</a:t>
            </a:r>
          </a:p>
        </p:txBody>
      </p:sp>
      <p:sp>
        <p:nvSpPr>
          <p:cNvPr id="14" name="圆角矩形标注 13"/>
          <p:cNvSpPr/>
          <p:nvPr/>
        </p:nvSpPr>
        <p:spPr>
          <a:xfrm>
            <a:off x="8099376" y="1556792"/>
            <a:ext cx="1044624" cy="720080"/>
          </a:xfrm>
          <a:prstGeom prst="wedgeRoundRectCallout">
            <a:avLst>
              <a:gd name="adj1" fmla="val -95299"/>
              <a:gd name="adj2" fmla="val 59973"/>
              <a:gd name="adj3" fmla="val 16667"/>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rPr>
              <a:t>密闭的包装桶</a:t>
            </a:r>
          </a:p>
        </p:txBody>
      </p:sp>
      <p:sp>
        <p:nvSpPr>
          <p:cNvPr id="15" name="圆角矩形标注 14"/>
          <p:cNvSpPr/>
          <p:nvPr/>
        </p:nvSpPr>
        <p:spPr>
          <a:xfrm>
            <a:off x="7559824" y="3933056"/>
            <a:ext cx="1584176" cy="864096"/>
          </a:xfrm>
          <a:prstGeom prst="wedgeRoundRectCallout">
            <a:avLst>
              <a:gd name="adj1" fmla="val -55974"/>
              <a:gd name="adj2" fmla="val 103881"/>
              <a:gd name="adj3" fmla="val 16667"/>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rPr>
              <a:t>打开包装桶取出源瓶时</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332656"/>
            <a:ext cx="4392488" cy="400110"/>
          </a:xfrm>
          <a:prstGeom prst="rect">
            <a:avLst/>
          </a:prstGeom>
          <a:noFill/>
        </p:spPr>
        <p:txBody>
          <a:bodyPr wrap="square" rtlCol="0">
            <a:spAutoFit/>
          </a:bodyPr>
          <a:lstStyle/>
          <a:p>
            <a:r>
              <a:rPr lang="zh-CN" altLang="en-US" sz="2000" b="1" dirty="0">
                <a:solidFill>
                  <a:srgbClr val="FFFF00"/>
                </a:solidFill>
              </a:rPr>
              <a:t>三氯氧磷</a:t>
            </a:r>
            <a:r>
              <a:rPr lang="zh-CN" altLang="en-US" sz="2000" b="1" dirty="0">
                <a:solidFill>
                  <a:schemeClr val="bg1"/>
                </a:solidFill>
              </a:rPr>
              <a:t>安全使用与管理培训：目录</a:t>
            </a:r>
          </a:p>
        </p:txBody>
      </p:sp>
      <p:sp>
        <p:nvSpPr>
          <p:cNvPr id="6" name="矩形 5"/>
          <p:cNvSpPr/>
          <p:nvPr/>
        </p:nvSpPr>
        <p:spPr>
          <a:xfrm>
            <a:off x="2195736" y="2348880"/>
            <a:ext cx="4572000" cy="46166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r>
              <a:rPr lang="zh-CN" altLang="en-US" sz="2400" b="1" dirty="0">
                <a:solidFill>
                  <a:srgbClr val="FFFF00"/>
                </a:solidFill>
              </a:rPr>
              <a:t>三氯氧磷</a:t>
            </a:r>
            <a:r>
              <a:rPr lang="zh-CN" altLang="en-US" sz="2400" dirty="0"/>
              <a:t>在晶科公司的</a:t>
            </a:r>
            <a:r>
              <a:rPr lang="zh-CN" altLang="en-US" sz="2400" b="1" dirty="0">
                <a:solidFill>
                  <a:srgbClr val="FFFF00"/>
                </a:solidFill>
              </a:rPr>
              <a:t>用途</a:t>
            </a:r>
          </a:p>
        </p:txBody>
      </p:sp>
      <p:sp>
        <p:nvSpPr>
          <p:cNvPr id="7" name="矩形 6"/>
          <p:cNvSpPr/>
          <p:nvPr/>
        </p:nvSpPr>
        <p:spPr>
          <a:xfrm>
            <a:off x="2195736" y="3068960"/>
            <a:ext cx="4572000" cy="46166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r>
              <a:rPr lang="zh-CN" altLang="en-US" sz="2400" b="1" dirty="0">
                <a:solidFill>
                  <a:srgbClr val="FFFF00"/>
                </a:solidFill>
              </a:rPr>
              <a:t>三氯氧磷</a:t>
            </a:r>
            <a:r>
              <a:rPr lang="zh-CN" altLang="en-US" sz="2400" dirty="0">
                <a:solidFill>
                  <a:schemeClr val="bg1"/>
                </a:solidFill>
              </a:rPr>
              <a:t>使用的</a:t>
            </a:r>
            <a:r>
              <a:rPr lang="zh-CN" altLang="en-US" sz="2400" b="1" dirty="0">
                <a:solidFill>
                  <a:srgbClr val="FFFF00"/>
                </a:solidFill>
              </a:rPr>
              <a:t>安全要求</a:t>
            </a:r>
          </a:p>
        </p:txBody>
      </p:sp>
      <p:sp>
        <p:nvSpPr>
          <p:cNvPr id="8" name="矩形 7">
            <a:hlinkClick r:id="rId3" action="ppaction://hlinkpres?slideindex=1&amp;slidetitle="/>
          </p:cNvPr>
          <p:cNvSpPr/>
          <p:nvPr/>
        </p:nvSpPr>
        <p:spPr>
          <a:xfrm>
            <a:off x="2195736" y="1628800"/>
            <a:ext cx="4572000" cy="46166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r>
              <a:rPr lang="zh-CN" altLang="en-US" sz="2400" dirty="0"/>
              <a:t>什么是</a:t>
            </a:r>
            <a:r>
              <a:rPr lang="zh-CN" altLang="en-US" sz="2400" b="1" dirty="0">
                <a:solidFill>
                  <a:srgbClr val="FFFF00"/>
                </a:solidFill>
              </a:rPr>
              <a:t>三氯氧磷</a:t>
            </a:r>
            <a:r>
              <a:rPr lang="zh-CN" altLang="en-US" sz="2400" dirty="0"/>
              <a:t>？</a:t>
            </a:r>
          </a:p>
        </p:txBody>
      </p:sp>
      <p:sp>
        <p:nvSpPr>
          <p:cNvPr id="9" name="矩形 8"/>
          <p:cNvSpPr/>
          <p:nvPr/>
        </p:nvSpPr>
        <p:spPr>
          <a:xfrm>
            <a:off x="2195736" y="3789040"/>
            <a:ext cx="4572000" cy="46166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r>
              <a:rPr lang="zh-CN" altLang="en-US" sz="2400" b="1" dirty="0">
                <a:solidFill>
                  <a:srgbClr val="FFFF00"/>
                </a:solidFill>
              </a:rPr>
              <a:t>三氯氧磷</a:t>
            </a:r>
            <a:r>
              <a:rPr lang="zh-CN" altLang="en-US" sz="2400" dirty="0"/>
              <a:t>泄漏的</a:t>
            </a:r>
            <a:r>
              <a:rPr lang="zh-CN" altLang="en-US" sz="2400" b="1" dirty="0">
                <a:solidFill>
                  <a:srgbClr val="FFFF00"/>
                </a:solidFill>
              </a:rPr>
              <a:t>应急</a:t>
            </a:r>
            <a:r>
              <a:rPr lang="zh-CN" altLang="en-US" sz="2400" dirty="0"/>
              <a:t>处理</a:t>
            </a:r>
            <a:r>
              <a:rPr lang="zh-CN" altLang="en-US" sz="2400" b="1" dirty="0">
                <a:solidFill>
                  <a:srgbClr val="FFFF00"/>
                </a:solidFill>
              </a:rPr>
              <a:t>措施</a:t>
            </a:r>
          </a:p>
        </p:txBody>
      </p:sp>
      <p:sp>
        <p:nvSpPr>
          <p:cNvPr id="10" name="矩形 9"/>
          <p:cNvSpPr/>
          <p:nvPr/>
        </p:nvSpPr>
        <p:spPr>
          <a:xfrm>
            <a:off x="2195736" y="5229200"/>
            <a:ext cx="4572000" cy="46166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r>
              <a:rPr lang="zh-CN" altLang="en-US" sz="2400" b="1" dirty="0">
                <a:solidFill>
                  <a:srgbClr val="FFFF00"/>
                </a:solidFill>
              </a:rPr>
              <a:t>三氯氧磷</a:t>
            </a:r>
            <a:r>
              <a:rPr lang="zh-CN" altLang="en-US" sz="2400" dirty="0"/>
              <a:t>的</a:t>
            </a:r>
            <a:r>
              <a:rPr lang="en-US" altLang="zh-CN" sz="2400" b="1" dirty="0">
                <a:solidFill>
                  <a:srgbClr val="FFFF00"/>
                </a:solidFill>
              </a:rPr>
              <a:t>MSDS</a:t>
            </a:r>
            <a:endParaRPr lang="zh-CN" altLang="en-US" sz="2400" b="1" dirty="0">
              <a:solidFill>
                <a:schemeClr val="bg1"/>
              </a:solidFill>
            </a:endParaRPr>
          </a:p>
        </p:txBody>
      </p:sp>
      <p:sp>
        <p:nvSpPr>
          <p:cNvPr id="11" name="圆角矩形 10"/>
          <p:cNvSpPr/>
          <p:nvPr/>
        </p:nvSpPr>
        <p:spPr>
          <a:xfrm>
            <a:off x="1259632" y="1628800"/>
            <a:ext cx="432048" cy="4320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2400" dirty="0">
                <a:solidFill>
                  <a:schemeClr val="bg1"/>
                </a:solidFill>
              </a:rPr>
              <a:t>1</a:t>
            </a:r>
            <a:endParaRPr lang="zh-CN" altLang="en-US" sz="2400" dirty="0">
              <a:solidFill>
                <a:schemeClr val="bg1"/>
              </a:solidFill>
            </a:endParaRPr>
          </a:p>
        </p:txBody>
      </p:sp>
      <p:sp>
        <p:nvSpPr>
          <p:cNvPr id="18" name="圆角矩形 17"/>
          <p:cNvSpPr/>
          <p:nvPr/>
        </p:nvSpPr>
        <p:spPr>
          <a:xfrm>
            <a:off x="1259632" y="2348880"/>
            <a:ext cx="432048" cy="4320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2400" dirty="0">
                <a:solidFill>
                  <a:schemeClr val="bg1"/>
                </a:solidFill>
              </a:rPr>
              <a:t>2</a:t>
            </a:r>
            <a:endParaRPr lang="zh-CN" altLang="en-US" sz="2400" dirty="0">
              <a:solidFill>
                <a:schemeClr val="bg1"/>
              </a:solidFill>
            </a:endParaRPr>
          </a:p>
        </p:txBody>
      </p:sp>
      <p:sp>
        <p:nvSpPr>
          <p:cNvPr id="19" name="圆角矩形 18"/>
          <p:cNvSpPr/>
          <p:nvPr/>
        </p:nvSpPr>
        <p:spPr>
          <a:xfrm>
            <a:off x="1259632" y="3068960"/>
            <a:ext cx="432048" cy="4320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2400" dirty="0">
                <a:solidFill>
                  <a:schemeClr val="bg1"/>
                </a:solidFill>
              </a:rPr>
              <a:t>3</a:t>
            </a:r>
            <a:endParaRPr lang="zh-CN" altLang="en-US" sz="2400" dirty="0">
              <a:solidFill>
                <a:schemeClr val="bg1"/>
              </a:solidFill>
            </a:endParaRPr>
          </a:p>
        </p:txBody>
      </p:sp>
      <p:sp>
        <p:nvSpPr>
          <p:cNvPr id="20" name="圆角矩形 19"/>
          <p:cNvSpPr/>
          <p:nvPr/>
        </p:nvSpPr>
        <p:spPr>
          <a:xfrm>
            <a:off x="1259632" y="3789040"/>
            <a:ext cx="432048" cy="4320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2400" dirty="0">
                <a:solidFill>
                  <a:schemeClr val="bg1"/>
                </a:solidFill>
              </a:rPr>
              <a:t>4</a:t>
            </a:r>
            <a:endParaRPr lang="zh-CN" altLang="en-US" sz="2400" dirty="0">
              <a:solidFill>
                <a:schemeClr val="bg1"/>
              </a:solidFill>
            </a:endParaRPr>
          </a:p>
        </p:txBody>
      </p:sp>
      <p:sp>
        <p:nvSpPr>
          <p:cNvPr id="21" name="圆角矩形 20"/>
          <p:cNvSpPr/>
          <p:nvPr/>
        </p:nvSpPr>
        <p:spPr>
          <a:xfrm>
            <a:off x="1259632" y="4509120"/>
            <a:ext cx="432048" cy="4320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2400" dirty="0">
                <a:solidFill>
                  <a:schemeClr val="bg1"/>
                </a:solidFill>
              </a:rPr>
              <a:t>5</a:t>
            </a:r>
            <a:endParaRPr lang="zh-CN" altLang="en-US" sz="2400" dirty="0">
              <a:solidFill>
                <a:schemeClr val="bg1"/>
              </a:solidFill>
            </a:endParaRPr>
          </a:p>
        </p:txBody>
      </p:sp>
      <p:sp>
        <p:nvSpPr>
          <p:cNvPr id="22" name="矩形 21"/>
          <p:cNvSpPr/>
          <p:nvPr/>
        </p:nvSpPr>
        <p:spPr>
          <a:xfrm>
            <a:off x="2195736" y="4509120"/>
            <a:ext cx="4572000" cy="46166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r>
              <a:rPr lang="zh-CN" altLang="en-US" sz="2400" b="1" dirty="0">
                <a:solidFill>
                  <a:srgbClr val="FFFF00"/>
                </a:solidFill>
              </a:rPr>
              <a:t>三氯氧磷</a:t>
            </a:r>
            <a:r>
              <a:rPr lang="zh-CN" altLang="en-US" sz="2400" dirty="0"/>
              <a:t>的</a:t>
            </a:r>
            <a:r>
              <a:rPr lang="zh-CN" altLang="en-US" sz="2400" b="1" dirty="0">
                <a:solidFill>
                  <a:srgbClr val="FFFF00"/>
                </a:solidFill>
              </a:rPr>
              <a:t>安全管理</a:t>
            </a:r>
          </a:p>
        </p:txBody>
      </p:sp>
      <p:sp>
        <p:nvSpPr>
          <p:cNvPr id="23" name="圆角矩形 22"/>
          <p:cNvSpPr/>
          <p:nvPr/>
        </p:nvSpPr>
        <p:spPr>
          <a:xfrm>
            <a:off x="1259632" y="5229200"/>
            <a:ext cx="432048" cy="4320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2400" dirty="0">
                <a:solidFill>
                  <a:schemeClr val="bg1"/>
                </a:solidFill>
              </a:rPr>
              <a:t>6</a:t>
            </a:r>
            <a:endParaRPr lang="zh-CN" altLang="en-US" sz="24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like580301\Desktop\_c_uHnGhCmZlWL-AzjNv1qxpb3TdAOZaNe3THdvWBxZJHYHCzon1FS94w_1Sr3LQG7h.jpg"/>
          <p:cNvPicPr>
            <a:picLocks noChangeAspect="1" noChangeArrowheads="1"/>
          </p:cNvPicPr>
          <p:nvPr/>
        </p:nvPicPr>
        <p:blipFill>
          <a:blip r:embed="rId3" cstate="print"/>
          <a:srcRect/>
          <a:stretch>
            <a:fillRect/>
          </a:stretch>
        </p:blipFill>
        <p:spPr bwMode="auto">
          <a:xfrm>
            <a:off x="3059832" y="2708920"/>
            <a:ext cx="2448272" cy="2396745"/>
          </a:xfrm>
          <a:prstGeom prst="rect">
            <a:avLst/>
          </a:prstGeom>
          <a:noFill/>
        </p:spPr>
      </p:pic>
      <p:sp>
        <p:nvSpPr>
          <p:cNvPr id="5" name="TextBox 4"/>
          <p:cNvSpPr txBox="1"/>
          <p:nvPr/>
        </p:nvSpPr>
        <p:spPr>
          <a:xfrm>
            <a:off x="251520" y="404664"/>
            <a:ext cx="5544616"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使用安全防护：眼睛、面部、呼吸、手部</a:t>
            </a:r>
          </a:p>
        </p:txBody>
      </p:sp>
      <p:sp>
        <p:nvSpPr>
          <p:cNvPr id="6" name="TextBox 5"/>
          <p:cNvSpPr txBox="1"/>
          <p:nvPr/>
        </p:nvSpPr>
        <p:spPr>
          <a:xfrm>
            <a:off x="971600" y="3429000"/>
            <a:ext cx="1800200" cy="461665"/>
          </a:xfrm>
          <a:prstGeom prst="rect">
            <a:avLst/>
          </a:prstGeom>
          <a:noFill/>
        </p:spPr>
        <p:txBody>
          <a:bodyPr wrap="square" rtlCol="0">
            <a:spAutoFit/>
          </a:bodyPr>
          <a:lstStyle/>
          <a:p>
            <a:r>
              <a:rPr lang="zh-CN" altLang="en-US" sz="2400" dirty="0">
                <a:solidFill>
                  <a:srgbClr val="FF0000"/>
                </a:solidFill>
              </a:rPr>
              <a:t>连体防化服</a:t>
            </a:r>
          </a:p>
        </p:txBody>
      </p:sp>
      <p:pic>
        <p:nvPicPr>
          <p:cNvPr id="9" name="Picture 3" descr="C:\Users\like580301\AppData\Roaming\Tencent\Users\1009728048\QQ\WinTemp\RichOle\@ZOXIW1$}4`)83YE{~`F@P7.jpg"/>
          <p:cNvPicPr>
            <a:picLocks noChangeAspect="1" noChangeArrowheads="1"/>
          </p:cNvPicPr>
          <p:nvPr/>
        </p:nvPicPr>
        <p:blipFill>
          <a:blip r:embed="rId4" cstate="print"/>
          <a:srcRect/>
          <a:stretch>
            <a:fillRect/>
          </a:stretch>
        </p:blipFill>
        <p:spPr bwMode="auto">
          <a:xfrm>
            <a:off x="6084168" y="4221088"/>
            <a:ext cx="2420840" cy="2291274"/>
          </a:xfrm>
          <a:prstGeom prst="rect">
            <a:avLst/>
          </a:prstGeom>
          <a:noFill/>
        </p:spPr>
      </p:pic>
      <p:sp>
        <p:nvSpPr>
          <p:cNvPr id="10" name="TextBox 9"/>
          <p:cNvSpPr txBox="1"/>
          <p:nvPr/>
        </p:nvSpPr>
        <p:spPr>
          <a:xfrm>
            <a:off x="1979712" y="5085184"/>
            <a:ext cx="3275856" cy="461665"/>
          </a:xfrm>
          <a:prstGeom prst="rect">
            <a:avLst/>
          </a:prstGeom>
          <a:noFill/>
        </p:spPr>
        <p:txBody>
          <a:bodyPr wrap="square" rtlCol="0">
            <a:spAutoFit/>
          </a:bodyPr>
          <a:lstStyle/>
          <a:p>
            <a:r>
              <a:rPr lang="zh-CN" altLang="en-US" sz="2400" dirty="0">
                <a:solidFill>
                  <a:srgbClr val="0033CC"/>
                </a:solidFill>
              </a:rPr>
              <a:t>眼部和面部：防毒面具</a:t>
            </a:r>
          </a:p>
        </p:txBody>
      </p:sp>
      <p:sp>
        <p:nvSpPr>
          <p:cNvPr id="11" name="TextBox 10"/>
          <p:cNvSpPr txBox="1"/>
          <p:nvPr/>
        </p:nvSpPr>
        <p:spPr>
          <a:xfrm>
            <a:off x="6012160" y="3501008"/>
            <a:ext cx="2520280" cy="461665"/>
          </a:xfrm>
          <a:prstGeom prst="rect">
            <a:avLst/>
          </a:prstGeom>
          <a:noFill/>
        </p:spPr>
        <p:txBody>
          <a:bodyPr wrap="square" rtlCol="0">
            <a:spAutoFit/>
          </a:bodyPr>
          <a:lstStyle/>
          <a:p>
            <a:r>
              <a:rPr lang="zh-CN" altLang="en-US" sz="2400" dirty="0">
                <a:solidFill>
                  <a:srgbClr val="FF0000"/>
                </a:solidFill>
              </a:rPr>
              <a:t>手部：防化手套</a:t>
            </a:r>
            <a:endParaRPr lang="zh-CN" altLang="en-US" sz="2400" dirty="0">
              <a:solidFill>
                <a:srgbClr val="0033CC"/>
              </a:solidFill>
            </a:endParaRPr>
          </a:p>
        </p:txBody>
      </p:sp>
      <p:sp>
        <p:nvSpPr>
          <p:cNvPr id="12" name="TextBox 11"/>
          <p:cNvSpPr txBox="1"/>
          <p:nvPr/>
        </p:nvSpPr>
        <p:spPr>
          <a:xfrm>
            <a:off x="4644008" y="1556792"/>
            <a:ext cx="3888432" cy="1077218"/>
          </a:xfrm>
          <a:prstGeom prst="rect">
            <a:avLst/>
          </a:prstGeom>
          <a:noFill/>
        </p:spPr>
        <p:txBody>
          <a:bodyPr wrap="square" rtlCol="0">
            <a:spAutoFit/>
          </a:bodyPr>
          <a:lstStyle/>
          <a:p>
            <a:pPr algn="ctr"/>
            <a:r>
              <a:rPr lang="zh-CN" altLang="en-US" sz="3200" dirty="0">
                <a:latin typeface="华文行楷" pitchFamily="2" charset="-122"/>
                <a:ea typeface="华文行楷" pitchFamily="2" charset="-122"/>
              </a:rPr>
              <a:t>安装源瓶时的最基本的安全防护措施</a:t>
            </a:r>
            <a:endParaRPr lang="zh-CN" altLang="en-US" dirty="0"/>
          </a:p>
        </p:txBody>
      </p:sp>
      <p:pic>
        <p:nvPicPr>
          <p:cNvPr id="33793" name="Picture 1" descr="C:\Users\like580301\AppData\Roaming\Tencent\Users\1009728048\QQ\WinTemp\RichOle\T3U5(ELE4RZV5{(]@`LW}PJ.jpg"/>
          <p:cNvPicPr>
            <a:picLocks noChangeAspect="1" noChangeArrowheads="1"/>
          </p:cNvPicPr>
          <p:nvPr/>
        </p:nvPicPr>
        <p:blipFill>
          <a:blip r:embed="rId5" cstate="print"/>
          <a:srcRect/>
          <a:stretch>
            <a:fillRect/>
          </a:stretch>
        </p:blipFill>
        <p:spPr bwMode="auto">
          <a:xfrm>
            <a:off x="755576" y="836712"/>
            <a:ext cx="2232248" cy="2613043"/>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1340768"/>
            <a:ext cx="7416824" cy="496996"/>
          </a:xfrm>
          <a:prstGeom prst="rect">
            <a:avLst/>
          </a:prstGeom>
          <a:noFill/>
        </p:spPr>
        <p:txBody>
          <a:bodyPr wrap="square" rtlCol="0">
            <a:spAutoFit/>
          </a:bodyPr>
          <a:lstStyle/>
          <a:p>
            <a:pPr algn="ctr">
              <a:lnSpc>
                <a:spcPct val="150000"/>
              </a:lnSpc>
            </a:pPr>
            <a:endParaRPr lang="en-US" altLang="zh-CN" sz="2000" dirty="0">
              <a:solidFill>
                <a:srgbClr val="0033CC"/>
              </a:solidFill>
            </a:endParaRPr>
          </a:p>
        </p:txBody>
      </p:sp>
      <p:sp>
        <p:nvSpPr>
          <p:cNvPr id="7" name="TextBox 6"/>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的安全使用要求：</a:t>
            </a:r>
            <a:r>
              <a:rPr lang="en-US" altLang="zh-CN" b="1" dirty="0">
                <a:solidFill>
                  <a:schemeClr val="bg1"/>
                </a:solidFill>
              </a:rPr>
              <a:t>《</a:t>
            </a:r>
            <a:r>
              <a:rPr lang="zh-CN" altLang="en-US" b="1" dirty="0">
                <a:solidFill>
                  <a:schemeClr val="bg1"/>
                </a:solidFill>
              </a:rPr>
              <a:t>安规</a:t>
            </a:r>
            <a:r>
              <a:rPr lang="en-US" altLang="zh-CN" b="1" dirty="0">
                <a:solidFill>
                  <a:schemeClr val="bg1"/>
                </a:solidFill>
              </a:rPr>
              <a:t>》</a:t>
            </a:r>
            <a:endParaRPr lang="zh-CN" altLang="en-US" b="1" dirty="0">
              <a:solidFill>
                <a:schemeClr val="bg1"/>
              </a:solidFill>
            </a:endParaRPr>
          </a:p>
        </p:txBody>
      </p:sp>
      <p:sp>
        <p:nvSpPr>
          <p:cNvPr id="6" name="矩形 5"/>
          <p:cNvSpPr/>
          <p:nvPr/>
        </p:nvSpPr>
        <p:spPr>
          <a:xfrm>
            <a:off x="683568" y="1916832"/>
            <a:ext cx="4608512" cy="4247317"/>
          </a:xfrm>
          <a:prstGeom prst="rect">
            <a:avLst/>
          </a:prstGeom>
        </p:spPr>
        <p:txBody>
          <a:bodyPr wrap="square">
            <a:spAutoFit/>
          </a:bodyPr>
          <a:lstStyle/>
          <a:p>
            <a:pPr>
              <a:lnSpc>
                <a:spcPct val="150000"/>
              </a:lnSpc>
            </a:pPr>
            <a:r>
              <a:rPr lang="en-US" altLang="zh-CN" sz="2000" dirty="0"/>
              <a:t>4</a:t>
            </a:r>
            <a:r>
              <a:rPr lang="zh-CN" altLang="en-US" sz="2000" dirty="0"/>
              <a:t>、</a:t>
            </a:r>
            <a:r>
              <a:rPr lang="zh-CN" altLang="zh-CN" sz="2000" dirty="0"/>
              <a:t>设备涉及到磷源柜故障检修：①当设备发生故障，设备人员需要打开磷源柜进行检修时，打开之前必须参照《磷源更换作业指导书》穿戴好防护用品，拆除磷源瓶，并将源瓶放置源瓶房内的安全位置后，方可按照正常程序进行检修，故障处理完成之后，同样参照《磷源更换作业指导书》安装磷源，并进行鼓泡测试后，交付生产；</a:t>
            </a:r>
            <a:endParaRPr lang="zh-CN" altLang="en-US" sz="2000" dirty="0"/>
          </a:p>
        </p:txBody>
      </p:sp>
      <p:sp>
        <p:nvSpPr>
          <p:cNvPr id="8" name="Rectangle 5"/>
          <p:cNvSpPr>
            <a:spLocks noChangeArrowheads="1"/>
          </p:cNvSpPr>
          <p:nvPr/>
        </p:nvSpPr>
        <p:spPr bwMode="auto">
          <a:xfrm>
            <a:off x="683568" y="980728"/>
            <a:ext cx="651621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0000"/>
                </a:solidFill>
                <a:effectLst/>
                <a:latin typeface="Times New Roman" pitchFamily="18" charset="0"/>
                <a:ea typeface="宋体" pitchFamily="2" charset="-122"/>
                <a:cs typeface="宋体" pitchFamily="2" charset="-122"/>
              </a:rPr>
              <a:t>《</a:t>
            </a:r>
            <a:r>
              <a:rPr kumimoji="0" lang="zh-CN" sz="2400" b="0" i="0" u="none" strike="noStrike" cap="none" normalizeH="0" baseline="0" dirty="0">
                <a:ln>
                  <a:noFill/>
                </a:ln>
                <a:solidFill>
                  <a:srgbClr val="FF0000"/>
                </a:solidFill>
                <a:effectLst/>
                <a:latin typeface="Times New Roman" pitchFamily="18" charset="0"/>
                <a:ea typeface="宋体" pitchFamily="2" charset="-122"/>
                <a:cs typeface="宋体" pitchFamily="2" charset="-122"/>
              </a:rPr>
              <a:t>扩散岗位</a:t>
            </a:r>
            <a:r>
              <a:rPr kumimoji="0" lang="en-US" altLang="zh-CN" sz="2400" b="0" i="0" u="none" strike="noStrike" cap="none" normalizeH="0" baseline="0" dirty="0" err="1">
                <a:ln>
                  <a:noFill/>
                </a:ln>
                <a:solidFill>
                  <a:srgbClr val="FF0000"/>
                </a:solidFill>
                <a:effectLst/>
                <a:latin typeface="Times New Roman" pitchFamily="18" charset="0"/>
                <a:ea typeface="宋体" pitchFamily="2" charset="-122"/>
                <a:cs typeface="宋体" pitchFamily="2" charset="-122"/>
              </a:rPr>
              <a:t>Tempress</a:t>
            </a:r>
            <a:r>
              <a:rPr kumimoji="0" lang="zh-CN" altLang="en-US" sz="2400" b="0" i="0" u="none" strike="noStrike" cap="none" normalizeH="0" baseline="0" dirty="0">
                <a:ln>
                  <a:noFill/>
                </a:ln>
                <a:solidFill>
                  <a:srgbClr val="FF0000"/>
                </a:solidFill>
                <a:effectLst/>
                <a:latin typeface="Times New Roman" pitchFamily="18" charset="0"/>
                <a:ea typeface="宋体" pitchFamily="2" charset="-122"/>
                <a:cs typeface="宋体" pitchFamily="2" charset="-122"/>
              </a:rPr>
              <a:t>设备</a:t>
            </a:r>
            <a:r>
              <a:rPr kumimoji="0" lang="zh-CN" altLang="en-US" sz="2400" b="0" i="0" u="none" strike="noStrike" cap="none" normalizeH="0" baseline="0" dirty="0">
                <a:ln>
                  <a:noFill/>
                </a:ln>
                <a:solidFill>
                  <a:srgbClr val="FF0000"/>
                </a:solidFill>
                <a:effectLst/>
                <a:latin typeface="Arial" pitchFamily="34" charset="0"/>
                <a:ea typeface="宋体" pitchFamily="2" charset="-122"/>
                <a:cs typeface="宋体" pitchFamily="2" charset="-122"/>
              </a:rPr>
              <a:t>安全技术操作规程</a:t>
            </a:r>
            <a:r>
              <a:rPr kumimoji="0" lang="en-US" altLang="zh-CN" sz="2400" b="0" i="0" u="none" strike="noStrike" cap="none" normalizeH="0" baseline="0" dirty="0">
                <a:ln>
                  <a:noFill/>
                </a:ln>
                <a:solidFill>
                  <a:srgbClr val="FF0000"/>
                </a:solidFill>
                <a:effectLst/>
                <a:latin typeface="Arial" pitchFamily="34" charset="0"/>
                <a:ea typeface="宋体" pitchFamily="2" charset="-122"/>
                <a:cs typeface="宋体" pitchFamily="2" charset="-122"/>
              </a:rPr>
              <a:t>》</a:t>
            </a:r>
            <a:r>
              <a:rPr kumimoji="0" lang="zh-CN" altLang="en-US" sz="2400" b="0" i="0" u="none" strike="noStrike" cap="none" normalizeH="0" baseline="0" dirty="0">
                <a:ln>
                  <a:noFill/>
                </a:ln>
                <a:solidFill>
                  <a:srgbClr val="FF0000"/>
                </a:solidFill>
                <a:effectLst/>
                <a:latin typeface="Arial" pitchFamily="34" charset="0"/>
                <a:ea typeface="宋体" pitchFamily="2" charset="-122"/>
                <a:cs typeface="宋体" pitchFamily="2" charset="-122"/>
              </a:rPr>
              <a:t> </a:t>
            </a:r>
          </a:p>
        </p:txBody>
      </p:sp>
      <p:sp>
        <p:nvSpPr>
          <p:cNvPr id="9" name="矩形 8"/>
          <p:cNvSpPr/>
          <p:nvPr/>
        </p:nvSpPr>
        <p:spPr>
          <a:xfrm>
            <a:off x="827584" y="1484784"/>
            <a:ext cx="2520242" cy="461665"/>
          </a:xfrm>
          <a:prstGeom prst="rect">
            <a:avLst/>
          </a:prstGeom>
        </p:spPr>
        <p:txBody>
          <a:bodyPr wrap="none">
            <a:spAutoFit/>
          </a:bodyPr>
          <a:lstStyle/>
          <a:p>
            <a:r>
              <a:rPr lang="zh-CN" altLang="zh-CN" sz="2400" b="1" dirty="0"/>
              <a:t>四、</a:t>
            </a:r>
            <a:r>
              <a:rPr lang="en-US" altLang="zh-CN" sz="2400" b="1" dirty="0"/>
              <a:t> </a:t>
            </a:r>
            <a:r>
              <a:rPr lang="zh-CN" altLang="zh-CN" sz="2400" b="1" dirty="0"/>
              <a:t>运转中检查</a:t>
            </a:r>
            <a:endParaRPr lang="zh-CN" altLang="en-US" sz="2400" dirty="0"/>
          </a:p>
        </p:txBody>
      </p:sp>
      <p:pic>
        <p:nvPicPr>
          <p:cNvPr id="27649" name="Picture 1" descr="IMG_20130217_132351"/>
          <p:cNvPicPr>
            <a:picLocks noChangeAspect="1" noChangeArrowheads="1"/>
          </p:cNvPicPr>
          <p:nvPr/>
        </p:nvPicPr>
        <p:blipFill>
          <a:blip r:embed="rId3" cstate="print"/>
          <a:srcRect l="4375"/>
          <a:stretch>
            <a:fillRect/>
          </a:stretch>
        </p:blipFill>
        <p:spPr bwMode="auto">
          <a:xfrm>
            <a:off x="5652120" y="2132856"/>
            <a:ext cx="3117904" cy="2448272"/>
          </a:xfrm>
          <a:prstGeom prst="rect">
            <a:avLst/>
          </a:prstGeom>
          <a:noFill/>
          <a:ln w="9525">
            <a:noFill/>
            <a:miter lim="800000"/>
            <a:headEnd/>
            <a:tailEnd/>
          </a:ln>
        </p:spPr>
      </p:pic>
      <p:sp>
        <p:nvSpPr>
          <p:cNvPr id="27650" name="Oval 2"/>
          <p:cNvSpPr>
            <a:spLocks noChangeArrowheads="1"/>
          </p:cNvSpPr>
          <p:nvPr/>
        </p:nvSpPr>
        <p:spPr bwMode="auto">
          <a:xfrm>
            <a:off x="7236296" y="3140968"/>
            <a:ext cx="720080" cy="720080"/>
          </a:xfrm>
          <a:prstGeom prst="ellipse">
            <a:avLst/>
          </a:prstGeom>
          <a:solidFill>
            <a:srgbClr val="FFFFFF">
              <a:alpha val="0"/>
            </a:srgbClr>
          </a:solidFill>
          <a:ln w="28575">
            <a:solidFill>
              <a:srgbClr val="FF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651" name="Text Box 3"/>
          <p:cNvSpPr txBox="1">
            <a:spLocks noChangeArrowheads="1"/>
          </p:cNvSpPr>
          <p:nvPr/>
        </p:nvSpPr>
        <p:spPr bwMode="auto">
          <a:xfrm>
            <a:off x="5652120" y="4869160"/>
            <a:ext cx="1512168" cy="1008112"/>
          </a:xfrm>
          <a:prstGeom prst="rect">
            <a:avLst/>
          </a:prstGeom>
          <a:no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CN" altLang="en-US" sz="1600" b="0" i="0" u="none" strike="noStrike" cap="none" normalizeH="0" baseline="0" dirty="0">
                <a:ln>
                  <a:noFill/>
                </a:ln>
                <a:solidFill>
                  <a:schemeClr val="tx1"/>
                </a:solidFill>
                <a:effectLst/>
                <a:latin typeface="Calibri" pitchFamily="34" charset="0"/>
                <a:ea typeface="宋体" pitchFamily="2" charset="-122"/>
                <a:cs typeface="宋体" pitchFamily="2" charset="-122"/>
              </a:rPr>
              <a:t>打开源瓶柜检修之前，必须穿戴好防护用品</a:t>
            </a:r>
            <a:endParaRPr kumimoji="0" lang="zh-CN" sz="1600" b="0" i="0" u="none" strike="noStrike" cap="none" normalizeH="0" baseline="0" dirty="0">
              <a:ln>
                <a:noFill/>
              </a:ln>
              <a:solidFill>
                <a:schemeClr val="tx1"/>
              </a:solidFill>
              <a:effectLst/>
              <a:latin typeface="Arial" pitchFamily="34" charset="0"/>
              <a:ea typeface="宋体" pitchFamily="2" charset="-122"/>
              <a:cs typeface="宋体" pitchFamily="2" charset="-122"/>
            </a:endParaRPr>
          </a:p>
        </p:txBody>
      </p:sp>
      <p:cxnSp>
        <p:nvCxnSpPr>
          <p:cNvPr id="12" name="直接箭头连接符 11"/>
          <p:cNvCxnSpPr>
            <a:stCxn id="27651" idx="0"/>
            <a:endCxn id="27650" idx="3"/>
          </p:cNvCxnSpPr>
          <p:nvPr/>
        </p:nvCxnSpPr>
        <p:spPr>
          <a:xfrm flipV="1">
            <a:off x="6408204" y="3755595"/>
            <a:ext cx="933545" cy="111356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1520" y="404664"/>
            <a:ext cx="5688632"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的安全使用要求：</a:t>
            </a:r>
            <a:r>
              <a:rPr lang="en-US" altLang="zh-CN" b="1" dirty="0">
                <a:solidFill>
                  <a:schemeClr val="bg1"/>
                </a:solidFill>
              </a:rPr>
              <a:t>《</a:t>
            </a:r>
            <a:r>
              <a:rPr lang="zh-CN" altLang="en-US" b="1" dirty="0">
                <a:solidFill>
                  <a:schemeClr val="bg1"/>
                </a:solidFill>
              </a:rPr>
              <a:t>安规</a:t>
            </a:r>
            <a:r>
              <a:rPr lang="en-US" altLang="zh-CN" b="1" dirty="0">
                <a:solidFill>
                  <a:schemeClr val="bg1"/>
                </a:solidFill>
              </a:rPr>
              <a:t>》</a:t>
            </a:r>
            <a:r>
              <a:rPr lang="zh-CN" altLang="en-US" b="1" dirty="0">
                <a:solidFill>
                  <a:schemeClr val="bg1"/>
                </a:solidFill>
              </a:rPr>
              <a:t>源瓶异常的处理</a:t>
            </a:r>
          </a:p>
        </p:txBody>
      </p:sp>
      <p:pic>
        <p:nvPicPr>
          <p:cNvPr id="95234" name="Picture 2" descr="IMG_20130217_132438"/>
          <p:cNvPicPr>
            <a:picLocks noChangeAspect="1" noChangeArrowheads="1"/>
          </p:cNvPicPr>
          <p:nvPr/>
        </p:nvPicPr>
        <p:blipFill>
          <a:blip r:embed="rId3" cstate="print"/>
          <a:srcRect/>
          <a:stretch>
            <a:fillRect/>
          </a:stretch>
        </p:blipFill>
        <p:spPr bwMode="auto">
          <a:xfrm>
            <a:off x="5364088" y="1700808"/>
            <a:ext cx="3551551" cy="2664296"/>
          </a:xfrm>
          <a:prstGeom prst="rect">
            <a:avLst/>
          </a:prstGeom>
          <a:noFill/>
          <a:ln w="9525">
            <a:noFill/>
            <a:miter lim="800000"/>
            <a:headEnd/>
            <a:tailEnd/>
          </a:ln>
        </p:spPr>
      </p:pic>
      <p:sp>
        <p:nvSpPr>
          <p:cNvPr id="95235" name="Rectangle 3"/>
          <p:cNvSpPr>
            <a:spLocks noChangeArrowheads="1"/>
          </p:cNvSpPr>
          <p:nvPr/>
        </p:nvSpPr>
        <p:spPr bwMode="auto">
          <a:xfrm>
            <a:off x="755576" y="1556792"/>
            <a:ext cx="439248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742950" algn="l"/>
              </a:tabLst>
            </a:pPr>
            <a:r>
              <a:rPr kumimoji="0" lang="zh-CN" altLang="zh-CN" sz="2000" b="0" i="0" u="none" strike="noStrike" cap="none" normalizeH="0" baseline="0" dirty="0">
                <a:ln>
                  <a:noFill/>
                </a:ln>
                <a:solidFill>
                  <a:schemeClr val="tx1"/>
                </a:solidFill>
                <a:effectLst/>
                <a:latin typeface="宋体" pitchFamily="2" charset="-122"/>
                <a:ea typeface="宋体" pitchFamily="2" charset="-122"/>
                <a:cs typeface="Times New Roman" pitchFamily="18" charset="0"/>
              </a:rPr>
              <a:t>②</a:t>
            </a:r>
            <a:r>
              <a:rPr kumimoji="0" lang="zh-CN" sz="2000" b="0" i="0" u="none" strike="noStrike" cap="none" normalizeH="0" baseline="0" dirty="0">
                <a:ln>
                  <a:noFill/>
                </a:ln>
                <a:solidFill>
                  <a:schemeClr val="tx1"/>
                </a:solidFill>
                <a:effectLst/>
                <a:latin typeface="宋体" pitchFamily="2" charset="-122"/>
                <a:ea typeface="宋体" pitchFamily="2" charset="-122"/>
                <a:cs typeface="Times New Roman" pitchFamily="18" charset="0"/>
              </a:rPr>
              <a:t>当生产人员安装或源瓶自身存在问题影响生产时，源瓶出气不畅，瓶内压强过大导致源夜回流至进气管存在安全隐患，设备人员在检修时，必须事先打开源瓶泄压阀之后，待进气管或出气管内无源液后，方可按照</a:t>
            </a:r>
            <a:r>
              <a:rPr kumimoji="0" lang="zh-CN" altLang="zh-CN" sz="2000" b="0" i="0" u="none" strike="noStrike" cap="none" normalizeH="0" baseline="0" dirty="0">
                <a:ln>
                  <a:noFill/>
                </a:ln>
                <a:solidFill>
                  <a:schemeClr val="tx1"/>
                </a:solidFill>
                <a:effectLst/>
                <a:latin typeface="宋体" pitchFamily="2" charset="-122"/>
                <a:ea typeface="宋体" pitchFamily="2" charset="-122"/>
                <a:cs typeface="Times New Roman" pitchFamily="18" charset="0"/>
              </a:rPr>
              <a:t>《</a:t>
            </a:r>
            <a:r>
              <a:rPr kumimoji="0" lang="zh-CN" sz="2000" b="0" i="0" u="none" strike="noStrike" cap="none" normalizeH="0" baseline="0" dirty="0">
                <a:ln>
                  <a:noFill/>
                </a:ln>
                <a:solidFill>
                  <a:schemeClr val="tx1"/>
                </a:solidFill>
                <a:effectLst/>
                <a:latin typeface="宋体" pitchFamily="2" charset="-122"/>
                <a:ea typeface="宋体" pitchFamily="2" charset="-122"/>
                <a:cs typeface="Times New Roman" pitchFamily="18" charset="0"/>
              </a:rPr>
              <a:t>磷源更换作业指导书</a:t>
            </a:r>
            <a:r>
              <a:rPr kumimoji="0" lang="zh-CN" altLang="zh-CN" sz="2000" b="0" i="0" u="none" strike="noStrike" cap="none" normalizeH="0" baseline="0" dirty="0">
                <a:ln>
                  <a:noFill/>
                </a:ln>
                <a:solidFill>
                  <a:schemeClr val="tx1"/>
                </a:solidFill>
                <a:effectLst/>
                <a:latin typeface="宋体" pitchFamily="2" charset="-122"/>
                <a:ea typeface="宋体" pitchFamily="2" charset="-122"/>
                <a:cs typeface="Times New Roman" pitchFamily="18" charset="0"/>
              </a:rPr>
              <a:t>》</a:t>
            </a:r>
            <a:r>
              <a:rPr kumimoji="0" lang="zh-CN" sz="2000" b="0" i="0" u="none" strike="noStrike" cap="none" normalizeH="0" baseline="0" dirty="0">
                <a:ln>
                  <a:noFill/>
                </a:ln>
                <a:solidFill>
                  <a:schemeClr val="tx1"/>
                </a:solidFill>
                <a:effectLst/>
                <a:latin typeface="宋体" pitchFamily="2" charset="-122"/>
                <a:ea typeface="宋体" pitchFamily="2" charset="-122"/>
                <a:cs typeface="Times New Roman" pitchFamily="18" charset="0"/>
              </a:rPr>
              <a:t>进行重新拆装，进行故障测试，测试正常后方可交付生产。</a:t>
            </a:r>
            <a:endParaRPr kumimoji="0" lang="zh-CN" sz="2000" b="0" i="0" u="none" strike="noStrike" cap="none" normalizeH="0" baseline="0" dirty="0">
              <a:ln>
                <a:noFill/>
              </a:ln>
              <a:solidFill>
                <a:schemeClr val="tx1"/>
              </a:solidFill>
              <a:effectLst/>
              <a:latin typeface="Arial" pitchFamily="34" charset="0"/>
              <a:ea typeface="宋体" pitchFamily="2" charset="-122"/>
              <a:cs typeface="宋体" pitchFamily="2" charset="-122"/>
            </a:endParaRPr>
          </a:p>
        </p:txBody>
      </p:sp>
      <p:sp>
        <p:nvSpPr>
          <p:cNvPr id="8" name="椭圆 7"/>
          <p:cNvSpPr/>
          <p:nvPr/>
        </p:nvSpPr>
        <p:spPr>
          <a:xfrm>
            <a:off x="7452320" y="1772816"/>
            <a:ext cx="1152128" cy="10801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236" name="Text Box 4"/>
          <p:cNvSpPr txBox="1">
            <a:spLocks noChangeArrowheads="1"/>
          </p:cNvSpPr>
          <p:nvPr/>
        </p:nvSpPr>
        <p:spPr bwMode="auto">
          <a:xfrm>
            <a:off x="6516216" y="4653136"/>
            <a:ext cx="1872208" cy="1800200"/>
          </a:xfrm>
          <a:prstGeom prst="rect">
            <a:avLst/>
          </a:prstGeom>
          <a:no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CN" altLang="en-US" sz="2000" b="0" i="0" u="none" strike="noStrike" cap="none" normalizeH="0" baseline="0" dirty="0">
                <a:ln>
                  <a:noFill/>
                </a:ln>
                <a:solidFill>
                  <a:srgbClr val="0033CC"/>
                </a:solidFill>
                <a:effectLst/>
                <a:latin typeface="Calibri" pitchFamily="34" charset="0"/>
                <a:ea typeface="宋体" pitchFamily="2" charset="-122"/>
                <a:cs typeface="宋体" pitchFamily="2" charset="-122"/>
              </a:rPr>
              <a:t>在出现进气管回流或者出气不畅时，检修之前</a:t>
            </a:r>
            <a:r>
              <a:rPr kumimoji="0" lang="zh-CN" altLang="en-US" sz="2000" b="1" i="0" u="none" strike="noStrike" cap="none" normalizeH="0" baseline="0" dirty="0">
                <a:ln>
                  <a:noFill/>
                </a:ln>
                <a:solidFill>
                  <a:srgbClr val="0033CC"/>
                </a:solidFill>
                <a:effectLst/>
                <a:latin typeface="Calibri" pitchFamily="34" charset="0"/>
                <a:ea typeface="宋体" pitchFamily="2" charset="-122"/>
                <a:cs typeface="宋体" pitchFamily="2" charset="-122"/>
              </a:rPr>
              <a:t>必须</a:t>
            </a:r>
            <a:r>
              <a:rPr kumimoji="0" lang="zh-CN" altLang="en-US" sz="2000" b="0" i="0" u="none" strike="noStrike" cap="none" normalizeH="0" baseline="0" dirty="0">
                <a:ln>
                  <a:noFill/>
                </a:ln>
                <a:solidFill>
                  <a:srgbClr val="0033CC"/>
                </a:solidFill>
                <a:effectLst/>
                <a:latin typeface="Calibri" pitchFamily="34" charset="0"/>
                <a:ea typeface="宋体" pitchFamily="2" charset="-122"/>
                <a:cs typeface="宋体" pitchFamily="2" charset="-122"/>
              </a:rPr>
              <a:t>打开泄压阀</a:t>
            </a:r>
            <a:endParaRPr kumimoji="0" lang="zh-CN" sz="2000" b="0" i="0" u="none" strike="noStrike" cap="none" normalizeH="0" baseline="0" dirty="0">
              <a:ln>
                <a:noFill/>
              </a:ln>
              <a:solidFill>
                <a:srgbClr val="0033CC"/>
              </a:solidFill>
              <a:effectLst/>
              <a:latin typeface="Arial" pitchFamily="34" charset="0"/>
              <a:ea typeface="宋体" pitchFamily="2" charset="-122"/>
              <a:cs typeface="宋体" pitchFamily="2" charset="-122"/>
            </a:endParaRPr>
          </a:p>
        </p:txBody>
      </p:sp>
      <p:cxnSp>
        <p:nvCxnSpPr>
          <p:cNvPr id="11" name="直接箭头连接符 10"/>
          <p:cNvCxnSpPr>
            <a:stCxn id="95236" idx="0"/>
          </p:cNvCxnSpPr>
          <p:nvPr/>
        </p:nvCxnSpPr>
        <p:spPr>
          <a:xfrm flipV="1">
            <a:off x="7452320" y="2852936"/>
            <a:ext cx="432048" cy="1800200"/>
          </a:xfrm>
          <a:prstGeom prst="straightConnector1">
            <a:avLst/>
          </a:prstGeom>
          <a:ln w="38100" cmpd="dbl">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cstate="print"/>
          <a:srcRect/>
          <a:stretch>
            <a:fillRect/>
          </a:stretch>
        </p:blipFill>
        <p:spPr bwMode="auto">
          <a:xfrm>
            <a:off x="395536" y="4293096"/>
            <a:ext cx="5472608" cy="2175014"/>
          </a:xfrm>
          <a:prstGeom prst="rect">
            <a:avLst/>
          </a:prstGeom>
          <a:noFill/>
        </p:spPr>
      </p:pic>
      <p:sp>
        <p:nvSpPr>
          <p:cNvPr id="95237" name="Rectangle 5"/>
          <p:cNvSpPr>
            <a:spLocks noChangeArrowheads="1"/>
          </p:cNvSpPr>
          <p:nvPr/>
        </p:nvSpPr>
        <p:spPr bwMode="auto">
          <a:xfrm>
            <a:off x="611560" y="877943"/>
            <a:ext cx="651621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0000"/>
                </a:solidFill>
                <a:effectLst/>
                <a:latin typeface="Times New Roman" pitchFamily="18" charset="0"/>
                <a:ea typeface="宋体" pitchFamily="2" charset="-122"/>
                <a:cs typeface="宋体" pitchFamily="2" charset="-122"/>
              </a:rPr>
              <a:t>《</a:t>
            </a:r>
            <a:r>
              <a:rPr kumimoji="0" lang="zh-CN" sz="2400" b="0" i="0" u="none" strike="noStrike" cap="none" normalizeH="0" baseline="0" dirty="0">
                <a:ln>
                  <a:noFill/>
                </a:ln>
                <a:solidFill>
                  <a:srgbClr val="FF0000"/>
                </a:solidFill>
                <a:effectLst/>
                <a:latin typeface="Times New Roman" pitchFamily="18" charset="0"/>
                <a:ea typeface="宋体" pitchFamily="2" charset="-122"/>
                <a:cs typeface="宋体" pitchFamily="2" charset="-122"/>
              </a:rPr>
              <a:t>扩散岗位</a:t>
            </a:r>
            <a:r>
              <a:rPr kumimoji="0" lang="en-US" altLang="zh-CN" sz="2400" b="0" i="0" u="none" strike="noStrike" cap="none" normalizeH="0" baseline="0" dirty="0" err="1">
                <a:ln>
                  <a:noFill/>
                </a:ln>
                <a:solidFill>
                  <a:srgbClr val="FF0000"/>
                </a:solidFill>
                <a:effectLst/>
                <a:latin typeface="Times New Roman" pitchFamily="18" charset="0"/>
                <a:ea typeface="宋体" pitchFamily="2" charset="-122"/>
                <a:cs typeface="宋体" pitchFamily="2" charset="-122"/>
              </a:rPr>
              <a:t>Tempress</a:t>
            </a:r>
            <a:r>
              <a:rPr kumimoji="0" lang="zh-CN" altLang="en-US" sz="2400" b="0" i="0" u="none" strike="noStrike" cap="none" normalizeH="0" baseline="0" dirty="0">
                <a:ln>
                  <a:noFill/>
                </a:ln>
                <a:solidFill>
                  <a:srgbClr val="FF0000"/>
                </a:solidFill>
                <a:effectLst/>
                <a:latin typeface="Times New Roman" pitchFamily="18" charset="0"/>
                <a:ea typeface="宋体" pitchFamily="2" charset="-122"/>
                <a:cs typeface="宋体" pitchFamily="2" charset="-122"/>
              </a:rPr>
              <a:t>设备</a:t>
            </a:r>
            <a:r>
              <a:rPr kumimoji="0" lang="zh-CN" altLang="en-US" sz="2400" b="0" i="0" u="none" strike="noStrike" cap="none" normalizeH="0" baseline="0" dirty="0">
                <a:ln>
                  <a:noFill/>
                </a:ln>
                <a:solidFill>
                  <a:srgbClr val="FF0000"/>
                </a:solidFill>
                <a:effectLst/>
                <a:latin typeface="Arial" pitchFamily="34" charset="0"/>
                <a:ea typeface="宋体" pitchFamily="2" charset="-122"/>
                <a:cs typeface="宋体" pitchFamily="2" charset="-122"/>
              </a:rPr>
              <a:t>安全技术操作规程</a:t>
            </a:r>
            <a:r>
              <a:rPr kumimoji="0" lang="en-US" altLang="zh-CN" sz="2400" b="0" i="0" u="none" strike="noStrike" cap="none" normalizeH="0" baseline="0" dirty="0">
                <a:ln>
                  <a:noFill/>
                </a:ln>
                <a:solidFill>
                  <a:srgbClr val="FF0000"/>
                </a:solidFill>
                <a:effectLst/>
                <a:latin typeface="Arial" pitchFamily="34" charset="0"/>
                <a:ea typeface="宋体" pitchFamily="2" charset="-122"/>
                <a:cs typeface="宋体" pitchFamily="2" charset="-122"/>
              </a:rPr>
              <a:t>》</a:t>
            </a:r>
            <a:r>
              <a:rPr kumimoji="0" lang="zh-CN" altLang="en-US" sz="2400" b="0" i="0" u="none" strike="noStrike" cap="none" normalizeH="0" baseline="0" dirty="0">
                <a:ln>
                  <a:noFill/>
                </a:ln>
                <a:solidFill>
                  <a:srgbClr val="FF0000"/>
                </a:solidFill>
                <a:effectLst/>
                <a:latin typeface="Arial" pitchFamily="34" charset="0"/>
                <a:ea typeface="宋体" pitchFamily="2" charset="-122"/>
                <a:cs typeface="宋体" pitchFamily="2" charset="-122"/>
              </a:rPr>
              <a:t> </a:t>
            </a:r>
          </a:p>
        </p:txBody>
      </p:sp>
      <p:sp>
        <p:nvSpPr>
          <p:cNvPr id="20" name="TextBox 19"/>
          <p:cNvSpPr txBox="1"/>
          <p:nvPr/>
        </p:nvSpPr>
        <p:spPr>
          <a:xfrm>
            <a:off x="5076056" y="1412776"/>
            <a:ext cx="3888432" cy="369332"/>
          </a:xfrm>
          <a:prstGeom prst="rect">
            <a:avLst/>
          </a:prstGeom>
          <a:noFill/>
        </p:spPr>
        <p:txBody>
          <a:bodyPr wrap="square" rtlCol="0">
            <a:spAutoFit/>
          </a:bodyPr>
          <a:lstStyle/>
          <a:p>
            <a:r>
              <a:rPr lang="en-US" altLang="zh-CN" b="1" dirty="0">
                <a:solidFill>
                  <a:srgbClr val="0033CC"/>
                </a:solidFill>
              </a:rPr>
              <a:t>2013</a:t>
            </a:r>
            <a:r>
              <a:rPr lang="zh-CN" altLang="en-US" b="1" dirty="0">
                <a:solidFill>
                  <a:srgbClr val="0033CC"/>
                </a:solidFill>
              </a:rPr>
              <a:t>年</a:t>
            </a:r>
            <a:r>
              <a:rPr lang="en-US" altLang="zh-CN" b="1" dirty="0">
                <a:solidFill>
                  <a:srgbClr val="0033CC"/>
                </a:solidFill>
              </a:rPr>
              <a:t>2</a:t>
            </a:r>
            <a:r>
              <a:rPr lang="zh-CN" altLang="en-US" b="1" dirty="0">
                <a:solidFill>
                  <a:srgbClr val="0033CC"/>
                </a:solidFill>
              </a:rPr>
              <a:t>月</a:t>
            </a:r>
            <a:r>
              <a:rPr lang="en-US" altLang="zh-CN" b="1" dirty="0">
                <a:solidFill>
                  <a:srgbClr val="0033CC"/>
                </a:solidFill>
              </a:rPr>
              <a:t>12</a:t>
            </a:r>
            <a:r>
              <a:rPr lang="zh-CN" altLang="en-US" b="1" dirty="0">
                <a:solidFill>
                  <a:srgbClr val="0033CC"/>
                </a:solidFill>
              </a:rPr>
              <a:t>日电池三部扩散事故？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安全使用与管理培训：四</a:t>
            </a:r>
          </a:p>
        </p:txBody>
      </p:sp>
      <p:sp>
        <p:nvSpPr>
          <p:cNvPr id="9" name="矩形 8"/>
          <p:cNvSpPr/>
          <p:nvPr/>
        </p:nvSpPr>
        <p:spPr>
          <a:xfrm>
            <a:off x="2195736" y="2204864"/>
            <a:ext cx="4572000" cy="1200329"/>
          </a:xfrm>
          <a:prstGeom prst="rect">
            <a:avLst/>
          </a:prstGeom>
          <a:ln w="38100">
            <a:solidFill>
              <a:srgbClr val="FFFF00"/>
            </a:solidFill>
          </a:ln>
        </p:spPr>
        <p:style>
          <a:lnRef idx="0">
            <a:schemeClr val="accent1"/>
          </a:lnRef>
          <a:fillRef idx="3">
            <a:schemeClr val="accent1"/>
          </a:fillRef>
          <a:effectRef idx="3">
            <a:schemeClr val="accent1"/>
          </a:effectRef>
          <a:fontRef idx="minor">
            <a:schemeClr val="lt1"/>
          </a:fontRef>
        </p:style>
        <p:txBody>
          <a:bodyPr>
            <a:spAutoFit/>
          </a:bodyPr>
          <a:lstStyle/>
          <a:p>
            <a:pPr algn="ctr"/>
            <a:endParaRPr lang="en-US" altLang="zh-CN" sz="2400" b="1" dirty="0">
              <a:solidFill>
                <a:srgbClr val="FFFF00"/>
              </a:solidFill>
            </a:endParaRPr>
          </a:p>
          <a:p>
            <a:pPr algn="ctr"/>
            <a:r>
              <a:rPr lang="zh-CN" altLang="en-US" sz="2400" b="1" dirty="0">
                <a:solidFill>
                  <a:srgbClr val="FFFF00"/>
                </a:solidFill>
              </a:rPr>
              <a:t>三氯氧磷</a:t>
            </a:r>
            <a:r>
              <a:rPr lang="zh-CN" altLang="en-US" sz="2400" dirty="0"/>
              <a:t>泄漏的</a:t>
            </a:r>
            <a:r>
              <a:rPr lang="zh-CN" altLang="en-US" sz="2400" b="1" dirty="0">
                <a:solidFill>
                  <a:srgbClr val="FFFF00"/>
                </a:solidFill>
              </a:rPr>
              <a:t>应急</a:t>
            </a:r>
            <a:r>
              <a:rPr lang="zh-CN" altLang="en-US" sz="2400" dirty="0"/>
              <a:t>处理</a:t>
            </a:r>
            <a:r>
              <a:rPr lang="zh-CN" altLang="en-US" sz="2400" b="1" dirty="0">
                <a:solidFill>
                  <a:srgbClr val="FFFF00"/>
                </a:solidFill>
              </a:rPr>
              <a:t>措施</a:t>
            </a:r>
            <a:endParaRPr lang="en-US" altLang="zh-CN" sz="2400" b="1" dirty="0">
              <a:solidFill>
                <a:srgbClr val="FFFF00"/>
              </a:solidFill>
            </a:endParaRPr>
          </a:p>
          <a:p>
            <a:pPr algn="ctr"/>
            <a:endParaRPr lang="zh-CN" altLang="en-US" sz="2400" b="1" dirty="0">
              <a:solidFill>
                <a:srgbClr val="FFFF00"/>
              </a:solidFill>
            </a:endParaRPr>
          </a:p>
        </p:txBody>
      </p:sp>
      <p:sp>
        <p:nvSpPr>
          <p:cNvPr id="20" name="圆角矩形 19"/>
          <p:cNvSpPr/>
          <p:nvPr/>
        </p:nvSpPr>
        <p:spPr>
          <a:xfrm>
            <a:off x="1043608" y="2492896"/>
            <a:ext cx="576064" cy="576064"/>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2400" dirty="0">
                <a:solidFill>
                  <a:schemeClr val="bg1"/>
                </a:solidFill>
              </a:rPr>
              <a:t>4</a:t>
            </a:r>
            <a:endParaRPr lang="zh-CN" altLang="en-US" sz="2400" dirty="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332656"/>
            <a:ext cx="4392488" cy="400110"/>
          </a:xfrm>
          <a:prstGeom prst="rect">
            <a:avLst/>
          </a:prstGeom>
          <a:noFill/>
        </p:spPr>
        <p:txBody>
          <a:bodyPr wrap="square" rtlCol="0">
            <a:spAutoFit/>
          </a:bodyPr>
          <a:lstStyle/>
          <a:p>
            <a:r>
              <a:rPr lang="zh-CN" altLang="en-US" sz="2000" b="1" dirty="0">
                <a:solidFill>
                  <a:srgbClr val="FFFF00"/>
                </a:solidFill>
              </a:rPr>
              <a:t>三氯氧磷</a:t>
            </a:r>
            <a:r>
              <a:rPr lang="zh-CN" altLang="en-US" sz="2000" b="1" dirty="0">
                <a:solidFill>
                  <a:schemeClr val="bg1"/>
                </a:solidFill>
              </a:rPr>
              <a:t>泄漏可导致的健康危害</a:t>
            </a:r>
          </a:p>
        </p:txBody>
      </p:sp>
      <p:pic>
        <p:nvPicPr>
          <p:cNvPr id="11266" name="Picture 2" descr="三氯化磷"/>
          <p:cNvPicPr>
            <a:picLocks noChangeAspect="1" noChangeArrowheads="1"/>
          </p:cNvPicPr>
          <p:nvPr/>
        </p:nvPicPr>
        <p:blipFill>
          <a:blip r:embed="rId3" cstate="print"/>
          <a:srcRect/>
          <a:stretch>
            <a:fillRect/>
          </a:stretch>
        </p:blipFill>
        <p:spPr bwMode="auto">
          <a:xfrm>
            <a:off x="827584" y="2276872"/>
            <a:ext cx="2088232" cy="2974152"/>
          </a:xfrm>
          <a:prstGeom prst="rect">
            <a:avLst/>
          </a:prstGeom>
          <a:noFill/>
        </p:spPr>
      </p:pic>
      <p:sp>
        <p:nvSpPr>
          <p:cNvPr id="4" name="矩形 3"/>
          <p:cNvSpPr/>
          <p:nvPr/>
        </p:nvSpPr>
        <p:spPr>
          <a:xfrm>
            <a:off x="3635896" y="1484784"/>
            <a:ext cx="4572000" cy="4555093"/>
          </a:xfrm>
          <a:prstGeom prst="rect">
            <a:avLst/>
          </a:prstGeom>
        </p:spPr>
        <p:txBody>
          <a:bodyPr>
            <a:spAutoFit/>
          </a:bodyPr>
          <a:lstStyle/>
          <a:p>
            <a:pPr algn="ctr"/>
            <a:r>
              <a:rPr lang="zh-CN" altLang="en-US" sz="3200" b="1" dirty="0">
                <a:solidFill>
                  <a:srgbClr val="FF0000"/>
                </a:solidFill>
                <a:latin typeface="方正北魏楷书简体" pitchFamily="65" charset="-122"/>
                <a:ea typeface="方正北魏楷书简体" pitchFamily="65" charset="-122"/>
              </a:rPr>
              <a:t>三氯氧磷泄漏的危害</a:t>
            </a:r>
            <a:endParaRPr lang="en-US" altLang="zh-CN" sz="3200" b="1" dirty="0">
              <a:solidFill>
                <a:srgbClr val="FF0000"/>
              </a:solidFill>
              <a:latin typeface="方正北魏楷书简体" pitchFamily="65" charset="-122"/>
              <a:ea typeface="方正北魏楷书简体" pitchFamily="65" charset="-122"/>
            </a:endParaRPr>
          </a:p>
          <a:p>
            <a:endParaRPr lang="en-US" altLang="zh-CN" dirty="0"/>
          </a:p>
          <a:p>
            <a:pPr>
              <a:lnSpc>
                <a:spcPct val="150000"/>
              </a:lnSpc>
            </a:pPr>
            <a:r>
              <a:rPr lang="zh-CN" altLang="en-US" sz="2000" dirty="0"/>
              <a:t>三氯氧磷泄漏后，在空气中可生成盐酸雾（氯化氢）。对皮肤、粘膜有刺激腐蚀作用。短期内吸入大量气体可引起上</a:t>
            </a:r>
            <a:r>
              <a:rPr lang="zh-CN" altLang="en-US" sz="2000" dirty="0">
                <a:solidFill>
                  <a:srgbClr val="FF0000"/>
                </a:solidFill>
              </a:rPr>
              <a:t>呼吸道</a:t>
            </a:r>
            <a:r>
              <a:rPr lang="zh-CN" altLang="en-US" sz="2000" dirty="0"/>
              <a:t>刺激症状，出现咽喉炎、支气管炎，严重者可发生喉头水肿致窒息。皮肤及眼接触，可引起刺激症状或灼伤。长期低浓度接触可引起眼及呼吸道刺激症状。</a:t>
            </a:r>
          </a:p>
        </p:txBody>
      </p:sp>
      <p:sp>
        <p:nvSpPr>
          <p:cNvPr id="5" name="爆炸形 1 4"/>
          <p:cNvSpPr/>
          <p:nvPr/>
        </p:nvSpPr>
        <p:spPr>
          <a:xfrm rot="20760791">
            <a:off x="279925" y="1489259"/>
            <a:ext cx="3350833" cy="2727354"/>
          </a:xfrm>
          <a:prstGeom prst="irregularSeal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C:\Users\like580301\AppData\Roaming\Tencent\Users\1009728048\QQ\WinTemp\RichOle\1X2X(XNL{[OH@LB0H8_RVMD.jpg"/>
          <p:cNvPicPr>
            <a:picLocks noChangeAspect="1" noChangeArrowheads="1"/>
          </p:cNvPicPr>
          <p:nvPr/>
        </p:nvPicPr>
        <p:blipFill>
          <a:blip r:embed="rId2" cstate="print"/>
          <a:srcRect/>
          <a:stretch>
            <a:fillRect/>
          </a:stretch>
        </p:blipFill>
        <p:spPr bwMode="auto">
          <a:xfrm>
            <a:off x="5364088" y="4941168"/>
            <a:ext cx="2160240" cy="1533525"/>
          </a:xfrm>
          <a:prstGeom prst="rect">
            <a:avLst/>
          </a:prstGeom>
          <a:noFill/>
        </p:spPr>
      </p:pic>
      <p:sp>
        <p:nvSpPr>
          <p:cNvPr id="17410" name="标题 1"/>
          <p:cNvSpPr txBox="1">
            <a:spLocks/>
          </p:cNvSpPr>
          <p:nvPr/>
        </p:nvSpPr>
        <p:spPr bwMode="auto">
          <a:xfrm>
            <a:off x="228600" y="366713"/>
            <a:ext cx="6858000" cy="395287"/>
          </a:xfrm>
          <a:prstGeom prst="rect">
            <a:avLst/>
          </a:prstGeom>
          <a:noFill/>
          <a:ln w="9525">
            <a:noFill/>
            <a:miter lim="800000"/>
            <a:headEnd/>
            <a:tailEnd/>
          </a:ln>
        </p:spPr>
        <p:txBody>
          <a:bodyPr anchor="b"/>
          <a:lstStyle/>
          <a:p>
            <a:pPr eaLnBrk="0" hangingPunct="0"/>
            <a:endParaRPr lang="en-US" altLang="en-US" sz="2000" b="1" i="1">
              <a:solidFill>
                <a:schemeClr val="bg1"/>
              </a:solidFill>
              <a:ea typeface="黑体" pitchFamily="2" charset="-122"/>
              <a:cs typeface="Arial" pitchFamily="34" charset="0"/>
            </a:endParaRPr>
          </a:p>
        </p:txBody>
      </p:sp>
      <p:sp>
        <p:nvSpPr>
          <p:cNvPr id="5" name="TextBox 4"/>
          <p:cNvSpPr txBox="1"/>
          <p:nvPr/>
        </p:nvSpPr>
        <p:spPr>
          <a:xfrm>
            <a:off x="179512" y="332656"/>
            <a:ext cx="5040560" cy="461665"/>
          </a:xfrm>
          <a:prstGeom prst="rect">
            <a:avLst/>
          </a:prstGeom>
          <a:noFill/>
        </p:spPr>
        <p:txBody>
          <a:bodyPr wrap="square" rtlCol="0">
            <a:spAutoFit/>
          </a:bodyPr>
          <a:lstStyle/>
          <a:p>
            <a:r>
              <a:rPr lang="zh-CN" altLang="en-US" sz="2400" b="1" dirty="0">
                <a:solidFill>
                  <a:srgbClr val="FFFF00"/>
                </a:solidFill>
              </a:rPr>
              <a:t>三氯氧磷</a:t>
            </a:r>
            <a:r>
              <a:rPr lang="zh-CN" altLang="en-US" sz="2400" b="1" dirty="0">
                <a:solidFill>
                  <a:schemeClr val="bg1"/>
                </a:solidFill>
              </a:rPr>
              <a:t>皮肤伤害应急处置</a:t>
            </a:r>
          </a:p>
        </p:txBody>
      </p:sp>
      <p:pic>
        <p:nvPicPr>
          <p:cNvPr id="102401" name="Picture 1" descr="C:\Users\like580301\AppData\Roaming\Tencent\Users\1009728048\QQ\WinTemp\RichOle\7UPF}C@LR~{RG8PZXD`P_KM.jpg"/>
          <p:cNvPicPr>
            <a:picLocks noChangeAspect="1" noChangeArrowheads="1"/>
          </p:cNvPicPr>
          <p:nvPr/>
        </p:nvPicPr>
        <p:blipFill>
          <a:blip r:embed="rId3" cstate="print"/>
          <a:srcRect/>
          <a:stretch>
            <a:fillRect/>
          </a:stretch>
        </p:blipFill>
        <p:spPr bwMode="auto">
          <a:xfrm>
            <a:off x="5004048" y="1844824"/>
            <a:ext cx="3369324" cy="2952328"/>
          </a:xfrm>
          <a:prstGeom prst="rect">
            <a:avLst/>
          </a:prstGeom>
          <a:noFill/>
          <a:ln>
            <a:solidFill>
              <a:srgbClr val="0033CC"/>
            </a:solidFill>
          </a:ln>
        </p:spPr>
      </p:pic>
      <p:sp>
        <p:nvSpPr>
          <p:cNvPr id="7" name="矩形 6"/>
          <p:cNvSpPr/>
          <p:nvPr/>
        </p:nvSpPr>
        <p:spPr>
          <a:xfrm>
            <a:off x="611560" y="1844824"/>
            <a:ext cx="3816424" cy="2862322"/>
          </a:xfrm>
          <a:prstGeom prst="rect">
            <a:avLst/>
          </a:prstGeom>
        </p:spPr>
        <p:txBody>
          <a:bodyPr wrap="square">
            <a:spAutoFit/>
          </a:bodyPr>
          <a:lstStyle/>
          <a:p>
            <a:pPr>
              <a:lnSpc>
                <a:spcPct val="150000"/>
              </a:lnSpc>
            </a:pPr>
            <a:r>
              <a:rPr lang="zh-CN" altLang="zh-CN" dirty="0"/>
              <a:t> </a:t>
            </a:r>
            <a:r>
              <a:rPr lang="zh-CN" altLang="zh-CN" sz="2400" b="1" dirty="0">
                <a:solidFill>
                  <a:srgbClr val="FF0000"/>
                </a:solidFill>
              </a:rPr>
              <a:t>皮肤接触</a:t>
            </a:r>
            <a:r>
              <a:rPr lang="zh-CN" altLang="zh-CN" sz="2400" b="1" dirty="0">
                <a:solidFill>
                  <a:srgbClr val="0033CC"/>
                </a:solidFill>
              </a:rPr>
              <a:t>：皮肤</a:t>
            </a:r>
            <a:r>
              <a:rPr lang="zh-CN" altLang="en-US" sz="2400" b="1" dirty="0">
                <a:solidFill>
                  <a:srgbClr val="0033CC"/>
                </a:solidFill>
              </a:rPr>
              <a:t>沾</a:t>
            </a:r>
            <a:r>
              <a:rPr lang="zh-CN" altLang="zh-CN" sz="2400" b="1" dirty="0">
                <a:solidFill>
                  <a:srgbClr val="0033CC"/>
                </a:solidFill>
              </a:rPr>
              <a:t>染</a:t>
            </a:r>
            <a:r>
              <a:rPr lang="zh-CN" altLang="en-US" sz="2400" b="1" dirty="0">
                <a:solidFill>
                  <a:srgbClr val="136721"/>
                </a:solidFill>
              </a:rPr>
              <a:t>三氯氧磷</a:t>
            </a:r>
            <a:r>
              <a:rPr lang="zh-CN" altLang="zh-CN" sz="2400" b="1" dirty="0">
                <a:solidFill>
                  <a:srgbClr val="0033CC"/>
                </a:solidFill>
              </a:rPr>
              <a:t>时，</a:t>
            </a:r>
            <a:r>
              <a:rPr lang="zh-CN" altLang="zh-CN" sz="2400" b="1" dirty="0">
                <a:solidFill>
                  <a:srgbClr val="FF0000"/>
                </a:solidFill>
              </a:rPr>
              <a:t>应先用</a:t>
            </a:r>
            <a:r>
              <a:rPr lang="zh-CN" altLang="zh-CN" sz="2400" b="1" dirty="0">
                <a:solidFill>
                  <a:srgbClr val="0033CC"/>
                </a:solidFill>
              </a:rPr>
              <a:t>纸或棉花吸附</a:t>
            </a:r>
            <a:r>
              <a:rPr lang="zh-CN" altLang="en-US" sz="2400" b="1" dirty="0">
                <a:solidFill>
                  <a:srgbClr val="0033CC"/>
                </a:solidFill>
              </a:rPr>
              <a:t>使皮肤干燥</a:t>
            </a:r>
            <a:r>
              <a:rPr lang="zh-CN" altLang="zh-CN" sz="2400" b="1" dirty="0">
                <a:solidFill>
                  <a:srgbClr val="0033CC"/>
                </a:solidFill>
              </a:rPr>
              <a:t>，然后</a:t>
            </a:r>
            <a:r>
              <a:rPr lang="zh-CN" altLang="en-US" sz="2400" b="1" dirty="0">
                <a:solidFill>
                  <a:srgbClr val="0033CC"/>
                </a:solidFill>
              </a:rPr>
              <a:t>立即</a:t>
            </a:r>
            <a:r>
              <a:rPr lang="zh-CN" altLang="zh-CN" sz="2400" b="1" dirty="0">
                <a:solidFill>
                  <a:srgbClr val="0033CC"/>
                </a:solidFill>
              </a:rPr>
              <a:t>用</a:t>
            </a:r>
            <a:r>
              <a:rPr lang="zh-CN" altLang="en-US" sz="2400" b="1" dirty="0">
                <a:solidFill>
                  <a:srgbClr val="0033CC"/>
                </a:solidFill>
              </a:rPr>
              <a:t>流动清水冲洗</a:t>
            </a:r>
            <a:r>
              <a:rPr lang="en-US" altLang="zh-CN" sz="2400" b="1" dirty="0">
                <a:solidFill>
                  <a:srgbClr val="0033CC"/>
                </a:solidFill>
              </a:rPr>
              <a:t>15</a:t>
            </a:r>
            <a:r>
              <a:rPr lang="zh-CN" altLang="en-US" sz="2400" b="1" dirty="0">
                <a:solidFill>
                  <a:srgbClr val="0033CC"/>
                </a:solidFill>
              </a:rPr>
              <a:t>分钟，立即送医院救治</a:t>
            </a:r>
            <a:r>
              <a:rPr lang="zh-CN" altLang="zh-CN" sz="2400" b="1" dirty="0">
                <a:solidFill>
                  <a:srgbClr val="0033CC"/>
                </a:solidFill>
              </a:rPr>
              <a:t>。</a:t>
            </a:r>
            <a:endParaRPr lang="zh-CN" altLang="en-US" sz="2400" b="1" dirty="0">
              <a:solidFill>
                <a:srgbClr val="0033CC"/>
              </a:solidFill>
            </a:endParaRPr>
          </a:p>
        </p:txBody>
      </p:sp>
      <p:sp>
        <p:nvSpPr>
          <p:cNvPr id="8" name="TextBox 7"/>
          <p:cNvSpPr txBox="1"/>
          <p:nvPr/>
        </p:nvSpPr>
        <p:spPr>
          <a:xfrm>
            <a:off x="4644008" y="1268760"/>
            <a:ext cx="3960440" cy="369332"/>
          </a:xfrm>
          <a:prstGeom prst="rect">
            <a:avLst/>
          </a:prstGeom>
          <a:noFill/>
        </p:spPr>
        <p:txBody>
          <a:bodyPr wrap="square" rtlCol="0">
            <a:spAutoFit/>
          </a:bodyPr>
          <a:lstStyle/>
          <a:p>
            <a:r>
              <a:rPr lang="zh-CN" altLang="en-US" dirty="0">
                <a:solidFill>
                  <a:srgbClr val="FF0000"/>
                </a:solidFill>
              </a:rPr>
              <a:t>三氯氧磷灼伤脸部皮肤一周后的实例</a:t>
            </a:r>
          </a:p>
        </p:txBody>
      </p:sp>
      <p:sp>
        <p:nvSpPr>
          <p:cNvPr id="9" name="TextBox 8"/>
          <p:cNvSpPr txBox="1"/>
          <p:nvPr/>
        </p:nvSpPr>
        <p:spPr>
          <a:xfrm>
            <a:off x="7236296" y="5805264"/>
            <a:ext cx="1368152" cy="369332"/>
          </a:xfrm>
          <a:prstGeom prst="rect">
            <a:avLst/>
          </a:prstGeom>
          <a:noFill/>
        </p:spPr>
        <p:txBody>
          <a:bodyPr wrap="square" rtlCol="0">
            <a:spAutoFit/>
          </a:bodyPr>
          <a:lstStyle/>
          <a:p>
            <a:r>
              <a:rPr lang="zh-CN" altLang="en-US" dirty="0">
                <a:solidFill>
                  <a:srgbClr val="0033CC"/>
                </a:solidFill>
              </a:rPr>
              <a:t>清水冲洗</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txBox="1">
            <a:spLocks/>
          </p:cNvSpPr>
          <p:nvPr/>
        </p:nvSpPr>
        <p:spPr bwMode="auto">
          <a:xfrm>
            <a:off x="228600" y="366713"/>
            <a:ext cx="6858000" cy="395287"/>
          </a:xfrm>
          <a:prstGeom prst="rect">
            <a:avLst/>
          </a:prstGeom>
          <a:noFill/>
          <a:ln w="9525">
            <a:noFill/>
            <a:miter lim="800000"/>
            <a:headEnd/>
            <a:tailEnd/>
          </a:ln>
        </p:spPr>
        <p:txBody>
          <a:bodyPr anchor="b"/>
          <a:lstStyle/>
          <a:p>
            <a:pPr eaLnBrk="0" hangingPunct="0"/>
            <a:endParaRPr lang="en-US" altLang="en-US" sz="2000" b="1" i="1">
              <a:solidFill>
                <a:schemeClr val="bg1"/>
              </a:solidFill>
              <a:ea typeface="黑体" pitchFamily="2" charset="-122"/>
              <a:cs typeface="Arial" pitchFamily="34" charset="0"/>
            </a:endParaRPr>
          </a:p>
        </p:txBody>
      </p:sp>
      <p:sp>
        <p:nvSpPr>
          <p:cNvPr id="5" name="TextBox 4"/>
          <p:cNvSpPr txBox="1"/>
          <p:nvPr/>
        </p:nvSpPr>
        <p:spPr>
          <a:xfrm>
            <a:off x="179512" y="332656"/>
            <a:ext cx="5040560" cy="461665"/>
          </a:xfrm>
          <a:prstGeom prst="rect">
            <a:avLst/>
          </a:prstGeom>
          <a:noFill/>
        </p:spPr>
        <p:txBody>
          <a:bodyPr wrap="square" rtlCol="0">
            <a:spAutoFit/>
          </a:bodyPr>
          <a:lstStyle/>
          <a:p>
            <a:r>
              <a:rPr lang="zh-CN" altLang="en-US" sz="2400" b="1" dirty="0">
                <a:solidFill>
                  <a:srgbClr val="FFFF00"/>
                </a:solidFill>
              </a:rPr>
              <a:t>三氯氧磷</a:t>
            </a:r>
            <a:r>
              <a:rPr lang="zh-CN" altLang="en-US" sz="2400" b="1" dirty="0">
                <a:solidFill>
                  <a:schemeClr val="bg1"/>
                </a:solidFill>
              </a:rPr>
              <a:t>皮肤伤害应急处置</a:t>
            </a:r>
          </a:p>
        </p:txBody>
      </p:sp>
      <p:sp>
        <p:nvSpPr>
          <p:cNvPr id="8" name="TextBox 7"/>
          <p:cNvSpPr txBox="1"/>
          <p:nvPr/>
        </p:nvSpPr>
        <p:spPr>
          <a:xfrm>
            <a:off x="4572000" y="4869160"/>
            <a:ext cx="4248472" cy="369332"/>
          </a:xfrm>
          <a:prstGeom prst="rect">
            <a:avLst/>
          </a:prstGeom>
          <a:noFill/>
        </p:spPr>
        <p:txBody>
          <a:bodyPr wrap="square" rtlCol="0">
            <a:spAutoFit/>
          </a:bodyPr>
          <a:lstStyle/>
          <a:p>
            <a:r>
              <a:rPr lang="zh-CN" altLang="en-US" dirty="0">
                <a:solidFill>
                  <a:srgbClr val="FF0000"/>
                </a:solidFill>
              </a:rPr>
              <a:t>三氯氧磷灼伤眼部皮肤一周后的实例</a:t>
            </a:r>
          </a:p>
        </p:txBody>
      </p:sp>
      <p:sp>
        <p:nvSpPr>
          <p:cNvPr id="107521" name="Rectangle 1"/>
          <p:cNvSpPr>
            <a:spLocks noChangeArrowheads="1"/>
          </p:cNvSpPr>
          <p:nvPr/>
        </p:nvSpPr>
        <p:spPr bwMode="auto">
          <a:xfrm>
            <a:off x="323528" y="2219409"/>
            <a:ext cx="4139952"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zh-CN" altLang="zh-CN" sz="1200" b="0" i="0" u="none" strike="noStrike" cap="none" normalizeH="0" baseline="0" dirty="0">
                <a:ln>
                  <a:noFill/>
                </a:ln>
                <a:solidFill>
                  <a:srgbClr val="000000"/>
                </a:solidFill>
                <a:effectLst/>
                <a:latin typeface="Trebuchet MS" pitchFamily="34" charset="0"/>
                <a:ea typeface="宋体" pitchFamily="2" charset="-122"/>
                <a:cs typeface="Times New Roman" pitchFamily="18" charset="0"/>
              </a:rPr>
              <a:t> </a:t>
            </a:r>
            <a:r>
              <a:rPr kumimoji="0" lang="zh-CN" sz="2400" b="1" i="0" u="none" strike="noStrike" cap="none" normalizeH="0" baseline="0" dirty="0">
                <a:ln>
                  <a:noFill/>
                </a:ln>
                <a:solidFill>
                  <a:srgbClr val="0033CC"/>
                </a:solidFill>
                <a:effectLst/>
                <a:latin typeface="Trebuchet MS" pitchFamily="34" charset="0"/>
                <a:ea typeface="宋体" pitchFamily="2" charset="-122"/>
                <a:cs typeface="Times New Roman" pitchFamily="18" charset="0"/>
              </a:rPr>
              <a:t>眼睛接触</a:t>
            </a:r>
            <a:r>
              <a:rPr kumimoji="0" lang="zh-CN" sz="2400" b="0" i="0" u="none" strike="noStrike" cap="none" normalizeH="0" baseline="0" dirty="0">
                <a:ln>
                  <a:noFill/>
                </a:ln>
                <a:solidFill>
                  <a:srgbClr val="000000"/>
                </a:solidFill>
                <a:effectLst/>
                <a:latin typeface="Trebuchet MS" pitchFamily="34" charset="0"/>
                <a:ea typeface="宋体" pitchFamily="2" charset="-122"/>
                <a:cs typeface="Times New Roman" pitchFamily="18" charset="0"/>
              </a:rPr>
              <a:t>：</a:t>
            </a:r>
            <a:r>
              <a:rPr kumimoji="0" lang="zh-CN" sz="2000" b="0" i="0" u="none" strike="noStrike" cap="none" normalizeH="0" baseline="0" dirty="0">
                <a:ln>
                  <a:noFill/>
                </a:ln>
                <a:solidFill>
                  <a:srgbClr val="000000"/>
                </a:solidFill>
                <a:effectLst/>
                <a:latin typeface="Trebuchet MS" pitchFamily="34" charset="0"/>
                <a:ea typeface="宋体" pitchFamily="2" charset="-122"/>
                <a:cs typeface="Times New Roman" pitchFamily="18" charset="0"/>
              </a:rPr>
              <a:t>立即提起眼睑，用流动清水或生理盐水冲洗至少</a:t>
            </a:r>
            <a:r>
              <a:rPr kumimoji="0" lang="en-US" altLang="zh-CN" sz="2000" b="0" i="0" u="none" strike="noStrike" cap="none" normalizeH="0" baseline="0" dirty="0">
                <a:ln>
                  <a:noFill/>
                </a:ln>
                <a:solidFill>
                  <a:srgbClr val="000000"/>
                </a:solidFill>
                <a:effectLst/>
                <a:latin typeface="Trebuchet MS" pitchFamily="34" charset="0"/>
                <a:ea typeface="宋体" pitchFamily="2" charset="-122"/>
                <a:cs typeface="Times New Roman" pitchFamily="18" charset="0"/>
              </a:rPr>
              <a:t>15</a:t>
            </a:r>
            <a:r>
              <a:rPr kumimoji="0" lang="zh-CN" altLang="en-US" sz="2000" b="0" i="0" u="none" strike="noStrike" cap="none" normalizeH="0" baseline="0" dirty="0">
                <a:ln>
                  <a:noFill/>
                </a:ln>
                <a:solidFill>
                  <a:srgbClr val="000000"/>
                </a:solidFill>
                <a:effectLst/>
                <a:latin typeface="Trebuchet MS" pitchFamily="34" charset="0"/>
                <a:ea typeface="宋体" pitchFamily="2" charset="-122"/>
                <a:cs typeface="Times New Roman" pitchFamily="18" charset="0"/>
              </a:rPr>
              <a:t>分钟。就医。</a:t>
            </a:r>
            <a:r>
              <a:rPr kumimoji="0" lang="zh-CN" altLang="en-US" sz="2000" b="0" i="0" u="none" strike="noStrike" cap="none" normalizeH="0" baseline="0" dirty="0">
                <a:ln>
                  <a:noFill/>
                </a:ln>
                <a:solidFill>
                  <a:srgbClr val="000000"/>
                </a:solidFill>
                <a:effectLst/>
                <a:latin typeface="Arial" pitchFamily="34" charset="0"/>
                <a:ea typeface="宋体" pitchFamily="2" charset="-122"/>
                <a:cs typeface="Arial" pitchFamily="34" charset="0"/>
              </a:rPr>
              <a:t>眼灼伤时，应尽早充分冲洗并立即送医院救治。</a:t>
            </a:r>
            <a:endParaRPr kumimoji="0" lang="zh-CN" altLang="en-US" sz="2000" b="0" i="0" u="none" strike="noStrike" cap="none" normalizeH="0" baseline="0" dirty="0">
              <a:ln>
                <a:noFill/>
              </a:ln>
              <a:solidFill>
                <a:schemeClr val="tx1"/>
              </a:solidFill>
              <a:effectLst/>
              <a:latin typeface="Arial" pitchFamily="34" charset="0"/>
              <a:ea typeface="宋体" pitchFamily="2" charset="-122"/>
              <a:cs typeface="宋体" pitchFamily="2" charset="-122"/>
            </a:endParaRPr>
          </a:p>
        </p:txBody>
      </p:sp>
      <p:pic>
        <p:nvPicPr>
          <p:cNvPr id="107522" name="Picture 2" descr="C:\Users\like580301\AppData\Roaming\Tencent\Users\1009728048\QQ\WinTemp\RichOle\%(1Z~7LS)MSQXK5}@K)LQNB.jpg"/>
          <p:cNvPicPr>
            <a:picLocks noChangeAspect="1" noChangeArrowheads="1"/>
          </p:cNvPicPr>
          <p:nvPr/>
        </p:nvPicPr>
        <p:blipFill>
          <a:blip r:embed="rId2" cstate="print"/>
          <a:srcRect/>
          <a:stretch>
            <a:fillRect/>
          </a:stretch>
        </p:blipFill>
        <p:spPr bwMode="auto">
          <a:xfrm>
            <a:off x="4860032" y="1916832"/>
            <a:ext cx="3708710" cy="273630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txBox="1">
            <a:spLocks/>
          </p:cNvSpPr>
          <p:nvPr/>
        </p:nvSpPr>
        <p:spPr bwMode="auto">
          <a:xfrm>
            <a:off x="228600" y="366713"/>
            <a:ext cx="6858000" cy="395287"/>
          </a:xfrm>
          <a:prstGeom prst="rect">
            <a:avLst/>
          </a:prstGeom>
          <a:noFill/>
          <a:ln w="9525">
            <a:noFill/>
            <a:miter lim="800000"/>
            <a:headEnd/>
            <a:tailEnd/>
          </a:ln>
        </p:spPr>
        <p:txBody>
          <a:bodyPr anchor="b"/>
          <a:lstStyle/>
          <a:p>
            <a:pPr eaLnBrk="0" hangingPunct="0"/>
            <a:endParaRPr lang="en-US" altLang="en-US" sz="2000" b="1" i="1">
              <a:solidFill>
                <a:schemeClr val="bg1"/>
              </a:solidFill>
              <a:ea typeface="黑体" pitchFamily="2" charset="-122"/>
              <a:cs typeface="Arial" pitchFamily="34" charset="0"/>
            </a:endParaRPr>
          </a:p>
        </p:txBody>
      </p:sp>
      <p:sp>
        <p:nvSpPr>
          <p:cNvPr id="5" name="TextBox 4"/>
          <p:cNvSpPr txBox="1"/>
          <p:nvPr/>
        </p:nvSpPr>
        <p:spPr>
          <a:xfrm>
            <a:off x="179512" y="332656"/>
            <a:ext cx="5040560" cy="461665"/>
          </a:xfrm>
          <a:prstGeom prst="rect">
            <a:avLst/>
          </a:prstGeom>
          <a:noFill/>
        </p:spPr>
        <p:txBody>
          <a:bodyPr wrap="square" rtlCol="0">
            <a:spAutoFit/>
          </a:bodyPr>
          <a:lstStyle/>
          <a:p>
            <a:r>
              <a:rPr lang="zh-CN" altLang="en-US" sz="2400" b="1" dirty="0">
                <a:solidFill>
                  <a:srgbClr val="FFFF00"/>
                </a:solidFill>
              </a:rPr>
              <a:t>三氯氧磷</a:t>
            </a:r>
            <a:r>
              <a:rPr lang="zh-CN" altLang="en-US" sz="2400" b="1" dirty="0">
                <a:solidFill>
                  <a:schemeClr val="bg1"/>
                </a:solidFill>
              </a:rPr>
              <a:t>泄漏的应急处置</a:t>
            </a:r>
          </a:p>
        </p:txBody>
      </p:sp>
      <p:sp>
        <p:nvSpPr>
          <p:cNvPr id="107521" name="Rectangle 1"/>
          <p:cNvSpPr>
            <a:spLocks noChangeArrowheads="1"/>
          </p:cNvSpPr>
          <p:nvPr/>
        </p:nvSpPr>
        <p:spPr bwMode="auto">
          <a:xfrm>
            <a:off x="683568" y="2030968"/>
            <a:ext cx="7416824" cy="55399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zh-CN" sz="2000" b="0" i="0" u="none" strike="noStrike" cap="none" normalizeH="0" baseline="0" dirty="0">
                <a:ln>
                  <a:noFill/>
                </a:ln>
                <a:solidFill>
                  <a:srgbClr val="000000"/>
                </a:solidFill>
                <a:effectLst/>
                <a:latin typeface="Arial" pitchFamily="34" charset="0"/>
                <a:ea typeface="宋体" pitchFamily="2" charset="-122"/>
                <a:cs typeface="Arial" pitchFamily="34" charset="0"/>
              </a:rPr>
              <a:t>1</a:t>
            </a:r>
            <a:r>
              <a:rPr kumimoji="0" lang="zh-CN" altLang="en-US" sz="2000" b="0" i="0" u="none" strike="noStrike" cap="none" normalizeH="0" baseline="0" dirty="0">
                <a:ln>
                  <a:noFill/>
                </a:ln>
                <a:solidFill>
                  <a:srgbClr val="000000"/>
                </a:solidFill>
                <a:effectLst/>
                <a:latin typeface="Arial" pitchFamily="34" charset="0"/>
                <a:ea typeface="宋体" pitchFamily="2" charset="-122"/>
                <a:cs typeface="Arial" pitchFamily="34" charset="0"/>
              </a:rPr>
              <a:t>、立即通知周围全体员工撤离生产现场，在安全区域待命；</a:t>
            </a:r>
            <a:endParaRPr kumimoji="0" lang="en-US" altLang="zh-CN" sz="2000" b="0" i="0" u="none" strike="noStrike" cap="none" normalizeH="0" baseline="0" dirty="0">
              <a:ln>
                <a:noFill/>
              </a:ln>
              <a:solidFill>
                <a:srgbClr val="000000"/>
              </a:solidFill>
              <a:effectLst/>
              <a:latin typeface="Arial" pitchFamily="34" charset="0"/>
              <a:ea typeface="宋体" pitchFamily="2" charset="-122"/>
              <a:cs typeface="Arial" pitchFamily="34" charset="0"/>
            </a:endParaRPr>
          </a:p>
        </p:txBody>
      </p:sp>
      <p:sp>
        <p:nvSpPr>
          <p:cNvPr id="7" name="矩形 6"/>
          <p:cNvSpPr/>
          <p:nvPr/>
        </p:nvSpPr>
        <p:spPr>
          <a:xfrm>
            <a:off x="1259632" y="1196752"/>
            <a:ext cx="6192688" cy="584775"/>
          </a:xfrm>
          <a:prstGeom prst="rect">
            <a:avLst/>
          </a:prstGeom>
        </p:spPr>
        <p:txBody>
          <a:bodyPr wrap="square">
            <a:spAutoFit/>
          </a:bodyPr>
          <a:lstStyle/>
          <a:p>
            <a:r>
              <a:rPr lang="zh-CN" altLang="en-US" sz="3200" b="1" dirty="0">
                <a:solidFill>
                  <a:srgbClr val="FF0000"/>
                </a:solidFill>
                <a:latin typeface="华文彩云" pitchFamily="2" charset="-122"/>
                <a:ea typeface="华文彩云" pitchFamily="2" charset="-122"/>
                <a:cs typeface="Times New Roman" pitchFamily="18" charset="0"/>
              </a:rPr>
              <a:t>发现三氯氧磷泄漏后的正确做法</a:t>
            </a:r>
            <a:endParaRPr lang="zh-CN" altLang="en-US" sz="3200" dirty="0">
              <a:latin typeface="华文彩云" pitchFamily="2" charset="-122"/>
              <a:ea typeface="华文彩云" pitchFamily="2" charset="-122"/>
            </a:endParaRPr>
          </a:p>
        </p:txBody>
      </p:sp>
      <p:sp>
        <p:nvSpPr>
          <p:cNvPr id="9" name="Rectangle 1"/>
          <p:cNvSpPr>
            <a:spLocks noChangeArrowheads="1"/>
          </p:cNvSpPr>
          <p:nvPr/>
        </p:nvSpPr>
        <p:spPr bwMode="auto">
          <a:xfrm>
            <a:off x="683568" y="3114615"/>
            <a:ext cx="7416824" cy="55399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lang="en-US" altLang="zh-CN" sz="2000" dirty="0">
                <a:solidFill>
                  <a:srgbClr val="000000"/>
                </a:solidFill>
                <a:cs typeface="Arial" pitchFamily="34" charset="0"/>
              </a:rPr>
              <a:t>2</a:t>
            </a:r>
            <a:r>
              <a:rPr lang="zh-CN" altLang="en-US" sz="2000" dirty="0">
                <a:solidFill>
                  <a:srgbClr val="000000"/>
                </a:solidFill>
                <a:cs typeface="Arial" pitchFamily="34" charset="0"/>
              </a:rPr>
              <a:t>、立即报告上级并通知设备人员来处理源瓶异常；</a:t>
            </a:r>
            <a:endParaRPr lang="en-US" altLang="zh-CN" sz="2000" dirty="0">
              <a:solidFill>
                <a:srgbClr val="000000"/>
              </a:solidFill>
              <a:cs typeface="Arial" pitchFamily="34" charset="0"/>
            </a:endParaRPr>
          </a:p>
        </p:txBody>
      </p:sp>
      <p:sp>
        <p:nvSpPr>
          <p:cNvPr id="10" name="Rectangle 1"/>
          <p:cNvSpPr>
            <a:spLocks noChangeArrowheads="1"/>
          </p:cNvSpPr>
          <p:nvPr/>
        </p:nvSpPr>
        <p:spPr bwMode="auto">
          <a:xfrm>
            <a:off x="683568" y="4149080"/>
            <a:ext cx="7416824" cy="49423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zh-CN" sz="2000" b="0" i="0" u="none" strike="noStrike" cap="none" normalizeH="0" baseline="0" dirty="0">
                <a:ln>
                  <a:noFill/>
                </a:ln>
                <a:solidFill>
                  <a:srgbClr val="000000"/>
                </a:solidFill>
                <a:effectLst/>
                <a:latin typeface="Arial" pitchFamily="34" charset="0"/>
                <a:ea typeface="宋体" pitchFamily="2" charset="-122"/>
                <a:cs typeface="Arial" pitchFamily="34" charset="0"/>
              </a:rPr>
              <a:t>3</a:t>
            </a:r>
            <a:r>
              <a:rPr kumimoji="0" lang="zh-CN" altLang="en-US" sz="2000" b="0" i="0" u="none" strike="noStrike" cap="none" normalizeH="0" baseline="0" dirty="0">
                <a:ln>
                  <a:noFill/>
                </a:ln>
                <a:solidFill>
                  <a:srgbClr val="000000"/>
                </a:solidFill>
                <a:effectLst/>
                <a:latin typeface="Arial" pitchFamily="34" charset="0"/>
                <a:ea typeface="宋体" pitchFamily="2" charset="-122"/>
                <a:cs typeface="Arial" pitchFamily="34" charset="0"/>
              </a:rPr>
              <a:t>、得到上级领导准确的安全告知后再进入生产现场作业；</a:t>
            </a:r>
            <a:endParaRPr kumimoji="0" lang="zh-CN" altLang="en-US" sz="2000" b="0" i="0" u="none" strike="noStrike" cap="none" normalizeH="0" baseline="0" dirty="0">
              <a:ln>
                <a:noFill/>
              </a:ln>
              <a:solidFill>
                <a:schemeClr val="tx1"/>
              </a:solidFill>
              <a:effectLst/>
              <a:latin typeface="Arial" pitchFamily="34" charset="0"/>
              <a:ea typeface="宋体" pitchFamily="2" charset="-122"/>
              <a:cs typeface="宋体" pitchFamily="2"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txBox="1">
            <a:spLocks/>
          </p:cNvSpPr>
          <p:nvPr/>
        </p:nvSpPr>
        <p:spPr bwMode="auto">
          <a:xfrm>
            <a:off x="228600" y="366713"/>
            <a:ext cx="6858000" cy="395287"/>
          </a:xfrm>
          <a:prstGeom prst="rect">
            <a:avLst/>
          </a:prstGeom>
          <a:noFill/>
          <a:ln w="9525">
            <a:noFill/>
            <a:miter lim="800000"/>
            <a:headEnd/>
            <a:tailEnd/>
          </a:ln>
        </p:spPr>
        <p:txBody>
          <a:bodyPr anchor="b"/>
          <a:lstStyle/>
          <a:p>
            <a:pPr eaLnBrk="0" hangingPunct="0"/>
            <a:endParaRPr lang="en-US" altLang="en-US" sz="2000" b="1" i="1">
              <a:solidFill>
                <a:schemeClr val="bg1"/>
              </a:solidFill>
              <a:ea typeface="黑体" pitchFamily="2" charset="-122"/>
              <a:cs typeface="Arial" pitchFamily="34" charset="0"/>
            </a:endParaRPr>
          </a:p>
        </p:txBody>
      </p:sp>
      <p:sp>
        <p:nvSpPr>
          <p:cNvPr id="5" name="TextBox 4"/>
          <p:cNvSpPr txBox="1"/>
          <p:nvPr/>
        </p:nvSpPr>
        <p:spPr>
          <a:xfrm>
            <a:off x="179512" y="332656"/>
            <a:ext cx="5400600" cy="400110"/>
          </a:xfrm>
          <a:prstGeom prst="rect">
            <a:avLst/>
          </a:prstGeom>
          <a:noFill/>
        </p:spPr>
        <p:txBody>
          <a:bodyPr wrap="square" rtlCol="0">
            <a:spAutoFit/>
          </a:bodyPr>
          <a:lstStyle/>
          <a:p>
            <a:r>
              <a:rPr lang="zh-CN" altLang="en-US" sz="2000" b="1" dirty="0">
                <a:solidFill>
                  <a:schemeClr val="bg1"/>
                </a:solidFill>
              </a:rPr>
              <a:t>泄漏、沾染应急（急救）措施</a:t>
            </a:r>
          </a:p>
        </p:txBody>
      </p:sp>
      <p:sp>
        <p:nvSpPr>
          <p:cNvPr id="101377" name="Rectangle 1"/>
          <p:cNvSpPr>
            <a:spLocks noChangeArrowheads="1"/>
          </p:cNvSpPr>
          <p:nvPr/>
        </p:nvSpPr>
        <p:spPr bwMode="auto">
          <a:xfrm>
            <a:off x="395536" y="3689448"/>
            <a:ext cx="8064896"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b="1" i="0" u="none" strike="noStrike" cap="none" normalizeH="0" baseline="0" dirty="0">
                <a:ln>
                  <a:noFill/>
                </a:ln>
                <a:solidFill>
                  <a:srgbClr val="0033CC"/>
                </a:solidFill>
                <a:effectLst/>
                <a:latin typeface="Trebuchet MS" pitchFamily="34" charset="0"/>
                <a:ea typeface="宋体" pitchFamily="2" charset="-122"/>
                <a:cs typeface="宋体" pitchFamily="2" charset="-122"/>
              </a:rPr>
              <a:t>急救措施</a:t>
            </a:r>
            <a:br>
              <a:rPr kumimoji="0" lang="zh-CN" altLang="en-US" b="0" i="0" u="none" strike="noStrike" cap="none" normalizeH="0" baseline="0" dirty="0">
                <a:ln>
                  <a:noFill/>
                </a:ln>
                <a:solidFill>
                  <a:srgbClr val="000000"/>
                </a:solidFill>
                <a:effectLst/>
                <a:latin typeface="Trebuchet MS" pitchFamily="34" charset="0"/>
                <a:ea typeface="宋体" pitchFamily="2" charset="-122"/>
                <a:cs typeface="宋体" pitchFamily="2" charset="-122"/>
              </a:rPr>
            </a:br>
            <a:r>
              <a:rPr kumimoji="0" lang="zh-CN" altLang="en-US" b="0" i="0" u="none" strike="noStrike" cap="none" normalizeH="0" baseline="0" dirty="0">
                <a:ln>
                  <a:noFill/>
                </a:ln>
                <a:solidFill>
                  <a:srgbClr val="000000"/>
                </a:solidFill>
                <a:effectLst/>
                <a:latin typeface="Arial"/>
                <a:ea typeface="宋体" pitchFamily="2" charset="-122"/>
                <a:cs typeface="宋体" pitchFamily="2" charset="-122"/>
              </a:rPr>
              <a:t> </a:t>
            </a:r>
            <a:r>
              <a:rPr kumimoji="0" lang="zh-CN" altLang="en-US" b="0" i="0" u="none" strike="noStrike" cap="none" normalizeH="0" baseline="0" dirty="0">
                <a:ln>
                  <a:noFill/>
                </a:ln>
                <a:solidFill>
                  <a:srgbClr val="000000"/>
                </a:solidFill>
                <a:effectLst/>
                <a:latin typeface="Trebuchet MS" pitchFamily="34" charset="0"/>
                <a:ea typeface="宋体" pitchFamily="2" charset="-122"/>
                <a:cs typeface="宋体" pitchFamily="2" charset="-122"/>
              </a:rPr>
              <a:t> </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皮肤接触</a:t>
            </a:r>
            <a:r>
              <a:rPr kumimoji="0" lang="zh-CN" altLang="en-US" b="0" i="0" u="none" strike="noStrike" cap="none" normalizeH="0" baseline="0" dirty="0">
                <a:ln>
                  <a:noFill/>
                </a:ln>
                <a:solidFill>
                  <a:srgbClr val="000000"/>
                </a:solidFill>
                <a:effectLst/>
                <a:latin typeface="Trebuchet MS" pitchFamily="34" charset="0"/>
                <a:ea typeface="宋体" pitchFamily="2" charset="-122"/>
                <a:cs typeface="宋体" pitchFamily="2" charset="-122"/>
              </a:rPr>
              <a:t>：</a:t>
            </a:r>
            <a:r>
              <a:rPr kumimoji="0" lang="zh-CN" altLang="en-US" b="0" i="0" u="none" strike="noStrike" cap="none" normalizeH="0" baseline="0" dirty="0">
                <a:ln>
                  <a:noFill/>
                </a:ln>
                <a:solidFill>
                  <a:srgbClr val="000000"/>
                </a:solidFill>
                <a:effectLst/>
                <a:latin typeface="Arial" pitchFamily="34" charset="0"/>
                <a:ea typeface="宋体" pitchFamily="2" charset="-122"/>
                <a:cs typeface="Arial" pitchFamily="34" charset="0"/>
              </a:rPr>
              <a:t>皮肤污染时，应先用纸或棉花</a:t>
            </a:r>
            <a:r>
              <a:rPr lang="zh-CN" altLang="en-US" dirty="0">
                <a:solidFill>
                  <a:srgbClr val="000000"/>
                </a:solidFill>
                <a:cs typeface="Arial" pitchFamily="34" charset="0"/>
              </a:rPr>
              <a:t>擦拭掉后</a:t>
            </a:r>
            <a:r>
              <a:rPr kumimoji="0" lang="zh-CN" altLang="en-US" b="0" i="0" u="none" strike="noStrike" cap="none" normalizeH="0" baseline="0" dirty="0">
                <a:ln>
                  <a:noFill/>
                </a:ln>
                <a:solidFill>
                  <a:srgbClr val="000000"/>
                </a:solidFill>
                <a:effectLst/>
                <a:latin typeface="Arial" pitchFamily="34" charset="0"/>
                <a:ea typeface="宋体" pitchFamily="2" charset="-122"/>
                <a:cs typeface="Arial" pitchFamily="34" charset="0"/>
              </a:rPr>
              <a:t>，立即使用流动清水进行冲洗</a:t>
            </a:r>
            <a:r>
              <a:rPr kumimoji="0" lang="en-US" altLang="zh-CN" b="0" i="0" u="none" strike="noStrike" cap="none" normalizeH="0" baseline="0" dirty="0">
                <a:ln>
                  <a:noFill/>
                </a:ln>
                <a:solidFill>
                  <a:srgbClr val="000000"/>
                </a:solidFill>
                <a:effectLst/>
                <a:latin typeface="Arial" pitchFamily="34" charset="0"/>
                <a:ea typeface="宋体" pitchFamily="2" charset="-122"/>
                <a:cs typeface="Arial" pitchFamily="34" charset="0"/>
              </a:rPr>
              <a:t>15</a:t>
            </a:r>
            <a:r>
              <a:rPr kumimoji="0" lang="zh-CN" altLang="en-US" b="0" i="0" u="none" strike="noStrike" cap="none" normalizeH="0" baseline="0" dirty="0">
                <a:ln>
                  <a:noFill/>
                </a:ln>
                <a:solidFill>
                  <a:srgbClr val="000000"/>
                </a:solidFill>
                <a:effectLst/>
                <a:latin typeface="Arial" pitchFamily="34" charset="0"/>
                <a:ea typeface="宋体" pitchFamily="2" charset="-122"/>
                <a:cs typeface="Arial" pitchFamily="34" charset="0"/>
              </a:rPr>
              <a:t>分钟。</a:t>
            </a:r>
            <a:endParaRPr kumimoji="0" lang="zh-CN" altLang="en-US" b="0" i="0" u="none" strike="noStrike" cap="none" normalizeH="0" baseline="0" dirty="0">
              <a:ln>
                <a:noFill/>
              </a:ln>
              <a:solidFill>
                <a:schemeClr val="tx1"/>
              </a:solidFill>
              <a:effectLst/>
              <a:latin typeface="Arial" pitchFamily="34" charset="0"/>
              <a:ea typeface="宋体" pitchFamily="2" charset="-122"/>
              <a:cs typeface="宋体" pitchFamily="2"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b="0" i="0" u="none" strike="noStrike" cap="none" normalizeH="0" baseline="0" dirty="0">
                <a:ln>
                  <a:noFill/>
                </a:ln>
                <a:solidFill>
                  <a:srgbClr val="000000"/>
                </a:solidFill>
                <a:effectLst/>
                <a:latin typeface="Calibri"/>
                <a:ea typeface="宋体" pitchFamily="2" charset="-122"/>
                <a:cs typeface="宋体" pitchFamily="2" charset="-122"/>
              </a:rPr>
              <a:t> </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 眼睛接触</a:t>
            </a:r>
            <a:r>
              <a:rPr kumimoji="0" lang="zh-CN" altLang="en-US" b="0" i="0" u="none" strike="noStrike" cap="none" normalizeH="0" baseline="0" dirty="0">
                <a:ln>
                  <a:noFill/>
                </a:ln>
                <a:solidFill>
                  <a:srgbClr val="000000"/>
                </a:solidFill>
                <a:effectLst/>
                <a:latin typeface="Trebuchet MS" pitchFamily="34" charset="0"/>
                <a:ea typeface="宋体" pitchFamily="2" charset="-122"/>
                <a:cs typeface="宋体" pitchFamily="2" charset="-122"/>
              </a:rPr>
              <a:t>：立即提起眼睑，用流动清水或生理盐水冲洗至少</a:t>
            </a:r>
            <a:r>
              <a:rPr kumimoji="0" lang="en-US" altLang="zh-CN" b="0" i="0" u="none" strike="noStrike" cap="none" normalizeH="0" baseline="0" dirty="0">
                <a:ln>
                  <a:noFill/>
                </a:ln>
                <a:solidFill>
                  <a:srgbClr val="000000"/>
                </a:solidFill>
                <a:effectLst/>
                <a:latin typeface="Trebuchet MS" pitchFamily="34" charset="0"/>
                <a:ea typeface="宋体" pitchFamily="2" charset="-122"/>
                <a:cs typeface="宋体" pitchFamily="2" charset="-122"/>
              </a:rPr>
              <a:t>15</a:t>
            </a:r>
            <a:r>
              <a:rPr kumimoji="0" lang="zh-CN" altLang="en-US" b="0" i="0" u="none" strike="noStrike" cap="none" normalizeH="0" baseline="0" dirty="0">
                <a:ln>
                  <a:noFill/>
                </a:ln>
                <a:solidFill>
                  <a:srgbClr val="000000"/>
                </a:solidFill>
                <a:effectLst/>
                <a:latin typeface="Trebuchet MS" pitchFamily="34" charset="0"/>
                <a:ea typeface="宋体" pitchFamily="2" charset="-122"/>
                <a:cs typeface="宋体" pitchFamily="2" charset="-122"/>
              </a:rPr>
              <a:t>分钟，就医。</a:t>
            </a:r>
            <a:endParaRPr kumimoji="0" lang="zh-CN" altLang="en-US" b="0" i="0" u="none" strike="noStrike" cap="none" normalizeH="0" baseline="0" dirty="0">
              <a:ln>
                <a:noFill/>
              </a:ln>
              <a:solidFill>
                <a:schemeClr val="tx1"/>
              </a:solidFill>
              <a:effectLst/>
              <a:latin typeface="Arial" pitchFamily="34" charset="0"/>
              <a:ea typeface="宋体" pitchFamily="2" charset="-122"/>
              <a:cs typeface="宋体" pitchFamily="2"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b="0" i="0" u="none" strike="noStrike" cap="none" normalizeH="0" baseline="0" dirty="0">
                <a:ln>
                  <a:noFill/>
                </a:ln>
                <a:solidFill>
                  <a:srgbClr val="000000"/>
                </a:solidFill>
                <a:effectLst/>
                <a:latin typeface="Arial"/>
                <a:ea typeface="宋体" pitchFamily="2" charset="-122"/>
                <a:cs typeface="宋体" pitchFamily="2" charset="-122"/>
              </a:rPr>
              <a:t> </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 吸入</a:t>
            </a:r>
            <a:r>
              <a:rPr kumimoji="0" lang="zh-CN" altLang="en-US" b="0" i="0" u="none" strike="noStrike" cap="none" normalizeH="0" baseline="0" dirty="0">
                <a:ln>
                  <a:noFill/>
                </a:ln>
                <a:solidFill>
                  <a:srgbClr val="000000"/>
                </a:solidFill>
                <a:effectLst/>
                <a:latin typeface="Trebuchet MS" pitchFamily="34" charset="0"/>
                <a:ea typeface="宋体" pitchFamily="2" charset="-122"/>
                <a:cs typeface="宋体" pitchFamily="2" charset="-122"/>
              </a:rPr>
              <a:t>：迅速脱离现场至空气新鲜处。保持呼吸道通畅。就医。</a:t>
            </a:r>
            <a:br>
              <a:rPr kumimoji="0" lang="zh-CN" altLang="en-US" b="0" i="0" u="none" strike="noStrike" cap="none" normalizeH="0" baseline="0" dirty="0">
                <a:ln>
                  <a:noFill/>
                </a:ln>
                <a:solidFill>
                  <a:srgbClr val="000000"/>
                </a:solidFill>
                <a:effectLst/>
                <a:latin typeface="Trebuchet MS" pitchFamily="34" charset="0"/>
                <a:ea typeface="宋体" pitchFamily="2" charset="-122"/>
                <a:cs typeface="宋体" pitchFamily="2" charset="-122"/>
              </a:rPr>
            </a:br>
            <a:r>
              <a:rPr kumimoji="0" lang="zh-CN" altLang="en-US" b="0" i="0" u="none" strike="noStrike" cap="none" normalizeH="0" baseline="0" dirty="0">
                <a:ln>
                  <a:noFill/>
                </a:ln>
                <a:solidFill>
                  <a:srgbClr val="000000"/>
                </a:solidFill>
                <a:effectLst/>
                <a:latin typeface="Arial"/>
                <a:ea typeface="宋体" pitchFamily="2" charset="-122"/>
                <a:cs typeface="宋体" pitchFamily="2" charset="-122"/>
              </a:rPr>
              <a:t> </a:t>
            </a:r>
            <a:r>
              <a:rPr kumimoji="0" lang="zh-CN" altLang="en-US" b="0" i="0" u="none" strike="noStrike" cap="none" normalizeH="0" baseline="0" dirty="0">
                <a:ln>
                  <a:noFill/>
                </a:ln>
                <a:solidFill>
                  <a:srgbClr val="000000"/>
                </a:solidFill>
                <a:effectLst/>
                <a:latin typeface="Trebuchet MS" pitchFamily="34" charset="0"/>
                <a:ea typeface="宋体" pitchFamily="2" charset="-122"/>
                <a:cs typeface="宋体" pitchFamily="2" charset="-122"/>
              </a:rPr>
              <a:t> </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灭火方法</a:t>
            </a:r>
            <a:r>
              <a:rPr kumimoji="0" lang="zh-CN" altLang="en-US" b="0" i="0" u="none" strike="noStrike" cap="none" normalizeH="0" baseline="0" dirty="0">
                <a:ln>
                  <a:noFill/>
                </a:ln>
                <a:solidFill>
                  <a:srgbClr val="000000"/>
                </a:solidFill>
                <a:effectLst/>
                <a:latin typeface="Trebuchet MS" pitchFamily="34" charset="0"/>
                <a:ea typeface="宋体" pitchFamily="2" charset="-122"/>
                <a:cs typeface="宋体" pitchFamily="2" charset="-122"/>
              </a:rPr>
              <a:t>：干粉、砂土。</a:t>
            </a:r>
            <a:r>
              <a:rPr kumimoji="0" lang="zh-CN" altLang="en-US" b="1" i="0" u="none" strike="noStrike" cap="none" normalizeH="0" baseline="0" dirty="0">
                <a:ln>
                  <a:noFill/>
                </a:ln>
                <a:solidFill>
                  <a:srgbClr val="FF0000"/>
                </a:solidFill>
                <a:effectLst/>
                <a:latin typeface="Trebuchet MS" pitchFamily="34" charset="0"/>
                <a:ea typeface="宋体" pitchFamily="2" charset="-122"/>
                <a:cs typeface="宋体" pitchFamily="2" charset="-122"/>
              </a:rPr>
              <a:t>禁止用水</a:t>
            </a:r>
            <a:r>
              <a:rPr kumimoji="0" lang="zh-CN" altLang="en-US" b="0" i="0" u="none" strike="noStrike" cap="none" normalizeH="0" baseline="0" dirty="0">
                <a:ln>
                  <a:noFill/>
                </a:ln>
                <a:solidFill>
                  <a:srgbClr val="000000"/>
                </a:solidFill>
                <a:effectLst/>
                <a:latin typeface="Trebuchet MS" pitchFamily="34" charset="0"/>
                <a:ea typeface="宋体" pitchFamily="2" charset="-122"/>
                <a:cs typeface="宋体" pitchFamily="2" charset="-122"/>
              </a:rPr>
              <a:t>。</a:t>
            </a:r>
            <a:endParaRPr kumimoji="0" lang="zh-CN" altLang="en-US" b="0" i="0" u="none" strike="noStrike" cap="none" normalizeH="0" baseline="0" dirty="0">
              <a:ln>
                <a:noFill/>
              </a:ln>
              <a:solidFill>
                <a:schemeClr val="tx1"/>
              </a:solidFill>
              <a:effectLst/>
              <a:latin typeface="Arial" pitchFamily="34" charset="0"/>
              <a:ea typeface="宋体" pitchFamily="2" charset="-122"/>
              <a:cs typeface="宋体" pitchFamily="2" charset="-122"/>
            </a:endParaRPr>
          </a:p>
        </p:txBody>
      </p:sp>
      <p:sp>
        <p:nvSpPr>
          <p:cNvPr id="7" name="矩形 6"/>
          <p:cNvSpPr/>
          <p:nvPr/>
        </p:nvSpPr>
        <p:spPr>
          <a:xfrm>
            <a:off x="395536" y="836712"/>
            <a:ext cx="8064896" cy="1477328"/>
          </a:xfrm>
          <a:prstGeom prst="rect">
            <a:avLst/>
          </a:prstGeom>
        </p:spPr>
        <p:txBody>
          <a:bodyPr wrap="square">
            <a:spAutoFit/>
          </a:bodyPr>
          <a:lstStyle/>
          <a:p>
            <a:r>
              <a:rPr lang="zh-CN" altLang="zh-CN" b="1" dirty="0">
                <a:solidFill>
                  <a:srgbClr val="0033CC"/>
                </a:solidFill>
              </a:rPr>
              <a:t>泄漏应急处理</a:t>
            </a:r>
            <a:br>
              <a:rPr lang="en-US" altLang="zh-CN" dirty="0"/>
            </a:br>
            <a:r>
              <a:rPr lang="en-US" altLang="zh-CN" dirty="0"/>
              <a:t>  </a:t>
            </a:r>
            <a:r>
              <a:rPr lang="zh-CN" altLang="zh-CN" dirty="0"/>
              <a:t>疏散泄漏污染区人员至安全区，禁止无关人员进入污染区，应急处理人员戴</a:t>
            </a:r>
            <a:r>
              <a:rPr lang="zh-CN" altLang="en-US" dirty="0"/>
              <a:t>防毒面具</a:t>
            </a:r>
            <a:r>
              <a:rPr lang="zh-CN" altLang="zh-CN" dirty="0"/>
              <a:t>，穿化学防护服。不要直接接触泄漏物，勿使泄漏物与可燃物质</a:t>
            </a:r>
            <a:r>
              <a:rPr lang="en-US" altLang="zh-CN" dirty="0"/>
              <a:t>(</a:t>
            </a:r>
            <a:r>
              <a:rPr lang="zh-CN" altLang="zh-CN" dirty="0"/>
              <a:t>木材、纸、油等</a:t>
            </a:r>
            <a:r>
              <a:rPr lang="en-US" altLang="zh-CN" dirty="0"/>
              <a:t>)</a:t>
            </a:r>
            <a:r>
              <a:rPr lang="zh-CN" altLang="zh-CN" dirty="0"/>
              <a:t>接触，在确保安全情况下堵漏。用沙土吸收，然后收集运至废物处理场所处置</a:t>
            </a:r>
            <a:r>
              <a:rPr lang="zh-CN" altLang="en-US" dirty="0"/>
              <a:t>，</a:t>
            </a:r>
            <a:r>
              <a:rPr lang="zh-CN" altLang="zh-CN" dirty="0"/>
              <a:t>在技术人员指导下</a:t>
            </a:r>
            <a:r>
              <a:rPr lang="zh-CN" altLang="en-US" dirty="0"/>
              <a:t>处理</a:t>
            </a:r>
            <a:r>
              <a:rPr lang="zh-CN" altLang="zh-CN" dirty="0"/>
              <a:t>。</a:t>
            </a:r>
            <a:endParaRPr lang="zh-CN"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txBox="1">
            <a:spLocks/>
          </p:cNvSpPr>
          <p:nvPr/>
        </p:nvSpPr>
        <p:spPr bwMode="auto">
          <a:xfrm>
            <a:off x="228600" y="366713"/>
            <a:ext cx="6858000" cy="395287"/>
          </a:xfrm>
          <a:prstGeom prst="rect">
            <a:avLst/>
          </a:prstGeom>
          <a:noFill/>
          <a:ln w="9525">
            <a:noFill/>
            <a:miter lim="800000"/>
            <a:headEnd/>
            <a:tailEnd/>
          </a:ln>
        </p:spPr>
        <p:txBody>
          <a:bodyPr anchor="b"/>
          <a:lstStyle/>
          <a:p>
            <a:pPr eaLnBrk="0" hangingPunct="0"/>
            <a:endParaRPr lang="en-US" altLang="en-US" sz="2000" b="1" i="1">
              <a:solidFill>
                <a:schemeClr val="bg1"/>
              </a:solidFill>
              <a:ea typeface="黑体" pitchFamily="2" charset="-122"/>
              <a:cs typeface="Arial" pitchFamily="34" charset="0"/>
            </a:endParaRPr>
          </a:p>
        </p:txBody>
      </p:sp>
      <p:sp>
        <p:nvSpPr>
          <p:cNvPr id="5" name="TextBox 4"/>
          <p:cNvSpPr txBox="1"/>
          <p:nvPr/>
        </p:nvSpPr>
        <p:spPr>
          <a:xfrm>
            <a:off x="179512" y="332656"/>
            <a:ext cx="5400600" cy="400110"/>
          </a:xfrm>
          <a:prstGeom prst="rect">
            <a:avLst/>
          </a:prstGeom>
          <a:noFill/>
        </p:spPr>
        <p:txBody>
          <a:bodyPr wrap="square" rtlCol="0">
            <a:spAutoFit/>
          </a:bodyPr>
          <a:lstStyle/>
          <a:p>
            <a:r>
              <a:rPr lang="zh-CN" altLang="en-US" sz="2000" b="1" dirty="0">
                <a:solidFill>
                  <a:schemeClr val="bg1"/>
                </a:solidFill>
              </a:rPr>
              <a:t>泄漏、沾染应急（急救）措施</a:t>
            </a:r>
          </a:p>
        </p:txBody>
      </p:sp>
      <p:pic>
        <p:nvPicPr>
          <p:cNvPr id="2049" name="Picture 1" descr="C:\Users\like580301\AppData\Roaming\Tencent\Users\1009728048\QQ\WinTemp\RichOle\8UBP@[WZPNXQDJ37}[9PC54.jpg"/>
          <p:cNvPicPr>
            <a:picLocks noChangeAspect="1" noChangeArrowheads="1"/>
          </p:cNvPicPr>
          <p:nvPr/>
        </p:nvPicPr>
        <p:blipFill>
          <a:blip r:embed="rId2" cstate="print"/>
          <a:srcRect/>
          <a:stretch>
            <a:fillRect/>
          </a:stretch>
        </p:blipFill>
        <p:spPr bwMode="auto">
          <a:xfrm>
            <a:off x="755576" y="3861048"/>
            <a:ext cx="3574216" cy="2660010"/>
          </a:xfrm>
          <a:prstGeom prst="rect">
            <a:avLst/>
          </a:prstGeom>
          <a:noFill/>
          <a:ln w="38100">
            <a:solidFill>
              <a:srgbClr val="FFFF00"/>
            </a:solidFill>
          </a:ln>
        </p:spPr>
      </p:pic>
      <p:pic>
        <p:nvPicPr>
          <p:cNvPr id="2050" name="Picture 2" descr="C:\Users\like580301\AppData\Roaming\Tencent\Users\1009728048\QQ\WinTemp\RichOle\$NHG3T[42[]~XS`BT([JL[X.jpg"/>
          <p:cNvPicPr>
            <a:picLocks noChangeAspect="1" noChangeArrowheads="1"/>
          </p:cNvPicPr>
          <p:nvPr/>
        </p:nvPicPr>
        <p:blipFill>
          <a:blip r:embed="rId3" cstate="print"/>
          <a:srcRect/>
          <a:stretch>
            <a:fillRect/>
          </a:stretch>
        </p:blipFill>
        <p:spPr bwMode="auto">
          <a:xfrm>
            <a:off x="395536" y="836712"/>
            <a:ext cx="3613561" cy="2833699"/>
          </a:xfrm>
          <a:prstGeom prst="rect">
            <a:avLst/>
          </a:prstGeom>
          <a:noFill/>
          <a:ln w="38100">
            <a:solidFill>
              <a:srgbClr val="1D981F"/>
            </a:solidFill>
          </a:ln>
        </p:spPr>
      </p:pic>
      <p:pic>
        <p:nvPicPr>
          <p:cNvPr id="2051" name="Picture 3" descr="C:\Users\like580301\AppData\Roaming\Tencent\Users\1009728048\QQ\WinTemp\RichOle\K(EV8SH__H0$EKD__PMBZ[F.jpg"/>
          <p:cNvPicPr>
            <a:picLocks noChangeAspect="1" noChangeArrowheads="1"/>
          </p:cNvPicPr>
          <p:nvPr/>
        </p:nvPicPr>
        <p:blipFill>
          <a:blip r:embed="rId4" cstate="print"/>
          <a:srcRect/>
          <a:stretch>
            <a:fillRect/>
          </a:stretch>
        </p:blipFill>
        <p:spPr bwMode="auto">
          <a:xfrm>
            <a:off x="4860032" y="3789040"/>
            <a:ext cx="3659736" cy="2736304"/>
          </a:xfrm>
          <a:prstGeom prst="rect">
            <a:avLst/>
          </a:prstGeom>
          <a:noFill/>
          <a:ln w="38100">
            <a:solidFill>
              <a:srgbClr val="FF0000"/>
            </a:solidFill>
          </a:ln>
        </p:spPr>
      </p:pic>
      <p:sp>
        <p:nvSpPr>
          <p:cNvPr id="9" name="TextBox 8"/>
          <p:cNvSpPr txBox="1"/>
          <p:nvPr/>
        </p:nvSpPr>
        <p:spPr>
          <a:xfrm>
            <a:off x="395536" y="3212976"/>
            <a:ext cx="3744416" cy="400110"/>
          </a:xfrm>
          <a:prstGeom prst="rect">
            <a:avLst/>
          </a:prstGeom>
          <a:noFill/>
        </p:spPr>
        <p:txBody>
          <a:bodyPr wrap="square" rtlCol="0">
            <a:spAutoFit/>
          </a:bodyPr>
          <a:lstStyle/>
          <a:p>
            <a:r>
              <a:rPr lang="zh-CN" altLang="en-US" sz="2000" b="1" dirty="0">
                <a:solidFill>
                  <a:srgbClr val="FFFF00"/>
                </a:solidFill>
              </a:rPr>
              <a:t>源瓶包装物破损导致源瓶破碎</a:t>
            </a:r>
          </a:p>
        </p:txBody>
      </p:sp>
      <p:sp>
        <p:nvSpPr>
          <p:cNvPr id="10" name="TextBox 9"/>
          <p:cNvSpPr txBox="1"/>
          <p:nvPr/>
        </p:nvSpPr>
        <p:spPr>
          <a:xfrm>
            <a:off x="755576" y="6093296"/>
            <a:ext cx="3744416" cy="400110"/>
          </a:xfrm>
          <a:prstGeom prst="rect">
            <a:avLst/>
          </a:prstGeom>
          <a:noFill/>
        </p:spPr>
        <p:txBody>
          <a:bodyPr wrap="square" rtlCol="0">
            <a:spAutoFit/>
          </a:bodyPr>
          <a:lstStyle/>
          <a:p>
            <a:r>
              <a:rPr lang="zh-CN" altLang="en-US" sz="2000" b="1" dirty="0">
                <a:solidFill>
                  <a:srgbClr val="FFFF00"/>
                </a:solidFill>
              </a:rPr>
              <a:t>源瓶破碎后地面三氯氧磷</a:t>
            </a:r>
          </a:p>
        </p:txBody>
      </p:sp>
      <p:sp>
        <p:nvSpPr>
          <p:cNvPr id="11" name="TextBox 10"/>
          <p:cNvSpPr txBox="1"/>
          <p:nvPr/>
        </p:nvSpPr>
        <p:spPr>
          <a:xfrm>
            <a:off x="5292080" y="6093296"/>
            <a:ext cx="3024336" cy="400110"/>
          </a:xfrm>
          <a:prstGeom prst="rect">
            <a:avLst/>
          </a:prstGeom>
          <a:noFill/>
        </p:spPr>
        <p:txBody>
          <a:bodyPr wrap="square" rtlCol="0">
            <a:spAutoFit/>
          </a:bodyPr>
          <a:lstStyle/>
          <a:p>
            <a:r>
              <a:rPr lang="zh-CN" altLang="en-US" sz="2000" b="1" dirty="0">
                <a:solidFill>
                  <a:srgbClr val="0033CC"/>
                </a:solidFill>
              </a:rPr>
              <a:t>现场使用黄沙应急处理</a:t>
            </a:r>
          </a:p>
        </p:txBody>
      </p:sp>
      <p:sp>
        <p:nvSpPr>
          <p:cNvPr id="12" name="TextBox 11"/>
          <p:cNvSpPr txBox="1"/>
          <p:nvPr/>
        </p:nvSpPr>
        <p:spPr>
          <a:xfrm>
            <a:off x="4572000" y="1268760"/>
            <a:ext cx="4032448" cy="1477328"/>
          </a:xfrm>
          <a:prstGeom prst="rect">
            <a:avLst/>
          </a:prstGeom>
          <a:noFill/>
        </p:spPr>
        <p:txBody>
          <a:bodyPr wrap="square" rtlCol="0">
            <a:spAutoFit/>
          </a:bodyPr>
          <a:lstStyle/>
          <a:p>
            <a:pPr algn="ctr">
              <a:lnSpc>
                <a:spcPct val="150000"/>
              </a:lnSpc>
            </a:pPr>
            <a:r>
              <a:rPr lang="zh-CN" altLang="en-US" sz="2000" b="1" dirty="0">
                <a:solidFill>
                  <a:srgbClr val="FF0000"/>
                </a:solidFill>
              </a:rPr>
              <a:t>三氯氧磷泄漏事故应急处理</a:t>
            </a:r>
            <a:endParaRPr lang="en-US" altLang="zh-CN" sz="2000" b="1" dirty="0">
              <a:solidFill>
                <a:srgbClr val="FF0000"/>
              </a:solidFill>
            </a:endParaRPr>
          </a:p>
          <a:p>
            <a:pPr>
              <a:lnSpc>
                <a:spcPct val="150000"/>
              </a:lnSpc>
            </a:pPr>
            <a:r>
              <a:rPr lang="en-US" altLang="zh-CN" sz="2000" dirty="0">
                <a:solidFill>
                  <a:srgbClr val="0033CC"/>
                </a:solidFill>
              </a:rPr>
              <a:t>2012</a:t>
            </a:r>
            <a:r>
              <a:rPr lang="zh-CN" altLang="en-US" sz="2000" dirty="0">
                <a:solidFill>
                  <a:srgbClr val="0033CC"/>
                </a:solidFill>
              </a:rPr>
              <a:t>年</a:t>
            </a:r>
            <a:r>
              <a:rPr lang="en-US" altLang="zh-CN" sz="2000" dirty="0">
                <a:solidFill>
                  <a:srgbClr val="0033CC"/>
                </a:solidFill>
              </a:rPr>
              <a:t>2</a:t>
            </a:r>
            <a:r>
              <a:rPr lang="zh-CN" altLang="en-US" sz="2000" dirty="0">
                <a:solidFill>
                  <a:srgbClr val="0033CC"/>
                </a:solidFill>
              </a:rPr>
              <a:t>月</a:t>
            </a:r>
            <a:r>
              <a:rPr lang="en-US" altLang="zh-CN" sz="2000" dirty="0">
                <a:solidFill>
                  <a:srgbClr val="0033CC"/>
                </a:solidFill>
              </a:rPr>
              <a:t>2</a:t>
            </a:r>
            <a:r>
              <a:rPr lang="zh-CN" altLang="en-US" sz="2000" dirty="0">
                <a:solidFill>
                  <a:srgbClr val="0033CC"/>
                </a:solidFill>
              </a:rPr>
              <a:t>日，电池四部扩散工序源瓶破碎事故处理现场</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安全使用与管理培训：一</a:t>
            </a:r>
          </a:p>
        </p:txBody>
      </p:sp>
      <p:sp>
        <p:nvSpPr>
          <p:cNvPr id="4" name="TextBox 3"/>
          <p:cNvSpPr txBox="1"/>
          <p:nvPr/>
        </p:nvSpPr>
        <p:spPr>
          <a:xfrm>
            <a:off x="971600" y="1340768"/>
            <a:ext cx="7416824" cy="496996"/>
          </a:xfrm>
          <a:prstGeom prst="rect">
            <a:avLst/>
          </a:prstGeom>
          <a:noFill/>
        </p:spPr>
        <p:txBody>
          <a:bodyPr wrap="square" rtlCol="0">
            <a:spAutoFit/>
          </a:bodyPr>
          <a:lstStyle/>
          <a:p>
            <a:pPr algn="ctr">
              <a:lnSpc>
                <a:spcPct val="150000"/>
              </a:lnSpc>
            </a:pPr>
            <a:endParaRPr lang="en-US" altLang="zh-CN" sz="2000" dirty="0">
              <a:solidFill>
                <a:srgbClr val="0033CC"/>
              </a:solidFill>
            </a:endParaRPr>
          </a:p>
        </p:txBody>
      </p:sp>
      <p:sp>
        <p:nvSpPr>
          <p:cNvPr id="8" name="矩形 7"/>
          <p:cNvSpPr/>
          <p:nvPr/>
        </p:nvSpPr>
        <p:spPr>
          <a:xfrm>
            <a:off x="2339752" y="2564904"/>
            <a:ext cx="4572000" cy="1446550"/>
          </a:xfrm>
          <a:prstGeom prst="rect">
            <a:avLst/>
          </a:prstGeom>
          <a:ln w="38100">
            <a:solidFill>
              <a:srgbClr val="FFFF00"/>
            </a:solidFill>
          </a:ln>
        </p:spPr>
        <p:style>
          <a:lnRef idx="0">
            <a:schemeClr val="accent1"/>
          </a:lnRef>
          <a:fillRef idx="3">
            <a:schemeClr val="accent1"/>
          </a:fillRef>
          <a:effectRef idx="3">
            <a:schemeClr val="accent1"/>
          </a:effectRef>
          <a:fontRef idx="minor">
            <a:schemeClr val="lt1"/>
          </a:fontRef>
        </p:style>
        <p:txBody>
          <a:bodyPr wrap="square">
            <a:spAutoFit/>
          </a:bodyPr>
          <a:lstStyle/>
          <a:p>
            <a:pPr algn="ctr"/>
            <a:endParaRPr lang="en-US" altLang="zh-CN" sz="3200" dirty="0"/>
          </a:p>
          <a:p>
            <a:pPr algn="ctr"/>
            <a:r>
              <a:rPr lang="zh-CN" altLang="en-US" sz="2400" dirty="0"/>
              <a:t>什么是</a:t>
            </a:r>
            <a:r>
              <a:rPr lang="zh-CN" altLang="en-US" sz="2400" b="1" dirty="0">
                <a:solidFill>
                  <a:srgbClr val="FFFF00"/>
                </a:solidFill>
              </a:rPr>
              <a:t>三氯氧磷</a:t>
            </a:r>
            <a:r>
              <a:rPr lang="zh-CN" altLang="en-US" sz="2400" dirty="0"/>
              <a:t>？</a:t>
            </a:r>
            <a:endParaRPr lang="en-US" altLang="zh-CN" sz="2400" dirty="0"/>
          </a:p>
          <a:p>
            <a:pPr algn="ctr"/>
            <a:endParaRPr lang="zh-CN" altLang="en-US" sz="3200" dirty="0"/>
          </a:p>
        </p:txBody>
      </p:sp>
      <p:sp>
        <p:nvSpPr>
          <p:cNvPr id="11" name="圆角矩形 10"/>
          <p:cNvSpPr/>
          <p:nvPr/>
        </p:nvSpPr>
        <p:spPr>
          <a:xfrm>
            <a:off x="1403648" y="3068960"/>
            <a:ext cx="576064" cy="576064"/>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2400" dirty="0">
                <a:solidFill>
                  <a:schemeClr val="bg1"/>
                </a:solidFill>
              </a:rPr>
              <a:t>1</a:t>
            </a:r>
            <a:endParaRPr lang="zh-CN" altLang="en-US" sz="2400"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安全使用与管理培训：目录</a:t>
            </a:r>
          </a:p>
        </p:txBody>
      </p:sp>
      <p:sp>
        <p:nvSpPr>
          <p:cNvPr id="21" name="圆角矩形 20"/>
          <p:cNvSpPr/>
          <p:nvPr/>
        </p:nvSpPr>
        <p:spPr>
          <a:xfrm>
            <a:off x="1259632" y="2636912"/>
            <a:ext cx="648072" cy="576064"/>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2400" dirty="0">
                <a:solidFill>
                  <a:schemeClr val="bg1"/>
                </a:solidFill>
              </a:rPr>
              <a:t>5</a:t>
            </a:r>
            <a:endParaRPr lang="zh-CN" altLang="en-US" sz="2400" dirty="0">
              <a:solidFill>
                <a:schemeClr val="bg1"/>
              </a:solidFill>
            </a:endParaRPr>
          </a:p>
        </p:txBody>
      </p:sp>
      <p:sp>
        <p:nvSpPr>
          <p:cNvPr id="22" name="矩形 21"/>
          <p:cNvSpPr/>
          <p:nvPr/>
        </p:nvSpPr>
        <p:spPr>
          <a:xfrm>
            <a:off x="2411760" y="2276872"/>
            <a:ext cx="4572000" cy="1200329"/>
          </a:xfrm>
          <a:prstGeom prst="rect">
            <a:avLst/>
          </a:prstGeom>
          <a:ln w="38100">
            <a:solidFill>
              <a:srgbClr val="FFFF00"/>
            </a:solidFill>
          </a:ln>
        </p:spPr>
        <p:style>
          <a:lnRef idx="0">
            <a:schemeClr val="accent1"/>
          </a:lnRef>
          <a:fillRef idx="3">
            <a:schemeClr val="accent1"/>
          </a:fillRef>
          <a:effectRef idx="3">
            <a:schemeClr val="accent1"/>
          </a:effectRef>
          <a:fontRef idx="minor">
            <a:schemeClr val="lt1"/>
          </a:fontRef>
        </p:style>
        <p:txBody>
          <a:bodyPr>
            <a:spAutoFit/>
          </a:bodyPr>
          <a:lstStyle/>
          <a:p>
            <a:pPr algn="ctr"/>
            <a:endParaRPr lang="en-US" altLang="zh-CN" sz="2400" b="1" dirty="0">
              <a:solidFill>
                <a:srgbClr val="FFFF00"/>
              </a:solidFill>
            </a:endParaRPr>
          </a:p>
          <a:p>
            <a:pPr algn="ctr"/>
            <a:r>
              <a:rPr lang="zh-CN" altLang="en-US" sz="2400" b="1" dirty="0">
                <a:solidFill>
                  <a:srgbClr val="FFFF00"/>
                </a:solidFill>
              </a:rPr>
              <a:t>三氯氧磷</a:t>
            </a:r>
            <a:r>
              <a:rPr lang="zh-CN" altLang="en-US" sz="2400" dirty="0"/>
              <a:t>的</a:t>
            </a:r>
            <a:r>
              <a:rPr lang="zh-CN" altLang="en-US" sz="2400" b="1" dirty="0">
                <a:solidFill>
                  <a:srgbClr val="FFFF00"/>
                </a:solidFill>
              </a:rPr>
              <a:t>安全管理</a:t>
            </a:r>
            <a:endParaRPr lang="en-US" altLang="zh-CN" sz="2400" b="1" dirty="0">
              <a:solidFill>
                <a:srgbClr val="FFFF00"/>
              </a:solidFill>
            </a:endParaRPr>
          </a:p>
          <a:p>
            <a:pPr algn="ctr"/>
            <a:endParaRPr lang="zh-CN" altLang="en-US" sz="2400" b="1" dirty="0">
              <a:solidFill>
                <a:srgbClr val="FFFF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标题 1"/>
          <p:cNvSpPr txBox="1">
            <a:spLocks/>
          </p:cNvSpPr>
          <p:nvPr/>
        </p:nvSpPr>
        <p:spPr bwMode="auto">
          <a:xfrm>
            <a:off x="228600" y="366713"/>
            <a:ext cx="6858000" cy="395287"/>
          </a:xfrm>
          <a:prstGeom prst="rect">
            <a:avLst/>
          </a:prstGeom>
          <a:noFill/>
          <a:ln w="9525">
            <a:noFill/>
            <a:miter lim="800000"/>
            <a:headEnd/>
            <a:tailEnd/>
          </a:ln>
        </p:spPr>
        <p:txBody>
          <a:bodyPr anchor="b"/>
          <a:lstStyle/>
          <a:p>
            <a:pPr eaLnBrk="0" hangingPunct="0"/>
            <a:endParaRPr lang="en-US" altLang="en-US" sz="2000" b="1" i="1">
              <a:solidFill>
                <a:schemeClr val="bg1"/>
              </a:solidFill>
              <a:ea typeface="黑体" pitchFamily="2" charset="-122"/>
              <a:cs typeface="Arial" pitchFamily="34" charset="0"/>
            </a:endParaRPr>
          </a:p>
        </p:txBody>
      </p:sp>
      <p:pic>
        <p:nvPicPr>
          <p:cNvPr id="7178" name="Picture 29" descr="dot.jpg"/>
          <p:cNvPicPr>
            <a:picLocks noChangeAspect="1"/>
          </p:cNvPicPr>
          <p:nvPr/>
        </p:nvPicPr>
        <p:blipFill>
          <a:blip r:embed="rId3" cstate="print"/>
          <a:srcRect/>
          <a:stretch>
            <a:fillRect/>
          </a:stretch>
        </p:blipFill>
        <p:spPr bwMode="auto">
          <a:xfrm>
            <a:off x="683568" y="2132856"/>
            <a:ext cx="504825" cy="576263"/>
          </a:xfrm>
          <a:prstGeom prst="rect">
            <a:avLst/>
          </a:prstGeom>
          <a:noFill/>
          <a:ln w="9525">
            <a:noFill/>
            <a:miter lim="800000"/>
            <a:headEnd/>
            <a:tailEnd/>
          </a:ln>
        </p:spPr>
      </p:pic>
      <p:sp>
        <p:nvSpPr>
          <p:cNvPr id="7182" name="TextBox 21"/>
          <p:cNvSpPr txBox="1">
            <a:spLocks noChangeArrowheads="1"/>
          </p:cNvSpPr>
          <p:nvPr/>
        </p:nvSpPr>
        <p:spPr bwMode="auto">
          <a:xfrm>
            <a:off x="1403648" y="1757428"/>
            <a:ext cx="6786610" cy="1261884"/>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r>
              <a:rPr lang="zh-CN" altLang="en-US" sz="2000" b="1" dirty="0">
                <a:solidFill>
                  <a:srgbClr val="260BEF"/>
                </a:solidFill>
                <a:latin typeface="+mn-ea"/>
                <a:cs typeface="Times New Roman" pitchFamily="18" charset="0"/>
              </a:rPr>
              <a:t>公司的“</a:t>
            </a:r>
            <a:r>
              <a:rPr lang="zh-CN" altLang="en-US" sz="2000" b="1" dirty="0">
                <a:solidFill>
                  <a:srgbClr val="FF0000"/>
                </a:solidFill>
                <a:latin typeface="+mn-ea"/>
                <a:cs typeface="Times New Roman" pitchFamily="18" charset="0"/>
              </a:rPr>
              <a:t>三氯氧磷</a:t>
            </a:r>
            <a:r>
              <a:rPr lang="zh-CN" altLang="en-US" sz="2000" b="1" dirty="0">
                <a:solidFill>
                  <a:srgbClr val="260BEF"/>
                </a:solidFill>
                <a:latin typeface="+mn-ea"/>
                <a:cs typeface="Times New Roman" pitchFamily="18" charset="0"/>
              </a:rPr>
              <a:t>”有毒化学品被列入公安部门专项管控重大节假日、重大政治活动都要进行现场监管。。。；</a:t>
            </a:r>
            <a:r>
              <a:rPr lang="zh-CN" altLang="en-US" dirty="0">
                <a:solidFill>
                  <a:srgbClr val="260BEF"/>
                </a:solidFill>
                <a:latin typeface="+mn-ea"/>
                <a:cs typeface="Times New Roman" pitchFamily="18" charset="0"/>
              </a:rPr>
              <a:t>列入公安部门的严管企业范围：袁花镇二家企业（晶科能源有限公司、远东化工）</a:t>
            </a:r>
          </a:p>
        </p:txBody>
      </p:sp>
      <p:sp>
        <p:nvSpPr>
          <p:cNvPr id="18" name="TextBox 21"/>
          <p:cNvSpPr txBox="1">
            <a:spLocks noChangeArrowheads="1"/>
          </p:cNvSpPr>
          <p:nvPr/>
        </p:nvSpPr>
        <p:spPr bwMode="auto">
          <a:xfrm>
            <a:off x="1403648" y="3911570"/>
            <a:ext cx="6786610" cy="163121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r>
              <a:rPr lang="en-US" altLang="zh-CN" sz="2000" dirty="0">
                <a:solidFill>
                  <a:srgbClr val="260BEF"/>
                </a:solidFill>
                <a:latin typeface="+mn-ea"/>
                <a:cs typeface="Times New Roman" pitchFamily="18" charset="0"/>
              </a:rPr>
              <a:t>OHSAS18001</a:t>
            </a:r>
            <a:r>
              <a:rPr lang="zh-CN" altLang="en-US" sz="2000" dirty="0">
                <a:solidFill>
                  <a:srgbClr val="260BEF"/>
                </a:solidFill>
                <a:latin typeface="+mn-ea"/>
                <a:cs typeface="Times New Roman" pitchFamily="18" charset="0"/>
              </a:rPr>
              <a:t>“职业健康管理体系”。。。。。。</a:t>
            </a:r>
            <a:endParaRPr lang="en-US" altLang="zh-CN" sz="2000" dirty="0">
              <a:solidFill>
                <a:srgbClr val="260BEF"/>
              </a:solidFill>
              <a:latin typeface="+mn-ea"/>
              <a:cs typeface="Times New Roman" pitchFamily="18" charset="0"/>
            </a:endParaRPr>
          </a:p>
          <a:p>
            <a:r>
              <a:rPr lang="en-US" altLang="zh-CN" sz="2000" dirty="0">
                <a:solidFill>
                  <a:srgbClr val="260BEF"/>
                </a:solidFill>
                <a:latin typeface="+mn-ea"/>
                <a:cs typeface="Times New Roman" pitchFamily="18" charset="0"/>
              </a:rPr>
              <a:t>ISO140001</a:t>
            </a:r>
            <a:r>
              <a:rPr lang="zh-CN" altLang="en-US" sz="2000" dirty="0">
                <a:solidFill>
                  <a:srgbClr val="260BEF"/>
                </a:solidFill>
                <a:latin typeface="+mn-ea"/>
                <a:cs typeface="Times New Roman" pitchFamily="18" charset="0"/>
              </a:rPr>
              <a:t>“环境管理体系”。。。。。。</a:t>
            </a:r>
            <a:endParaRPr lang="en-US" altLang="zh-CN" sz="2000" dirty="0">
              <a:solidFill>
                <a:srgbClr val="260BEF"/>
              </a:solidFill>
              <a:latin typeface="+mn-ea"/>
              <a:cs typeface="Times New Roman" pitchFamily="18" charset="0"/>
            </a:endParaRPr>
          </a:p>
          <a:p>
            <a:r>
              <a:rPr lang="zh-CN" altLang="en-US" sz="2000" dirty="0">
                <a:solidFill>
                  <a:srgbClr val="260BEF"/>
                </a:solidFill>
                <a:latin typeface="+mn-ea"/>
                <a:cs typeface="Times New Roman" pitchFamily="18" charset="0"/>
              </a:rPr>
              <a:t>安全生产：</a:t>
            </a:r>
            <a:r>
              <a:rPr lang="zh-CN" altLang="en-US" sz="2000" u="sng" dirty="0">
                <a:solidFill>
                  <a:srgbClr val="FF0000"/>
                </a:solidFill>
                <a:latin typeface="+mj-ea"/>
                <a:ea typeface="+mj-ea"/>
                <a:hlinkClick r:id="rId4"/>
              </a:rPr>
              <a:t>危险化学品安全管理条例（国务院令第</a:t>
            </a:r>
            <a:r>
              <a:rPr lang="en-US" altLang="zh-CN" sz="2000" u="sng" dirty="0">
                <a:solidFill>
                  <a:srgbClr val="FF0000"/>
                </a:solidFill>
                <a:latin typeface="+mj-ea"/>
                <a:ea typeface="+mj-ea"/>
                <a:hlinkClick r:id="rId4"/>
              </a:rPr>
              <a:t>591</a:t>
            </a:r>
            <a:r>
              <a:rPr lang="zh-CN" altLang="en-US" sz="2000" u="sng" dirty="0">
                <a:solidFill>
                  <a:srgbClr val="FF0000"/>
                </a:solidFill>
                <a:latin typeface="+mj-ea"/>
                <a:ea typeface="+mj-ea"/>
                <a:hlinkClick r:id="rId4"/>
              </a:rPr>
              <a:t>号）</a:t>
            </a:r>
            <a:r>
              <a:rPr lang="zh-CN" altLang="en-US" sz="2000" dirty="0"/>
              <a:t> </a:t>
            </a:r>
            <a:r>
              <a:rPr lang="en-US" altLang="zh-CN" sz="2000" dirty="0"/>
              <a:t>2011</a:t>
            </a:r>
            <a:r>
              <a:rPr lang="zh-CN" altLang="en-US" sz="2000" dirty="0"/>
              <a:t>年</a:t>
            </a:r>
            <a:r>
              <a:rPr lang="en-US" altLang="zh-CN" sz="2000" dirty="0"/>
              <a:t>2</a:t>
            </a:r>
            <a:r>
              <a:rPr lang="zh-CN" altLang="en-US" sz="2000" dirty="0"/>
              <a:t>月</a:t>
            </a:r>
            <a:r>
              <a:rPr lang="en-US" altLang="zh-CN" sz="2000" dirty="0"/>
              <a:t>16</a:t>
            </a:r>
            <a:r>
              <a:rPr lang="zh-CN" altLang="en-US" sz="2000" dirty="0"/>
              <a:t>日国务院第</a:t>
            </a:r>
            <a:r>
              <a:rPr lang="en-US" altLang="zh-CN" sz="2000" dirty="0"/>
              <a:t>144</a:t>
            </a:r>
            <a:r>
              <a:rPr lang="zh-CN" altLang="en-US" sz="2000" dirty="0"/>
              <a:t>次常务会议修订通过</a:t>
            </a:r>
            <a:r>
              <a:rPr lang="en-US" altLang="zh-CN" sz="2000" dirty="0"/>
              <a:t>,</a:t>
            </a:r>
            <a:r>
              <a:rPr lang="zh-CN" altLang="en-US" sz="2000" dirty="0"/>
              <a:t>自</a:t>
            </a:r>
            <a:r>
              <a:rPr lang="en-US" altLang="zh-CN" sz="2000" dirty="0"/>
              <a:t>2011</a:t>
            </a:r>
            <a:r>
              <a:rPr lang="zh-CN" altLang="en-US" sz="2000" dirty="0"/>
              <a:t>年</a:t>
            </a:r>
            <a:r>
              <a:rPr lang="en-US" altLang="zh-CN" sz="2000" dirty="0"/>
              <a:t>12</a:t>
            </a:r>
            <a:r>
              <a:rPr lang="zh-CN" altLang="en-US" sz="2000" dirty="0"/>
              <a:t>月</a:t>
            </a:r>
            <a:r>
              <a:rPr lang="en-US" altLang="zh-CN" sz="2000" dirty="0"/>
              <a:t>1</a:t>
            </a:r>
            <a:r>
              <a:rPr lang="zh-CN" altLang="en-US" sz="2000" dirty="0"/>
              <a:t>日起施行。</a:t>
            </a:r>
            <a:r>
              <a:rPr lang="zh-CN" altLang="en-US" sz="2000" dirty="0">
                <a:solidFill>
                  <a:srgbClr val="260BEF"/>
                </a:solidFill>
                <a:latin typeface="+mn-ea"/>
                <a:cs typeface="Times New Roman" pitchFamily="18" charset="0"/>
              </a:rPr>
              <a:t>危化有毒化学品管理。。。。。。</a:t>
            </a:r>
          </a:p>
        </p:txBody>
      </p:sp>
      <p:pic>
        <p:nvPicPr>
          <p:cNvPr id="24" name="Picture 29" descr="dot.jpg"/>
          <p:cNvPicPr>
            <a:picLocks noChangeAspect="1"/>
          </p:cNvPicPr>
          <p:nvPr/>
        </p:nvPicPr>
        <p:blipFill>
          <a:blip r:embed="rId3" cstate="print"/>
          <a:srcRect/>
          <a:stretch>
            <a:fillRect/>
          </a:stretch>
        </p:blipFill>
        <p:spPr bwMode="auto">
          <a:xfrm>
            <a:off x="611560" y="4437112"/>
            <a:ext cx="504825" cy="576263"/>
          </a:xfrm>
          <a:prstGeom prst="rect">
            <a:avLst/>
          </a:prstGeom>
          <a:noFill/>
          <a:ln w="9525">
            <a:noFill/>
            <a:miter lim="800000"/>
            <a:headEnd/>
            <a:tailEnd/>
          </a:ln>
        </p:spPr>
      </p:pic>
      <p:sp>
        <p:nvSpPr>
          <p:cNvPr id="9" name="TextBox 8"/>
          <p:cNvSpPr txBox="1"/>
          <p:nvPr/>
        </p:nvSpPr>
        <p:spPr>
          <a:xfrm>
            <a:off x="179512" y="332656"/>
            <a:ext cx="4535364" cy="461665"/>
          </a:xfrm>
          <a:prstGeom prst="rect">
            <a:avLst/>
          </a:prstGeom>
          <a:noFill/>
        </p:spPr>
        <p:txBody>
          <a:bodyPr wrap="square" rtlCol="0">
            <a:spAutoFit/>
          </a:bodyPr>
          <a:lstStyle/>
          <a:p>
            <a:r>
              <a:rPr lang="zh-CN" altLang="en-US" sz="2400" dirty="0">
                <a:solidFill>
                  <a:schemeClr val="bg1"/>
                </a:solidFill>
                <a:latin typeface="微软雅黑" pitchFamily="34" charset="-122"/>
                <a:ea typeface="微软雅黑" pitchFamily="34" charset="-122"/>
              </a:rPr>
              <a:t>强化有毒化学品管控</a:t>
            </a:r>
            <a:endParaRPr lang="zh-CN" altLang="en-US" sz="2400" dirty="0">
              <a:solidFill>
                <a:schemeClr val="bg1"/>
              </a:solidFill>
              <a:latin typeface="Times New Roman" pitchFamily="18" charset="0"/>
              <a:ea typeface="华文行楷" pitchFamily="2" charset="-122"/>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txBox="1">
            <a:spLocks/>
          </p:cNvSpPr>
          <p:nvPr/>
        </p:nvSpPr>
        <p:spPr bwMode="auto">
          <a:xfrm>
            <a:off x="228600" y="366713"/>
            <a:ext cx="6858000" cy="395287"/>
          </a:xfrm>
          <a:prstGeom prst="rect">
            <a:avLst/>
          </a:prstGeom>
          <a:noFill/>
          <a:ln w="9525">
            <a:noFill/>
            <a:miter lim="800000"/>
            <a:headEnd/>
            <a:tailEnd/>
          </a:ln>
        </p:spPr>
        <p:txBody>
          <a:bodyPr anchor="b"/>
          <a:lstStyle/>
          <a:p>
            <a:pPr eaLnBrk="0" hangingPunct="0"/>
            <a:endParaRPr lang="en-US" altLang="en-US" sz="2000" b="1" i="1">
              <a:solidFill>
                <a:schemeClr val="bg1"/>
              </a:solidFill>
              <a:ea typeface="黑体" pitchFamily="2" charset="-122"/>
              <a:cs typeface="Arial" pitchFamily="34" charset="0"/>
            </a:endParaRPr>
          </a:p>
        </p:txBody>
      </p:sp>
      <p:sp>
        <p:nvSpPr>
          <p:cNvPr id="5" name="TextBox 4"/>
          <p:cNvSpPr txBox="1"/>
          <p:nvPr/>
        </p:nvSpPr>
        <p:spPr>
          <a:xfrm>
            <a:off x="179512" y="332656"/>
            <a:ext cx="5832648" cy="461665"/>
          </a:xfrm>
          <a:prstGeom prst="rect">
            <a:avLst/>
          </a:prstGeom>
          <a:noFill/>
        </p:spPr>
        <p:txBody>
          <a:bodyPr wrap="square" rtlCol="0">
            <a:spAutoFit/>
          </a:bodyPr>
          <a:lstStyle/>
          <a:p>
            <a:r>
              <a:rPr lang="zh-CN" altLang="en-US" sz="2400" dirty="0">
                <a:solidFill>
                  <a:schemeClr val="bg1"/>
                </a:solidFill>
                <a:latin typeface="+mn-ea"/>
                <a:ea typeface="+mn-ea"/>
              </a:rPr>
              <a:t>有毒化学品管控要求：“五双”监管</a:t>
            </a:r>
            <a:endParaRPr lang="zh-CN" altLang="en-US" sz="2400" dirty="0">
              <a:solidFill>
                <a:schemeClr val="bg1"/>
              </a:solidFill>
              <a:latin typeface="+mn-ea"/>
              <a:ea typeface="+mn-ea"/>
              <a:cs typeface="Times New Roman" pitchFamily="18" charset="0"/>
            </a:endParaRPr>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49159"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49161"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1" name="TextBox 10"/>
          <p:cNvSpPr txBox="1"/>
          <p:nvPr/>
        </p:nvSpPr>
        <p:spPr>
          <a:xfrm>
            <a:off x="611560" y="1916832"/>
            <a:ext cx="7992888" cy="409342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rtlCol="0" anchor="ctr">
            <a:spAutoFit/>
          </a:bodyPr>
          <a:lstStyle/>
          <a:p>
            <a:pPr>
              <a:lnSpc>
                <a:spcPct val="200000"/>
              </a:lnSpc>
            </a:pPr>
            <a:r>
              <a:rPr lang="zh-CN" altLang="en-US" sz="2000" b="1" dirty="0">
                <a:solidFill>
                  <a:srgbClr val="0033CC"/>
                </a:solidFill>
                <a:latin typeface="+mn-ea"/>
                <a:cs typeface="Times New Roman" pitchFamily="18" charset="0"/>
              </a:rPr>
              <a:t>有毒化学品“五双”管控要求：</a:t>
            </a:r>
            <a:endParaRPr lang="en-US" altLang="zh-CN" sz="2000" b="1" dirty="0">
              <a:solidFill>
                <a:srgbClr val="0033CC"/>
              </a:solidFill>
              <a:latin typeface="+mn-ea"/>
              <a:cs typeface="Times New Roman" pitchFamily="18" charset="0"/>
            </a:endParaRPr>
          </a:p>
          <a:p>
            <a:pPr>
              <a:lnSpc>
                <a:spcPct val="200000"/>
              </a:lnSpc>
            </a:pPr>
            <a:r>
              <a:rPr lang="en-US" altLang="zh-CN" sz="2000" dirty="0">
                <a:solidFill>
                  <a:srgbClr val="FF0000"/>
                </a:solidFill>
                <a:latin typeface="+mn-ea"/>
                <a:cs typeface="Times New Roman" pitchFamily="18" charset="0"/>
              </a:rPr>
              <a:t>1</a:t>
            </a:r>
            <a:r>
              <a:rPr lang="zh-CN" altLang="en-US" sz="2000" dirty="0">
                <a:solidFill>
                  <a:srgbClr val="FF0000"/>
                </a:solidFill>
                <a:latin typeface="+mn-ea"/>
                <a:cs typeface="Times New Roman" pitchFamily="18" charset="0"/>
              </a:rPr>
              <a:t>、入库双人验收；</a:t>
            </a:r>
            <a:endParaRPr lang="en-US" altLang="zh-CN" sz="2000" dirty="0">
              <a:solidFill>
                <a:srgbClr val="FF0000"/>
              </a:solidFill>
              <a:latin typeface="+mn-ea"/>
              <a:cs typeface="Times New Roman" pitchFamily="18" charset="0"/>
            </a:endParaRPr>
          </a:p>
          <a:p>
            <a:pPr>
              <a:lnSpc>
                <a:spcPct val="200000"/>
              </a:lnSpc>
            </a:pPr>
            <a:r>
              <a:rPr lang="en-US" altLang="zh-CN" sz="2000" dirty="0">
                <a:solidFill>
                  <a:srgbClr val="FF0000"/>
                </a:solidFill>
                <a:latin typeface="+mn-ea"/>
                <a:cs typeface="Times New Roman" pitchFamily="18" charset="0"/>
              </a:rPr>
              <a:t>2</a:t>
            </a:r>
            <a:r>
              <a:rPr lang="zh-CN" altLang="en-US" sz="2000" dirty="0">
                <a:solidFill>
                  <a:srgbClr val="FF0000"/>
                </a:solidFill>
                <a:latin typeface="+mn-ea"/>
                <a:cs typeface="Times New Roman" pitchFamily="18" charset="0"/>
              </a:rPr>
              <a:t>、双人保管；</a:t>
            </a:r>
            <a:endParaRPr lang="en-US" altLang="zh-CN" sz="2000" dirty="0">
              <a:solidFill>
                <a:srgbClr val="FF0000"/>
              </a:solidFill>
              <a:latin typeface="+mn-ea"/>
              <a:cs typeface="Times New Roman" pitchFamily="18" charset="0"/>
            </a:endParaRPr>
          </a:p>
          <a:p>
            <a:r>
              <a:rPr lang="en-US" altLang="zh-CN" sz="2000" dirty="0">
                <a:solidFill>
                  <a:srgbClr val="FF0000"/>
                </a:solidFill>
                <a:latin typeface="+mn-ea"/>
                <a:cs typeface="Times New Roman" pitchFamily="18" charset="0"/>
              </a:rPr>
              <a:t>3</a:t>
            </a:r>
            <a:r>
              <a:rPr lang="zh-CN" altLang="en-US" sz="2000" dirty="0">
                <a:solidFill>
                  <a:srgbClr val="FF0000"/>
                </a:solidFill>
                <a:latin typeface="+mn-ea"/>
                <a:cs typeface="Times New Roman" pitchFamily="18" charset="0"/>
              </a:rPr>
              <a:t>、双人发货；</a:t>
            </a:r>
            <a:endParaRPr lang="en-US" altLang="zh-CN" sz="2000" dirty="0">
              <a:solidFill>
                <a:srgbClr val="FF0000"/>
              </a:solidFill>
              <a:latin typeface="+mn-ea"/>
              <a:cs typeface="Times New Roman" pitchFamily="18" charset="0"/>
            </a:endParaRPr>
          </a:p>
          <a:p>
            <a:pPr>
              <a:lnSpc>
                <a:spcPct val="200000"/>
              </a:lnSpc>
            </a:pPr>
            <a:r>
              <a:rPr lang="en-US" altLang="zh-CN" sz="2000" dirty="0">
                <a:solidFill>
                  <a:srgbClr val="FF0000"/>
                </a:solidFill>
                <a:latin typeface="+mn-ea"/>
                <a:cs typeface="Times New Roman" pitchFamily="18" charset="0"/>
              </a:rPr>
              <a:t>4</a:t>
            </a:r>
            <a:r>
              <a:rPr lang="zh-CN" altLang="en-US" sz="2000" dirty="0">
                <a:solidFill>
                  <a:srgbClr val="FF0000"/>
                </a:solidFill>
                <a:latin typeface="+mn-ea"/>
                <a:cs typeface="Times New Roman" pitchFamily="18" charset="0"/>
              </a:rPr>
              <a:t>、双把锁（双胆挂锁或双锁）；</a:t>
            </a:r>
            <a:endParaRPr lang="en-US" altLang="zh-CN" sz="2000" dirty="0">
              <a:solidFill>
                <a:srgbClr val="FF0000"/>
              </a:solidFill>
              <a:latin typeface="+mn-ea"/>
              <a:cs typeface="Times New Roman" pitchFamily="18" charset="0"/>
            </a:endParaRPr>
          </a:p>
          <a:p>
            <a:pPr>
              <a:lnSpc>
                <a:spcPct val="200000"/>
              </a:lnSpc>
            </a:pPr>
            <a:r>
              <a:rPr lang="en-US" altLang="zh-CN" sz="2000" dirty="0">
                <a:solidFill>
                  <a:srgbClr val="FF0000"/>
                </a:solidFill>
                <a:latin typeface="+mn-ea"/>
                <a:cs typeface="Times New Roman" pitchFamily="18" charset="0"/>
              </a:rPr>
              <a:t>5</a:t>
            </a:r>
            <a:r>
              <a:rPr lang="zh-CN" altLang="en-US" sz="2000" dirty="0">
                <a:solidFill>
                  <a:srgbClr val="FF0000"/>
                </a:solidFill>
                <a:latin typeface="+mn-ea"/>
                <a:cs typeface="Times New Roman" pitchFamily="18" charset="0"/>
              </a:rPr>
              <a:t>、双本帐（入库、出库）</a:t>
            </a:r>
            <a:r>
              <a:rPr lang="en-US" altLang="zh-CN" sz="2000" dirty="0">
                <a:solidFill>
                  <a:srgbClr val="FF0000"/>
                </a:solidFill>
                <a:latin typeface="+mn-ea"/>
                <a:cs typeface="Times New Roman" pitchFamily="18" charset="0"/>
              </a:rPr>
              <a:t>--</a:t>
            </a:r>
            <a:r>
              <a:rPr lang="zh-CN" altLang="en-US" sz="2000" dirty="0">
                <a:solidFill>
                  <a:srgbClr val="FF0000"/>
                </a:solidFill>
                <a:latin typeface="+mn-ea"/>
                <a:cs typeface="Times New Roman" pitchFamily="18" charset="0"/>
              </a:rPr>
              <a:t>供应库房与车间均使用</a:t>
            </a:r>
            <a:endParaRPr lang="en-US" altLang="zh-CN" sz="2000" dirty="0">
              <a:solidFill>
                <a:srgbClr val="FF0000"/>
              </a:solidFill>
              <a:latin typeface="+mn-ea"/>
              <a:cs typeface="Times New Roman" pitchFamily="18" charset="0"/>
            </a:endParaRPr>
          </a:p>
          <a:p>
            <a:pPr>
              <a:lnSpc>
                <a:spcPct val="200000"/>
              </a:lnSpc>
            </a:pPr>
            <a:r>
              <a:rPr lang="zh-CN" altLang="en-US" sz="2000" dirty="0">
                <a:solidFill>
                  <a:srgbClr val="FF0000"/>
                </a:solidFill>
                <a:latin typeface="+mn-ea"/>
                <a:cs typeface="Times New Roman" pitchFamily="18" charset="0"/>
              </a:rPr>
              <a:t>   同一管理方法；</a:t>
            </a:r>
          </a:p>
        </p:txBody>
      </p:sp>
      <p:sp>
        <p:nvSpPr>
          <p:cNvPr id="12" name="TextBox 21"/>
          <p:cNvSpPr txBox="1">
            <a:spLocks noChangeArrowheads="1"/>
          </p:cNvSpPr>
          <p:nvPr/>
        </p:nvSpPr>
        <p:spPr bwMode="auto">
          <a:xfrm>
            <a:off x="1331640" y="1268760"/>
            <a:ext cx="6264696" cy="46166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r>
              <a:rPr lang="zh-CN" altLang="en-US" sz="2400" dirty="0">
                <a:solidFill>
                  <a:srgbClr val="260BEF"/>
                </a:solidFill>
                <a:latin typeface="+mn-ea"/>
                <a:cs typeface="Times New Roman" pitchFamily="18" charset="0"/>
              </a:rPr>
              <a:t>建立公司</a:t>
            </a:r>
            <a:r>
              <a:rPr lang="en-US" altLang="zh-CN" sz="2400" dirty="0">
                <a:solidFill>
                  <a:srgbClr val="260BEF"/>
                </a:solidFill>
                <a:latin typeface="+mn-ea"/>
                <a:cs typeface="Times New Roman" pitchFamily="18" charset="0"/>
              </a:rPr>
              <a:t>《</a:t>
            </a:r>
            <a:r>
              <a:rPr lang="zh-CN" altLang="en-US" sz="2400" dirty="0">
                <a:solidFill>
                  <a:srgbClr val="260BEF"/>
                </a:solidFill>
                <a:latin typeface="+mn-ea"/>
                <a:cs typeface="Times New Roman" pitchFamily="18" charset="0"/>
              </a:rPr>
              <a:t>危险化学品（剧毒品）管理制度</a:t>
            </a:r>
            <a:r>
              <a:rPr lang="en-US" altLang="zh-CN" sz="2400" dirty="0">
                <a:solidFill>
                  <a:srgbClr val="260BEF"/>
                </a:solidFill>
                <a:latin typeface="+mn-ea"/>
                <a:cs typeface="Times New Roman" pitchFamily="18" charset="0"/>
              </a:rPr>
              <a:t>》</a:t>
            </a:r>
            <a:endParaRPr lang="zh-CN" altLang="en-US" dirty="0">
              <a:solidFill>
                <a:srgbClr val="260BEF"/>
              </a:solidFill>
              <a:latin typeface="+mn-ea"/>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txBox="1">
            <a:spLocks/>
          </p:cNvSpPr>
          <p:nvPr/>
        </p:nvSpPr>
        <p:spPr bwMode="auto">
          <a:xfrm>
            <a:off x="228600" y="366713"/>
            <a:ext cx="6858000" cy="395287"/>
          </a:xfrm>
          <a:prstGeom prst="rect">
            <a:avLst/>
          </a:prstGeom>
          <a:noFill/>
          <a:ln w="9525">
            <a:noFill/>
            <a:miter lim="800000"/>
            <a:headEnd/>
            <a:tailEnd/>
          </a:ln>
        </p:spPr>
        <p:txBody>
          <a:bodyPr anchor="b"/>
          <a:lstStyle/>
          <a:p>
            <a:pPr eaLnBrk="0" hangingPunct="0"/>
            <a:r>
              <a:rPr lang="zh-CN" altLang="en-US" sz="2400" b="1" i="1" dirty="0">
                <a:solidFill>
                  <a:schemeClr val="bg1"/>
                </a:solidFill>
                <a:ea typeface="黑体" pitchFamily="2" charset="-122"/>
                <a:cs typeface="Arial" pitchFamily="34" charset="0"/>
              </a:rPr>
              <a:t>双胆挂锁：一锁双人管控</a:t>
            </a:r>
            <a:endParaRPr lang="en-US" altLang="en-US" sz="2400" b="1" i="1" dirty="0">
              <a:solidFill>
                <a:schemeClr val="bg1"/>
              </a:solidFill>
              <a:ea typeface="黑体" pitchFamily="2" charset="-122"/>
              <a:cs typeface="Arial" pitchFamily="34" charset="0"/>
            </a:endParaRPr>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501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5018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50183" name="Picture 7" descr="C:\Documents and Settings\Administrator\Application Data\Tencent\Users\1009728048\QQ\WinTemp\RichOle\OKQ70OPQ2A@IL~B_RV%NFOJ.jpg"/>
          <p:cNvPicPr>
            <a:picLocks noChangeAspect="1" noChangeArrowheads="1"/>
          </p:cNvPicPr>
          <p:nvPr/>
        </p:nvPicPr>
        <p:blipFill>
          <a:blip r:embed="rId2" cstate="print"/>
          <a:srcRect/>
          <a:stretch>
            <a:fillRect/>
          </a:stretch>
        </p:blipFill>
        <p:spPr bwMode="auto">
          <a:xfrm>
            <a:off x="1475656" y="4005064"/>
            <a:ext cx="2072953" cy="2359144"/>
          </a:xfrm>
          <a:prstGeom prst="rect">
            <a:avLst/>
          </a:prstGeom>
          <a:noFill/>
        </p:spPr>
      </p:pic>
      <p:sp>
        <p:nvSpPr>
          <p:cNvPr id="13" name="TextBox 21"/>
          <p:cNvSpPr txBox="1">
            <a:spLocks noChangeArrowheads="1"/>
          </p:cNvSpPr>
          <p:nvPr/>
        </p:nvSpPr>
        <p:spPr bwMode="auto">
          <a:xfrm>
            <a:off x="899592" y="1196752"/>
            <a:ext cx="6786610" cy="46166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r>
              <a:rPr lang="zh-CN" altLang="en-US" sz="2400" dirty="0">
                <a:solidFill>
                  <a:srgbClr val="FF0000"/>
                </a:solidFill>
                <a:latin typeface="+mn-ea"/>
                <a:cs typeface="Times New Roman" pitchFamily="18" charset="0"/>
              </a:rPr>
              <a:t>双胆挂锁：一锁双人管控，实现双人双锁管理</a:t>
            </a:r>
          </a:p>
        </p:txBody>
      </p:sp>
      <p:pic>
        <p:nvPicPr>
          <p:cNvPr id="4098" name="Picture 2" descr="C:\Users\like580301\AppData\Roaming\Tencent\Users\1009728048\QQ\WinTemp\RichOle\8H03_92(XJ])(]773M~738H.jpg"/>
          <p:cNvPicPr>
            <a:picLocks noChangeAspect="1" noChangeArrowheads="1"/>
          </p:cNvPicPr>
          <p:nvPr/>
        </p:nvPicPr>
        <p:blipFill>
          <a:blip r:embed="rId3" cstate="print"/>
          <a:srcRect/>
          <a:stretch>
            <a:fillRect/>
          </a:stretch>
        </p:blipFill>
        <p:spPr bwMode="auto">
          <a:xfrm>
            <a:off x="4355976" y="2204864"/>
            <a:ext cx="4320480" cy="3960440"/>
          </a:xfrm>
          <a:prstGeom prst="rect">
            <a:avLst/>
          </a:prstGeom>
          <a:noFill/>
          <a:ln w="28575">
            <a:solidFill>
              <a:srgbClr val="0033CC"/>
            </a:solidFill>
          </a:ln>
        </p:spPr>
      </p:pic>
      <p:sp>
        <p:nvSpPr>
          <p:cNvPr id="12" name="椭圆 11"/>
          <p:cNvSpPr/>
          <p:nvPr/>
        </p:nvSpPr>
        <p:spPr>
          <a:xfrm>
            <a:off x="6156176" y="4653136"/>
            <a:ext cx="576064"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箭头连接符 14"/>
          <p:cNvCxnSpPr/>
          <p:nvPr/>
        </p:nvCxnSpPr>
        <p:spPr>
          <a:xfrm flipH="1">
            <a:off x="3203849" y="5013176"/>
            <a:ext cx="2880319" cy="57606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txBox="1">
            <a:spLocks/>
          </p:cNvSpPr>
          <p:nvPr/>
        </p:nvSpPr>
        <p:spPr bwMode="auto">
          <a:xfrm>
            <a:off x="228600" y="366713"/>
            <a:ext cx="6858000" cy="395287"/>
          </a:xfrm>
          <a:prstGeom prst="rect">
            <a:avLst/>
          </a:prstGeom>
          <a:noFill/>
          <a:ln w="9525">
            <a:noFill/>
            <a:miter lim="800000"/>
            <a:headEnd/>
            <a:tailEnd/>
          </a:ln>
        </p:spPr>
        <p:txBody>
          <a:bodyPr anchor="b"/>
          <a:lstStyle/>
          <a:p>
            <a:pPr eaLnBrk="0" hangingPunct="0"/>
            <a:endParaRPr lang="en-US" altLang="en-US" sz="2000" b="1" i="1">
              <a:solidFill>
                <a:schemeClr val="bg1"/>
              </a:solidFill>
              <a:ea typeface="黑体" pitchFamily="2" charset="-122"/>
              <a:cs typeface="Arial" pitchFamily="34" charset="0"/>
            </a:endParaRPr>
          </a:p>
        </p:txBody>
      </p:sp>
      <p:sp>
        <p:nvSpPr>
          <p:cNvPr id="5" name="TextBox 4"/>
          <p:cNvSpPr txBox="1"/>
          <p:nvPr/>
        </p:nvSpPr>
        <p:spPr>
          <a:xfrm>
            <a:off x="179512" y="332656"/>
            <a:ext cx="4392488" cy="461665"/>
          </a:xfrm>
          <a:prstGeom prst="rect">
            <a:avLst/>
          </a:prstGeom>
          <a:noFill/>
        </p:spPr>
        <p:txBody>
          <a:bodyPr wrap="square" rtlCol="0">
            <a:spAutoFit/>
          </a:bodyPr>
          <a:lstStyle/>
          <a:p>
            <a:r>
              <a:rPr lang="zh-CN" altLang="en-US" sz="2400" b="1" dirty="0">
                <a:solidFill>
                  <a:schemeClr val="bg1"/>
                </a:solidFill>
                <a:latin typeface="宋体" pitchFamily="2" charset="-122"/>
                <a:cs typeface="Times New Roman" pitchFamily="18" charset="0"/>
              </a:rPr>
              <a:t>剧毒品管控硬件：摄像记录</a:t>
            </a:r>
          </a:p>
        </p:txBody>
      </p:sp>
      <p:pic>
        <p:nvPicPr>
          <p:cNvPr id="99331" name="Picture 3" descr="http://www.iet.com.cn/uploads/allimg/101221/1-1012211026310-L.jpg"/>
          <p:cNvPicPr>
            <a:picLocks noChangeAspect="1" noChangeArrowheads="1"/>
          </p:cNvPicPr>
          <p:nvPr/>
        </p:nvPicPr>
        <p:blipFill>
          <a:blip r:embed="rId2" cstate="print"/>
          <a:srcRect/>
          <a:stretch>
            <a:fillRect/>
          </a:stretch>
        </p:blipFill>
        <p:spPr bwMode="auto">
          <a:xfrm>
            <a:off x="2500298" y="2857496"/>
            <a:ext cx="4038600" cy="2686050"/>
          </a:xfrm>
          <a:prstGeom prst="rect">
            <a:avLst/>
          </a:prstGeom>
          <a:noFill/>
        </p:spPr>
      </p:pic>
      <p:sp>
        <p:nvSpPr>
          <p:cNvPr id="7" name="TextBox 21"/>
          <p:cNvSpPr txBox="1">
            <a:spLocks noChangeArrowheads="1"/>
          </p:cNvSpPr>
          <p:nvPr/>
        </p:nvSpPr>
        <p:spPr bwMode="auto">
          <a:xfrm>
            <a:off x="1214414" y="1357298"/>
            <a:ext cx="6929486" cy="120032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r>
              <a:rPr lang="en-US" altLang="zh-CN" sz="2400" dirty="0">
                <a:solidFill>
                  <a:srgbClr val="260BEF"/>
                </a:solidFill>
                <a:latin typeface="+mn-ea"/>
                <a:cs typeface="Times New Roman" pitchFamily="18" charset="0"/>
              </a:rPr>
              <a:t>1</a:t>
            </a:r>
            <a:r>
              <a:rPr lang="zh-CN" altLang="en-US" sz="2400" dirty="0">
                <a:solidFill>
                  <a:srgbClr val="260BEF"/>
                </a:solidFill>
                <a:latin typeface="+mn-ea"/>
                <a:cs typeface="Times New Roman" pitchFamily="18" charset="0"/>
              </a:rPr>
              <a:t>、剧毒品库房外监控：进出人员、行为记录；</a:t>
            </a:r>
            <a:endParaRPr lang="en-US" altLang="zh-CN" sz="2400" dirty="0">
              <a:solidFill>
                <a:srgbClr val="260BEF"/>
              </a:solidFill>
              <a:latin typeface="+mn-ea"/>
              <a:cs typeface="Times New Roman" pitchFamily="18" charset="0"/>
            </a:endParaRPr>
          </a:p>
          <a:p>
            <a:endParaRPr lang="en-US" altLang="zh-CN" sz="2400" dirty="0">
              <a:solidFill>
                <a:srgbClr val="260BEF"/>
              </a:solidFill>
              <a:latin typeface="+mn-ea"/>
              <a:cs typeface="Times New Roman" pitchFamily="18" charset="0"/>
            </a:endParaRPr>
          </a:p>
          <a:p>
            <a:r>
              <a:rPr lang="en-US" altLang="zh-CN" sz="2400" dirty="0">
                <a:solidFill>
                  <a:srgbClr val="260BEF"/>
                </a:solidFill>
                <a:latin typeface="+mn-ea"/>
                <a:cs typeface="Times New Roman" pitchFamily="18" charset="0"/>
              </a:rPr>
              <a:t>2</a:t>
            </a:r>
            <a:r>
              <a:rPr lang="zh-CN" altLang="en-US" sz="2400" dirty="0">
                <a:solidFill>
                  <a:srgbClr val="260BEF"/>
                </a:solidFill>
                <a:latin typeface="+mn-ea"/>
                <a:cs typeface="Times New Roman" pitchFamily="18" charset="0"/>
              </a:rPr>
              <a:t>、所有存储点均应设置摄像系统监控；</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txBox="1">
            <a:spLocks/>
          </p:cNvSpPr>
          <p:nvPr/>
        </p:nvSpPr>
        <p:spPr bwMode="auto">
          <a:xfrm>
            <a:off x="228600" y="366713"/>
            <a:ext cx="6858000" cy="395287"/>
          </a:xfrm>
          <a:prstGeom prst="rect">
            <a:avLst/>
          </a:prstGeom>
          <a:noFill/>
          <a:ln w="9525">
            <a:noFill/>
            <a:miter lim="800000"/>
            <a:headEnd/>
            <a:tailEnd/>
          </a:ln>
        </p:spPr>
        <p:txBody>
          <a:bodyPr anchor="b"/>
          <a:lstStyle/>
          <a:p>
            <a:pPr eaLnBrk="0" hangingPunct="0"/>
            <a:endParaRPr lang="en-US" altLang="en-US" sz="2000" b="1" i="1">
              <a:solidFill>
                <a:schemeClr val="bg1"/>
              </a:solidFill>
              <a:ea typeface="黑体" pitchFamily="2" charset="-122"/>
              <a:cs typeface="Arial" pitchFamily="34" charset="0"/>
            </a:endParaRPr>
          </a:p>
        </p:txBody>
      </p:sp>
      <p:sp>
        <p:nvSpPr>
          <p:cNvPr id="5" name="TextBox 4"/>
          <p:cNvSpPr txBox="1"/>
          <p:nvPr/>
        </p:nvSpPr>
        <p:spPr>
          <a:xfrm>
            <a:off x="179512" y="332656"/>
            <a:ext cx="5616624" cy="461665"/>
          </a:xfrm>
          <a:prstGeom prst="rect">
            <a:avLst/>
          </a:prstGeom>
          <a:noFill/>
        </p:spPr>
        <p:txBody>
          <a:bodyPr wrap="square" rtlCol="0">
            <a:spAutoFit/>
          </a:bodyPr>
          <a:lstStyle/>
          <a:p>
            <a:r>
              <a:rPr lang="zh-CN" altLang="en-US" sz="2400" b="1" dirty="0">
                <a:solidFill>
                  <a:schemeClr val="bg1"/>
                </a:solidFill>
              </a:rPr>
              <a:t>接触有毒物品人员管控要求</a:t>
            </a:r>
          </a:p>
        </p:txBody>
      </p:sp>
      <p:sp>
        <p:nvSpPr>
          <p:cNvPr id="6" name="TextBox 21"/>
          <p:cNvSpPr txBox="1">
            <a:spLocks noChangeArrowheads="1"/>
          </p:cNvSpPr>
          <p:nvPr/>
        </p:nvSpPr>
        <p:spPr bwMode="auto">
          <a:xfrm>
            <a:off x="683568" y="1628800"/>
            <a:ext cx="7920880" cy="3816429"/>
          </a:xfrm>
          <a:prstGeom prst="rect">
            <a:avLst/>
          </a:prstGeom>
          <a:noFill/>
          <a:ln>
            <a:noFill/>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r>
              <a:rPr lang="zh-CN" altLang="en-US" sz="2800" dirty="0">
                <a:solidFill>
                  <a:srgbClr val="FF0000"/>
                </a:solidFill>
                <a:latin typeface="+mn-ea"/>
                <a:cs typeface="Times New Roman" pitchFamily="18" charset="0"/>
              </a:rPr>
              <a:t>建立接触有毒化学品人员“政审”管理资料：</a:t>
            </a:r>
            <a:endParaRPr lang="en-US" altLang="zh-CN" sz="2800" dirty="0">
              <a:solidFill>
                <a:srgbClr val="FF0000"/>
              </a:solidFill>
              <a:latin typeface="+mn-ea"/>
              <a:cs typeface="Times New Roman" pitchFamily="18" charset="0"/>
            </a:endParaRPr>
          </a:p>
          <a:p>
            <a:endParaRPr lang="en-US" altLang="zh-CN" sz="2800" dirty="0">
              <a:solidFill>
                <a:srgbClr val="FF0000"/>
              </a:solidFill>
              <a:latin typeface="+mn-ea"/>
              <a:cs typeface="Times New Roman" pitchFamily="18" charset="0"/>
            </a:endParaRPr>
          </a:p>
          <a:p>
            <a:pPr>
              <a:lnSpc>
                <a:spcPct val="150000"/>
              </a:lnSpc>
            </a:pPr>
            <a:r>
              <a:rPr lang="en-US" altLang="zh-CN" sz="2800" dirty="0">
                <a:solidFill>
                  <a:srgbClr val="0033CC"/>
                </a:solidFill>
                <a:latin typeface="+mn-ea"/>
                <a:cs typeface="Times New Roman" pitchFamily="18" charset="0"/>
              </a:rPr>
              <a:t>1</a:t>
            </a:r>
            <a:r>
              <a:rPr lang="zh-CN" altLang="en-US" sz="2800" dirty="0">
                <a:solidFill>
                  <a:srgbClr val="0033CC"/>
                </a:solidFill>
                <a:latin typeface="+mn-ea"/>
                <a:cs typeface="Times New Roman" pitchFamily="18" charset="0"/>
              </a:rPr>
              <a:t>、身份证与“当前”照片；</a:t>
            </a:r>
            <a:endParaRPr lang="en-US" altLang="zh-CN" sz="2800" dirty="0">
              <a:solidFill>
                <a:srgbClr val="0033CC"/>
              </a:solidFill>
              <a:latin typeface="+mn-ea"/>
              <a:cs typeface="Times New Roman" pitchFamily="18" charset="0"/>
            </a:endParaRPr>
          </a:p>
          <a:p>
            <a:pPr>
              <a:lnSpc>
                <a:spcPct val="150000"/>
              </a:lnSpc>
            </a:pPr>
            <a:r>
              <a:rPr lang="en-US" altLang="zh-CN" sz="2800" dirty="0">
                <a:solidFill>
                  <a:srgbClr val="0033CC"/>
                </a:solidFill>
                <a:latin typeface="+mn-ea"/>
                <a:cs typeface="Times New Roman" pitchFamily="18" charset="0"/>
              </a:rPr>
              <a:t>2</a:t>
            </a:r>
            <a:r>
              <a:rPr lang="zh-CN" altLang="en-US" sz="2800" dirty="0">
                <a:solidFill>
                  <a:srgbClr val="0033CC"/>
                </a:solidFill>
                <a:latin typeface="+mn-ea"/>
                <a:cs typeface="Times New Roman" pitchFamily="18" charset="0"/>
              </a:rPr>
              <a:t>、家庭一般情况登记，直系亲属无被判刑事项；</a:t>
            </a:r>
            <a:endParaRPr lang="en-US" altLang="zh-CN" sz="2800" dirty="0">
              <a:solidFill>
                <a:srgbClr val="0033CC"/>
              </a:solidFill>
              <a:latin typeface="+mn-ea"/>
              <a:cs typeface="Times New Roman" pitchFamily="18" charset="0"/>
            </a:endParaRPr>
          </a:p>
          <a:p>
            <a:pPr>
              <a:lnSpc>
                <a:spcPct val="150000"/>
              </a:lnSpc>
            </a:pPr>
            <a:r>
              <a:rPr lang="en-US" altLang="zh-CN" sz="2800" dirty="0">
                <a:solidFill>
                  <a:srgbClr val="0033CC"/>
                </a:solidFill>
                <a:latin typeface="+mn-ea"/>
                <a:cs typeface="Times New Roman" pitchFamily="18" charset="0"/>
              </a:rPr>
              <a:t>3</a:t>
            </a:r>
            <a:r>
              <a:rPr lang="zh-CN" altLang="en-US" sz="2800" dirty="0">
                <a:solidFill>
                  <a:srgbClr val="0033CC"/>
                </a:solidFill>
                <a:latin typeface="+mn-ea"/>
                <a:cs typeface="Times New Roman" pitchFamily="18" charset="0"/>
              </a:rPr>
              <a:t>、本人无违法记录（公安部门留有案底）；</a:t>
            </a:r>
            <a:endParaRPr lang="en-US" altLang="zh-CN" sz="2800" dirty="0">
              <a:solidFill>
                <a:srgbClr val="0033CC"/>
              </a:solidFill>
              <a:latin typeface="+mn-ea"/>
              <a:cs typeface="Times New Roman" pitchFamily="18" charset="0"/>
            </a:endParaRPr>
          </a:p>
          <a:p>
            <a:pPr>
              <a:lnSpc>
                <a:spcPct val="150000"/>
              </a:lnSpc>
            </a:pPr>
            <a:r>
              <a:rPr lang="en-US" altLang="zh-CN" sz="2800" dirty="0">
                <a:solidFill>
                  <a:srgbClr val="0033CC"/>
                </a:solidFill>
                <a:latin typeface="+mn-ea"/>
                <a:cs typeface="Times New Roman" pitchFamily="18" charset="0"/>
              </a:rPr>
              <a:t>4</a:t>
            </a:r>
            <a:r>
              <a:rPr lang="zh-CN" altLang="en-US" sz="2800" dirty="0">
                <a:solidFill>
                  <a:srgbClr val="0033CC"/>
                </a:solidFill>
                <a:latin typeface="+mn-ea"/>
                <a:cs typeface="Times New Roman" pitchFamily="18" charset="0"/>
              </a:rPr>
              <a:t>、报公安部门备案；</a:t>
            </a:r>
            <a:endParaRPr lang="en-US" altLang="zh-CN" sz="2800" dirty="0">
              <a:solidFill>
                <a:srgbClr val="0033CC"/>
              </a:solidFill>
              <a:latin typeface="+mn-ea"/>
              <a:cs typeface="Times New Roman" pitchFamily="18" charset="0"/>
            </a:endParaRPr>
          </a:p>
          <a:p>
            <a:endParaRPr lang="zh-CN" altLang="en-US" dirty="0">
              <a:solidFill>
                <a:srgbClr val="260BEF"/>
              </a:solidFill>
              <a:latin typeface="+mn-ea"/>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安全使用与管理培训：目录</a:t>
            </a:r>
          </a:p>
        </p:txBody>
      </p:sp>
      <p:sp>
        <p:nvSpPr>
          <p:cNvPr id="10" name="矩形 9"/>
          <p:cNvSpPr/>
          <p:nvPr/>
        </p:nvSpPr>
        <p:spPr>
          <a:xfrm>
            <a:off x="2051720" y="2780928"/>
            <a:ext cx="4572000" cy="1200329"/>
          </a:xfrm>
          <a:prstGeom prst="rect">
            <a:avLst/>
          </a:prstGeom>
          <a:ln w="38100">
            <a:solidFill>
              <a:srgbClr val="FFFF00"/>
            </a:solidFill>
          </a:ln>
        </p:spPr>
        <p:style>
          <a:lnRef idx="0">
            <a:schemeClr val="accent1"/>
          </a:lnRef>
          <a:fillRef idx="3">
            <a:schemeClr val="accent1"/>
          </a:fillRef>
          <a:effectRef idx="3">
            <a:schemeClr val="accent1"/>
          </a:effectRef>
          <a:fontRef idx="minor">
            <a:schemeClr val="lt1"/>
          </a:fontRef>
        </p:style>
        <p:txBody>
          <a:bodyPr>
            <a:spAutoFit/>
          </a:bodyPr>
          <a:lstStyle/>
          <a:p>
            <a:pPr algn="ctr"/>
            <a:endParaRPr lang="en-US" altLang="zh-CN" sz="2400" b="1" dirty="0">
              <a:solidFill>
                <a:srgbClr val="FFFF00"/>
              </a:solidFill>
            </a:endParaRPr>
          </a:p>
          <a:p>
            <a:pPr algn="ctr"/>
            <a:r>
              <a:rPr lang="zh-CN" altLang="en-US" sz="2400" b="1" dirty="0">
                <a:solidFill>
                  <a:srgbClr val="FFFF00"/>
                </a:solidFill>
              </a:rPr>
              <a:t>三氯氧磷</a:t>
            </a:r>
            <a:r>
              <a:rPr lang="zh-CN" altLang="en-US" sz="2400" dirty="0"/>
              <a:t>的</a:t>
            </a:r>
            <a:r>
              <a:rPr lang="en-US" altLang="zh-CN" sz="2400" b="1" dirty="0">
                <a:solidFill>
                  <a:srgbClr val="FFFF00"/>
                </a:solidFill>
              </a:rPr>
              <a:t>MSDS</a:t>
            </a:r>
          </a:p>
          <a:p>
            <a:pPr algn="ctr"/>
            <a:endParaRPr lang="zh-CN" altLang="en-US" sz="2400" b="1" dirty="0">
              <a:solidFill>
                <a:schemeClr val="bg1"/>
              </a:solidFill>
            </a:endParaRPr>
          </a:p>
        </p:txBody>
      </p:sp>
      <p:sp>
        <p:nvSpPr>
          <p:cNvPr id="23" name="圆角矩形 22"/>
          <p:cNvSpPr/>
          <p:nvPr/>
        </p:nvSpPr>
        <p:spPr>
          <a:xfrm>
            <a:off x="1259632" y="3212976"/>
            <a:ext cx="432048" cy="43204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2400" dirty="0">
                <a:solidFill>
                  <a:schemeClr val="bg1"/>
                </a:solidFill>
              </a:rPr>
              <a:t>6</a:t>
            </a:r>
            <a:endParaRPr lang="zh-CN" altLang="en-US" sz="2400" dirty="0">
              <a:solidFill>
                <a:schemeClr val="bg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12"/>
          <p:cNvSpPr>
            <a:spLocks noChangeArrowheads="1"/>
          </p:cNvSpPr>
          <p:nvPr/>
        </p:nvSpPr>
        <p:spPr bwMode="auto">
          <a:xfrm>
            <a:off x="2051720" y="1340768"/>
            <a:ext cx="4716463" cy="584200"/>
          </a:xfrm>
          <a:prstGeom prst="rect">
            <a:avLst/>
          </a:prstGeom>
          <a:noFill/>
          <a:ln w="9525">
            <a:noFill/>
            <a:miter lim="800000"/>
            <a:headEnd/>
            <a:tailEnd/>
          </a:ln>
        </p:spPr>
        <p:txBody>
          <a:bodyPr wrap="none">
            <a:spAutoFit/>
          </a:bodyPr>
          <a:lstStyle/>
          <a:p>
            <a:pPr marL="457200" indent="-457200" algn="ctr">
              <a:buFont typeface="Wingdings" pitchFamily="2" charset="2"/>
              <a:buChar char="Ø"/>
            </a:pPr>
            <a:r>
              <a:rPr lang="zh-CN" altLang="en-US" sz="3200" b="1" dirty="0"/>
              <a:t>三氯氧磷化学品</a:t>
            </a:r>
            <a:r>
              <a:rPr lang="en-US" altLang="zh-CN" sz="3200" b="1" dirty="0"/>
              <a:t>MSDS</a:t>
            </a:r>
            <a:endParaRPr lang="zh-CN" altLang="en-US" sz="3200" dirty="0"/>
          </a:p>
        </p:txBody>
      </p:sp>
      <p:graphicFrame>
        <p:nvGraphicFramePr>
          <p:cNvPr id="6" name="表格 5"/>
          <p:cNvGraphicFramePr>
            <a:graphicFrameLocks noGrp="1"/>
          </p:cNvGraphicFramePr>
          <p:nvPr/>
        </p:nvGraphicFramePr>
        <p:xfrm>
          <a:off x="827584" y="2132856"/>
          <a:ext cx="7786741" cy="4247017"/>
        </p:xfrm>
        <a:graphic>
          <a:graphicData uri="http://schemas.openxmlformats.org/drawingml/2006/table">
            <a:tbl>
              <a:tblPr/>
              <a:tblGrid>
                <a:gridCol w="1643074">
                  <a:extLst>
                    <a:ext uri="{9D8B030D-6E8A-4147-A177-3AD203B41FA5}">
                      <a16:colId xmlns:a16="http://schemas.microsoft.com/office/drawing/2014/main" val="20000"/>
                    </a:ext>
                  </a:extLst>
                </a:gridCol>
                <a:gridCol w="2357454">
                  <a:extLst>
                    <a:ext uri="{9D8B030D-6E8A-4147-A177-3AD203B41FA5}">
                      <a16:colId xmlns:a16="http://schemas.microsoft.com/office/drawing/2014/main" val="20001"/>
                    </a:ext>
                  </a:extLst>
                </a:gridCol>
                <a:gridCol w="1500198">
                  <a:extLst>
                    <a:ext uri="{9D8B030D-6E8A-4147-A177-3AD203B41FA5}">
                      <a16:colId xmlns:a16="http://schemas.microsoft.com/office/drawing/2014/main" val="20002"/>
                    </a:ext>
                  </a:extLst>
                </a:gridCol>
                <a:gridCol w="2286015">
                  <a:extLst>
                    <a:ext uri="{9D8B030D-6E8A-4147-A177-3AD203B41FA5}">
                      <a16:colId xmlns:a16="http://schemas.microsoft.com/office/drawing/2014/main" val="20003"/>
                    </a:ext>
                  </a:extLst>
                </a:gridCol>
              </a:tblGrid>
              <a:tr h="589417">
                <a:tc gridSpan="4">
                  <a:txBody>
                    <a:bodyPr/>
                    <a:lstStyle/>
                    <a:p>
                      <a:pPr algn="ctr">
                        <a:spcAft>
                          <a:spcPts val="0"/>
                        </a:spcAft>
                        <a:buFont typeface="Wingdings" pitchFamily="2" charset="2"/>
                        <a:buChar char=""/>
                      </a:pPr>
                      <a:r>
                        <a:rPr lang="zh-CN" sz="2400" b="1" kern="100" dirty="0">
                          <a:latin typeface="Times New Roman"/>
                          <a:ea typeface="宋体"/>
                          <a:cs typeface="Times New Roman"/>
                        </a:rPr>
                        <a:t>目录</a:t>
                      </a:r>
                      <a:endParaRPr lang="zh-CN" sz="2400" kern="100" dirty="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0"/>
                  </a:ext>
                </a:extLst>
              </a:tr>
              <a:tr h="453178">
                <a:tc>
                  <a:txBody>
                    <a:bodyPr/>
                    <a:lstStyle/>
                    <a:p>
                      <a:pPr algn="l">
                        <a:lnSpc>
                          <a:spcPct val="150000"/>
                        </a:lnSpc>
                        <a:spcAft>
                          <a:spcPts val="0"/>
                        </a:spcAft>
                      </a:pPr>
                      <a:r>
                        <a:rPr lang="zh-CN" sz="2000" kern="0">
                          <a:solidFill>
                            <a:srgbClr val="000000"/>
                          </a:solidFill>
                          <a:latin typeface="ˎ̥"/>
                          <a:ea typeface="宋体"/>
                          <a:cs typeface="宋体"/>
                        </a:rPr>
                        <a:t>第一部分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dirty="0" err="1">
                          <a:solidFill>
                            <a:srgbClr val="000000"/>
                          </a:solidFill>
                          <a:latin typeface="宋体"/>
                          <a:ea typeface="宋体"/>
                          <a:cs typeface="宋体"/>
                          <a:hlinkClick r:id="rId3"/>
                        </a:rPr>
                        <a:t>化学品</a:t>
                      </a:r>
                      <a:r>
                        <a:rPr lang="zh-CN" altLang="en-US" sz="2000" u="none" strike="noStrike" kern="0" dirty="0">
                          <a:solidFill>
                            <a:srgbClr val="000000"/>
                          </a:solidFill>
                          <a:latin typeface="宋体"/>
                          <a:ea typeface="宋体"/>
                          <a:cs typeface="宋体"/>
                          <a:hlinkClick r:id="rId3"/>
                        </a:rPr>
                        <a:t>及企业标识</a:t>
                      </a: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000" kern="0" dirty="0">
                          <a:solidFill>
                            <a:srgbClr val="000000"/>
                          </a:solidFill>
                          <a:latin typeface="ˎ̥"/>
                          <a:ea typeface="宋体"/>
                          <a:cs typeface="宋体"/>
                        </a:rPr>
                        <a:t>第九部分</a:t>
                      </a:r>
                      <a:endParaRPr lang="zh-CN" sz="2000" kern="100" dirty="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a:solidFill>
                            <a:srgbClr val="000000"/>
                          </a:solidFill>
                          <a:latin typeface="宋体"/>
                          <a:ea typeface="宋体"/>
                          <a:cs typeface="宋体"/>
                          <a:hlinkClick r:id="rId3"/>
                        </a:rPr>
                        <a:t>理化特性</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3178">
                <a:tc>
                  <a:txBody>
                    <a:bodyPr/>
                    <a:lstStyle/>
                    <a:p>
                      <a:pPr algn="l">
                        <a:lnSpc>
                          <a:spcPct val="150000"/>
                        </a:lnSpc>
                        <a:spcAft>
                          <a:spcPts val="0"/>
                        </a:spcAft>
                      </a:pPr>
                      <a:r>
                        <a:rPr lang="zh-CN" sz="2000" kern="0">
                          <a:solidFill>
                            <a:srgbClr val="000000"/>
                          </a:solidFill>
                          <a:latin typeface="ˎ̥"/>
                          <a:ea typeface="宋体"/>
                          <a:cs typeface="宋体"/>
                        </a:rPr>
                        <a:t>第二部分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dirty="0" err="1">
                          <a:solidFill>
                            <a:srgbClr val="000000"/>
                          </a:solidFill>
                          <a:latin typeface="宋体"/>
                          <a:ea typeface="宋体"/>
                          <a:cs typeface="宋体"/>
                          <a:hlinkClick r:id="rId3"/>
                        </a:rPr>
                        <a:t>成分</a:t>
                      </a:r>
                      <a:r>
                        <a:rPr lang="en-US" sz="2000" u="none" strike="noStrike" kern="0" dirty="0">
                          <a:solidFill>
                            <a:srgbClr val="000000"/>
                          </a:solidFill>
                          <a:latin typeface="ˎ̥"/>
                          <a:ea typeface="宋体"/>
                          <a:cs typeface="宋体"/>
                          <a:hlinkClick r:id="rId3"/>
                        </a:rPr>
                        <a:t>/</a:t>
                      </a:r>
                      <a:r>
                        <a:rPr lang="en-US" sz="2000" u="none" strike="noStrike" kern="0" dirty="0" err="1">
                          <a:solidFill>
                            <a:srgbClr val="000000"/>
                          </a:solidFill>
                          <a:latin typeface="宋体"/>
                          <a:ea typeface="宋体"/>
                          <a:cs typeface="宋体"/>
                          <a:hlinkClick r:id="rId3"/>
                        </a:rPr>
                        <a:t>组成信息</a:t>
                      </a:r>
                      <a:endParaRPr lang="zh-CN" sz="2000" kern="100" dirty="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000" kern="0">
                          <a:solidFill>
                            <a:srgbClr val="000000"/>
                          </a:solidFill>
                          <a:latin typeface="ˎ̥"/>
                          <a:ea typeface="宋体"/>
                          <a:cs typeface="宋体"/>
                        </a:rPr>
                        <a:t>第十部分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a:solidFill>
                            <a:srgbClr val="000000"/>
                          </a:solidFill>
                          <a:latin typeface="宋体"/>
                          <a:ea typeface="宋体"/>
                          <a:cs typeface="宋体"/>
                          <a:hlinkClick r:id="rId3"/>
                        </a:rPr>
                        <a:t>稳定性和反应活性</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53178">
                <a:tc>
                  <a:txBody>
                    <a:bodyPr/>
                    <a:lstStyle/>
                    <a:p>
                      <a:pPr algn="l">
                        <a:lnSpc>
                          <a:spcPct val="150000"/>
                        </a:lnSpc>
                        <a:spcAft>
                          <a:spcPts val="0"/>
                        </a:spcAft>
                      </a:pPr>
                      <a:r>
                        <a:rPr lang="zh-CN" sz="2000" kern="0">
                          <a:solidFill>
                            <a:srgbClr val="000000"/>
                          </a:solidFill>
                          <a:latin typeface="ˎ̥"/>
                          <a:ea typeface="宋体"/>
                          <a:cs typeface="宋体"/>
                        </a:rPr>
                        <a:t>第三部分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dirty="0" err="1">
                          <a:solidFill>
                            <a:srgbClr val="000000"/>
                          </a:solidFill>
                          <a:latin typeface="宋体"/>
                          <a:ea typeface="宋体"/>
                          <a:cs typeface="宋体"/>
                          <a:hlinkClick r:id="rId3"/>
                        </a:rPr>
                        <a:t>危险性概述</a:t>
                      </a:r>
                      <a:endParaRPr lang="zh-CN" sz="2000" kern="100" dirty="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000" kern="0">
                          <a:solidFill>
                            <a:srgbClr val="000000"/>
                          </a:solidFill>
                          <a:latin typeface="ˎ̥"/>
                          <a:ea typeface="宋体"/>
                          <a:cs typeface="宋体"/>
                        </a:rPr>
                        <a:t>第十一部分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a:solidFill>
                            <a:srgbClr val="000000"/>
                          </a:solidFill>
                          <a:latin typeface="宋体"/>
                          <a:ea typeface="宋体"/>
                          <a:cs typeface="宋体"/>
                          <a:hlinkClick r:id="rId3"/>
                        </a:rPr>
                        <a:t>毒理学资料</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53178">
                <a:tc>
                  <a:txBody>
                    <a:bodyPr/>
                    <a:lstStyle/>
                    <a:p>
                      <a:pPr algn="l">
                        <a:lnSpc>
                          <a:spcPct val="150000"/>
                        </a:lnSpc>
                        <a:spcAft>
                          <a:spcPts val="0"/>
                        </a:spcAft>
                      </a:pPr>
                      <a:r>
                        <a:rPr lang="zh-CN" sz="2000" kern="0">
                          <a:solidFill>
                            <a:srgbClr val="000000"/>
                          </a:solidFill>
                          <a:latin typeface="ˎ̥"/>
                          <a:ea typeface="宋体"/>
                          <a:cs typeface="宋体"/>
                        </a:rPr>
                        <a:t>第四部分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dirty="0" err="1">
                          <a:solidFill>
                            <a:srgbClr val="000000"/>
                          </a:solidFill>
                          <a:latin typeface="宋体"/>
                          <a:ea typeface="宋体"/>
                          <a:cs typeface="宋体"/>
                          <a:hlinkClick r:id="rId3"/>
                        </a:rPr>
                        <a:t>急救措施</a:t>
                      </a:r>
                      <a:endParaRPr lang="zh-CN" sz="2000" kern="100" dirty="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000" kern="0">
                          <a:solidFill>
                            <a:srgbClr val="000000"/>
                          </a:solidFill>
                          <a:latin typeface="ˎ̥"/>
                          <a:ea typeface="宋体"/>
                          <a:cs typeface="宋体"/>
                        </a:rPr>
                        <a:t>第十二部分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a:solidFill>
                            <a:srgbClr val="000000"/>
                          </a:solidFill>
                          <a:latin typeface="宋体"/>
                          <a:ea typeface="宋体"/>
                          <a:cs typeface="宋体"/>
                          <a:hlinkClick r:id="rId3"/>
                        </a:rPr>
                        <a:t>生态学资料</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3178">
                <a:tc>
                  <a:txBody>
                    <a:bodyPr/>
                    <a:lstStyle/>
                    <a:p>
                      <a:pPr algn="l">
                        <a:lnSpc>
                          <a:spcPct val="150000"/>
                        </a:lnSpc>
                        <a:spcAft>
                          <a:spcPts val="0"/>
                        </a:spcAft>
                      </a:pPr>
                      <a:r>
                        <a:rPr lang="zh-CN" sz="2000" kern="0">
                          <a:solidFill>
                            <a:srgbClr val="000000"/>
                          </a:solidFill>
                          <a:latin typeface="ˎ̥"/>
                          <a:ea typeface="宋体"/>
                          <a:cs typeface="宋体"/>
                        </a:rPr>
                        <a:t>第五部分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dirty="0" err="1">
                          <a:solidFill>
                            <a:srgbClr val="000000"/>
                          </a:solidFill>
                          <a:latin typeface="宋体"/>
                          <a:ea typeface="宋体"/>
                          <a:cs typeface="宋体"/>
                          <a:hlinkClick r:id="rId3"/>
                        </a:rPr>
                        <a:t>消防措施</a:t>
                      </a:r>
                      <a:endParaRPr lang="zh-CN" sz="2000" kern="100" dirty="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000" kern="0">
                          <a:solidFill>
                            <a:srgbClr val="000000"/>
                          </a:solidFill>
                          <a:latin typeface="ˎ̥"/>
                          <a:ea typeface="宋体"/>
                          <a:cs typeface="宋体"/>
                        </a:rPr>
                        <a:t>第十三部分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a:solidFill>
                            <a:srgbClr val="000000"/>
                          </a:solidFill>
                          <a:latin typeface="宋体"/>
                          <a:ea typeface="宋体"/>
                          <a:cs typeface="宋体"/>
                          <a:hlinkClick r:id="rId3"/>
                        </a:rPr>
                        <a:t>废弃处置</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53178">
                <a:tc>
                  <a:txBody>
                    <a:bodyPr/>
                    <a:lstStyle/>
                    <a:p>
                      <a:pPr algn="l">
                        <a:lnSpc>
                          <a:spcPct val="150000"/>
                        </a:lnSpc>
                        <a:spcAft>
                          <a:spcPts val="0"/>
                        </a:spcAft>
                      </a:pPr>
                      <a:r>
                        <a:rPr lang="zh-CN" sz="2000" kern="0">
                          <a:solidFill>
                            <a:srgbClr val="000000"/>
                          </a:solidFill>
                          <a:latin typeface="ˎ̥"/>
                          <a:ea typeface="宋体"/>
                          <a:cs typeface="宋体"/>
                        </a:rPr>
                        <a:t>第六部分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dirty="0" err="1">
                          <a:solidFill>
                            <a:srgbClr val="000000"/>
                          </a:solidFill>
                          <a:latin typeface="宋体"/>
                          <a:ea typeface="宋体"/>
                          <a:cs typeface="宋体"/>
                          <a:hlinkClick r:id="rId3"/>
                        </a:rPr>
                        <a:t>泄漏应急处理</a:t>
                      </a:r>
                      <a:endParaRPr lang="zh-CN" sz="2000" kern="100" dirty="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000" kern="0">
                          <a:solidFill>
                            <a:srgbClr val="000000"/>
                          </a:solidFill>
                          <a:latin typeface="ˎ̥"/>
                          <a:ea typeface="宋体"/>
                          <a:cs typeface="宋体"/>
                        </a:rPr>
                        <a:t>第十四部分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a:solidFill>
                            <a:srgbClr val="000000"/>
                          </a:solidFill>
                          <a:latin typeface="宋体"/>
                          <a:ea typeface="宋体"/>
                          <a:cs typeface="宋体"/>
                          <a:hlinkClick r:id="rId3"/>
                        </a:rPr>
                        <a:t>运输信息</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53178">
                <a:tc>
                  <a:txBody>
                    <a:bodyPr/>
                    <a:lstStyle/>
                    <a:p>
                      <a:pPr algn="l">
                        <a:lnSpc>
                          <a:spcPct val="150000"/>
                        </a:lnSpc>
                        <a:spcAft>
                          <a:spcPts val="0"/>
                        </a:spcAft>
                      </a:pPr>
                      <a:r>
                        <a:rPr lang="zh-CN" sz="2000" kern="0">
                          <a:solidFill>
                            <a:srgbClr val="000000"/>
                          </a:solidFill>
                          <a:latin typeface="ˎ̥"/>
                          <a:ea typeface="宋体"/>
                          <a:cs typeface="宋体"/>
                        </a:rPr>
                        <a:t>第七部分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dirty="0">
                          <a:solidFill>
                            <a:srgbClr val="000000"/>
                          </a:solidFill>
                          <a:latin typeface="宋体"/>
                          <a:ea typeface="宋体"/>
                          <a:cs typeface="宋体"/>
                          <a:hlinkClick r:id="rId3"/>
                        </a:rPr>
                        <a:t>操作处置与储存</a:t>
                      </a:r>
                      <a:endParaRPr lang="zh-CN" sz="2000" kern="100" dirty="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000" kern="0">
                          <a:solidFill>
                            <a:srgbClr val="000000"/>
                          </a:solidFill>
                          <a:latin typeface="ˎ̥"/>
                          <a:ea typeface="宋体"/>
                          <a:cs typeface="宋体"/>
                        </a:rPr>
                        <a:t>第十五部分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a:solidFill>
                            <a:srgbClr val="000000"/>
                          </a:solidFill>
                          <a:latin typeface="宋体"/>
                          <a:ea typeface="宋体"/>
                          <a:cs typeface="宋体"/>
                          <a:hlinkClick r:id="rId3"/>
                        </a:rPr>
                        <a:t>法规信息</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53178">
                <a:tc>
                  <a:txBody>
                    <a:bodyPr/>
                    <a:lstStyle/>
                    <a:p>
                      <a:pPr algn="l">
                        <a:lnSpc>
                          <a:spcPct val="150000"/>
                        </a:lnSpc>
                        <a:spcAft>
                          <a:spcPts val="0"/>
                        </a:spcAft>
                      </a:pPr>
                      <a:r>
                        <a:rPr lang="zh-CN" sz="2000" kern="0">
                          <a:solidFill>
                            <a:srgbClr val="000000"/>
                          </a:solidFill>
                          <a:latin typeface="ˎ̥"/>
                          <a:ea typeface="宋体"/>
                          <a:cs typeface="宋体"/>
                        </a:rPr>
                        <a:t>第八部分</a:t>
                      </a:r>
                      <a:endParaRPr lang="zh-CN" sz="2000" kern="10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n-US" sz="2000" u="none" strike="noStrike" kern="0" dirty="0" err="1">
                          <a:solidFill>
                            <a:srgbClr val="000000"/>
                          </a:solidFill>
                          <a:latin typeface="宋体"/>
                          <a:ea typeface="宋体"/>
                          <a:cs typeface="宋体"/>
                          <a:hlinkClick r:id="rId3"/>
                        </a:rPr>
                        <a:t>接触控制</a:t>
                      </a:r>
                      <a:r>
                        <a:rPr lang="en-US" sz="2000" u="none" strike="noStrike" kern="0" dirty="0">
                          <a:solidFill>
                            <a:srgbClr val="000000"/>
                          </a:solidFill>
                          <a:latin typeface="ˎ̥"/>
                          <a:ea typeface="宋体"/>
                          <a:cs typeface="宋体"/>
                          <a:hlinkClick r:id="rId3"/>
                        </a:rPr>
                        <a:t>/</a:t>
                      </a:r>
                      <a:r>
                        <a:rPr lang="en-US" sz="2000" u="none" strike="noStrike" kern="0" dirty="0" err="1">
                          <a:solidFill>
                            <a:srgbClr val="000000"/>
                          </a:solidFill>
                          <a:latin typeface="宋体"/>
                          <a:ea typeface="宋体"/>
                          <a:cs typeface="宋体"/>
                          <a:hlinkClick r:id="rId3"/>
                        </a:rPr>
                        <a:t>个体防护</a:t>
                      </a:r>
                      <a:endParaRPr lang="zh-CN" sz="2000" kern="100" dirty="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endParaRPr lang="zh-CN" sz="2000" kern="100" dirty="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endParaRPr lang="zh-CN" sz="2000" kern="100" dirty="0">
                        <a:latin typeface="Times New Roman"/>
                        <a:ea typeface="宋体"/>
                        <a:cs typeface="Times New Roman"/>
                      </a:endParaRPr>
                    </a:p>
                  </a:txBody>
                  <a:tcPr marL="98222" marR="982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7" name="TextBox 6"/>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1043608" y="1268760"/>
          <a:ext cx="7079065" cy="4997190"/>
        </p:xfrm>
        <a:graphic>
          <a:graphicData uri="http://schemas.openxmlformats.org/drawingml/2006/table">
            <a:tbl>
              <a:tblPr/>
              <a:tblGrid>
                <a:gridCol w="2022590">
                  <a:extLst>
                    <a:ext uri="{9D8B030D-6E8A-4147-A177-3AD203B41FA5}">
                      <a16:colId xmlns:a16="http://schemas.microsoft.com/office/drawing/2014/main" val="20000"/>
                    </a:ext>
                  </a:extLst>
                </a:gridCol>
                <a:gridCol w="1635918">
                  <a:extLst>
                    <a:ext uri="{9D8B030D-6E8A-4147-A177-3AD203B41FA5}">
                      <a16:colId xmlns:a16="http://schemas.microsoft.com/office/drawing/2014/main" val="20001"/>
                    </a:ext>
                  </a:extLst>
                </a:gridCol>
                <a:gridCol w="1338479">
                  <a:extLst>
                    <a:ext uri="{9D8B030D-6E8A-4147-A177-3AD203B41FA5}">
                      <a16:colId xmlns:a16="http://schemas.microsoft.com/office/drawing/2014/main" val="20002"/>
                    </a:ext>
                  </a:extLst>
                </a:gridCol>
                <a:gridCol w="2082078">
                  <a:extLst>
                    <a:ext uri="{9D8B030D-6E8A-4147-A177-3AD203B41FA5}">
                      <a16:colId xmlns:a16="http://schemas.microsoft.com/office/drawing/2014/main" val="20003"/>
                    </a:ext>
                  </a:extLst>
                </a:gridCol>
              </a:tblGrid>
              <a:tr h="688053">
                <a:tc gridSpan="4">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Char char="u"/>
                        <a:tabLst/>
                        <a:defRPr/>
                      </a:pPr>
                      <a:endParaRPr lang="en-US" altLang="zh-CN" sz="2000" b="1" kern="100" dirty="0">
                        <a:latin typeface=""/>
                        <a:ea typeface="+mn-ea"/>
                        <a:cs typeface="Times New Roman"/>
                      </a:endParaRPr>
                    </a:p>
                    <a:p>
                      <a:pPr marL="0" marR="0" indent="0" algn="ctr" defTabSz="914400" rtl="0" eaLnBrk="1" fontAlgn="auto" latinLnBrk="0" hangingPunct="1">
                        <a:lnSpc>
                          <a:spcPct val="100000"/>
                        </a:lnSpc>
                        <a:spcBef>
                          <a:spcPts val="0"/>
                        </a:spcBef>
                        <a:spcAft>
                          <a:spcPts val="0"/>
                        </a:spcAft>
                        <a:buClrTx/>
                        <a:buSzTx/>
                        <a:buFont typeface="Wingdings" pitchFamily="2" charset="2"/>
                        <a:buChar char="u"/>
                        <a:tabLst/>
                        <a:defRPr/>
                      </a:pPr>
                      <a:r>
                        <a:rPr lang="zh-CN" altLang="en-US" sz="2000" b="1" kern="100" dirty="0">
                          <a:latin typeface=""/>
                          <a:ea typeface="+mn-ea"/>
                          <a:cs typeface="Times New Roman"/>
                        </a:rPr>
                        <a:t>第一部分：化学品及企业标识</a:t>
                      </a:r>
                      <a:endParaRPr lang="zh-CN" altLang="en-US" sz="2000" b="1" kern="100" dirty="0">
                        <a:latin typeface="Times New Roman"/>
                        <a:ea typeface="+mn-ea"/>
                        <a:cs typeface="Times New Roman"/>
                      </a:endParaRPr>
                    </a:p>
                    <a:p>
                      <a:pPr algn="just">
                        <a:buFont typeface="Wingdings" pitchFamily="2" charset="2"/>
                        <a:buChar char="u"/>
                      </a:pPr>
                      <a:endParaRPr lang="zh-CN" sz="20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endParaRPr lang="zh-CN" sz="105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0"/>
                  </a:ext>
                </a:extLst>
              </a:tr>
              <a:tr h="406145">
                <a:tc>
                  <a:txBody>
                    <a:bodyPr/>
                    <a:lstStyle/>
                    <a:p>
                      <a:pPr algn="just"/>
                      <a:r>
                        <a:rPr lang="zh-CN" sz="1800" b="1" kern="100" dirty="0">
                          <a:solidFill>
                            <a:srgbClr val="0000FF"/>
                          </a:solidFill>
                          <a:latin typeface="Calibri"/>
                          <a:ea typeface="宋体"/>
                          <a:cs typeface="Times New Roman"/>
                        </a:rPr>
                        <a:t>化学品中文名称：</a:t>
                      </a:r>
                      <a:endParaRPr lang="zh-CN" sz="18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r>
                        <a:rPr lang="zh-CN" altLang="en-US" sz="1800" kern="1200" dirty="0">
                          <a:solidFill>
                            <a:schemeClr val="tx1"/>
                          </a:solidFill>
                          <a:latin typeface="+mn-lt"/>
                          <a:ea typeface="+mn-ea"/>
                          <a:cs typeface="+mn-cs"/>
                        </a:rPr>
                        <a:t>三氯氧磷</a:t>
                      </a:r>
                      <a:endParaRPr lang="zh-CN" sz="18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1"/>
                  </a:ext>
                </a:extLst>
              </a:tr>
              <a:tr h="406145">
                <a:tc>
                  <a:txBody>
                    <a:bodyPr/>
                    <a:lstStyle/>
                    <a:p>
                      <a:pPr algn="just"/>
                      <a:r>
                        <a:rPr lang="zh-CN" sz="1800" b="1" kern="100">
                          <a:solidFill>
                            <a:srgbClr val="0000FF"/>
                          </a:solidFill>
                          <a:latin typeface="Calibri"/>
                          <a:ea typeface="宋体"/>
                          <a:cs typeface="Times New Roman"/>
                        </a:rPr>
                        <a:t>化学品俗名或商品名：</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spcAft>
                          <a:spcPts val="0"/>
                        </a:spcAft>
                      </a:pPr>
                      <a:r>
                        <a:rPr lang="zh-CN" altLang="en-US" sz="1800" kern="1200" dirty="0">
                          <a:solidFill>
                            <a:schemeClr val="tx1"/>
                          </a:solidFill>
                          <a:latin typeface="+mn-lt"/>
                          <a:ea typeface="+mn-ea"/>
                          <a:cs typeface="+mn-cs"/>
                        </a:rPr>
                        <a:t>氧氯化磷</a:t>
                      </a:r>
                      <a:r>
                        <a:rPr lang="en-US" sz="1800" kern="1200" dirty="0">
                          <a:solidFill>
                            <a:schemeClr val="tx1"/>
                          </a:solidFill>
                          <a:latin typeface="+mn-lt"/>
                          <a:ea typeface="+mn-ea"/>
                          <a:cs typeface="+mn-cs"/>
                        </a:rPr>
                        <a:t> </a:t>
                      </a:r>
                      <a:endParaRPr lang="zh-CN" sz="1800"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dirty="0"/>
                    </a:p>
                  </a:txBody>
                  <a:tcPr/>
                </a:tc>
                <a:extLst>
                  <a:ext uri="{0D108BD9-81ED-4DB2-BD59-A6C34878D82A}">
                    <a16:rowId xmlns:a16="http://schemas.microsoft.com/office/drawing/2014/main" val="10002"/>
                  </a:ext>
                </a:extLst>
              </a:tr>
              <a:tr h="406145">
                <a:tc>
                  <a:txBody>
                    <a:bodyPr/>
                    <a:lstStyle/>
                    <a:p>
                      <a:pPr algn="just"/>
                      <a:r>
                        <a:rPr lang="zh-CN" sz="1800" b="1" kern="100">
                          <a:solidFill>
                            <a:srgbClr val="0000FF"/>
                          </a:solidFill>
                          <a:latin typeface="Calibri"/>
                          <a:ea typeface="宋体"/>
                          <a:cs typeface="Times New Roman"/>
                        </a:rPr>
                        <a:t>化学品英文名称：</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r>
                        <a:rPr lang="en-US" sz="1800" kern="1200" dirty="0">
                          <a:solidFill>
                            <a:schemeClr val="tx1"/>
                          </a:solidFill>
                          <a:latin typeface="+mn-lt"/>
                          <a:ea typeface="+mn-ea"/>
                          <a:cs typeface="+mn-cs"/>
                        </a:rPr>
                        <a:t>phosphorus </a:t>
                      </a:r>
                      <a:r>
                        <a:rPr lang="en-US" sz="1800" kern="1200" dirty="0" err="1">
                          <a:solidFill>
                            <a:schemeClr val="tx1"/>
                          </a:solidFill>
                          <a:latin typeface="+mn-lt"/>
                          <a:ea typeface="+mn-ea"/>
                          <a:cs typeface="+mn-cs"/>
                        </a:rPr>
                        <a:t>oxychloride</a:t>
                      </a:r>
                      <a:r>
                        <a:rPr lang="en-US" sz="1800" kern="1200" dirty="0">
                          <a:solidFill>
                            <a:schemeClr val="tx1"/>
                          </a:solidFill>
                          <a:latin typeface="+mn-lt"/>
                          <a:ea typeface="+mn-ea"/>
                          <a:cs typeface="+mn-cs"/>
                        </a:rPr>
                        <a:t> </a:t>
                      </a:r>
                      <a:endParaRPr lang="zh-CN" sz="18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dirty="0"/>
                    </a:p>
                  </a:txBody>
                  <a:tcPr/>
                </a:tc>
                <a:extLst>
                  <a:ext uri="{0D108BD9-81ED-4DB2-BD59-A6C34878D82A}">
                    <a16:rowId xmlns:a16="http://schemas.microsoft.com/office/drawing/2014/main" val="10003"/>
                  </a:ext>
                </a:extLst>
              </a:tr>
              <a:tr h="406145">
                <a:tc>
                  <a:txBody>
                    <a:bodyPr/>
                    <a:lstStyle/>
                    <a:p>
                      <a:pPr algn="just"/>
                      <a:r>
                        <a:rPr lang="zh-CN" sz="1800" b="1" kern="100">
                          <a:solidFill>
                            <a:srgbClr val="0000FF"/>
                          </a:solidFill>
                          <a:latin typeface="Calibri"/>
                          <a:ea typeface="宋体"/>
                          <a:cs typeface="Times New Roman"/>
                        </a:rPr>
                        <a:t>企业名称：</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r>
                        <a:rPr lang="en-US" altLang="zh-CN" sz="1800" kern="100" dirty="0">
                          <a:latin typeface="Calibri"/>
                          <a:ea typeface="宋体"/>
                          <a:cs typeface="Times New Roman"/>
                        </a:rPr>
                        <a:t>(</a:t>
                      </a:r>
                      <a:r>
                        <a:rPr lang="zh-CN" altLang="en-US" sz="1800" kern="100" dirty="0">
                          <a:latin typeface="Calibri"/>
                          <a:ea typeface="宋体"/>
                          <a:cs typeface="Times New Roman"/>
                        </a:rPr>
                        <a:t>填写制造企业名称</a:t>
                      </a:r>
                      <a:r>
                        <a:rPr lang="en-US" altLang="zh-CN" sz="1800" kern="100" dirty="0">
                          <a:latin typeface="Calibri"/>
                          <a:ea typeface="宋体"/>
                          <a:cs typeface="Times New Roman"/>
                        </a:rPr>
                        <a:t>)</a:t>
                      </a:r>
                      <a:endParaRPr lang="zh-CN" sz="18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4"/>
                  </a:ext>
                </a:extLst>
              </a:tr>
              <a:tr h="406145">
                <a:tc>
                  <a:txBody>
                    <a:bodyPr/>
                    <a:lstStyle/>
                    <a:p>
                      <a:pPr algn="just"/>
                      <a:r>
                        <a:rPr lang="zh-CN" sz="1800" b="1" kern="100">
                          <a:solidFill>
                            <a:srgbClr val="0000FF"/>
                          </a:solidFill>
                          <a:latin typeface="Calibri"/>
                          <a:ea typeface="宋体"/>
                          <a:cs typeface="Times New Roman"/>
                        </a:rPr>
                        <a:t>地址：</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endParaRPr lang="zh-CN" sz="18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5"/>
                  </a:ext>
                </a:extLst>
              </a:tr>
              <a:tr h="406145">
                <a:tc>
                  <a:txBody>
                    <a:bodyPr/>
                    <a:lstStyle/>
                    <a:p>
                      <a:pPr algn="just"/>
                      <a:r>
                        <a:rPr lang="zh-CN" sz="1800" b="1" kern="100">
                          <a:solidFill>
                            <a:srgbClr val="0000FF"/>
                          </a:solidFill>
                          <a:latin typeface="Calibri"/>
                          <a:ea typeface="宋体"/>
                          <a:cs typeface="Times New Roman"/>
                        </a:rPr>
                        <a:t>邮编：</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800" kern="100">
                          <a:latin typeface="Calibri"/>
                          <a:ea typeface="宋体"/>
                          <a:cs typeface="Times New Roman"/>
                        </a:rPr>
                        <a:t>N/A</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zh-CN" sz="1800" kern="100">
                          <a:latin typeface="Calibri"/>
                          <a:ea typeface="宋体"/>
                          <a:cs typeface="Times New Roman"/>
                        </a:rPr>
                        <a:t>电子地址邮件：</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800" kern="100">
                          <a:latin typeface="Calibri"/>
                          <a:ea typeface="宋体"/>
                          <a:cs typeface="Times New Roman"/>
                        </a:rPr>
                        <a:t>N/A</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06145">
                <a:tc>
                  <a:txBody>
                    <a:bodyPr/>
                    <a:lstStyle/>
                    <a:p>
                      <a:pPr algn="just"/>
                      <a:r>
                        <a:rPr lang="zh-CN" sz="1800" b="1" kern="100">
                          <a:solidFill>
                            <a:srgbClr val="0000FF"/>
                          </a:solidFill>
                          <a:latin typeface="Calibri"/>
                          <a:ea typeface="宋体"/>
                          <a:cs typeface="Times New Roman"/>
                        </a:rPr>
                        <a:t>传真号码：</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endParaRPr lang="zh-CN" sz="18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zh-CN" sz="1800" kern="100">
                          <a:solidFill>
                            <a:srgbClr val="000000"/>
                          </a:solidFill>
                          <a:latin typeface="Calibri"/>
                          <a:ea typeface="宋体"/>
                          <a:cs typeface="Times New Roman"/>
                        </a:rPr>
                        <a:t>联系电话：</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endParaRPr lang="zh-CN" sz="18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06145">
                <a:tc>
                  <a:txBody>
                    <a:bodyPr/>
                    <a:lstStyle/>
                    <a:p>
                      <a:pPr algn="just"/>
                      <a:r>
                        <a:rPr lang="zh-CN" sz="1800" b="1" kern="100">
                          <a:solidFill>
                            <a:srgbClr val="0000FF"/>
                          </a:solidFill>
                          <a:latin typeface="Calibri"/>
                          <a:ea typeface="宋体"/>
                          <a:cs typeface="Times New Roman"/>
                        </a:rPr>
                        <a:t>技术说明书编码：</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endParaRPr lang="zh-CN" sz="18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zh-CN" sz="1800" b="1" kern="100">
                          <a:solidFill>
                            <a:srgbClr val="0000FF"/>
                          </a:solidFill>
                          <a:latin typeface="Calibri"/>
                          <a:ea typeface="宋体"/>
                          <a:cs typeface="Times New Roman"/>
                        </a:rPr>
                        <a:t>生效日期：</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lang="zh-CN" sz="18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06145">
                <a:tc>
                  <a:txBody>
                    <a:bodyPr/>
                    <a:lstStyle/>
                    <a:p>
                      <a:pPr algn="just"/>
                      <a:r>
                        <a:rPr lang="zh-CN" sz="1800" b="1" kern="100">
                          <a:solidFill>
                            <a:srgbClr val="0000FF"/>
                          </a:solidFill>
                          <a:latin typeface="Calibri"/>
                          <a:ea typeface="宋体"/>
                          <a:cs typeface="Times New Roman"/>
                        </a:rPr>
                        <a:t>企业应急电话：</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endParaRPr lang="zh-CN" sz="18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zh-CN" sz="1800" b="1" kern="100">
                          <a:solidFill>
                            <a:srgbClr val="0000FF"/>
                          </a:solidFill>
                          <a:latin typeface="Calibri"/>
                          <a:ea typeface="宋体"/>
                          <a:cs typeface="Times New Roman"/>
                        </a:rPr>
                        <a:t>国家应急电话：</a:t>
                      </a:r>
                      <a:endParaRPr lang="zh-CN" sz="18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endParaRPr lang="zh-CN" sz="18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6" name="TextBox 5"/>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467544" y="908720"/>
          <a:ext cx="8424936" cy="1648560"/>
        </p:xfrm>
        <a:graphic>
          <a:graphicData uri="http://schemas.openxmlformats.org/drawingml/2006/table">
            <a:tbl>
              <a:tblPr/>
              <a:tblGrid>
                <a:gridCol w="1656241">
                  <a:extLst>
                    <a:ext uri="{9D8B030D-6E8A-4147-A177-3AD203B41FA5}">
                      <a16:colId xmlns:a16="http://schemas.microsoft.com/office/drawing/2014/main" val="20000"/>
                    </a:ext>
                  </a:extLst>
                </a:gridCol>
                <a:gridCol w="1656241">
                  <a:extLst>
                    <a:ext uri="{9D8B030D-6E8A-4147-A177-3AD203B41FA5}">
                      <a16:colId xmlns:a16="http://schemas.microsoft.com/office/drawing/2014/main" val="20001"/>
                    </a:ext>
                  </a:extLst>
                </a:gridCol>
                <a:gridCol w="1613406">
                  <a:extLst>
                    <a:ext uri="{9D8B030D-6E8A-4147-A177-3AD203B41FA5}">
                      <a16:colId xmlns:a16="http://schemas.microsoft.com/office/drawing/2014/main" val="20002"/>
                    </a:ext>
                  </a:extLst>
                </a:gridCol>
                <a:gridCol w="1679086">
                  <a:extLst>
                    <a:ext uri="{9D8B030D-6E8A-4147-A177-3AD203B41FA5}">
                      <a16:colId xmlns:a16="http://schemas.microsoft.com/office/drawing/2014/main" val="20003"/>
                    </a:ext>
                  </a:extLst>
                </a:gridCol>
                <a:gridCol w="1819962">
                  <a:extLst>
                    <a:ext uri="{9D8B030D-6E8A-4147-A177-3AD203B41FA5}">
                      <a16:colId xmlns:a16="http://schemas.microsoft.com/office/drawing/2014/main" val="20004"/>
                    </a:ext>
                  </a:extLst>
                </a:gridCol>
              </a:tblGrid>
              <a:tr h="794579">
                <a:tc gridSpan="5">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Char char="u"/>
                        <a:tabLst/>
                        <a:defRPr/>
                      </a:pPr>
                      <a:endParaRPr lang="en-US" altLang="zh-CN" sz="2000" b="1" kern="100" dirty="0">
                        <a:latin typeface=""/>
                        <a:ea typeface="+mn-ea"/>
                        <a:cs typeface="Times New Roman"/>
                      </a:endParaRPr>
                    </a:p>
                    <a:p>
                      <a:pPr marL="0" marR="0" indent="0" algn="ctr" defTabSz="914400" rtl="0" eaLnBrk="1" fontAlgn="auto" latinLnBrk="0" hangingPunct="1">
                        <a:lnSpc>
                          <a:spcPct val="100000"/>
                        </a:lnSpc>
                        <a:spcBef>
                          <a:spcPts val="0"/>
                        </a:spcBef>
                        <a:spcAft>
                          <a:spcPts val="0"/>
                        </a:spcAft>
                        <a:buClrTx/>
                        <a:buSzTx/>
                        <a:buFont typeface="Wingdings" pitchFamily="2" charset="2"/>
                        <a:buChar char="u"/>
                        <a:tabLst/>
                        <a:defRPr/>
                      </a:pPr>
                      <a:r>
                        <a:rPr lang="zh-CN" altLang="en-US" sz="2000" b="1" kern="100" dirty="0">
                          <a:latin typeface=""/>
                          <a:ea typeface="+mn-ea"/>
                          <a:cs typeface="Times New Roman"/>
                        </a:rPr>
                        <a:t>第二部分：成分</a:t>
                      </a:r>
                      <a:r>
                        <a:rPr lang="en-US" sz="2000" b="1" kern="100" dirty="0">
                          <a:latin typeface=""/>
                          <a:ea typeface="+mn-ea"/>
                          <a:cs typeface="Times New Roman"/>
                        </a:rPr>
                        <a:t>/</a:t>
                      </a:r>
                      <a:r>
                        <a:rPr lang="zh-CN" altLang="en-US" sz="2000" b="1" kern="100" dirty="0">
                          <a:latin typeface=""/>
                          <a:ea typeface="+mn-ea"/>
                          <a:cs typeface="Times New Roman"/>
                        </a:rPr>
                        <a:t>组成信息</a:t>
                      </a:r>
                      <a:endParaRPr lang="zh-CN" altLang="en-US" sz="2000" b="1" kern="100" dirty="0">
                        <a:latin typeface="Times New Roman"/>
                        <a:ea typeface="+mn-ea"/>
                        <a:cs typeface="Times New Roman"/>
                      </a:endParaRPr>
                    </a:p>
                    <a:p>
                      <a:pPr algn="ctr">
                        <a:buFont typeface="Wingdings" pitchFamily="2" charset="2"/>
                        <a:buChar char="u"/>
                      </a:pPr>
                      <a:endParaRPr lang="zh-CN" sz="2000" b="1"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endParaRPr lang="zh-CN" sz="105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endParaRPr lang="zh-CN" sz="1050" kern="100">
                        <a:latin typeface="Calibri"/>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endParaRPr lang="zh-CN" sz="105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endParaRPr lang="zh-CN" sz="105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05736">
                <a:tc>
                  <a:txBody>
                    <a:bodyPr/>
                    <a:lstStyle/>
                    <a:p>
                      <a:pPr algn="ctr"/>
                      <a:r>
                        <a:rPr lang="zh-CN" sz="1600" kern="100">
                          <a:solidFill>
                            <a:srgbClr val="800080"/>
                          </a:solidFill>
                          <a:latin typeface="Calibri"/>
                          <a:ea typeface="宋体"/>
                          <a:cs typeface="Times New Roman"/>
                        </a:rPr>
                        <a:t>有害物成分</a:t>
                      </a:r>
                      <a:endParaRPr lang="zh-CN" sz="16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zh-CN" sz="1600" kern="100">
                          <a:latin typeface="Calibri"/>
                          <a:ea typeface="宋体"/>
                          <a:cs typeface="Times New Roman"/>
                        </a:rPr>
                        <a:t>分子式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zh-CN" sz="1600" kern="100" dirty="0">
                          <a:latin typeface="Calibri"/>
                          <a:ea typeface="宋体"/>
                          <a:cs typeface="Times New Roman"/>
                        </a:rPr>
                        <a:t>分子量</a:t>
                      </a:r>
                    </a:p>
                  </a:txBody>
                  <a:tcPr marL="68580" marR="68580" marT="108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zh-CN" sz="1600" kern="100" dirty="0">
                          <a:solidFill>
                            <a:srgbClr val="800080"/>
                          </a:solidFill>
                          <a:latin typeface="Calibri"/>
                          <a:ea typeface="宋体"/>
                          <a:cs typeface="Times New Roman"/>
                        </a:rPr>
                        <a:t>含量</a:t>
                      </a:r>
                      <a:endParaRPr lang="zh-CN" sz="16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kern="100">
                          <a:solidFill>
                            <a:srgbClr val="800080"/>
                          </a:solidFill>
                          <a:latin typeface="Calibri"/>
                          <a:ea typeface="宋体"/>
                          <a:cs typeface="Times New Roman"/>
                        </a:rPr>
                        <a:t>CAS No.</a:t>
                      </a:r>
                      <a:endParaRPr lang="zh-CN" sz="1600" kern="10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32222">
                <a:tc>
                  <a:txBody>
                    <a:bodyPr/>
                    <a:lstStyle/>
                    <a:p>
                      <a:pPr algn="ctr"/>
                      <a:r>
                        <a:rPr lang="zh-CN" altLang="en-US" sz="1600" kern="1200" dirty="0">
                          <a:solidFill>
                            <a:schemeClr val="tx1"/>
                          </a:solidFill>
                          <a:latin typeface="+mn-lt"/>
                          <a:ea typeface="+mn-ea"/>
                          <a:cs typeface="+mn-cs"/>
                        </a:rPr>
                        <a:t>三氯氧磷</a:t>
                      </a:r>
                      <a:endParaRPr lang="zh-CN" altLang="en-US" sz="1600" kern="100" dirty="0">
                        <a:latin typeface="Calibri"/>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kern="1200" dirty="0">
                          <a:solidFill>
                            <a:schemeClr val="tx1"/>
                          </a:solidFill>
                          <a:latin typeface="+mn-lt"/>
                          <a:ea typeface="+mn-ea"/>
                          <a:cs typeface="+mn-cs"/>
                        </a:rPr>
                        <a:t>POCl</a:t>
                      </a:r>
                      <a:r>
                        <a:rPr lang="en-US" sz="1800" kern="1200" baseline="-25000" dirty="0">
                          <a:solidFill>
                            <a:schemeClr val="tx1"/>
                          </a:solidFill>
                          <a:latin typeface="+mn-lt"/>
                          <a:ea typeface="+mn-ea"/>
                          <a:cs typeface="+mn-cs"/>
                        </a:rPr>
                        <a:t>3</a:t>
                      </a:r>
                      <a:endParaRPr lang="zh-CN" sz="16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kern="1200" dirty="0">
                          <a:solidFill>
                            <a:schemeClr val="tx1"/>
                          </a:solidFill>
                          <a:latin typeface="+mn-lt"/>
                          <a:ea typeface="+mn-ea"/>
                          <a:cs typeface="+mn-cs"/>
                        </a:rPr>
                        <a:t>153.33</a:t>
                      </a:r>
                      <a:endParaRPr lang="zh-CN" sz="1600" kern="100" dirty="0">
                        <a:latin typeface="Calibri"/>
                        <a:ea typeface="宋体"/>
                        <a:cs typeface="Times New Roman"/>
                      </a:endParaRPr>
                    </a:p>
                  </a:txBody>
                  <a:tcPr marL="68580" marR="68580" marT="108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600" kern="100" dirty="0">
                          <a:latin typeface=""/>
                          <a:ea typeface="宋体"/>
                          <a:cs typeface="Times New Roman"/>
                        </a:rPr>
                        <a:t>≥</a:t>
                      </a:r>
                      <a:r>
                        <a:rPr lang="en-US" sz="1600" kern="100" dirty="0">
                          <a:latin typeface=""/>
                          <a:ea typeface="宋体"/>
                          <a:cs typeface="Times New Roman"/>
                        </a:rPr>
                        <a:t>99.0</a:t>
                      </a:r>
                      <a:r>
                        <a:rPr lang="zh-CN" sz="1600" kern="100" dirty="0">
                          <a:latin typeface=""/>
                          <a:ea typeface="宋体"/>
                          <a:cs typeface="Times New Roman"/>
                        </a:rPr>
                        <a:t>％</a:t>
                      </a:r>
                      <a:endParaRPr lang="zh-CN" sz="1600"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kern="100" dirty="0">
                          <a:latin typeface=""/>
                          <a:ea typeface="宋体"/>
                          <a:cs typeface="Times New Roman"/>
                        </a:rPr>
                        <a:t>10025</a:t>
                      </a:r>
                      <a:endParaRPr lang="zh-CN" sz="1600"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6" name="表格 5"/>
          <p:cNvGraphicFramePr>
            <a:graphicFrameLocks noGrp="1"/>
          </p:cNvGraphicFramePr>
          <p:nvPr/>
        </p:nvGraphicFramePr>
        <p:xfrm>
          <a:off x="467544" y="2564904"/>
          <a:ext cx="8424936" cy="4112091"/>
        </p:xfrm>
        <a:graphic>
          <a:graphicData uri="http://schemas.openxmlformats.org/drawingml/2006/table">
            <a:tbl>
              <a:tblPr/>
              <a:tblGrid>
                <a:gridCol w="2013009">
                  <a:extLst>
                    <a:ext uri="{9D8B030D-6E8A-4147-A177-3AD203B41FA5}">
                      <a16:colId xmlns:a16="http://schemas.microsoft.com/office/drawing/2014/main" val="20000"/>
                    </a:ext>
                  </a:extLst>
                </a:gridCol>
                <a:gridCol w="6411927">
                  <a:extLst>
                    <a:ext uri="{9D8B030D-6E8A-4147-A177-3AD203B41FA5}">
                      <a16:colId xmlns:a16="http://schemas.microsoft.com/office/drawing/2014/main" val="20001"/>
                    </a:ext>
                  </a:extLst>
                </a:gridCol>
              </a:tblGrid>
              <a:tr h="284216">
                <a:tc gridSpan="2">
                  <a:txBody>
                    <a:bodyPr/>
                    <a:lstStyle/>
                    <a:p>
                      <a:pPr algn="ctr">
                        <a:spcAft>
                          <a:spcPts val="0"/>
                        </a:spcAft>
                        <a:buFont typeface="Wingdings" pitchFamily="2" charset="2"/>
                        <a:buChar char="u"/>
                      </a:pPr>
                      <a:r>
                        <a:rPr lang="zh-CN" sz="2000" b="1" kern="100" dirty="0">
                          <a:latin typeface=""/>
                          <a:ea typeface="宋体"/>
                          <a:cs typeface="Times New Roman"/>
                        </a:rPr>
                        <a:t>第三部分：危险性概述</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341059">
                <a:tc>
                  <a:txBody>
                    <a:bodyPr/>
                    <a:lstStyle/>
                    <a:p>
                      <a:pPr algn="r">
                        <a:lnSpc>
                          <a:spcPct val="150000"/>
                        </a:lnSpc>
                        <a:spcAft>
                          <a:spcPts val="0"/>
                        </a:spcAft>
                      </a:pPr>
                      <a:r>
                        <a:rPr lang="zh-CN" sz="1600" kern="100">
                          <a:solidFill>
                            <a:srgbClr val="4169E1"/>
                          </a:solidFill>
                          <a:latin typeface=""/>
                          <a:ea typeface="宋体"/>
                          <a:cs typeface="Times New Roman"/>
                        </a:rPr>
                        <a:t>危险性类别：</a:t>
                      </a:r>
                      <a:r>
                        <a:rPr lang="zh-CN" sz="1600" kern="100">
                          <a:latin typeface="Times New Roman"/>
                          <a:ea typeface=""/>
                          <a:cs typeface="Times New Roman"/>
                        </a:rPr>
                        <a:t> </a:t>
                      </a:r>
                      <a:endParaRPr lang="zh-CN" sz="16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16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1059">
                <a:tc>
                  <a:txBody>
                    <a:bodyPr/>
                    <a:lstStyle/>
                    <a:p>
                      <a:pPr algn="r">
                        <a:lnSpc>
                          <a:spcPct val="150000"/>
                        </a:lnSpc>
                        <a:spcAft>
                          <a:spcPts val="0"/>
                        </a:spcAft>
                      </a:pPr>
                      <a:r>
                        <a:rPr lang="zh-CN" sz="1600" kern="100">
                          <a:solidFill>
                            <a:srgbClr val="4169E1"/>
                          </a:solidFill>
                          <a:latin typeface=""/>
                          <a:ea typeface="宋体"/>
                          <a:cs typeface="Times New Roman"/>
                        </a:rPr>
                        <a:t>侵入途径：</a:t>
                      </a:r>
                      <a:endParaRPr lang="zh-CN" sz="16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16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344251">
                <a:tc>
                  <a:txBody>
                    <a:bodyPr/>
                    <a:lstStyle/>
                    <a:p>
                      <a:pPr algn="r">
                        <a:lnSpc>
                          <a:spcPct val="150000"/>
                        </a:lnSpc>
                        <a:spcAft>
                          <a:spcPts val="0"/>
                        </a:spcAft>
                      </a:pPr>
                      <a:r>
                        <a:rPr lang="zh-CN" sz="1600" kern="100" dirty="0">
                          <a:solidFill>
                            <a:srgbClr val="4169E1"/>
                          </a:solidFill>
                          <a:latin typeface=""/>
                          <a:ea typeface="宋体"/>
                          <a:cs typeface="Times New Roman"/>
                        </a:rPr>
                        <a:t>健康危害：</a:t>
                      </a:r>
                      <a:endParaRPr lang="zh-CN" sz="16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600" kern="100" dirty="0">
                          <a:latin typeface=""/>
                          <a:ea typeface="宋体"/>
                          <a:cs typeface="Times New Roman"/>
                        </a:rPr>
                        <a:t>本品遇水蒸气分解成磷酸与氯化氢，含磷可致磷中毒。对皮肤、粘膜有刺激腐蚀作用。毒性与光气类似。急性中毒：短期内吸入大量蒸气，可引起上呼吸道刺激症状、咽喉炎、支气管炎；严重者可发生喉头水肿窒息、肺炎、肺水肿、紫绀、心力衰竭。口服引起消化道灼伤。眼和皮肤接触引起灼伤。长期低浓度接触可引起口、眼及呼吸道刺激症状。</a:t>
                      </a:r>
                      <a:r>
                        <a:rPr lang="en-US" sz="1600" kern="100" dirty="0">
                          <a:latin typeface=""/>
                          <a:ea typeface="宋体"/>
                          <a:cs typeface="Times New Roman"/>
                        </a:rPr>
                        <a:t> </a:t>
                      </a:r>
                      <a:endParaRPr lang="zh-CN" sz="16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41059">
                <a:tc>
                  <a:txBody>
                    <a:bodyPr/>
                    <a:lstStyle/>
                    <a:p>
                      <a:pPr algn="r">
                        <a:lnSpc>
                          <a:spcPct val="150000"/>
                        </a:lnSpc>
                        <a:spcAft>
                          <a:spcPts val="0"/>
                        </a:spcAft>
                      </a:pPr>
                      <a:r>
                        <a:rPr lang="zh-CN" sz="1600" kern="100">
                          <a:solidFill>
                            <a:srgbClr val="4169E1"/>
                          </a:solidFill>
                          <a:latin typeface=""/>
                          <a:ea typeface="宋体"/>
                          <a:cs typeface="Times New Roman"/>
                        </a:rPr>
                        <a:t>环境危害：</a:t>
                      </a:r>
                      <a:endParaRPr lang="zh-CN" sz="16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1600" kern="10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06300">
                <a:tc>
                  <a:txBody>
                    <a:bodyPr/>
                    <a:lstStyle/>
                    <a:p>
                      <a:pPr algn="r">
                        <a:lnSpc>
                          <a:spcPct val="150000"/>
                        </a:lnSpc>
                        <a:spcAft>
                          <a:spcPts val="0"/>
                        </a:spcAft>
                      </a:pPr>
                      <a:r>
                        <a:rPr lang="zh-CN" sz="1600" kern="100">
                          <a:solidFill>
                            <a:srgbClr val="4169E1"/>
                          </a:solidFill>
                          <a:latin typeface=""/>
                          <a:ea typeface="宋体"/>
                          <a:cs typeface="Times New Roman"/>
                        </a:rPr>
                        <a:t>燃爆危险：</a:t>
                      </a:r>
                      <a:endParaRPr lang="zh-CN" sz="16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600" kern="100" dirty="0">
                          <a:latin typeface=""/>
                          <a:ea typeface="宋体"/>
                          <a:cs typeface="Times New Roman"/>
                        </a:rPr>
                        <a:t>本品不燃，具强腐蚀性、强刺激性，可致人体灼伤。</a:t>
                      </a:r>
                      <a:endParaRPr lang="zh-CN" sz="16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7" name="TextBox 6"/>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like580301\AppData\Roaming\Tencent\Users\1009728048\QQ\WinTemp\RichOle\EI8P2229TW](}I]MU}QFXFP.jpg"/>
          <p:cNvPicPr>
            <a:picLocks noChangeAspect="1" noChangeArrowheads="1"/>
          </p:cNvPicPr>
          <p:nvPr/>
        </p:nvPicPr>
        <p:blipFill>
          <a:blip r:embed="rId3" cstate="print"/>
          <a:srcRect/>
          <a:stretch>
            <a:fillRect/>
          </a:stretch>
        </p:blipFill>
        <p:spPr bwMode="auto">
          <a:xfrm>
            <a:off x="5868144" y="3861048"/>
            <a:ext cx="3067541" cy="2808312"/>
          </a:xfrm>
          <a:prstGeom prst="rect">
            <a:avLst/>
          </a:prstGeom>
          <a:noFill/>
          <a:ln w="28575">
            <a:solidFill>
              <a:srgbClr val="FFFF00"/>
            </a:solidFill>
          </a:ln>
        </p:spPr>
      </p:pic>
      <p:pic>
        <p:nvPicPr>
          <p:cNvPr id="1026" name="Picture 2" descr="C:\Users\like580301\Desktop\20100409093844821256.jpg"/>
          <p:cNvPicPr>
            <a:picLocks noChangeAspect="1" noChangeArrowheads="1"/>
          </p:cNvPicPr>
          <p:nvPr/>
        </p:nvPicPr>
        <p:blipFill>
          <a:blip r:embed="rId4" cstate="print"/>
          <a:srcRect/>
          <a:stretch>
            <a:fillRect/>
          </a:stretch>
        </p:blipFill>
        <p:spPr bwMode="auto">
          <a:xfrm>
            <a:off x="6804248" y="1700808"/>
            <a:ext cx="1866900" cy="2638425"/>
          </a:xfrm>
          <a:prstGeom prst="rect">
            <a:avLst/>
          </a:prstGeom>
          <a:noFill/>
        </p:spPr>
      </p:pic>
      <p:sp>
        <p:nvSpPr>
          <p:cNvPr id="3" name="TextBox 2"/>
          <p:cNvSpPr txBox="1"/>
          <p:nvPr/>
        </p:nvSpPr>
        <p:spPr>
          <a:xfrm>
            <a:off x="251520" y="404664"/>
            <a:ext cx="4392488" cy="369332"/>
          </a:xfrm>
          <a:prstGeom prst="rect">
            <a:avLst/>
          </a:prstGeom>
          <a:noFill/>
        </p:spPr>
        <p:txBody>
          <a:bodyPr wrap="square" rtlCol="0">
            <a:spAutoFit/>
          </a:bodyPr>
          <a:lstStyle/>
          <a:p>
            <a:r>
              <a:rPr lang="zh-CN" altLang="en-US" b="1" dirty="0">
                <a:solidFill>
                  <a:schemeClr val="bg1"/>
                </a:solidFill>
              </a:rPr>
              <a:t>一、什么是</a:t>
            </a:r>
            <a:r>
              <a:rPr lang="zh-CN" altLang="en-US" b="1" dirty="0">
                <a:solidFill>
                  <a:srgbClr val="FFFF00"/>
                </a:solidFill>
              </a:rPr>
              <a:t>三氯氧磷</a:t>
            </a:r>
            <a:r>
              <a:rPr lang="zh-CN" altLang="en-US" b="1" dirty="0">
                <a:solidFill>
                  <a:schemeClr val="bg1"/>
                </a:solidFill>
              </a:rPr>
              <a:t>？</a:t>
            </a:r>
          </a:p>
        </p:txBody>
      </p:sp>
      <p:sp>
        <p:nvSpPr>
          <p:cNvPr id="23553" name="Rectangle 1"/>
          <p:cNvSpPr>
            <a:spLocks noChangeArrowheads="1"/>
          </p:cNvSpPr>
          <p:nvPr/>
        </p:nvSpPr>
        <p:spPr bwMode="auto">
          <a:xfrm>
            <a:off x="467544" y="2404338"/>
            <a:ext cx="8352928"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nSpc>
                <a:spcPct val="150000"/>
              </a:lnSpc>
            </a:pPr>
            <a:r>
              <a:rPr kumimoji="0" lang="zh-CN" b="1" i="0" u="none" strike="noStrike" cap="none" normalizeH="0" baseline="0" dirty="0">
                <a:ln>
                  <a:noFill/>
                </a:ln>
                <a:solidFill>
                  <a:srgbClr val="0033CC"/>
                </a:solidFill>
                <a:effectLst/>
                <a:latin typeface="Trebuchet MS" pitchFamily="34" charset="0"/>
                <a:ea typeface="宋体" pitchFamily="2" charset="-122"/>
                <a:cs typeface="宋体" pitchFamily="2" charset="-122"/>
              </a:rPr>
              <a:t>中文名称</a:t>
            </a:r>
            <a:r>
              <a:rPr kumimoji="0" lang="zh-CN" altLang="en-US" b="0" i="0" u="none" strike="noStrike" cap="none" normalizeH="0" baseline="0" dirty="0">
                <a:ln>
                  <a:noFill/>
                </a:ln>
                <a:solidFill>
                  <a:srgbClr val="000000"/>
                </a:solidFill>
                <a:effectLst/>
                <a:latin typeface="Trebuchet MS" pitchFamily="34" charset="0"/>
                <a:ea typeface="宋体" pitchFamily="2" charset="-122"/>
                <a:cs typeface="宋体" pitchFamily="2" charset="-122"/>
              </a:rPr>
              <a:t>：</a:t>
            </a:r>
            <a:r>
              <a:rPr kumimoji="0" lang="zh-CN" b="0" i="0" u="sng" strike="noStrike" cap="none" normalizeH="0" baseline="0" dirty="0">
                <a:ln>
                  <a:noFill/>
                </a:ln>
                <a:solidFill>
                  <a:srgbClr val="0033CC"/>
                </a:solidFill>
                <a:effectLst/>
                <a:latin typeface="Trebuchet MS" pitchFamily="34" charset="0"/>
                <a:ea typeface="宋体" pitchFamily="2" charset="-122"/>
                <a:cs typeface="宋体" pitchFamily="2" charset="-122"/>
              </a:rPr>
              <a:t>氧氯化磷</a:t>
            </a:r>
            <a:b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br>
            <a:r>
              <a:rPr kumimoji="0" lang="zh-CN" altLang="en-US" b="1" i="0" u="none" strike="noStrike" cap="none" normalizeH="0" baseline="0" dirty="0">
                <a:ln>
                  <a:noFill/>
                </a:ln>
                <a:solidFill>
                  <a:srgbClr val="0033CC"/>
                </a:solidFill>
                <a:effectLst/>
                <a:latin typeface="Trebuchet MS" pitchFamily="34" charset="0"/>
                <a:ea typeface="宋体" pitchFamily="2" charset="-122"/>
                <a:cs typeface="宋体" pitchFamily="2" charset="-122"/>
              </a:rPr>
              <a:t>别</a:t>
            </a:r>
            <a:r>
              <a:rPr kumimoji="0" lang="zh-CN" altLang="en-US" b="1" i="0" u="none" strike="noStrike" cap="none" normalizeH="0" baseline="0" dirty="0">
                <a:ln>
                  <a:noFill/>
                </a:ln>
                <a:solidFill>
                  <a:srgbClr val="0033CC"/>
                </a:solidFill>
                <a:effectLst/>
                <a:latin typeface="Arial"/>
                <a:ea typeface="宋体" pitchFamily="2" charset="-122"/>
                <a:cs typeface="宋体" pitchFamily="2" charset="-122"/>
              </a:rPr>
              <a:t>       </a:t>
            </a:r>
            <a:r>
              <a:rPr kumimoji="0" lang="zh-CN" altLang="en-US" b="1" i="0" u="none" strike="noStrike" cap="none" normalizeH="0" baseline="0" dirty="0">
                <a:ln>
                  <a:noFill/>
                </a:ln>
                <a:solidFill>
                  <a:srgbClr val="0033CC"/>
                </a:solidFill>
                <a:effectLst/>
                <a:latin typeface="Trebuchet MS" pitchFamily="34" charset="0"/>
                <a:ea typeface="宋体" pitchFamily="2" charset="-122"/>
                <a:cs typeface="宋体" pitchFamily="2" charset="-122"/>
              </a:rPr>
              <a:t> 名</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a:t>
            </a:r>
            <a:r>
              <a:rPr kumimoji="0" lang="zh-CN" altLang="en-US" b="0" i="0" u="sng" strike="noStrike" cap="none" normalizeH="0" baseline="0" dirty="0">
                <a:ln>
                  <a:noFill/>
                </a:ln>
                <a:solidFill>
                  <a:srgbClr val="0033CC"/>
                </a:solidFill>
                <a:effectLst/>
                <a:latin typeface="Trebuchet MS" pitchFamily="34" charset="0"/>
                <a:ea typeface="宋体" pitchFamily="2" charset="-122"/>
                <a:cs typeface="宋体" pitchFamily="2" charset="-122"/>
              </a:rPr>
              <a:t>氯化磷酰；磷酰氯；三氯氧化磷，</a:t>
            </a:r>
            <a:r>
              <a:rPr kumimoji="0" lang="zh-CN" altLang="en-US" b="1" i="0" u="sng" strike="noStrike" cap="none" normalizeH="0" baseline="0" dirty="0">
                <a:ln>
                  <a:noFill/>
                </a:ln>
                <a:solidFill>
                  <a:srgbClr val="FF0000"/>
                </a:solidFill>
                <a:effectLst/>
                <a:latin typeface="Trebuchet MS" pitchFamily="34" charset="0"/>
                <a:ea typeface="宋体" pitchFamily="2" charset="-122"/>
                <a:cs typeface="宋体" pitchFamily="2" charset="-122"/>
              </a:rPr>
              <a:t>三氯氧磷</a:t>
            </a:r>
            <a:b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br>
            <a:r>
              <a:rPr kumimoji="0" lang="zh-CN" altLang="en-US" b="1" i="0" u="none" strike="noStrike" cap="none" normalizeH="0" baseline="0" dirty="0">
                <a:ln>
                  <a:noFill/>
                </a:ln>
                <a:solidFill>
                  <a:srgbClr val="0033CC"/>
                </a:solidFill>
                <a:effectLst/>
                <a:latin typeface="Trebuchet MS" pitchFamily="34" charset="0"/>
                <a:ea typeface="宋体" pitchFamily="2" charset="-122"/>
                <a:cs typeface="宋体" pitchFamily="2" charset="-122"/>
              </a:rPr>
              <a:t>分  子  式</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a:t>
            </a:r>
            <a:r>
              <a:rPr kumimoji="0" lang="en-US" altLang="zh-CN" b="0" i="0" u="none" strike="noStrike" cap="none" normalizeH="0" baseline="0" dirty="0">
                <a:ln>
                  <a:noFill/>
                </a:ln>
                <a:solidFill>
                  <a:srgbClr val="0033CC"/>
                </a:solidFill>
                <a:effectLst/>
                <a:latin typeface="Trebuchet MS" pitchFamily="34" charset="0"/>
                <a:ea typeface="宋体" pitchFamily="2" charset="-122"/>
                <a:cs typeface="宋体" pitchFamily="2" charset="-122"/>
              </a:rPr>
              <a:t>POCl3</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外观与性状无色透明发烟液体，有辛辣气味</a:t>
            </a:r>
            <a:endParaRPr kumimoji="0" lang="en-US" altLang="zh-CN" b="0" i="0" u="none" strike="noStrike" cap="none" normalizeH="0" baseline="0" dirty="0">
              <a:ln>
                <a:noFill/>
              </a:ln>
              <a:solidFill>
                <a:srgbClr val="0033CC"/>
              </a:solidFill>
              <a:effectLst/>
              <a:latin typeface="Arial" pitchFamily="34" charset="0"/>
              <a:ea typeface="宋体" pitchFamily="2" charset="-122"/>
              <a:cs typeface="宋体" pitchFamily="2" charset="-122"/>
            </a:endParaRPr>
          </a:p>
          <a:p>
            <a:pPr lvl="0">
              <a:lnSpc>
                <a:spcPct val="150000"/>
              </a:lnSpc>
            </a:pPr>
            <a:r>
              <a:rPr kumimoji="0" lang="zh-CN" altLang="en-US" b="1" i="0" u="none" strike="noStrike" cap="none" normalizeH="0" baseline="0" dirty="0">
                <a:ln>
                  <a:noFill/>
                </a:ln>
                <a:solidFill>
                  <a:srgbClr val="0033CC"/>
                </a:solidFill>
                <a:effectLst/>
                <a:latin typeface="Trebuchet MS" pitchFamily="34" charset="0"/>
                <a:ea typeface="宋体" pitchFamily="2" charset="-122"/>
                <a:cs typeface="宋体" pitchFamily="2" charset="-122"/>
              </a:rPr>
              <a:t>溶  解  性 </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 溶于醇</a:t>
            </a:r>
            <a:r>
              <a:rPr lang="zh-CN" altLang="en-US" dirty="0">
                <a:solidFill>
                  <a:srgbClr val="0033CC"/>
                </a:solidFill>
                <a:latin typeface="Trebuchet MS" pitchFamily="34" charset="0"/>
                <a:cs typeface="宋体" pitchFamily="2" charset="-122"/>
              </a:rPr>
              <a:t>（</a:t>
            </a:r>
            <a:r>
              <a:rPr lang="zh-CN" altLang="en-US" dirty="0">
                <a:solidFill>
                  <a:srgbClr val="FF0000"/>
                </a:solidFill>
                <a:latin typeface="Trebuchet MS" pitchFamily="34" charset="0"/>
                <a:cs typeface="宋体" pitchFamily="2" charset="-122"/>
              </a:rPr>
              <a:t>特性：保温座粘结处理</a:t>
            </a:r>
            <a:r>
              <a:rPr lang="zh-CN" altLang="en-US" dirty="0">
                <a:solidFill>
                  <a:srgbClr val="0033CC"/>
                </a:solidFill>
                <a:latin typeface="Trebuchet MS" pitchFamily="34" charset="0"/>
                <a:cs typeface="宋体" pitchFamily="2" charset="-122"/>
              </a:rPr>
              <a:t>）</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，溶于水（</a:t>
            </a:r>
            <a:r>
              <a:rPr kumimoji="0" lang="zh-CN" altLang="en-US" b="0" i="0" u="none" strike="noStrike" cap="none" normalizeH="0" baseline="0" dirty="0">
                <a:ln>
                  <a:noFill/>
                </a:ln>
                <a:solidFill>
                  <a:srgbClr val="FF0000"/>
                </a:solidFill>
                <a:effectLst/>
                <a:latin typeface="Trebuchet MS" pitchFamily="34" charset="0"/>
                <a:ea typeface="宋体" pitchFamily="2" charset="-122"/>
                <a:cs typeface="宋体" pitchFamily="2" charset="-122"/>
              </a:rPr>
              <a:t>特性：皮肤沾染冲洗</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a:t>
            </a:r>
            <a:b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br>
            <a:r>
              <a:rPr kumimoji="0" lang="zh-CN" altLang="en-US" b="1" i="0" u="none" strike="noStrike" cap="none" normalizeH="0" baseline="0" dirty="0">
                <a:ln>
                  <a:noFill/>
                </a:ln>
                <a:solidFill>
                  <a:srgbClr val="0033CC"/>
                </a:solidFill>
                <a:effectLst/>
                <a:latin typeface="Trebuchet MS" pitchFamily="34" charset="0"/>
                <a:ea typeface="宋体" pitchFamily="2" charset="-122"/>
                <a:cs typeface="宋体" pitchFamily="2" charset="-122"/>
              </a:rPr>
              <a:t>密</a:t>
            </a:r>
            <a:r>
              <a:rPr kumimoji="0" lang="zh-CN" altLang="en-US" b="1" i="0" u="none" strike="noStrike" cap="none" normalizeH="0" baseline="0" dirty="0">
                <a:ln>
                  <a:noFill/>
                </a:ln>
                <a:solidFill>
                  <a:srgbClr val="0033CC"/>
                </a:solidFill>
                <a:effectLst/>
                <a:latin typeface="Arial"/>
                <a:ea typeface="宋体" pitchFamily="2" charset="-122"/>
                <a:cs typeface="宋体" pitchFamily="2" charset="-122"/>
              </a:rPr>
              <a:t>       </a:t>
            </a:r>
            <a:r>
              <a:rPr kumimoji="0" lang="zh-CN" altLang="en-US" b="1" i="0" u="none" strike="noStrike" cap="none" normalizeH="0" baseline="0" dirty="0">
                <a:ln>
                  <a:noFill/>
                </a:ln>
                <a:solidFill>
                  <a:srgbClr val="0033CC"/>
                </a:solidFill>
                <a:effectLst/>
                <a:latin typeface="Trebuchet MS" pitchFamily="34" charset="0"/>
                <a:ea typeface="宋体" pitchFamily="2" charset="-122"/>
                <a:cs typeface="宋体" pitchFamily="2" charset="-122"/>
              </a:rPr>
              <a:t> 度</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：相对密度</a:t>
            </a:r>
            <a:r>
              <a:rPr kumimoji="0" lang="en-US" altLang="zh-CN" b="0" i="0" u="none" strike="noStrike" cap="none" normalizeH="0" baseline="0" dirty="0">
                <a:ln>
                  <a:noFill/>
                </a:ln>
                <a:solidFill>
                  <a:srgbClr val="0033CC"/>
                </a:solidFill>
                <a:effectLst/>
                <a:latin typeface="Trebuchet MS" pitchFamily="34" charset="0"/>
                <a:ea typeface="宋体" pitchFamily="2" charset="-122"/>
                <a:cs typeface="宋体" pitchFamily="2" charset="-122"/>
              </a:rPr>
              <a:t>(</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水</a:t>
            </a:r>
            <a:r>
              <a:rPr kumimoji="0" lang="en-US" altLang="zh-CN" b="0" i="0" u="none" strike="noStrike" cap="none" normalizeH="0" baseline="0" dirty="0">
                <a:ln>
                  <a:noFill/>
                </a:ln>
                <a:solidFill>
                  <a:srgbClr val="0033CC"/>
                </a:solidFill>
                <a:effectLst/>
                <a:latin typeface="Trebuchet MS" pitchFamily="34" charset="0"/>
                <a:ea typeface="宋体" pitchFamily="2" charset="-122"/>
                <a:cs typeface="宋体" pitchFamily="2" charset="-122"/>
              </a:rPr>
              <a:t>=1)1.68</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 </a:t>
            </a:r>
            <a:r>
              <a:rPr kumimoji="0" lang="en-US" altLang="zh-CN" b="0" i="0" u="none" strike="noStrike" cap="none" normalizeH="0" baseline="0" dirty="0">
                <a:ln>
                  <a:noFill/>
                </a:ln>
                <a:solidFill>
                  <a:srgbClr val="0033CC"/>
                </a:solidFill>
                <a:effectLst/>
                <a:latin typeface="Trebuchet MS" pitchFamily="34" charset="0"/>
                <a:ea typeface="宋体" pitchFamily="2" charset="-122"/>
                <a:cs typeface="宋体" pitchFamily="2" charset="-122"/>
              </a:rPr>
              <a:t>(</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空气</a:t>
            </a:r>
            <a:r>
              <a:rPr kumimoji="0" lang="en-US" altLang="zh-CN" b="0" i="0" u="none" strike="noStrike" cap="none" normalizeH="0" baseline="0" dirty="0">
                <a:ln>
                  <a:noFill/>
                </a:ln>
                <a:solidFill>
                  <a:srgbClr val="0033CC"/>
                </a:solidFill>
                <a:effectLst/>
                <a:latin typeface="Trebuchet MS" pitchFamily="34" charset="0"/>
                <a:ea typeface="宋体" pitchFamily="2" charset="-122"/>
                <a:cs typeface="宋体" pitchFamily="2" charset="-122"/>
              </a:rPr>
              <a:t>=1)5.3</a:t>
            </a:r>
          </a:p>
          <a:p>
            <a:pPr lvl="0">
              <a:lnSpc>
                <a:spcPct val="150000"/>
              </a:lnSpc>
            </a:pPr>
            <a:r>
              <a:rPr kumimoji="0" lang="zh-CN" altLang="en-US" b="1" i="0" u="none" strike="noStrike" cap="none" normalizeH="0" baseline="0" dirty="0">
                <a:ln>
                  <a:noFill/>
                </a:ln>
                <a:solidFill>
                  <a:srgbClr val="0033CC"/>
                </a:solidFill>
                <a:effectLst/>
                <a:latin typeface="Trebuchet MS" pitchFamily="34" charset="0"/>
                <a:ea typeface="宋体" pitchFamily="2" charset="-122"/>
                <a:cs typeface="宋体" pitchFamily="2" charset="-122"/>
              </a:rPr>
              <a:t>稳  定  性 </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  稳定</a:t>
            </a:r>
            <a:endParaRPr kumimoji="0" lang="en-US" altLang="zh-CN" b="0" i="0" u="none" strike="noStrike" cap="none" normalizeH="0" baseline="0" dirty="0">
              <a:ln>
                <a:noFill/>
              </a:ln>
              <a:solidFill>
                <a:srgbClr val="0033CC"/>
              </a:solidFill>
              <a:effectLst/>
              <a:latin typeface="Trebuchet MS" pitchFamily="34" charset="0"/>
              <a:ea typeface="宋体" pitchFamily="2" charset="-122"/>
              <a:cs typeface="宋体" pitchFamily="2" charset="-122"/>
            </a:endParaRPr>
          </a:p>
          <a:p>
            <a:pPr lvl="0">
              <a:lnSpc>
                <a:spcPct val="150000"/>
              </a:lnSpc>
            </a:pPr>
            <a:r>
              <a:rPr kumimoji="0" lang="zh-CN" altLang="en-US" b="1" i="0" u="none" strike="noStrike" cap="none" normalizeH="0" baseline="0" dirty="0">
                <a:ln>
                  <a:noFill/>
                </a:ln>
                <a:solidFill>
                  <a:srgbClr val="0033CC"/>
                </a:solidFill>
                <a:effectLst/>
                <a:latin typeface="Trebuchet MS" pitchFamily="34" charset="0"/>
                <a:ea typeface="宋体" pitchFamily="2" charset="-122"/>
                <a:cs typeface="宋体" pitchFamily="2" charset="-122"/>
              </a:rPr>
              <a:t>主要用途</a:t>
            </a:r>
            <a:r>
              <a:rPr kumimoji="0" lang="zh-CN" altLang="en-US" b="0" i="0" u="none" strike="noStrike" cap="none" normalizeH="0" baseline="0" dirty="0">
                <a:ln>
                  <a:noFill/>
                </a:ln>
                <a:solidFill>
                  <a:srgbClr val="0033CC"/>
                </a:solidFill>
                <a:effectLst/>
                <a:latin typeface="Trebuchet MS" pitchFamily="34" charset="0"/>
                <a:ea typeface="宋体" pitchFamily="2" charset="-122"/>
                <a:cs typeface="宋体" pitchFamily="2" charset="-122"/>
              </a:rPr>
              <a:t>：</a:t>
            </a:r>
            <a:r>
              <a:rPr kumimoji="0" lang="zh-CN" altLang="en-US" b="0" i="0" u="sng" strike="noStrike" cap="none" normalizeH="0" baseline="0" dirty="0">
                <a:ln>
                  <a:noFill/>
                </a:ln>
                <a:solidFill>
                  <a:srgbClr val="0033CC"/>
                </a:solidFill>
                <a:effectLst/>
                <a:latin typeface="Trebuchet MS" pitchFamily="34" charset="0"/>
                <a:ea typeface="宋体" pitchFamily="2" charset="-122"/>
                <a:cs typeface="宋体" pitchFamily="2" charset="-122"/>
              </a:rPr>
              <a:t>用于医药，合成染料、电子工业、光伏行</a:t>
            </a:r>
            <a:r>
              <a:rPr kumimoji="0" lang="zh-CN" altLang="en-US" b="0" i="0" u="sng" strike="noStrike" cap="none" normalizeH="0" baseline="0" dirty="0">
                <a:ln>
                  <a:noFill/>
                </a:ln>
                <a:solidFill>
                  <a:schemeClr val="bg1"/>
                </a:solidFill>
                <a:effectLst/>
                <a:latin typeface="Trebuchet MS" pitchFamily="34" charset="0"/>
                <a:ea typeface="宋体" pitchFamily="2" charset="-122"/>
                <a:cs typeface="宋体" pitchFamily="2" charset="-122"/>
              </a:rPr>
              <a:t>业的生产</a:t>
            </a:r>
            <a:endParaRPr kumimoji="0" lang="en-US" altLang="zh-CN" b="0" i="0" u="sng" strike="noStrike" cap="none" normalizeH="0" baseline="0" dirty="0">
              <a:ln>
                <a:noFill/>
              </a:ln>
              <a:solidFill>
                <a:schemeClr val="bg1"/>
              </a:solidFill>
              <a:effectLst/>
              <a:latin typeface="Trebuchet MS" pitchFamily="34" charset="0"/>
              <a:ea typeface="宋体" pitchFamily="2" charset="-122"/>
              <a:cs typeface="宋体" pitchFamily="2" charset="-122"/>
            </a:endParaRPr>
          </a:p>
          <a:p>
            <a:pPr lvl="0">
              <a:lnSpc>
                <a:spcPct val="150000"/>
              </a:lnSpc>
            </a:pPr>
            <a:r>
              <a:rPr lang="zh-CN" altLang="en-US" b="1" dirty="0">
                <a:solidFill>
                  <a:srgbClr val="0033CC"/>
                </a:solidFill>
                <a:latin typeface="Trebuchet MS" pitchFamily="34" charset="0"/>
                <a:cs typeface="宋体" pitchFamily="2" charset="-122"/>
              </a:rPr>
              <a:t>形       态</a:t>
            </a:r>
            <a:r>
              <a:rPr lang="zh-CN" altLang="en-US" dirty="0">
                <a:solidFill>
                  <a:srgbClr val="0033CC"/>
                </a:solidFill>
                <a:latin typeface="Trebuchet MS" pitchFamily="34" charset="0"/>
                <a:cs typeface="宋体" pitchFamily="2" charset="-122"/>
              </a:rPr>
              <a:t>：无色透明液体。</a:t>
            </a:r>
            <a:endParaRPr kumimoji="0" lang="zh-CN" altLang="en-US" b="0" i="0" u="none" strike="noStrike" cap="none" normalizeH="0" baseline="0" dirty="0">
              <a:ln>
                <a:noFill/>
              </a:ln>
              <a:solidFill>
                <a:srgbClr val="0033CC"/>
              </a:solidFill>
              <a:effectLst/>
              <a:latin typeface="Arial" pitchFamily="34" charset="0"/>
              <a:ea typeface="宋体" pitchFamily="2" charset="-122"/>
              <a:cs typeface="宋体" pitchFamily="2" charset="-122"/>
            </a:endParaRPr>
          </a:p>
        </p:txBody>
      </p:sp>
      <p:sp>
        <p:nvSpPr>
          <p:cNvPr id="9" name="矩形 8"/>
          <p:cNvSpPr/>
          <p:nvPr/>
        </p:nvSpPr>
        <p:spPr>
          <a:xfrm>
            <a:off x="611560" y="980728"/>
            <a:ext cx="7848872" cy="923330"/>
          </a:xfrm>
          <a:prstGeom prst="rect">
            <a:avLst/>
          </a:prstGeom>
        </p:spPr>
        <p:txBody>
          <a:bodyPr wrap="square">
            <a:spAutoFit/>
          </a:bodyPr>
          <a:lstStyle/>
          <a:p>
            <a:r>
              <a:rPr lang="zh-CN" altLang="en-US" b="1" dirty="0">
                <a:solidFill>
                  <a:srgbClr val="FF0000"/>
                </a:solidFill>
              </a:rPr>
              <a:t>它</a:t>
            </a:r>
            <a:r>
              <a:rPr lang="zh-CN" altLang="zh-CN" b="1" dirty="0">
                <a:solidFill>
                  <a:srgbClr val="FF0000"/>
                </a:solidFill>
              </a:rPr>
              <a:t>是一种无色透明</a:t>
            </a:r>
            <a:r>
              <a:rPr lang="zh-CN" altLang="en-US" b="1" dirty="0">
                <a:solidFill>
                  <a:srgbClr val="FF0000"/>
                </a:solidFill>
              </a:rPr>
              <a:t>、</a:t>
            </a:r>
            <a:r>
              <a:rPr lang="zh-CN" altLang="zh-CN" b="1" dirty="0">
                <a:solidFill>
                  <a:srgbClr val="FF0000"/>
                </a:solidFill>
              </a:rPr>
              <a:t>有</a:t>
            </a:r>
            <a:r>
              <a:rPr lang="zh-CN" altLang="en-US" b="1" dirty="0">
                <a:solidFill>
                  <a:srgbClr val="FF0000"/>
                </a:solidFill>
              </a:rPr>
              <a:t>辛辣</a:t>
            </a:r>
            <a:r>
              <a:rPr lang="zh-CN" altLang="zh-CN" b="1" dirty="0">
                <a:solidFill>
                  <a:srgbClr val="FF0000"/>
                </a:solidFill>
              </a:rPr>
              <a:t>刺鼻的味</a:t>
            </a:r>
            <a:r>
              <a:rPr lang="zh-CN" altLang="en-US" b="1" dirty="0">
                <a:solidFill>
                  <a:srgbClr val="FF0000"/>
                </a:solidFill>
              </a:rPr>
              <a:t>道、</a:t>
            </a:r>
            <a:r>
              <a:rPr lang="zh-CN" altLang="zh-CN" b="1" dirty="0">
                <a:solidFill>
                  <a:srgbClr val="FF0000"/>
                </a:solidFill>
              </a:rPr>
              <a:t>有腐蚀性</a:t>
            </a:r>
            <a:r>
              <a:rPr lang="zh-CN" altLang="en-US" b="1" dirty="0">
                <a:solidFill>
                  <a:srgbClr val="FF0000"/>
                </a:solidFill>
              </a:rPr>
              <a:t>、</a:t>
            </a:r>
            <a:r>
              <a:rPr lang="zh-CN" altLang="zh-CN" b="1" dirty="0">
                <a:solidFill>
                  <a:srgbClr val="FF0000"/>
                </a:solidFill>
              </a:rPr>
              <a:t>有毒</a:t>
            </a:r>
            <a:r>
              <a:rPr lang="zh-CN" altLang="en-US" b="1" dirty="0">
                <a:solidFill>
                  <a:srgbClr val="FF0000"/>
                </a:solidFill>
              </a:rPr>
              <a:t>性</a:t>
            </a:r>
            <a:r>
              <a:rPr lang="zh-CN" altLang="zh-CN" b="1" dirty="0">
                <a:solidFill>
                  <a:srgbClr val="FF0000"/>
                </a:solidFill>
              </a:rPr>
              <a:t>的</a:t>
            </a:r>
            <a:r>
              <a:rPr lang="zh-CN" altLang="en-US" b="1" dirty="0">
                <a:solidFill>
                  <a:srgbClr val="FF0000"/>
                </a:solidFill>
              </a:rPr>
              <a:t>化学</a:t>
            </a:r>
            <a:r>
              <a:rPr lang="zh-CN" altLang="zh-CN" b="1" dirty="0">
                <a:solidFill>
                  <a:srgbClr val="FF0000"/>
                </a:solidFill>
              </a:rPr>
              <a:t>液体</a:t>
            </a:r>
            <a:r>
              <a:rPr lang="zh-CN" altLang="en-US" b="1" dirty="0">
                <a:solidFill>
                  <a:srgbClr val="FF0000"/>
                </a:solidFill>
              </a:rPr>
              <a:t>，呈酸性</a:t>
            </a:r>
            <a:r>
              <a:rPr lang="zh-CN" altLang="zh-CN" b="1" dirty="0">
                <a:solidFill>
                  <a:srgbClr val="FF0000"/>
                </a:solidFill>
              </a:rPr>
              <a:t>。若吸入</a:t>
            </a:r>
            <a:r>
              <a:rPr lang="zh-CN" altLang="en-US" b="1" dirty="0">
                <a:solidFill>
                  <a:srgbClr val="FF0000"/>
                </a:solidFill>
              </a:rPr>
              <a:t>挥发气体</a:t>
            </a:r>
            <a:r>
              <a:rPr lang="zh-CN" altLang="zh-CN" b="1" dirty="0">
                <a:solidFill>
                  <a:srgbClr val="FF0000"/>
                </a:solidFill>
              </a:rPr>
              <a:t>会刺激</a:t>
            </a:r>
            <a:r>
              <a:rPr lang="zh-CN" altLang="en-US" b="1" dirty="0">
                <a:solidFill>
                  <a:srgbClr val="FF0000"/>
                </a:solidFill>
              </a:rPr>
              <a:t>呼吸系统</a:t>
            </a:r>
            <a:r>
              <a:rPr lang="zh-CN" altLang="zh-CN" b="1" dirty="0">
                <a:solidFill>
                  <a:srgbClr val="FF0000"/>
                </a:solidFill>
              </a:rPr>
              <a:t>黏膜组织。若接触皮肤能造成</a:t>
            </a:r>
            <a:r>
              <a:rPr lang="zh-CN" altLang="en-US" b="1" dirty="0">
                <a:solidFill>
                  <a:srgbClr val="FF0000"/>
                </a:solidFill>
              </a:rPr>
              <a:t>皮肤</a:t>
            </a:r>
            <a:r>
              <a:rPr lang="zh-CN" altLang="zh-CN" b="1" dirty="0">
                <a:solidFill>
                  <a:srgbClr val="FF0000"/>
                </a:solidFill>
              </a:rPr>
              <a:t>的灼伤。遇水会产生剧烈反应。</a:t>
            </a:r>
            <a:endParaRPr lang="zh-CN" altLang="en-US" b="1" dirty="0">
              <a:solidFill>
                <a:srgbClr val="FF0000"/>
              </a:solidFill>
            </a:endParaRPr>
          </a:p>
        </p:txBody>
      </p:sp>
      <p:sp>
        <p:nvSpPr>
          <p:cNvPr id="7" name="TextBox 6"/>
          <p:cNvSpPr txBox="1"/>
          <p:nvPr/>
        </p:nvSpPr>
        <p:spPr>
          <a:xfrm>
            <a:off x="6300192" y="6165304"/>
            <a:ext cx="2376264" cy="369332"/>
          </a:xfrm>
          <a:prstGeom prst="rect">
            <a:avLst/>
          </a:prstGeom>
          <a:noFill/>
        </p:spPr>
        <p:txBody>
          <a:bodyPr wrap="square" rtlCol="0">
            <a:spAutoFit/>
          </a:bodyPr>
          <a:lstStyle/>
          <a:p>
            <a:r>
              <a:rPr lang="zh-CN" altLang="en-US" b="1" dirty="0">
                <a:solidFill>
                  <a:srgbClr val="FFFF00"/>
                </a:solidFill>
              </a:rPr>
              <a:t>晶科公司：</a:t>
            </a:r>
            <a:r>
              <a:rPr lang="en-US" altLang="zh-CN" b="1" dirty="0">
                <a:solidFill>
                  <a:srgbClr val="FFFF00"/>
                </a:solidFill>
              </a:rPr>
              <a:t>1.5</a:t>
            </a:r>
            <a:r>
              <a:rPr lang="zh-CN" altLang="en-US" b="1" dirty="0">
                <a:solidFill>
                  <a:srgbClr val="FFFF00"/>
                </a:solidFill>
              </a:rPr>
              <a:t>升</a:t>
            </a:r>
            <a:r>
              <a:rPr lang="en-US" altLang="zh-CN" b="1" dirty="0">
                <a:solidFill>
                  <a:srgbClr val="FFFF00"/>
                </a:solidFill>
              </a:rPr>
              <a:t>/</a:t>
            </a:r>
            <a:r>
              <a:rPr lang="zh-CN" altLang="en-US" b="1" dirty="0">
                <a:solidFill>
                  <a:srgbClr val="FFFF00"/>
                </a:solidFill>
              </a:rPr>
              <a:t>瓶</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755576" y="1916832"/>
          <a:ext cx="4752528" cy="4354868"/>
        </p:xfrm>
        <a:graphic>
          <a:graphicData uri="http://schemas.openxmlformats.org/drawingml/2006/table">
            <a:tbl>
              <a:tblPr/>
              <a:tblGrid>
                <a:gridCol w="1080120">
                  <a:extLst>
                    <a:ext uri="{9D8B030D-6E8A-4147-A177-3AD203B41FA5}">
                      <a16:colId xmlns:a16="http://schemas.microsoft.com/office/drawing/2014/main" val="20000"/>
                    </a:ext>
                  </a:extLst>
                </a:gridCol>
                <a:gridCol w="1836204">
                  <a:extLst>
                    <a:ext uri="{9D8B030D-6E8A-4147-A177-3AD203B41FA5}">
                      <a16:colId xmlns:a16="http://schemas.microsoft.com/office/drawing/2014/main" val="20001"/>
                    </a:ext>
                  </a:extLst>
                </a:gridCol>
                <a:gridCol w="1836204">
                  <a:extLst>
                    <a:ext uri="{9D8B030D-6E8A-4147-A177-3AD203B41FA5}">
                      <a16:colId xmlns:a16="http://schemas.microsoft.com/office/drawing/2014/main" val="20002"/>
                    </a:ext>
                  </a:extLst>
                </a:gridCol>
              </a:tblGrid>
              <a:tr h="845998">
                <a:tc gridSpan="3">
                  <a:txBody>
                    <a:bodyPr/>
                    <a:lstStyle/>
                    <a:p>
                      <a:pPr algn="just"/>
                      <a:endParaRPr lang="zh-CN" sz="2000" kern="100" dirty="0">
                        <a:latin typeface="Calibri"/>
                        <a:ea typeface="宋体"/>
                        <a:cs typeface="Times New Roman"/>
                      </a:endParaRPr>
                    </a:p>
                    <a:p>
                      <a:r>
                        <a:rPr lang="en-US" sz="2000" kern="100" dirty="0">
                          <a:solidFill>
                            <a:srgbClr val="800080"/>
                          </a:solidFill>
                          <a:latin typeface="Calibri"/>
                          <a:ea typeface="宋体"/>
                          <a:cs typeface="Times New Roman"/>
                        </a:rPr>
                        <a:t>1.</a:t>
                      </a:r>
                      <a:r>
                        <a:rPr lang="zh-CN" sz="2000" kern="100" dirty="0">
                          <a:solidFill>
                            <a:srgbClr val="800080"/>
                          </a:solidFill>
                          <a:latin typeface="Calibri"/>
                          <a:ea typeface="宋体"/>
                          <a:cs typeface="Times New Roman"/>
                        </a:rPr>
                        <a:t>危险性类别</a:t>
                      </a:r>
                      <a:r>
                        <a:rPr lang="en-US" sz="2000" kern="100" dirty="0">
                          <a:solidFill>
                            <a:srgbClr val="800080"/>
                          </a:solidFill>
                          <a:latin typeface="Calibri"/>
                          <a:ea typeface="宋体"/>
                          <a:cs typeface="Times New Roman"/>
                        </a:rPr>
                        <a:t>(8</a:t>
                      </a:r>
                      <a:r>
                        <a:rPr lang="zh-CN" sz="2000" kern="100" dirty="0">
                          <a:solidFill>
                            <a:srgbClr val="800080"/>
                          </a:solidFill>
                          <a:latin typeface="Calibri"/>
                          <a:ea typeface="宋体"/>
                          <a:cs typeface="Times New Roman"/>
                        </a:rPr>
                        <a:t>大类</a:t>
                      </a:r>
                      <a:r>
                        <a:rPr lang="en-US" sz="2000" kern="100" dirty="0">
                          <a:solidFill>
                            <a:srgbClr val="800080"/>
                          </a:solidFill>
                          <a:latin typeface="Calibri"/>
                          <a:ea typeface="宋体"/>
                          <a:cs typeface="Times New Roman"/>
                        </a:rPr>
                        <a:t>)</a:t>
                      </a:r>
                      <a:r>
                        <a:rPr lang="zh-CN" sz="2000" kern="100" dirty="0">
                          <a:solidFill>
                            <a:srgbClr val="800080"/>
                          </a:solidFill>
                          <a:latin typeface="Calibri"/>
                          <a:ea typeface="宋体"/>
                          <a:cs typeface="Times New Roman"/>
                        </a:rPr>
                        <a:t>：</a:t>
                      </a:r>
                      <a:r>
                        <a:rPr lang="en-US" sz="2000" kern="100" dirty="0">
                          <a:solidFill>
                            <a:srgbClr val="000000"/>
                          </a:solidFill>
                          <a:latin typeface="Calibri"/>
                          <a:ea typeface="宋体"/>
                          <a:cs typeface="Times New Roman"/>
                        </a:rPr>
                        <a:t>6,8</a:t>
                      </a:r>
                      <a:r>
                        <a:rPr lang="zh-CN" sz="2000" kern="100" dirty="0">
                          <a:latin typeface="Calibri"/>
                          <a:ea typeface="宋体"/>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0"/>
                  </a:ext>
                </a:extLst>
              </a:tr>
              <a:tr h="3508870">
                <a:tc>
                  <a:txBody>
                    <a:bodyPr/>
                    <a:lstStyle/>
                    <a:p>
                      <a:pPr algn="ctr"/>
                      <a:r>
                        <a:rPr lang="en-US" altLang="zh-CN" sz="2000" kern="100" dirty="0">
                          <a:solidFill>
                            <a:srgbClr val="000000"/>
                          </a:solidFill>
                          <a:latin typeface="Calibri"/>
                          <a:ea typeface="宋体"/>
                          <a:cs typeface="Times New Roman"/>
                        </a:rPr>
                        <a:t> </a:t>
                      </a:r>
                      <a:r>
                        <a:rPr lang="zh-CN" sz="2000" kern="100" dirty="0">
                          <a:solidFill>
                            <a:srgbClr val="000000"/>
                          </a:solidFill>
                          <a:latin typeface="Calibri"/>
                          <a:ea typeface="宋体"/>
                          <a:cs typeface="Times New Roman"/>
                        </a:rPr>
                        <a:t>危害标签：</a:t>
                      </a:r>
                      <a:endParaRPr lang="zh-CN" sz="2000" kern="100" dirty="0">
                        <a:latin typeface="Calibri"/>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sz="2000" kern="100" dirty="0">
                        <a:latin typeface="Calibri"/>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kern="100" dirty="0">
                        <a:solidFill>
                          <a:srgbClr val="000000"/>
                        </a:solidFill>
                        <a:latin typeface="Calibri"/>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pSp>
        <p:nvGrpSpPr>
          <p:cNvPr id="6" name="Group 108"/>
          <p:cNvGrpSpPr>
            <a:grpSpLocks noChangeAspect="1"/>
          </p:cNvGrpSpPr>
          <p:nvPr/>
        </p:nvGrpSpPr>
        <p:grpSpPr bwMode="auto">
          <a:xfrm>
            <a:off x="1907704" y="3645024"/>
            <a:ext cx="3456383" cy="1610742"/>
            <a:chOff x="3957" y="11940"/>
            <a:chExt cx="5405" cy="2211"/>
          </a:xfrm>
        </p:grpSpPr>
        <p:grpSp>
          <p:nvGrpSpPr>
            <p:cNvPr id="7" name="Group 109"/>
            <p:cNvGrpSpPr>
              <a:grpSpLocks/>
            </p:cNvGrpSpPr>
            <p:nvPr/>
          </p:nvGrpSpPr>
          <p:grpSpPr bwMode="auto">
            <a:xfrm>
              <a:off x="3957" y="11958"/>
              <a:ext cx="3000" cy="2193"/>
              <a:chOff x="5760" y="3936"/>
              <a:chExt cx="2257" cy="1408"/>
            </a:xfrm>
          </p:grpSpPr>
          <p:sp>
            <p:nvSpPr>
              <p:cNvPr id="27" name="Freeform 110"/>
              <p:cNvSpPr>
                <a:spLocks/>
              </p:cNvSpPr>
              <p:nvPr/>
            </p:nvSpPr>
            <p:spPr bwMode="auto">
              <a:xfrm>
                <a:off x="5872" y="4641"/>
                <a:ext cx="1560" cy="623"/>
              </a:xfrm>
              <a:custGeom>
                <a:avLst/>
                <a:gdLst>
                  <a:gd name="T0" fmla="*/ 0 w 1664"/>
                  <a:gd name="T1" fmla="*/ 0 h 843"/>
                  <a:gd name="T2" fmla="*/ 1285 w 1664"/>
                  <a:gd name="T3" fmla="*/ 2 h 843"/>
                  <a:gd name="T4" fmla="*/ 640 w 1664"/>
                  <a:gd name="T5" fmla="*/ 251 h 843"/>
                  <a:gd name="T6" fmla="*/ 0 w 1664"/>
                  <a:gd name="T7" fmla="*/ 0 h 843"/>
                  <a:gd name="T8" fmla="*/ 0 60000 65536"/>
                  <a:gd name="T9" fmla="*/ 0 60000 65536"/>
                  <a:gd name="T10" fmla="*/ 0 60000 65536"/>
                  <a:gd name="T11" fmla="*/ 0 60000 65536"/>
                  <a:gd name="T12" fmla="*/ 0 w 1664"/>
                  <a:gd name="T13" fmla="*/ 0 h 843"/>
                  <a:gd name="T14" fmla="*/ 1664 w 1664"/>
                  <a:gd name="T15" fmla="*/ 843 h 843"/>
                </a:gdLst>
                <a:ahLst/>
                <a:cxnLst>
                  <a:cxn ang="T8">
                    <a:pos x="T0" y="T1"/>
                  </a:cxn>
                  <a:cxn ang="T9">
                    <a:pos x="T2" y="T3"/>
                  </a:cxn>
                  <a:cxn ang="T10">
                    <a:pos x="T4" y="T5"/>
                  </a:cxn>
                  <a:cxn ang="T11">
                    <a:pos x="T6" y="T7"/>
                  </a:cxn>
                </a:cxnLst>
                <a:rect l="T12" t="T13" r="T14" b="T15"/>
                <a:pathLst>
                  <a:path w="1664" h="843">
                    <a:moveTo>
                      <a:pt x="0" y="0"/>
                    </a:moveTo>
                    <a:lnTo>
                      <a:pt x="1663" y="7"/>
                    </a:lnTo>
                    <a:lnTo>
                      <a:pt x="828" y="842"/>
                    </a:lnTo>
                    <a:lnTo>
                      <a:pt x="0" y="0"/>
                    </a:lnTo>
                  </a:path>
                </a:pathLst>
              </a:custGeom>
              <a:solidFill>
                <a:srgbClr val="000000"/>
              </a:solidFill>
              <a:ln w="9525" cap="rnd">
                <a:noFill/>
                <a:round/>
                <a:headEnd/>
                <a:tailEnd/>
              </a:ln>
            </p:spPr>
            <p:txBody>
              <a:bodyPr/>
              <a:lstStyle/>
              <a:p>
                <a:endParaRPr lang="zh-CN" altLang="en-US"/>
              </a:p>
            </p:txBody>
          </p:sp>
          <p:sp>
            <p:nvSpPr>
              <p:cNvPr id="28" name="AutoShape 111"/>
              <p:cNvSpPr>
                <a:spLocks noChangeArrowheads="1"/>
              </p:cNvSpPr>
              <p:nvPr/>
            </p:nvSpPr>
            <p:spPr bwMode="auto">
              <a:xfrm>
                <a:off x="5760" y="3936"/>
                <a:ext cx="1782" cy="1408"/>
              </a:xfrm>
              <a:prstGeom prst="diamond">
                <a:avLst/>
              </a:prstGeom>
              <a:noFill/>
              <a:ln w="12700">
                <a:solidFill>
                  <a:srgbClr val="000000"/>
                </a:solidFill>
                <a:prstDash val="dash"/>
                <a:miter lim="800000"/>
                <a:headEnd/>
                <a:tailEnd/>
              </a:ln>
            </p:spPr>
            <p:txBody>
              <a:bodyPr anchor="ctr"/>
              <a:lstStyle/>
              <a:p>
                <a:endParaRPr lang="zh-CN" altLang="en-US"/>
              </a:p>
            </p:txBody>
          </p:sp>
          <p:sp>
            <p:nvSpPr>
              <p:cNvPr id="29" name="AutoShape 112"/>
              <p:cNvSpPr>
                <a:spLocks noChangeArrowheads="1"/>
              </p:cNvSpPr>
              <p:nvPr/>
            </p:nvSpPr>
            <p:spPr bwMode="auto">
              <a:xfrm>
                <a:off x="5865" y="4035"/>
                <a:ext cx="1571" cy="1242"/>
              </a:xfrm>
              <a:prstGeom prst="diamond">
                <a:avLst/>
              </a:prstGeom>
              <a:noFill/>
              <a:ln w="28575">
                <a:solidFill>
                  <a:srgbClr val="000000"/>
                </a:solidFill>
                <a:miter lim="800000"/>
                <a:headEnd/>
                <a:tailEnd/>
              </a:ln>
            </p:spPr>
            <p:txBody>
              <a:bodyPr anchor="ctr"/>
              <a:lstStyle/>
              <a:p>
                <a:endParaRPr lang="zh-CN" altLang="en-US"/>
              </a:p>
            </p:txBody>
          </p:sp>
          <p:sp>
            <p:nvSpPr>
              <p:cNvPr id="30" name="Rectangle 113"/>
              <p:cNvSpPr>
                <a:spLocks noChangeArrowheads="1"/>
              </p:cNvSpPr>
              <p:nvPr/>
            </p:nvSpPr>
            <p:spPr bwMode="auto">
              <a:xfrm>
                <a:off x="6333" y="4590"/>
                <a:ext cx="1047" cy="397"/>
              </a:xfrm>
              <a:prstGeom prst="rect">
                <a:avLst/>
              </a:prstGeom>
              <a:noFill/>
              <a:ln w="9525">
                <a:noFill/>
                <a:miter lim="800000"/>
                <a:headEnd/>
                <a:tailEnd/>
              </a:ln>
            </p:spPr>
            <p:txBody>
              <a:bodyPr lIns="92075" tIns="46038" rIns="92075" bIns="46038"/>
              <a:lstStyle/>
              <a:p>
                <a:pPr algn="just"/>
                <a:r>
                  <a:rPr lang="zh-TW" sz="1000" b="1">
                    <a:solidFill>
                      <a:srgbClr val="FFFFFF"/>
                    </a:solidFill>
                    <a:latin typeface="宋体" pitchFamily="2" charset="-122"/>
                  </a:rPr>
                  <a:t>腐蚀品</a:t>
                </a:r>
                <a:endParaRPr lang="zh-CN"/>
              </a:p>
            </p:txBody>
          </p:sp>
          <p:sp>
            <p:nvSpPr>
              <p:cNvPr id="31" name="Rectangle 114"/>
              <p:cNvSpPr>
                <a:spLocks noChangeArrowheads="1"/>
              </p:cNvSpPr>
              <p:nvPr/>
            </p:nvSpPr>
            <p:spPr bwMode="auto">
              <a:xfrm>
                <a:off x="6328" y="4716"/>
                <a:ext cx="1689" cy="402"/>
              </a:xfrm>
              <a:prstGeom prst="rect">
                <a:avLst/>
              </a:prstGeom>
              <a:noFill/>
              <a:ln w="9525">
                <a:noFill/>
                <a:miter lim="800000"/>
                <a:headEnd/>
                <a:tailEnd/>
              </a:ln>
            </p:spPr>
            <p:txBody>
              <a:bodyPr lIns="92075" tIns="46038" rIns="92075" bIns="46038"/>
              <a:lstStyle/>
              <a:p>
                <a:r>
                  <a:rPr lang="en-US" altLang="zh-TW" sz="600" b="1">
                    <a:solidFill>
                      <a:srgbClr val="FFFFFF"/>
                    </a:solidFill>
                  </a:rPr>
                  <a:t>CORROSIVE</a:t>
                </a:r>
                <a:endParaRPr lang="zh-CN" altLang="zh-CN"/>
              </a:p>
            </p:txBody>
          </p:sp>
          <p:sp>
            <p:nvSpPr>
              <p:cNvPr id="32" name="Rectangle 115"/>
              <p:cNvSpPr>
                <a:spLocks noChangeArrowheads="1"/>
              </p:cNvSpPr>
              <p:nvPr/>
            </p:nvSpPr>
            <p:spPr bwMode="auto">
              <a:xfrm>
                <a:off x="6493" y="4880"/>
                <a:ext cx="527" cy="460"/>
              </a:xfrm>
              <a:prstGeom prst="rect">
                <a:avLst/>
              </a:prstGeom>
              <a:noFill/>
              <a:ln w="9525">
                <a:noFill/>
                <a:miter lim="800000"/>
                <a:headEnd/>
                <a:tailEnd/>
              </a:ln>
            </p:spPr>
            <p:txBody>
              <a:bodyPr lIns="92075" tIns="46038" rIns="92075" bIns="46038"/>
              <a:lstStyle/>
              <a:p>
                <a:pPr algn="just"/>
                <a:r>
                  <a:rPr lang="zh-CN" altLang="zh-TW" sz="1000" b="1">
                    <a:solidFill>
                      <a:srgbClr val="FFFFFF"/>
                    </a:solidFill>
                  </a:rPr>
                  <a:t>8</a:t>
                </a:r>
                <a:endParaRPr lang="zh-CN" altLang="zh-CN"/>
              </a:p>
            </p:txBody>
          </p:sp>
          <p:sp>
            <p:nvSpPr>
              <p:cNvPr id="33" name="Freeform 116"/>
              <p:cNvSpPr>
                <a:spLocks/>
              </p:cNvSpPr>
              <p:nvPr/>
            </p:nvSpPr>
            <p:spPr bwMode="auto">
              <a:xfrm>
                <a:off x="6094" y="4548"/>
                <a:ext cx="452" cy="46"/>
              </a:xfrm>
              <a:custGeom>
                <a:avLst/>
                <a:gdLst>
                  <a:gd name="T0" fmla="*/ 0 w 481"/>
                  <a:gd name="T1" fmla="*/ 2 h 61"/>
                  <a:gd name="T2" fmla="*/ 2 w 481"/>
                  <a:gd name="T3" fmla="*/ 20 h 61"/>
                  <a:gd name="T4" fmla="*/ 374 w 481"/>
                  <a:gd name="T5" fmla="*/ 18 h 61"/>
                  <a:gd name="T6" fmla="*/ 374 w 481"/>
                  <a:gd name="T7" fmla="*/ 0 h 61"/>
                  <a:gd name="T8" fmla="*/ 247 w 481"/>
                  <a:gd name="T9" fmla="*/ 0 h 61"/>
                  <a:gd name="T10" fmla="*/ 227 w 481"/>
                  <a:gd name="T11" fmla="*/ 8 h 61"/>
                  <a:gd name="T12" fmla="*/ 188 w 481"/>
                  <a:gd name="T13" fmla="*/ 11 h 61"/>
                  <a:gd name="T14" fmla="*/ 157 w 481"/>
                  <a:gd name="T15" fmla="*/ 10 h 61"/>
                  <a:gd name="T16" fmla="*/ 132 w 481"/>
                  <a:gd name="T17" fmla="*/ 2 h 61"/>
                  <a:gd name="T18" fmla="*/ 0 w 481"/>
                  <a:gd name="T19" fmla="*/ 2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1"/>
                  <a:gd name="T31" fmla="*/ 0 h 61"/>
                  <a:gd name="T32" fmla="*/ 481 w 481"/>
                  <a:gd name="T33" fmla="*/ 61 h 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1" h="61">
                    <a:moveTo>
                      <a:pt x="0" y="5"/>
                    </a:moveTo>
                    <a:lnTo>
                      <a:pt x="2" y="60"/>
                    </a:lnTo>
                    <a:lnTo>
                      <a:pt x="480" y="57"/>
                    </a:lnTo>
                    <a:lnTo>
                      <a:pt x="480" y="0"/>
                    </a:lnTo>
                    <a:lnTo>
                      <a:pt x="317" y="0"/>
                    </a:lnTo>
                    <a:lnTo>
                      <a:pt x="293" y="24"/>
                    </a:lnTo>
                    <a:lnTo>
                      <a:pt x="242" y="36"/>
                    </a:lnTo>
                    <a:lnTo>
                      <a:pt x="201" y="29"/>
                    </a:lnTo>
                    <a:lnTo>
                      <a:pt x="170" y="2"/>
                    </a:lnTo>
                    <a:lnTo>
                      <a:pt x="0" y="5"/>
                    </a:lnTo>
                  </a:path>
                </a:pathLst>
              </a:custGeom>
              <a:solidFill>
                <a:srgbClr val="000000"/>
              </a:solidFill>
              <a:ln w="28575" cap="rnd">
                <a:solidFill>
                  <a:srgbClr val="000000"/>
                </a:solidFill>
                <a:round/>
                <a:headEnd/>
                <a:tailEnd/>
              </a:ln>
            </p:spPr>
            <p:txBody>
              <a:bodyPr/>
              <a:lstStyle/>
              <a:p>
                <a:endParaRPr lang="zh-CN" altLang="en-US"/>
              </a:p>
            </p:txBody>
          </p:sp>
          <p:sp>
            <p:nvSpPr>
              <p:cNvPr id="34" name="Freeform 117"/>
              <p:cNvSpPr>
                <a:spLocks/>
              </p:cNvSpPr>
              <p:nvPr/>
            </p:nvSpPr>
            <p:spPr bwMode="auto">
              <a:xfrm>
                <a:off x="6323" y="4278"/>
                <a:ext cx="289" cy="77"/>
              </a:xfrm>
              <a:custGeom>
                <a:avLst/>
                <a:gdLst>
                  <a:gd name="T0" fmla="*/ 0 w 308"/>
                  <a:gd name="T1" fmla="*/ 11 h 105"/>
                  <a:gd name="T2" fmla="*/ 8 w 308"/>
                  <a:gd name="T3" fmla="*/ 30 h 105"/>
                  <a:gd name="T4" fmla="*/ 223 w 308"/>
                  <a:gd name="T5" fmla="*/ 18 h 105"/>
                  <a:gd name="T6" fmla="*/ 236 w 308"/>
                  <a:gd name="T7" fmla="*/ 13 h 105"/>
                  <a:gd name="T8" fmla="*/ 237 w 308"/>
                  <a:gd name="T9" fmla="*/ 8 h 105"/>
                  <a:gd name="T10" fmla="*/ 234 w 308"/>
                  <a:gd name="T11" fmla="*/ 4 h 105"/>
                  <a:gd name="T12" fmla="*/ 217 w 308"/>
                  <a:gd name="T13" fmla="*/ 0 h 105"/>
                  <a:gd name="T14" fmla="*/ 0 w 308"/>
                  <a:gd name="T15" fmla="*/ 11 h 105"/>
                  <a:gd name="T16" fmla="*/ 0 60000 65536"/>
                  <a:gd name="T17" fmla="*/ 0 60000 65536"/>
                  <a:gd name="T18" fmla="*/ 0 60000 65536"/>
                  <a:gd name="T19" fmla="*/ 0 60000 65536"/>
                  <a:gd name="T20" fmla="*/ 0 60000 65536"/>
                  <a:gd name="T21" fmla="*/ 0 60000 65536"/>
                  <a:gd name="T22" fmla="*/ 0 60000 65536"/>
                  <a:gd name="T23" fmla="*/ 0 60000 65536"/>
                  <a:gd name="T24" fmla="*/ 0 w 308"/>
                  <a:gd name="T25" fmla="*/ 0 h 105"/>
                  <a:gd name="T26" fmla="*/ 308 w 308"/>
                  <a:gd name="T27" fmla="*/ 105 h 1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8" h="105">
                    <a:moveTo>
                      <a:pt x="0" y="39"/>
                    </a:moveTo>
                    <a:lnTo>
                      <a:pt x="10" y="104"/>
                    </a:lnTo>
                    <a:lnTo>
                      <a:pt x="289" y="63"/>
                    </a:lnTo>
                    <a:lnTo>
                      <a:pt x="306" y="47"/>
                    </a:lnTo>
                    <a:lnTo>
                      <a:pt x="307" y="27"/>
                    </a:lnTo>
                    <a:lnTo>
                      <a:pt x="301" y="12"/>
                    </a:lnTo>
                    <a:lnTo>
                      <a:pt x="279" y="0"/>
                    </a:lnTo>
                    <a:lnTo>
                      <a:pt x="0" y="39"/>
                    </a:lnTo>
                  </a:path>
                </a:pathLst>
              </a:custGeom>
              <a:noFill/>
              <a:ln w="28575" cap="rnd">
                <a:solidFill>
                  <a:srgbClr val="000000"/>
                </a:solidFill>
                <a:round/>
                <a:headEnd/>
                <a:tailEnd/>
              </a:ln>
            </p:spPr>
            <p:txBody>
              <a:bodyPr/>
              <a:lstStyle/>
              <a:p>
                <a:endParaRPr lang="zh-CN" altLang="en-US"/>
              </a:p>
            </p:txBody>
          </p:sp>
          <p:sp>
            <p:nvSpPr>
              <p:cNvPr id="35" name="Freeform 118"/>
              <p:cNvSpPr>
                <a:spLocks/>
              </p:cNvSpPr>
              <p:nvPr/>
            </p:nvSpPr>
            <p:spPr bwMode="auto">
              <a:xfrm>
                <a:off x="6311" y="4388"/>
                <a:ext cx="47" cy="48"/>
              </a:xfrm>
              <a:custGeom>
                <a:avLst/>
                <a:gdLst>
                  <a:gd name="T0" fmla="*/ 63 w 29"/>
                  <a:gd name="T1" fmla="*/ 0 h 66"/>
                  <a:gd name="T2" fmla="*/ 42 w 29"/>
                  <a:gd name="T3" fmla="*/ 7 h 66"/>
                  <a:gd name="T4" fmla="*/ 0 w 29"/>
                  <a:gd name="T5" fmla="*/ 9 h 66"/>
                  <a:gd name="T6" fmla="*/ 0 w 29"/>
                  <a:gd name="T7" fmla="*/ 14 h 66"/>
                  <a:gd name="T8" fmla="*/ 63 w 29"/>
                  <a:gd name="T9" fmla="*/ 18 h 66"/>
                  <a:gd name="T10" fmla="*/ 136 w 29"/>
                  <a:gd name="T11" fmla="*/ 17 h 66"/>
                  <a:gd name="T12" fmla="*/ 191 w 29"/>
                  <a:gd name="T13" fmla="*/ 13 h 66"/>
                  <a:gd name="T14" fmla="*/ 191 w 29"/>
                  <a:gd name="T15" fmla="*/ 9 h 66"/>
                  <a:gd name="T16" fmla="*/ 144 w 29"/>
                  <a:gd name="T17" fmla="*/ 7 h 66"/>
                  <a:gd name="T18" fmla="*/ 110 w 29"/>
                  <a:gd name="T19" fmla="*/ 5 h 66"/>
                  <a:gd name="T20" fmla="*/ 63 w 29"/>
                  <a:gd name="T21" fmla="*/ 0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
                  <a:gd name="T34" fmla="*/ 0 h 66"/>
                  <a:gd name="T35" fmla="*/ 29 w 29"/>
                  <a:gd name="T36" fmla="*/ 66 h 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 h="66">
                    <a:moveTo>
                      <a:pt x="9" y="0"/>
                    </a:moveTo>
                    <a:lnTo>
                      <a:pt x="6" y="25"/>
                    </a:lnTo>
                    <a:lnTo>
                      <a:pt x="0" y="35"/>
                    </a:lnTo>
                    <a:lnTo>
                      <a:pt x="0" y="49"/>
                    </a:lnTo>
                    <a:lnTo>
                      <a:pt x="9" y="65"/>
                    </a:lnTo>
                    <a:lnTo>
                      <a:pt x="20" y="61"/>
                    </a:lnTo>
                    <a:lnTo>
                      <a:pt x="28" y="48"/>
                    </a:lnTo>
                    <a:lnTo>
                      <a:pt x="28" y="33"/>
                    </a:lnTo>
                    <a:lnTo>
                      <a:pt x="21" y="24"/>
                    </a:lnTo>
                    <a:lnTo>
                      <a:pt x="16" y="17"/>
                    </a:lnTo>
                    <a:lnTo>
                      <a:pt x="9" y="0"/>
                    </a:lnTo>
                  </a:path>
                </a:pathLst>
              </a:custGeom>
              <a:solidFill>
                <a:srgbClr val="000000"/>
              </a:solidFill>
              <a:ln w="28575" cap="rnd">
                <a:solidFill>
                  <a:srgbClr val="000000"/>
                </a:solidFill>
                <a:round/>
                <a:headEnd/>
                <a:tailEnd/>
              </a:ln>
            </p:spPr>
            <p:txBody>
              <a:bodyPr/>
              <a:lstStyle/>
              <a:p>
                <a:endParaRPr lang="zh-CN" altLang="en-US"/>
              </a:p>
            </p:txBody>
          </p:sp>
          <p:sp>
            <p:nvSpPr>
              <p:cNvPr id="36" name="Freeform 119"/>
              <p:cNvSpPr>
                <a:spLocks/>
              </p:cNvSpPr>
              <p:nvPr/>
            </p:nvSpPr>
            <p:spPr bwMode="auto">
              <a:xfrm>
                <a:off x="6309" y="4473"/>
                <a:ext cx="48" cy="49"/>
              </a:xfrm>
              <a:custGeom>
                <a:avLst/>
                <a:gdLst>
                  <a:gd name="T0" fmla="*/ 68 w 29"/>
                  <a:gd name="T1" fmla="*/ 0 h 66"/>
                  <a:gd name="T2" fmla="*/ 46 w 29"/>
                  <a:gd name="T3" fmla="*/ 7 h 66"/>
                  <a:gd name="T4" fmla="*/ 0 w 29"/>
                  <a:gd name="T5" fmla="*/ 10 h 66"/>
                  <a:gd name="T6" fmla="*/ 0 w 29"/>
                  <a:gd name="T7" fmla="*/ 15 h 66"/>
                  <a:gd name="T8" fmla="*/ 68 w 29"/>
                  <a:gd name="T9" fmla="*/ 20 h 66"/>
                  <a:gd name="T10" fmla="*/ 151 w 29"/>
                  <a:gd name="T11" fmla="*/ 19 h 66"/>
                  <a:gd name="T12" fmla="*/ 209 w 29"/>
                  <a:gd name="T13" fmla="*/ 15 h 66"/>
                  <a:gd name="T14" fmla="*/ 209 w 29"/>
                  <a:gd name="T15" fmla="*/ 10 h 66"/>
                  <a:gd name="T16" fmla="*/ 159 w 29"/>
                  <a:gd name="T17" fmla="*/ 7 h 66"/>
                  <a:gd name="T18" fmla="*/ 118 w 29"/>
                  <a:gd name="T19" fmla="*/ 5 h 66"/>
                  <a:gd name="T20" fmla="*/ 68 w 29"/>
                  <a:gd name="T21" fmla="*/ 0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
                  <a:gd name="T34" fmla="*/ 0 h 66"/>
                  <a:gd name="T35" fmla="*/ 29 w 29"/>
                  <a:gd name="T36" fmla="*/ 66 h 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 h="66">
                    <a:moveTo>
                      <a:pt x="9" y="0"/>
                    </a:moveTo>
                    <a:lnTo>
                      <a:pt x="6" y="25"/>
                    </a:lnTo>
                    <a:lnTo>
                      <a:pt x="0" y="35"/>
                    </a:lnTo>
                    <a:lnTo>
                      <a:pt x="0" y="49"/>
                    </a:lnTo>
                    <a:lnTo>
                      <a:pt x="9" y="65"/>
                    </a:lnTo>
                    <a:lnTo>
                      <a:pt x="20" y="61"/>
                    </a:lnTo>
                    <a:lnTo>
                      <a:pt x="28" y="48"/>
                    </a:lnTo>
                    <a:lnTo>
                      <a:pt x="28" y="33"/>
                    </a:lnTo>
                    <a:lnTo>
                      <a:pt x="21" y="24"/>
                    </a:lnTo>
                    <a:lnTo>
                      <a:pt x="16" y="17"/>
                    </a:lnTo>
                    <a:lnTo>
                      <a:pt x="9" y="0"/>
                    </a:lnTo>
                  </a:path>
                </a:pathLst>
              </a:custGeom>
              <a:solidFill>
                <a:srgbClr val="000000"/>
              </a:solidFill>
              <a:ln w="28575" cap="rnd">
                <a:solidFill>
                  <a:srgbClr val="000000"/>
                </a:solidFill>
                <a:round/>
                <a:headEnd/>
                <a:tailEnd/>
              </a:ln>
            </p:spPr>
            <p:txBody>
              <a:bodyPr/>
              <a:lstStyle/>
              <a:p>
                <a:endParaRPr lang="zh-CN" altLang="en-US"/>
              </a:p>
            </p:txBody>
          </p:sp>
          <p:sp>
            <p:nvSpPr>
              <p:cNvPr id="37" name="Freeform 120"/>
              <p:cNvSpPr>
                <a:spLocks/>
              </p:cNvSpPr>
              <p:nvPr/>
            </p:nvSpPr>
            <p:spPr bwMode="auto">
              <a:xfrm>
                <a:off x="6266" y="4439"/>
                <a:ext cx="48" cy="105"/>
              </a:xfrm>
              <a:custGeom>
                <a:avLst/>
                <a:gdLst>
                  <a:gd name="T0" fmla="*/ 189 w 30"/>
                  <a:gd name="T1" fmla="*/ 42 h 141"/>
                  <a:gd name="T2" fmla="*/ 176 w 30"/>
                  <a:gd name="T3" fmla="*/ 31 h 141"/>
                  <a:gd name="T4" fmla="*/ 77 w 30"/>
                  <a:gd name="T5" fmla="*/ 23 h 141"/>
                  <a:gd name="T6" fmla="*/ 77 w 30"/>
                  <a:gd name="T7" fmla="*/ 12 h 141"/>
                  <a:gd name="T8" fmla="*/ 0 w 30"/>
                  <a:gd name="T9" fmla="*/ 0 h 141"/>
                  <a:gd name="T10" fmla="*/ 0 60000 65536"/>
                  <a:gd name="T11" fmla="*/ 0 60000 65536"/>
                  <a:gd name="T12" fmla="*/ 0 60000 65536"/>
                  <a:gd name="T13" fmla="*/ 0 60000 65536"/>
                  <a:gd name="T14" fmla="*/ 0 60000 65536"/>
                  <a:gd name="T15" fmla="*/ 0 w 30"/>
                  <a:gd name="T16" fmla="*/ 0 h 141"/>
                  <a:gd name="T17" fmla="*/ 30 w 30"/>
                  <a:gd name="T18" fmla="*/ 141 h 141"/>
                </a:gdLst>
                <a:ahLst/>
                <a:cxnLst>
                  <a:cxn ang="T10">
                    <a:pos x="T0" y="T1"/>
                  </a:cxn>
                  <a:cxn ang="T11">
                    <a:pos x="T2" y="T3"/>
                  </a:cxn>
                  <a:cxn ang="T12">
                    <a:pos x="T4" y="T5"/>
                  </a:cxn>
                  <a:cxn ang="T13">
                    <a:pos x="T6" y="T7"/>
                  </a:cxn>
                  <a:cxn ang="T14">
                    <a:pos x="T8" y="T9"/>
                  </a:cxn>
                </a:cxnLst>
                <a:rect l="T15" t="T16" r="T17" b="T18"/>
                <a:pathLst>
                  <a:path w="30" h="141">
                    <a:moveTo>
                      <a:pt x="29" y="140"/>
                    </a:moveTo>
                    <a:lnTo>
                      <a:pt x="27" y="104"/>
                    </a:lnTo>
                    <a:lnTo>
                      <a:pt x="12" y="75"/>
                    </a:lnTo>
                    <a:lnTo>
                      <a:pt x="12" y="39"/>
                    </a:lnTo>
                    <a:lnTo>
                      <a:pt x="0" y="0"/>
                    </a:lnTo>
                  </a:path>
                </a:pathLst>
              </a:custGeom>
              <a:noFill/>
              <a:ln w="28575" cap="rnd">
                <a:solidFill>
                  <a:srgbClr val="000000"/>
                </a:solidFill>
                <a:round/>
                <a:headEnd type="none" w="sm" len="sm"/>
                <a:tailEnd type="none" w="sm" len="sm"/>
              </a:ln>
            </p:spPr>
            <p:txBody>
              <a:bodyPr/>
              <a:lstStyle/>
              <a:p>
                <a:endParaRPr lang="zh-CN" altLang="en-US"/>
              </a:p>
            </p:txBody>
          </p:sp>
          <p:sp>
            <p:nvSpPr>
              <p:cNvPr id="38" name="Freeform 121"/>
              <p:cNvSpPr>
                <a:spLocks/>
              </p:cNvSpPr>
              <p:nvPr/>
            </p:nvSpPr>
            <p:spPr bwMode="auto">
              <a:xfrm>
                <a:off x="6232" y="4456"/>
                <a:ext cx="48" cy="88"/>
              </a:xfrm>
              <a:custGeom>
                <a:avLst/>
                <a:gdLst>
                  <a:gd name="T0" fmla="*/ 75 w 41"/>
                  <a:gd name="T1" fmla="*/ 35 h 119"/>
                  <a:gd name="T2" fmla="*/ 75 w 41"/>
                  <a:gd name="T3" fmla="*/ 34 h 119"/>
                  <a:gd name="T4" fmla="*/ 74 w 41"/>
                  <a:gd name="T5" fmla="*/ 33 h 119"/>
                  <a:gd name="T6" fmla="*/ 69 w 41"/>
                  <a:gd name="T7" fmla="*/ 32 h 119"/>
                  <a:gd name="T8" fmla="*/ 67 w 41"/>
                  <a:gd name="T9" fmla="*/ 30 h 119"/>
                  <a:gd name="T10" fmla="*/ 66 w 41"/>
                  <a:gd name="T11" fmla="*/ 29 h 119"/>
                  <a:gd name="T12" fmla="*/ 63 w 41"/>
                  <a:gd name="T13" fmla="*/ 28 h 119"/>
                  <a:gd name="T14" fmla="*/ 57 w 41"/>
                  <a:gd name="T15" fmla="*/ 27 h 119"/>
                  <a:gd name="T16" fmla="*/ 40 w 41"/>
                  <a:gd name="T17" fmla="*/ 22 h 119"/>
                  <a:gd name="T18" fmla="*/ 35 w 41"/>
                  <a:gd name="T19" fmla="*/ 21 h 119"/>
                  <a:gd name="T20" fmla="*/ 34 w 41"/>
                  <a:gd name="T21" fmla="*/ 20 h 119"/>
                  <a:gd name="T22" fmla="*/ 34 w 41"/>
                  <a:gd name="T23" fmla="*/ 19 h 119"/>
                  <a:gd name="T24" fmla="*/ 32 w 41"/>
                  <a:gd name="T25" fmla="*/ 18 h 119"/>
                  <a:gd name="T26" fmla="*/ 32 w 41"/>
                  <a:gd name="T27" fmla="*/ 16 h 119"/>
                  <a:gd name="T28" fmla="*/ 32 w 41"/>
                  <a:gd name="T29" fmla="*/ 15 h 119"/>
                  <a:gd name="T30" fmla="*/ 29 w 41"/>
                  <a:gd name="T31" fmla="*/ 13 h 119"/>
                  <a:gd name="T32" fmla="*/ 29 w 41"/>
                  <a:gd name="T33" fmla="*/ 13 h 119"/>
                  <a:gd name="T34" fmla="*/ 25 w 41"/>
                  <a:gd name="T35" fmla="*/ 12 h 119"/>
                  <a:gd name="T36" fmla="*/ 22 w 41"/>
                  <a:gd name="T37" fmla="*/ 10 h 119"/>
                  <a:gd name="T38" fmla="*/ 21 w 41"/>
                  <a:gd name="T39" fmla="*/ 9 h 119"/>
                  <a:gd name="T40" fmla="*/ 19 w 41"/>
                  <a:gd name="T41" fmla="*/ 7 h 119"/>
                  <a:gd name="T42" fmla="*/ 18 w 41"/>
                  <a:gd name="T43" fmla="*/ 5 h 119"/>
                  <a:gd name="T44" fmla="*/ 13 w 41"/>
                  <a:gd name="T45" fmla="*/ 4 h 119"/>
                  <a:gd name="T46" fmla="*/ 9 w 41"/>
                  <a:gd name="T47" fmla="*/ 2 h 119"/>
                  <a:gd name="T48" fmla="*/ 7 w 41"/>
                  <a:gd name="T49" fmla="*/ 1 h 119"/>
                  <a:gd name="T50" fmla="*/ 0 w 41"/>
                  <a:gd name="T51" fmla="*/ 0 h 1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1"/>
                  <a:gd name="T79" fmla="*/ 0 h 119"/>
                  <a:gd name="T80" fmla="*/ 41 w 41"/>
                  <a:gd name="T81" fmla="*/ 119 h 11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1" h="119">
                    <a:moveTo>
                      <a:pt x="40" y="118"/>
                    </a:moveTo>
                    <a:lnTo>
                      <a:pt x="40" y="114"/>
                    </a:lnTo>
                    <a:lnTo>
                      <a:pt x="39" y="110"/>
                    </a:lnTo>
                    <a:lnTo>
                      <a:pt x="37" y="106"/>
                    </a:lnTo>
                    <a:lnTo>
                      <a:pt x="36" y="102"/>
                    </a:lnTo>
                    <a:lnTo>
                      <a:pt x="35" y="98"/>
                    </a:lnTo>
                    <a:lnTo>
                      <a:pt x="33" y="94"/>
                    </a:lnTo>
                    <a:lnTo>
                      <a:pt x="31" y="89"/>
                    </a:lnTo>
                    <a:lnTo>
                      <a:pt x="21" y="76"/>
                    </a:lnTo>
                    <a:lnTo>
                      <a:pt x="19" y="72"/>
                    </a:lnTo>
                    <a:lnTo>
                      <a:pt x="18" y="68"/>
                    </a:lnTo>
                    <a:lnTo>
                      <a:pt x="18" y="64"/>
                    </a:lnTo>
                    <a:lnTo>
                      <a:pt x="17" y="60"/>
                    </a:lnTo>
                    <a:lnTo>
                      <a:pt x="17" y="56"/>
                    </a:lnTo>
                    <a:lnTo>
                      <a:pt x="17" y="50"/>
                    </a:lnTo>
                    <a:lnTo>
                      <a:pt x="15" y="46"/>
                    </a:lnTo>
                    <a:lnTo>
                      <a:pt x="15" y="42"/>
                    </a:lnTo>
                    <a:lnTo>
                      <a:pt x="13" y="38"/>
                    </a:lnTo>
                    <a:lnTo>
                      <a:pt x="12" y="34"/>
                    </a:lnTo>
                    <a:lnTo>
                      <a:pt x="11" y="29"/>
                    </a:lnTo>
                    <a:lnTo>
                      <a:pt x="10" y="25"/>
                    </a:lnTo>
                    <a:lnTo>
                      <a:pt x="9" y="19"/>
                    </a:lnTo>
                    <a:lnTo>
                      <a:pt x="7" y="13"/>
                    </a:lnTo>
                    <a:lnTo>
                      <a:pt x="5" y="8"/>
                    </a:lnTo>
                    <a:lnTo>
                      <a:pt x="3" y="4"/>
                    </a:lnTo>
                    <a:lnTo>
                      <a:pt x="0" y="0"/>
                    </a:lnTo>
                  </a:path>
                </a:pathLst>
              </a:custGeom>
              <a:noFill/>
              <a:ln w="28575" cap="rnd">
                <a:solidFill>
                  <a:srgbClr val="000000"/>
                </a:solidFill>
                <a:round/>
                <a:headEnd type="none" w="sm" len="sm"/>
                <a:tailEnd type="none" w="sm" len="sm"/>
              </a:ln>
            </p:spPr>
            <p:txBody>
              <a:bodyPr/>
              <a:lstStyle/>
              <a:p>
                <a:endParaRPr lang="zh-CN" altLang="en-US"/>
              </a:p>
            </p:txBody>
          </p:sp>
          <p:sp>
            <p:nvSpPr>
              <p:cNvPr id="39" name="Freeform 122"/>
              <p:cNvSpPr>
                <a:spLocks/>
              </p:cNvSpPr>
              <p:nvPr/>
            </p:nvSpPr>
            <p:spPr bwMode="auto">
              <a:xfrm>
                <a:off x="6354" y="4451"/>
                <a:ext cx="48" cy="74"/>
              </a:xfrm>
              <a:custGeom>
                <a:avLst/>
                <a:gdLst>
                  <a:gd name="T0" fmla="*/ 0 w 31"/>
                  <a:gd name="T1" fmla="*/ 29 h 101"/>
                  <a:gd name="T2" fmla="*/ 0 w 31"/>
                  <a:gd name="T3" fmla="*/ 27 h 101"/>
                  <a:gd name="T4" fmla="*/ 0 w 31"/>
                  <a:gd name="T5" fmla="*/ 26 h 101"/>
                  <a:gd name="T6" fmla="*/ 0 w 31"/>
                  <a:gd name="T7" fmla="*/ 25 h 101"/>
                  <a:gd name="T8" fmla="*/ 0 w 31"/>
                  <a:gd name="T9" fmla="*/ 24 h 101"/>
                  <a:gd name="T10" fmla="*/ 0 w 31"/>
                  <a:gd name="T11" fmla="*/ 23 h 101"/>
                  <a:gd name="T12" fmla="*/ 22 w 31"/>
                  <a:gd name="T13" fmla="*/ 22 h 101"/>
                  <a:gd name="T14" fmla="*/ 34 w 31"/>
                  <a:gd name="T15" fmla="*/ 21 h 101"/>
                  <a:gd name="T16" fmla="*/ 53 w 31"/>
                  <a:gd name="T17" fmla="*/ 20 h 101"/>
                  <a:gd name="T18" fmla="*/ 74 w 31"/>
                  <a:gd name="T19" fmla="*/ 19 h 101"/>
                  <a:gd name="T20" fmla="*/ 87 w 31"/>
                  <a:gd name="T21" fmla="*/ 18 h 101"/>
                  <a:gd name="T22" fmla="*/ 96 w 31"/>
                  <a:gd name="T23" fmla="*/ 16 h 101"/>
                  <a:gd name="T24" fmla="*/ 108 w 31"/>
                  <a:gd name="T25" fmla="*/ 14 h 101"/>
                  <a:gd name="T26" fmla="*/ 122 w 31"/>
                  <a:gd name="T27" fmla="*/ 12 h 101"/>
                  <a:gd name="T28" fmla="*/ 122 w 31"/>
                  <a:gd name="T29" fmla="*/ 11 h 101"/>
                  <a:gd name="T30" fmla="*/ 122 w 31"/>
                  <a:gd name="T31" fmla="*/ 10 h 101"/>
                  <a:gd name="T32" fmla="*/ 122 w 31"/>
                  <a:gd name="T33" fmla="*/ 8 h 101"/>
                  <a:gd name="T34" fmla="*/ 122 w 31"/>
                  <a:gd name="T35" fmla="*/ 7 h 101"/>
                  <a:gd name="T36" fmla="*/ 122 w 31"/>
                  <a:gd name="T37" fmla="*/ 6 h 101"/>
                  <a:gd name="T38" fmla="*/ 135 w 31"/>
                  <a:gd name="T39" fmla="*/ 5 h 101"/>
                  <a:gd name="T40" fmla="*/ 136 w 31"/>
                  <a:gd name="T41" fmla="*/ 4 h 101"/>
                  <a:gd name="T42" fmla="*/ 156 w 31"/>
                  <a:gd name="T43" fmla="*/ 2 h 101"/>
                  <a:gd name="T44" fmla="*/ 167 w 31"/>
                  <a:gd name="T45" fmla="*/ 1 h 101"/>
                  <a:gd name="T46" fmla="*/ 170 w 31"/>
                  <a:gd name="T47" fmla="*/ 0 h 10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1"/>
                  <a:gd name="T73" fmla="*/ 0 h 101"/>
                  <a:gd name="T74" fmla="*/ 31 w 31"/>
                  <a:gd name="T75" fmla="*/ 101 h 10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1" h="101">
                    <a:moveTo>
                      <a:pt x="0" y="100"/>
                    </a:moveTo>
                    <a:lnTo>
                      <a:pt x="0" y="96"/>
                    </a:lnTo>
                    <a:lnTo>
                      <a:pt x="0" y="92"/>
                    </a:lnTo>
                    <a:lnTo>
                      <a:pt x="0" y="88"/>
                    </a:lnTo>
                    <a:lnTo>
                      <a:pt x="0" y="83"/>
                    </a:lnTo>
                    <a:lnTo>
                      <a:pt x="0" y="79"/>
                    </a:lnTo>
                    <a:lnTo>
                      <a:pt x="4" y="76"/>
                    </a:lnTo>
                    <a:lnTo>
                      <a:pt x="6" y="72"/>
                    </a:lnTo>
                    <a:lnTo>
                      <a:pt x="9" y="68"/>
                    </a:lnTo>
                    <a:lnTo>
                      <a:pt x="13" y="65"/>
                    </a:lnTo>
                    <a:lnTo>
                      <a:pt x="15" y="61"/>
                    </a:lnTo>
                    <a:lnTo>
                      <a:pt x="17" y="56"/>
                    </a:lnTo>
                    <a:lnTo>
                      <a:pt x="19" y="49"/>
                    </a:lnTo>
                    <a:lnTo>
                      <a:pt x="21" y="43"/>
                    </a:lnTo>
                    <a:lnTo>
                      <a:pt x="21" y="38"/>
                    </a:lnTo>
                    <a:lnTo>
                      <a:pt x="21" y="34"/>
                    </a:lnTo>
                    <a:lnTo>
                      <a:pt x="21" y="29"/>
                    </a:lnTo>
                    <a:lnTo>
                      <a:pt x="21" y="25"/>
                    </a:lnTo>
                    <a:lnTo>
                      <a:pt x="21" y="20"/>
                    </a:lnTo>
                    <a:lnTo>
                      <a:pt x="23" y="16"/>
                    </a:lnTo>
                    <a:lnTo>
                      <a:pt x="24" y="12"/>
                    </a:lnTo>
                    <a:lnTo>
                      <a:pt x="27" y="8"/>
                    </a:lnTo>
                    <a:lnTo>
                      <a:pt x="29" y="4"/>
                    </a:lnTo>
                    <a:lnTo>
                      <a:pt x="30" y="0"/>
                    </a:lnTo>
                  </a:path>
                </a:pathLst>
              </a:custGeom>
              <a:noFill/>
              <a:ln w="28575" cap="rnd">
                <a:solidFill>
                  <a:srgbClr val="000000"/>
                </a:solidFill>
                <a:round/>
                <a:headEnd type="none" w="sm" len="sm"/>
                <a:tailEnd type="none" w="sm" len="sm"/>
              </a:ln>
            </p:spPr>
            <p:txBody>
              <a:bodyPr/>
              <a:lstStyle/>
              <a:p>
                <a:endParaRPr lang="zh-CN" altLang="en-US"/>
              </a:p>
            </p:txBody>
          </p:sp>
          <p:sp>
            <p:nvSpPr>
              <p:cNvPr id="40" name="Freeform 123"/>
              <p:cNvSpPr>
                <a:spLocks/>
              </p:cNvSpPr>
              <p:nvPr/>
            </p:nvSpPr>
            <p:spPr bwMode="auto">
              <a:xfrm>
                <a:off x="6379" y="4463"/>
                <a:ext cx="47" cy="77"/>
              </a:xfrm>
              <a:custGeom>
                <a:avLst/>
                <a:gdLst>
                  <a:gd name="T0" fmla="*/ 0 w 45"/>
                  <a:gd name="T1" fmla="*/ 32 h 103"/>
                  <a:gd name="T2" fmla="*/ 2 w 45"/>
                  <a:gd name="T3" fmla="*/ 30 h 103"/>
                  <a:gd name="T4" fmla="*/ 3 w 45"/>
                  <a:gd name="T5" fmla="*/ 29 h 103"/>
                  <a:gd name="T6" fmla="*/ 5 w 45"/>
                  <a:gd name="T7" fmla="*/ 28 h 103"/>
                  <a:gd name="T8" fmla="*/ 6 w 45"/>
                  <a:gd name="T9" fmla="*/ 26 h 103"/>
                  <a:gd name="T10" fmla="*/ 9 w 45"/>
                  <a:gd name="T11" fmla="*/ 25 h 103"/>
                  <a:gd name="T12" fmla="*/ 17 w 45"/>
                  <a:gd name="T13" fmla="*/ 24 h 103"/>
                  <a:gd name="T14" fmla="*/ 21 w 45"/>
                  <a:gd name="T15" fmla="*/ 23 h 103"/>
                  <a:gd name="T16" fmla="*/ 23 w 45"/>
                  <a:gd name="T17" fmla="*/ 22 h 103"/>
                  <a:gd name="T18" fmla="*/ 27 w 45"/>
                  <a:gd name="T19" fmla="*/ 20 h 103"/>
                  <a:gd name="T20" fmla="*/ 28 w 45"/>
                  <a:gd name="T21" fmla="*/ 18 h 103"/>
                  <a:gd name="T22" fmla="*/ 28 w 45"/>
                  <a:gd name="T23" fmla="*/ 16 h 103"/>
                  <a:gd name="T24" fmla="*/ 28 w 45"/>
                  <a:gd name="T25" fmla="*/ 15 h 103"/>
                  <a:gd name="T26" fmla="*/ 28 w 45"/>
                  <a:gd name="T27" fmla="*/ 14 h 103"/>
                  <a:gd name="T28" fmla="*/ 28 w 45"/>
                  <a:gd name="T29" fmla="*/ 12 h 103"/>
                  <a:gd name="T30" fmla="*/ 28 w 45"/>
                  <a:gd name="T31" fmla="*/ 11 h 103"/>
                  <a:gd name="T32" fmla="*/ 28 w 45"/>
                  <a:gd name="T33" fmla="*/ 10 h 103"/>
                  <a:gd name="T34" fmla="*/ 29 w 45"/>
                  <a:gd name="T35" fmla="*/ 9 h 103"/>
                  <a:gd name="T36" fmla="*/ 31 w 45"/>
                  <a:gd name="T37" fmla="*/ 7 h 103"/>
                  <a:gd name="T38" fmla="*/ 36 w 45"/>
                  <a:gd name="T39" fmla="*/ 7 h 103"/>
                  <a:gd name="T40" fmla="*/ 43 w 45"/>
                  <a:gd name="T41" fmla="*/ 5 h 103"/>
                  <a:gd name="T42" fmla="*/ 46 w 45"/>
                  <a:gd name="T43" fmla="*/ 4 h 103"/>
                  <a:gd name="T44" fmla="*/ 50 w 45"/>
                  <a:gd name="T45" fmla="*/ 3 h 103"/>
                  <a:gd name="T46" fmla="*/ 51 w 45"/>
                  <a:gd name="T47" fmla="*/ 1 h 103"/>
                  <a:gd name="T48" fmla="*/ 52 w 45"/>
                  <a:gd name="T49" fmla="*/ 0 h 1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5"/>
                  <a:gd name="T76" fmla="*/ 0 h 103"/>
                  <a:gd name="T77" fmla="*/ 45 w 45"/>
                  <a:gd name="T78" fmla="*/ 103 h 1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5" h="103">
                    <a:moveTo>
                      <a:pt x="0" y="102"/>
                    </a:moveTo>
                    <a:lnTo>
                      <a:pt x="2" y="96"/>
                    </a:lnTo>
                    <a:lnTo>
                      <a:pt x="3" y="92"/>
                    </a:lnTo>
                    <a:lnTo>
                      <a:pt x="5" y="88"/>
                    </a:lnTo>
                    <a:lnTo>
                      <a:pt x="6" y="84"/>
                    </a:lnTo>
                    <a:lnTo>
                      <a:pt x="9" y="80"/>
                    </a:lnTo>
                    <a:lnTo>
                      <a:pt x="13" y="76"/>
                    </a:lnTo>
                    <a:lnTo>
                      <a:pt x="17" y="74"/>
                    </a:lnTo>
                    <a:lnTo>
                      <a:pt x="19" y="69"/>
                    </a:lnTo>
                    <a:lnTo>
                      <a:pt x="23" y="64"/>
                    </a:lnTo>
                    <a:lnTo>
                      <a:pt x="24" y="58"/>
                    </a:lnTo>
                    <a:lnTo>
                      <a:pt x="24" y="52"/>
                    </a:lnTo>
                    <a:lnTo>
                      <a:pt x="24" y="48"/>
                    </a:lnTo>
                    <a:lnTo>
                      <a:pt x="24" y="44"/>
                    </a:lnTo>
                    <a:lnTo>
                      <a:pt x="24" y="40"/>
                    </a:lnTo>
                    <a:lnTo>
                      <a:pt x="24" y="36"/>
                    </a:lnTo>
                    <a:lnTo>
                      <a:pt x="24" y="32"/>
                    </a:lnTo>
                    <a:lnTo>
                      <a:pt x="25" y="28"/>
                    </a:lnTo>
                    <a:lnTo>
                      <a:pt x="27" y="24"/>
                    </a:lnTo>
                    <a:lnTo>
                      <a:pt x="31" y="21"/>
                    </a:lnTo>
                    <a:lnTo>
                      <a:pt x="35" y="18"/>
                    </a:lnTo>
                    <a:lnTo>
                      <a:pt x="38" y="14"/>
                    </a:lnTo>
                    <a:lnTo>
                      <a:pt x="42" y="10"/>
                    </a:lnTo>
                    <a:lnTo>
                      <a:pt x="43" y="4"/>
                    </a:lnTo>
                    <a:lnTo>
                      <a:pt x="44" y="0"/>
                    </a:lnTo>
                  </a:path>
                </a:pathLst>
              </a:custGeom>
              <a:noFill/>
              <a:ln w="28575" cap="rnd">
                <a:solidFill>
                  <a:srgbClr val="000000"/>
                </a:solidFill>
                <a:round/>
                <a:headEnd type="none" w="sm" len="sm"/>
                <a:tailEnd type="none" w="sm" len="sm"/>
              </a:ln>
            </p:spPr>
            <p:txBody>
              <a:bodyPr/>
              <a:lstStyle/>
              <a:p>
                <a:endParaRPr lang="zh-CN" altLang="en-US"/>
              </a:p>
            </p:txBody>
          </p:sp>
          <p:sp>
            <p:nvSpPr>
              <p:cNvPr id="41" name="Freeform 124"/>
              <p:cNvSpPr>
                <a:spLocks/>
              </p:cNvSpPr>
              <p:nvPr/>
            </p:nvSpPr>
            <p:spPr bwMode="auto">
              <a:xfrm>
                <a:off x="6671" y="4275"/>
                <a:ext cx="289" cy="77"/>
              </a:xfrm>
              <a:custGeom>
                <a:avLst/>
                <a:gdLst>
                  <a:gd name="T0" fmla="*/ 237 w 308"/>
                  <a:gd name="T1" fmla="*/ 11 h 105"/>
                  <a:gd name="T2" fmla="*/ 231 w 308"/>
                  <a:gd name="T3" fmla="*/ 30 h 105"/>
                  <a:gd name="T4" fmla="*/ 14 w 308"/>
                  <a:gd name="T5" fmla="*/ 18 h 105"/>
                  <a:gd name="T6" fmla="*/ 1 w 308"/>
                  <a:gd name="T7" fmla="*/ 13 h 105"/>
                  <a:gd name="T8" fmla="*/ 0 w 308"/>
                  <a:gd name="T9" fmla="*/ 8 h 105"/>
                  <a:gd name="T10" fmla="*/ 6 w 308"/>
                  <a:gd name="T11" fmla="*/ 4 h 105"/>
                  <a:gd name="T12" fmla="*/ 22 w 308"/>
                  <a:gd name="T13" fmla="*/ 0 h 105"/>
                  <a:gd name="T14" fmla="*/ 237 w 308"/>
                  <a:gd name="T15" fmla="*/ 11 h 105"/>
                  <a:gd name="T16" fmla="*/ 0 60000 65536"/>
                  <a:gd name="T17" fmla="*/ 0 60000 65536"/>
                  <a:gd name="T18" fmla="*/ 0 60000 65536"/>
                  <a:gd name="T19" fmla="*/ 0 60000 65536"/>
                  <a:gd name="T20" fmla="*/ 0 60000 65536"/>
                  <a:gd name="T21" fmla="*/ 0 60000 65536"/>
                  <a:gd name="T22" fmla="*/ 0 60000 65536"/>
                  <a:gd name="T23" fmla="*/ 0 60000 65536"/>
                  <a:gd name="T24" fmla="*/ 0 w 308"/>
                  <a:gd name="T25" fmla="*/ 0 h 105"/>
                  <a:gd name="T26" fmla="*/ 308 w 308"/>
                  <a:gd name="T27" fmla="*/ 105 h 1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8" h="105">
                    <a:moveTo>
                      <a:pt x="307" y="39"/>
                    </a:moveTo>
                    <a:lnTo>
                      <a:pt x="297" y="104"/>
                    </a:lnTo>
                    <a:lnTo>
                      <a:pt x="18" y="63"/>
                    </a:lnTo>
                    <a:lnTo>
                      <a:pt x="1" y="47"/>
                    </a:lnTo>
                    <a:lnTo>
                      <a:pt x="0" y="27"/>
                    </a:lnTo>
                    <a:lnTo>
                      <a:pt x="6" y="12"/>
                    </a:lnTo>
                    <a:lnTo>
                      <a:pt x="28" y="0"/>
                    </a:lnTo>
                    <a:lnTo>
                      <a:pt x="307" y="39"/>
                    </a:lnTo>
                  </a:path>
                </a:pathLst>
              </a:custGeom>
              <a:noFill/>
              <a:ln w="28575" cap="rnd">
                <a:solidFill>
                  <a:srgbClr val="000000"/>
                </a:solidFill>
                <a:round/>
                <a:headEnd/>
                <a:tailEnd/>
              </a:ln>
            </p:spPr>
            <p:txBody>
              <a:bodyPr/>
              <a:lstStyle/>
              <a:p>
                <a:endParaRPr lang="zh-CN" altLang="en-US"/>
              </a:p>
            </p:txBody>
          </p:sp>
          <p:sp>
            <p:nvSpPr>
              <p:cNvPr id="42" name="Freeform 125"/>
              <p:cNvSpPr>
                <a:spLocks/>
              </p:cNvSpPr>
              <p:nvPr/>
            </p:nvSpPr>
            <p:spPr bwMode="auto">
              <a:xfrm>
                <a:off x="6865" y="4463"/>
                <a:ext cx="327" cy="82"/>
              </a:xfrm>
              <a:custGeom>
                <a:avLst/>
                <a:gdLst>
                  <a:gd name="T0" fmla="*/ 268 w 349"/>
                  <a:gd name="T1" fmla="*/ 18 h 111"/>
                  <a:gd name="T2" fmla="*/ 202 w 349"/>
                  <a:gd name="T3" fmla="*/ 18 h 111"/>
                  <a:gd name="T4" fmla="*/ 177 w 349"/>
                  <a:gd name="T5" fmla="*/ 4 h 111"/>
                  <a:gd name="T6" fmla="*/ 141 w 349"/>
                  <a:gd name="T7" fmla="*/ 1 h 111"/>
                  <a:gd name="T8" fmla="*/ 124 w 349"/>
                  <a:gd name="T9" fmla="*/ 4 h 111"/>
                  <a:gd name="T10" fmla="*/ 112 w 349"/>
                  <a:gd name="T11" fmla="*/ 12 h 111"/>
                  <a:gd name="T12" fmla="*/ 96 w 349"/>
                  <a:gd name="T13" fmla="*/ 13 h 111"/>
                  <a:gd name="T14" fmla="*/ 72 w 349"/>
                  <a:gd name="T15" fmla="*/ 10 h 111"/>
                  <a:gd name="T16" fmla="*/ 59 w 349"/>
                  <a:gd name="T17" fmla="*/ 3 h 111"/>
                  <a:gd name="T18" fmla="*/ 17 w 349"/>
                  <a:gd name="T19" fmla="*/ 1 h 111"/>
                  <a:gd name="T20" fmla="*/ 2 w 349"/>
                  <a:gd name="T21" fmla="*/ 0 h 111"/>
                  <a:gd name="T22" fmla="*/ 0 w 349"/>
                  <a:gd name="T23" fmla="*/ 5 h 111"/>
                  <a:gd name="T24" fmla="*/ 12 w 349"/>
                  <a:gd name="T25" fmla="*/ 10 h 111"/>
                  <a:gd name="T26" fmla="*/ 31 w 349"/>
                  <a:gd name="T27" fmla="*/ 13 h 111"/>
                  <a:gd name="T28" fmla="*/ 49 w 349"/>
                  <a:gd name="T29" fmla="*/ 15 h 111"/>
                  <a:gd name="T30" fmla="*/ 85 w 349"/>
                  <a:gd name="T31" fmla="*/ 19 h 111"/>
                  <a:gd name="T32" fmla="*/ 96 w 349"/>
                  <a:gd name="T33" fmla="*/ 22 h 111"/>
                  <a:gd name="T34" fmla="*/ 116 w 349"/>
                  <a:gd name="T35" fmla="*/ 28 h 111"/>
                  <a:gd name="T36" fmla="*/ 141 w 349"/>
                  <a:gd name="T37" fmla="*/ 33 h 111"/>
                  <a:gd name="T38" fmla="*/ 176 w 349"/>
                  <a:gd name="T39" fmla="*/ 33 h 11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49"/>
                  <a:gd name="T61" fmla="*/ 0 h 111"/>
                  <a:gd name="T62" fmla="*/ 349 w 349"/>
                  <a:gd name="T63" fmla="*/ 111 h 11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49" h="111">
                    <a:moveTo>
                      <a:pt x="348" y="62"/>
                    </a:moveTo>
                    <a:lnTo>
                      <a:pt x="264" y="62"/>
                    </a:lnTo>
                    <a:lnTo>
                      <a:pt x="230" y="14"/>
                    </a:lnTo>
                    <a:lnTo>
                      <a:pt x="182" y="4"/>
                    </a:lnTo>
                    <a:lnTo>
                      <a:pt x="160" y="12"/>
                    </a:lnTo>
                    <a:lnTo>
                      <a:pt x="146" y="38"/>
                    </a:lnTo>
                    <a:lnTo>
                      <a:pt x="124" y="45"/>
                    </a:lnTo>
                    <a:lnTo>
                      <a:pt x="93" y="33"/>
                    </a:lnTo>
                    <a:lnTo>
                      <a:pt x="76" y="9"/>
                    </a:lnTo>
                    <a:lnTo>
                      <a:pt x="21" y="2"/>
                    </a:lnTo>
                    <a:lnTo>
                      <a:pt x="2" y="0"/>
                    </a:lnTo>
                    <a:lnTo>
                      <a:pt x="0" y="19"/>
                    </a:lnTo>
                    <a:lnTo>
                      <a:pt x="16" y="31"/>
                    </a:lnTo>
                    <a:lnTo>
                      <a:pt x="40" y="45"/>
                    </a:lnTo>
                    <a:lnTo>
                      <a:pt x="64" y="50"/>
                    </a:lnTo>
                    <a:lnTo>
                      <a:pt x="110" y="64"/>
                    </a:lnTo>
                    <a:lnTo>
                      <a:pt x="124" y="76"/>
                    </a:lnTo>
                    <a:lnTo>
                      <a:pt x="151" y="93"/>
                    </a:lnTo>
                    <a:lnTo>
                      <a:pt x="184" y="108"/>
                    </a:lnTo>
                    <a:lnTo>
                      <a:pt x="228" y="110"/>
                    </a:lnTo>
                  </a:path>
                </a:pathLst>
              </a:custGeom>
              <a:noFill/>
              <a:ln w="28575" cap="rnd">
                <a:solidFill>
                  <a:srgbClr val="000000"/>
                </a:solidFill>
                <a:round/>
                <a:headEnd type="none" w="sm" len="sm"/>
                <a:tailEnd type="none" w="sm" len="sm"/>
              </a:ln>
            </p:spPr>
            <p:txBody>
              <a:bodyPr/>
              <a:lstStyle/>
              <a:p>
                <a:endParaRPr lang="zh-CN" altLang="en-US"/>
              </a:p>
            </p:txBody>
          </p:sp>
          <p:sp>
            <p:nvSpPr>
              <p:cNvPr id="43" name="Freeform 126"/>
              <p:cNvSpPr>
                <a:spLocks/>
              </p:cNvSpPr>
              <p:nvPr/>
            </p:nvSpPr>
            <p:spPr bwMode="auto">
              <a:xfrm>
                <a:off x="6787" y="4492"/>
                <a:ext cx="409" cy="125"/>
              </a:xfrm>
              <a:custGeom>
                <a:avLst/>
                <a:gdLst>
                  <a:gd name="T0" fmla="*/ 339 w 435"/>
                  <a:gd name="T1" fmla="*/ 41 h 169"/>
                  <a:gd name="T2" fmla="*/ 283 w 435"/>
                  <a:gd name="T3" fmla="*/ 41 h 169"/>
                  <a:gd name="T4" fmla="*/ 268 w 435"/>
                  <a:gd name="T5" fmla="*/ 45 h 169"/>
                  <a:gd name="T6" fmla="*/ 249 w 435"/>
                  <a:gd name="T7" fmla="*/ 50 h 169"/>
                  <a:gd name="T8" fmla="*/ 221 w 435"/>
                  <a:gd name="T9" fmla="*/ 50 h 169"/>
                  <a:gd name="T10" fmla="*/ 165 w 435"/>
                  <a:gd name="T11" fmla="*/ 50 h 169"/>
                  <a:gd name="T12" fmla="*/ 135 w 435"/>
                  <a:gd name="T13" fmla="*/ 48 h 169"/>
                  <a:gd name="T14" fmla="*/ 111 w 435"/>
                  <a:gd name="T15" fmla="*/ 45 h 169"/>
                  <a:gd name="T16" fmla="*/ 41 w 435"/>
                  <a:gd name="T17" fmla="*/ 44 h 169"/>
                  <a:gd name="T18" fmla="*/ 23 w 435"/>
                  <a:gd name="T19" fmla="*/ 40 h 169"/>
                  <a:gd name="T20" fmla="*/ 21 w 435"/>
                  <a:gd name="T21" fmla="*/ 34 h 169"/>
                  <a:gd name="T22" fmla="*/ 7 w 435"/>
                  <a:gd name="T23" fmla="*/ 29 h 169"/>
                  <a:gd name="T24" fmla="*/ 8 w 435"/>
                  <a:gd name="T25" fmla="*/ 22 h 169"/>
                  <a:gd name="T26" fmla="*/ 0 w 435"/>
                  <a:gd name="T27" fmla="*/ 18 h 169"/>
                  <a:gd name="T28" fmla="*/ 14 w 435"/>
                  <a:gd name="T29" fmla="*/ 11 h 169"/>
                  <a:gd name="T30" fmla="*/ 10 w 435"/>
                  <a:gd name="T31" fmla="*/ 5 h 169"/>
                  <a:gd name="T32" fmla="*/ 23 w 435"/>
                  <a:gd name="T33" fmla="*/ 1 h 169"/>
                  <a:gd name="T34" fmla="*/ 47 w 435"/>
                  <a:gd name="T35" fmla="*/ 1 h 169"/>
                  <a:gd name="T36" fmla="*/ 88 w 435"/>
                  <a:gd name="T37" fmla="*/ 0 h 1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5"/>
                  <a:gd name="T58" fmla="*/ 0 h 169"/>
                  <a:gd name="T59" fmla="*/ 435 w 435"/>
                  <a:gd name="T60" fmla="*/ 169 h 1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5" h="169">
                    <a:moveTo>
                      <a:pt x="434" y="139"/>
                    </a:moveTo>
                    <a:lnTo>
                      <a:pt x="362" y="139"/>
                    </a:lnTo>
                    <a:lnTo>
                      <a:pt x="343" y="151"/>
                    </a:lnTo>
                    <a:lnTo>
                      <a:pt x="319" y="166"/>
                    </a:lnTo>
                    <a:lnTo>
                      <a:pt x="283" y="168"/>
                    </a:lnTo>
                    <a:lnTo>
                      <a:pt x="211" y="168"/>
                    </a:lnTo>
                    <a:lnTo>
                      <a:pt x="173" y="161"/>
                    </a:lnTo>
                    <a:lnTo>
                      <a:pt x="143" y="152"/>
                    </a:lnTo>
                    <a:lnTo>
                      <a:pt x="53" y="148"/>
                    </a:lnTo>
                    <a:lnTo>
                      <a:pt x="29" y="134"/>
                    </a:lnTo>
                    <a:lnTo>
                      <a:pt x="26" y="114"/>
                    </a:lnTo>
                    <a:lnTo>
                      <a:pt x="7" y="98"/>
                    </a:lnTo>
                    <a:lnTo>
                      <a:pt x="12" y="74"/>
                    </a:lnTo>
                    <a:lnTo>
                      <a:pt x="0" y="58"/>
                    </a:lnTo>
                    <a:lnTo>
                      <a:pt x="18" y="36"/>
                    </a:lnTo>
                    <a:lnTo>
                      <a:pt x="14" y="16"/>
                    </a:lnTo>
                    <a:lnTo>
                      <a:pt x="29" y="2"/>
                    </a:lnTo>
                    <a:lnTo>
                      <a:pt x="60" y="1"/>
                    </a:lnTo>
                    <a:lnTo>
                      <a:pt x="113" y="0"/>
                    </a:lnTo>
                  </a:path>
                </a:pathLst>
              </a:custGeom>
              <a:noFill/>
              <a:ln w="28575" cap="rnd">
                <a:solidFill>
                  <a:srgbClr val="000000"/>
                </a:solidFill>
                <a:round/>
                <a:headEnd type="none" w="sm" len="sm"/>
                <a:tailEnd type="none" w="sm" len="sm"/>
              </a:ln>
            </p:spPr>
            <p:txBody>
              <a:bodyPr/>
              <a:lstStyle/>
              <a:p>
                <a:endParaRPr lang="zh-CN" altLang="en-US"/>
              </a:p>
            </p:txBody>
          </p:sp>
          <p:sp>
            <p:nvSpPr>
              <p:cNvPr id="44" name="Freeform 127"/>
              <p:cNvSpPr>
                <a:spLocks/>
              </p:cNvSpPr>
              <p:nvPr/>
            </p:nvSpPr>
            <p:spPr bwMode="auto">
              <a:xfrm>
                <a:off x="6808" y="4520"/>
                <a:ext cx="133" cy="12"/>
              </a:xfrm>
              <a:custGeom>
                <a:avLst/>
                <a:gdLst>
                  <a:gd name="T0" fmla="*/ 0 w 143"/>
                  <a:gd name="T1" fmla="*/ 0 h 17"/>
                  <a:gd name="T2" fmla="*/ 106 w 143"/>
                  <a:gd name="T3" fmla="*/ 4 h 17"/>
                  <a:gd name="T4" fmla="*/ 0 60000 65536"/>
                  <a:gd name="T5" fmla="*/ 0 60000 65536"/>
                  <a:gd name="T6" fmla="*/ 0 w 143"/>
                  <a:gd name="T7" fmla="*/ 0 h 17"/>
                  <a:gd name="T8" fmla="*/ 143 w 143"/>
                  <a:gd name="T9" fmla="*/ 17 h 17"/>
                </a:gdLst>
                <a:ahLst/>
                <a:cxnLst>
                  <a:cxn ang="T4">
                    <a:pos x="T0" y="T1"/>
                  </a:cxn>
                  <a:cxn ang="T5">
                    <a:pos x="T2" y="T3"/>
                  </a:cxn>
                </a:cxnLst>
                <a:rect l="T6" t="T7" r="T8" b="T9"/>
                <a:pathLst>
                  <a:path w="143" h="17">
                    <a:moveTo>
                      <a:pt x="0" y="0"/>
                    </a:moveTo>
                    <a:lnTo>
                      <a:pt x="142" y="16"/>
                    </a:lnTo>
                  </a:path>
                </a:pathLst>
              </a:custGeom>
              <a:noFill/>
              <a:ln w="28575" cap="rnd">
                <a:solidFill>
                  <a:srgbClr val="000000"/>
                </a:solidFill>
                <a:round/>
                <a:headEnd type="none" w="sm" len="sm"/>
                <a:tailEnd type="none" w="sm" len="sm"/>
              </a:ln>
            </p:spPr>
            <p:txBody>
              <a:bodyPr/>
              <a:lstStyle/>
              <a:p>
                <a:endParaRPr lang="zh-CN" altLang="en-US"/>
              </a:p>
            </p:txBody>
          </p:sp>
          <p:sp>
            <p:nvSpPr>
              <p:cNvPr id="45" name="Freeform 128"/>
              <p:cNvSpPr>
                <a:spLocks/>
              </p:cNvSpPr>
              <p:nvPr/>
            </p:nvSpPr>
            <p:spPr bwMode="auto">
              <a:xfrm>
                <a:off x="6803" y="4548"/>
                <a:ext cx="143" cy="0"/>
              </a:xfrm>
              <a:custGeom>
                <a:avLst/>
                <a:gdLst>
                  <a:gd name="T0" fmla="*/ 0 w 152"/>
                  <a:gd name="T1" fmla="*/ 0 h 1"/>
                  <a:gd name="T2" fmla="*/ 119 w 152"/>
                  <a:gd name="T3" fmla="*/ 0 h 1"/>
                  <a:gd name="T4" fmla="*/ 0 60000 65536"/>
                  <a:gd name="T5" fmla="*/ 0 60000 65536"/>
                  <a:gd name="T6" fmla="*/ 0 w 152"/>
                  <a:gd name="T7" fmla="*/ 0 h 1"/>
                  <a:gd name="T8" fmla="*/ 152 w 152"/>
                  <a:gd name="T9" fmla="*/ 0 h 1"/>
                </a:gdLst>
                <a:ahLst/>
                <a:cxnLst>
                  <a:cxn ang="T4">
                    <a:pos x="T0" y="T1"/>
                  </a:cxn>
                  <a:cxn ang="T5">
                    <a:pos x="T2" y="T3"/>
                  </a:cxn>
                </a:cxnLst>
                <a:rect l="T6" t="T7" r="T8" b="T9"/>
                <a:pathLst>
                  <a:path w="152" h="1">
                    <a:moveTo>
                      <a:pt x="0" y="0"/>
                    </a:moveTo>
                    <a:lnTo>
                      <a:pt x="151" y="0"/>
                    </a:lnTo>
                  </a:path>
                </a:pathLst>
              </a:custGeom>
              <a:noFill/>
              <a:ln w="28575" cap="rnd">
                <a:solidFill>
                  <a:srgbClr val="000000"/>
                </a:solidFill>
                <a:round/>
                <a:headEnd type="none" w="sm" len="sm"/>
                <a:tailEnd type="none" w="sm" len="sm"/>
              </a:ln>
            </p:spPr>
            <p:txBody>
              <a:bodyPr/>
              <a:lstStyle/>
              <a:p>
                <a:endParaRPr lang="zh-CN" altLang="en-US"/>
              </a:p>
            </p:txBody>
          </p:sp>
          <p:sp>
            <p:nvSpPr>
              <p:cNvPr id="46" name="Freeform 129"/>
              <p:cNvSpPr>
                <a:spLocks/>
              </p:cNvSpPr>
              <p:nvPr/>
            </p:nvSpPr>
            <p:spPr bwMode="auto">
              <a:xfrm>
                <a:off x="6814" y="4575"/>
                <a:ext cx="138" cy="1"/>
              </a:xfrm>
              <a:custGeom>
                <a:avLst/>
                <a:gdLst>
                  <a:gd name="T0" fmla="*/ 0 w 147"/>
                  <a:gd name="T1" fmla="*/ 0 h 1"/>
                  <a:gd name="T2" fmla="*/ 114 w 147"/>
                  <a:gd name="T3" fmla="*/ 0 h 1"/>
                  <a:gd name="T4" fmla="*/ 0 60000 65536"/>
                  <a:gd name="T5" fmla="*/ 0 60000 65536"/>
                  <a:gd name="T6" fmla="*/ 0 w 147"/>
                  <a:gd name="T7" fmla="*/ 0 h 1"/>
                  <a:gd name="T8" fmla="*/ 147 w 147"/>
                  <a:gd name="T9" fmla="*/ 1 h 1"/>
                </a:gdLst>
                <a:ahLst/>
                <a:cxnLst>
                  <a:cxn ang="T4">
                    <a:pos x="T0" y="T1"/>
                  </a:cxn>
                  <a:cxn ang="T5">
                    <a:pos x="T2" y="T3"/>
                  </a:cxn>
                </a:cxnLst>
                <a:rect l="T6" t="T7" r="T8" b="T9"/>
                <a:pathLst>
                  <a:path w="147" h="1">
                    <a:moveTo>
                      <a:pt x="0" y="0"/>
                    </a:moveTo>
                    <a:lnTo>
                      <a:pt x="146" y="0"/>
                    </a:lnTo>
                  </a:path>
                </a:pathLst>
              </a:custGeom>
              <a:noFill/>
              <a:ln w="28575" cap="rnd">
                <a:solidFill>
                  <a:srgbClr val="000000"/>
                </a:solidFill>
                <a:round/>
                <a:headEnd type="none" w="sm" len="sm"/>
                <a:tailEnd type="none" w="sm" len="sm"/>
              </a:ln>
            </p:spPr>
            <p:txBody>
              <a:bodyPr/>
              <a:lstStyle/>
              <a:p>
                <a:endParaRPr lang="zh-CN" altLang="en-US"/>
              </a:p>
            </p:txBody>
          </p:sp>
          <p:sp>
            <p:nvSpPr>
              <p:cNvPr id="47" name="Freeform 130"/>
              <p:cNvSpPr>
                <a:spLocks/>
              </p:cNvSpPr>
              <p:nvPr/>
            </p:nvSpPr>
            <p:spPr bwMode="auto">
              <a:xfrm>
                <a:off x="6961" y="4355"/>
                <a:ext cx="47" cy="48"/>
              </a:xfrm>
              <a:custGeom>
                <a:avLst/>
                <a:gdLst>
                  <a:gd name="T0" fmla="*/ 63 w 29"/>
                  <a:gd name="T1" fmla="*/ 0 h 66"/>
                  <a:gd name="T2" fmla="*/ 42 w 29"/>
                  <a:gd name="T3" fmla="*/ 7 h 66"/>
                  <a:gd name="T4" fmla="*/ 0 w 29"/>
                  <a:gd name="T5" fmla="*/ 9 h 66"/>
                  <a:gd name="T6" fmla="*/ 0 w 29"/>
                  <a:gd name="T7" fmla="*/ 14 h 66"/>
                  <a:gd name="T8" fmla="*/ 63 w 29"/>
                  <a:gd name="T9" fmla="*/ 18 h 66"/>
                  <a:gd name="T10" fmla="*/ 136 w 29"/>
                  <a:gd name="T11" fmla="*/ 17 h 66"/>
                  <a:gd name="T12" fmla="*/ 191 w 29"/>
                  <a:gd name="T13" fmla="*/ 13 h 66"/>
                  <a:gd name="T14" fmla="*/ 191 w 29"/>
                  <a:gd name="T15" fmla="*/ 9 h 66"/>
                  <a:gd name="T16" fmla="*/ 144 w 29"/>
                  <a:gd name="T17" fmla="*/ 7 h 66"/>
                  <a:gd name="T18" fmla="*/ 110 w 29"/>
                  <a:gd name="T19" fmla="*/ 5 h 66"/>
                  <a:gd name="T20" fmla="*/ 63 w 29"/>
                  <a:gd name="T21" fmla="*/ 0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
                  <a:gd name="T34" fmla="*/ 0 h 66"/>
                  <a:gd name="T35" fmla="*/ 29 w 29"/>
                  <a:gd name="T36" fmla="*/ 66 h 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 h="66">
                    <a:moveTo>
                      <a:pt x="9" y="0"/>
                    </a:moveTo>
                    <a:lnTo>
                      <a:pt x="6" y="25"/>
                    </a:lnTo>
                    <a:lnTo>
                      <a:pt x="0" y="35"/>
                    </a:lnTo>
                    <a:lnTo>
                      <a:pt x="0" y="49"/>
                    </a:lnTo>
                    <a:lnTo>
                      <a:pt x="9" y="65"/>
                    </a:lnTo>
                    <a:lnTo>
                      <a:pt x="20" y="61"/>
                    </a:lnTo>
                    <a:lnTo>
                      <a:pt x="28" y="48"/>
                    </a:lnTo>
                    <a:lnTo>
                      <a:pt x="28" y="33"/>
                    </a:lnTo>
                    <a:lnTo>
                      <a:pt x="21" y="24"/>
                    </a:lnTo>
                    <a:lnTo>
                      <a:pt x="16" y="17"/>
                    </a:lnTo>
                    <a:lnTo>
                      <a:pt x="9" y="0"/>
                    </a:lnTo>
                  </a:path>
                </a:pathLst>
              </a:custGeom>
              <a:solidFill>
                <a:srgbClr val="000000"/>
              </a:solidFill>
              <a:ln w="28575" cap="rnd">
                <a:solidFill>
                  <a:srgbClr val="000000"/>
                </a:solidFill>
                <a:round/>
                <a:headEnd/>
                <a:tailEnd/>
              </a:ln>
            </p:spPr>
            <p:txBody>
              <a:bodyPr/>
              <a:lstStyle/>
              <a:p>
                <a:endParaRPr lang="zh-CN" altLang="en-US"/>
              </a:p>
            </p:txBody>
          </p:sp>
          <p:sp>
            <p:nvSpPr>
              <p:cNvPr id="48" name="Freeform 131"/>
              <p:cNvSpPr>
                <a:spLocks/>
              </p:cNvSpPr>
              <p:nvPr/>
            </p:nvSpPr>
            <p:spPr bwMode="auto">
              <a:xfrm>
                <a:off x="6962" y="4424"/>
                <a:ext cx="47" cy="49"/>
              </a:xfrm>
              <a:custGeom>
                <a:avLst/>
                <a:gdLst>
                  <a:gd name="T0" fmla="*/ 63 w 29"/>
                  <a:gd name="T1" fmla="*/ 0 h 66"/>
                  <a:gd name="T2" fmla="*/ 42 w 29"/>
                  <a:gd name="T3" fmla="*/ 7 h 66"/>
                  <a:gd name="T4" fmla="*/ 0 w 29"/>
                  <a:gd name="T5" fmla="*/ 10 h 66"/>
                  <a:gd name="T6" fmla="*/ 0 w 29"/>
                  <a:gd name="T7" fmla="*/ 15 h 66"/>
                  <a:gd name="T8" fmla="*/ 63 w 29"/>
                  <a:gd name="T9" fmla="*/ 20 h 66"/>
                  <a:gd name="T10" fmla="*/ 136 w 29"/>
                  <a:gd name="T11" fmla="*/ 19 h 66"/>
                  <a:gd name="T12" fmla="*/ 191 w 29"/>
                  <a:gd name="T13" fmla="*/ 15 h 66"/>
                  <a:gd name="T14" fmla="*/ 191 w 29"/>
                  <a:gd name="T15" fmla="*/ 10 h 66"/>
                  <a:gd name="T16" fmla="*/ 144 w 29"/>
                  <a:gd name="T17" fmla="*/ 7 h 66"/>
                  <a:gd name="T18" fmla="*/ 110 w 29"/>
                  <a:gd name="T19" fmla="*/ 5 h 66"/>
                  <a:gd name="T20" fmla="*/ 63 w 29"/>
                  <a:gd name="T21" fmla="*/ 0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
                  <a:gd name="T34" fmla="*/ 0 h 66"/>
                  <a:gd name="T35" fmla="*/ 29 w 29"/>
                  <a:gd name="T36" fmla="*/ 66 h 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 h="66">
                    <a:moveTo>
                      <a:pt x="9" y="0"/>
                    </a:moveTo>
                    <a:lnTo>
                      <a:pt x="6" y="25"/>
                    </a:lnTo>
                    <a:lnTo>
                      <a:pt x="0" y="35"/>
                    </a:lnTo>
                    <a:lnTo>
                      <a:pt x="0" y="49"/>
                    </a:lnTo>
                    <a:lnTo>
                      <a:pt x="9" y="65"/>
                    </a:lnTo>
                    <a:lnTo>
                      <a:pt x="20" y="61"/>
                    </a:lnTo>
                    <a:lnTo>
                      <a:pt x="28" y="48"/>
                    </a:lnTo>
                    <a:lnTo>
                      <a:pt x="28" y="33"/>
                    </a:lnTo>
                    <a:lnTo>
                      <a:pt x="21" y="24"/>
                    </a:lnTo>
                    <a:lnTo>
                      <a:pt x="16" y="17"/>
                    </a:lnTo>
                    <a:lnTo>
                      <a:pt x="9" y="0"/>
                    </a:lnTo>
                  </a:path>
                </a:pathLst>
              </a:custGeom>
              <a:solidFill>
                <a:srgbClr val="000000"/>
              </a:solidFill>
              <a:ln w="28575" cap="rnd">
                <a:solidFill>
                  <a:srgbClr val="000000"/>
                </a:solidFill>
                <a:round/>
                <a:headEnd/>
                <a:tailEnd/>
              </a:ln>
            </p:spPr>
            <p:txBody>
              <a:bodyPr/>
              <a:lstStyle/>
              <a:p>
                <a:endParaRPr lang="zh-CN" altLang="en-US"/>
              </a:p>
            </p:txBody>
          </p:sp>
          <p:sp>
            <p:nvSpPr>
              <p:cNvPr id="49" name="Freeform 132"/>
              <p:cNvSpPr>
                <a:spLocks/>
              </p:cNvSpPr>
              <p:nvPr/>
            </p:nvSpPr>
            <p:spPr bwMode="auto">
              <a:xfrm>
                <a:off x="6913" y="4386"/>
                <a:ext cx="48" cy="58"/>
              </a:xfrm>
              <a:custGeom>
                <a:avLst/>
                <a:gdLst>
                  <a:gd name="T0" fmla="*/ 368 w 24"/>
                  <a:gd name="T1" fmla="*/ 21 h 81"/>
                  <a:gd name="T2" fmla="*/ 160 w 24"/>
                  <a:gd name="T3" fmla="*/ 11 h 81"/>
                  <a:gd name="T4" fmla="*/ 160 w 24"/>
                  <a:gd name="T5" fmla="*/ 4 h 81"/>
                  <a:gd name="T6" fmla="*/ 0 w 24"/>
                  <a:gd name="T7" fmla="*/ 0 h 81"/>
                  <a:gd name="T8" fmla="*/ 0 60000 65536"/>
                  <a:gd name="T9" fmla="*/ 0 60000 65536"/>
                  <a:gd name="T10" fmla="*/ 0 60000 65536"/>
                  <a:gd name="T11" fmla="*/ 0 60000 65536"/>
                  <a:gd name="T12" fmla="*/ 0 w 24"/>
                  <a:gd name="T13" fmla="*/ 0 h 81"/>
                  <a:gd name="T14" fmla="*/ 24 w 24"/>
                  <a:gd name="T15" fmla="*/ 81 h 81"/>
                </a:gdLst>
                <a:ahLst/>
                <a:cxnLst>
                  <a:cxn ang="T8">
                    <a:pos x="T0" y="T1"/>
                  </a:cxn>
                  <a:cxn ang="T9">
                    <a:pos x="T2" y="T3"/>
                  </a:cxn>
                  <a:cxn ang="T10">
                    <a:pos x="T4" y="T5"/>
                  </a:cxn>
                  <a:cxn ang="T11">
                    <a:pos x="T6" y="T7"/>
                  </a:cxn>
                </a:cxnLst>
                <a:rect l="T12" t="T13" r="T14" b="T15"/>
                <a:pathLst>
                  <a:path w="24" h="81">
                    <a:moveTo>
                      <a:pt x="23" y="80"/>
                    </a:moveTo>
                    <a:lnTo>
                      <a:pt x="10" y="45"/>
                    </a:lnTo>
                    <a:lnTo>
                      <a:pt x="10" y="16"/>
                    </a:lnTo>
                    <a:lnTo>
                      <a:pt x="0" y="0"/>
                    </a:lnTo>
                  </a:path>
                </a:pathLst>
              </a:custGeom>
              <a:noFill/>
              <a:ln w="28575" cap="rnd">
                <a:solidFill>
                  <a:srgbClr val="000000"/>
                </a:solidFill>
                <a:round/>
                <a:headEnd type="none" w="sm" len="sm"/>
                <a:tailEnd type="none" w="sm" len="sm"/>
              </a:ln>
            </p:spPr>
            <p:txBody>
              <a:bodyPr/>
              <a:lstStyle/>
              <a:p>
                <a:endParaRPr lang="zh-CN" altLang="en-US"/>
              </a:p>
            </p:txBody>
          </p:sp>
          <p:sp>
            <p:nvSpPr>
              <p:cNvPr id="50" name="Freeform 133"/>
              <p:cNvSpPr>
                <a:spLocks/>
              </p:cNvSpPr>
              <p:nvPr/>
            </p:nvSpPr>
            <p:spPr bwMode="auto">
              <a:xfrm>
                <a:off x="6871" y="4407"/>
                <a:ext cx="49" cy="50"/>
              </a:xfrm>
              <a:custGeom>
                <a:avLst/>
                <a:gdLst>
                  <a:gd name="T0" fmla="*/ 88 w 40"/>
                  <a:gd name="T1" fmla="*/ 19 h 68"/>
                  <a:gd name="T2" fmla="*/ 22 w 40"/>
                  <a:gd name="T3" fmla="*/ 10 h 68"/>
                  <a:gd name="T4" fmla="*/ 22 w 40"/>
                  <a:gd name="T5" fmla="*/ 1 h 68"/>
                  <a:gd name="T6" fmla="*/ 0 w 40"/>
                  <a:gd name="T7" fmla="*/ 0 h 68"/>
                  <a:gd name="T8" fmla="*/ 0 60000 65536"/>
                  <a:gd name="T9" fmla="*/ 0 60000 65536"/>
                  <a:gd name="T10" fmla="*/ 0 60000 65536"/>
                  <a:gd name="T11" fmla="*/ 0 60000 65536"/>
                  <a:gd name="T12" fmla="*/ 0 w 40"/>
                  <a:gd name="T13" fmla="*/ 0 h 68"/>
                  <a:gd name="T14" fmla="*/ 40 w 40"/>
                  <a:gd name="T15" fmla="*/ 68 h 68"/>
                </a:gdLst>
                <a:ahLst/>
                <a:cxnLst>
                  <a:cxn ang="T8">
                    <a:pos x="T0" y="T1"/>
                  </a:cxn>
                  <a:cxn ang="T9">
                    <a:pos x="T2" y="T3"/>
                  </a:cxn>
                  <a:cxn ang="T10">
                    <a:pos x="T4" y="T5"/>
                  </a:cxn>
                  <a:cxn ang="T11">
                    <a:pos x="T6" y="T7"/>
                  </a:cxn>
                </a:cxnLst>
                <a:rect l="T12" t="T13" r="T14" b="T15"/>
                <a:pathLst>
                  <a:path w="40" h="68">
                    <a:moveTo>
                      <a:pt x="39" y="67"/>
                    </a:moveTo>
                    <a:lnTo>
                      <a:pt x="10" y="32"/>
                    </a:lnTo>
                    <a:lnTo>
                      <a:pt x="10" y="6"/>
                    </a:lnTo>
                    <a:lnTo>
                      <a:pt x="0" y="0"/>
                    </a:lnTo>
                  </a:path>
                </a:pathLst>
              </a:custGeom>
              <a:noFill/>
              <a:ln w="28575" cap="rnd">
                <a:solidFill>
                  <a:srgbClr val="000000"/>
                </a:solidFill>
                <a:round/>
                <a:headEnd type="none" w="sm" len="sm"/>
                <a:tailEnd type="none" w="sm" len="sm"/>
              </a:ln>
            </p:spPr>
            <p:txBody>
              <a:bodyPr/>
              <a:lstStyle/>
              <a:p>
                <a:endParaRPr lang="zh-CN" altLang="en-US"/>
              </a:p>
            </p:txBody>
          </p:sp>
          <p:sp>
            <p:nvSpPr>
              <p:cNvPr id="51" name="Freeform 134"/>
              <p:cNvSpPr>
                <a:spLocks/>
              </p:cNvSpPr>
              <p:nvPr/>
            </p:nvSpPr>
            <p:spPr bwMode="auto">
              <a:xfrm>
                <a:off x="7025" y="4392"/>
                <a:ext cx="47" cy="47"/>
              </a:xfrm>
              <a:custGeom>
                <a:avLst/>
                <a:gdLst>
                  <a:gd name="T0" fmla="*/ 0 w 17"/>
                  <a:gd name="T1" fmla="*/ 17 h 65"/>
                  <a:gd name="T2" fmla="*/ 932 w 17"/>
                  <a:gd name="T3" fmla="*/ 12 h 65"/>
                  <a:gd name="T4" fmla="*/ 932 w 17"/>
                  <a:gd name="T5" fmla="*/ 0 h 65"/>
                  <a:gd name="T6" fmla="*/ 0 60000 65536"/>
                  <a:gd name="T7" fmla="*/ 0 60000 65536"/>
                  <a:gd name="T8" fmla="*/ 0 60000 65536"/>
                  <a:gd name="T9" fmla="*/ 0 w 17"/>
                  <a:gd name="T10" fmla="*/ 0 h 65"/>
                  <a:gd name="T11" fmla="*/ 17 w 17"/>
                  <a:gd name="T12" fmla="*/ 65 h 65"/>
                </a:gdLst>
                <a:ahLst/>
                <a:cxnLst>
                  <a:cxn ang="T6">
                    <a:pos x="T0" y="T1"/>
                  </a:cxn>
                  <a:cxn ang="T7">
                    <a:pos x="T2" y="T3"/>
                  </a:cxn>
                  <a:cxn ang="T8">
                    <a:pos x="T4" y="T5"/>
                  </a:cxn>
                </a:cxnLst>
                <a:rect l="T9" t="T10" r="T11" b="T12"/>
                <a:pathLst>
                  <a:path w="17" h="65">
                    <a:moveTo>
                      <a:pt x="0" y="64"/>
                    </a:moveTo>
                    <a:lnTo>
                      <a:pt x="16" y="45"/>
                    </a:lnTo>
                    <a:lnTo>
                      <a:pt x="16" y="0"/>
                    </a:lnTo>
                  </a:path>
                </a:pathLst>
              </a:custGeom>
              <a:noFill/>
              <a:ln w="28575" cap="rnd">
                <a:solidFill>
                  <a:srgbClr val="000000"/>
                </a:solidFill>
                <a:round/>
                <a:headEnd type="none" w="sm" len="sm"/>
                <a:tailEnd type="none" w="sm" len="sm"/>
              </a:ln>
            </p:spPr>
            <p:txBody>
              <a:bodyPr/>
              <a:lstStyle/>
              <a:p>
                <a:endParaRPr lang="zh-CN" altLang="en-US"/>
              </a:p>
            </p:txBody>
          </p:sp>
          <p:sp>
            <p:nvSpPr>
              <p:cNvPr id="52" name="Freeform 135"/>
              <p:cNvSpPr>
                <a:spLocks/>
              </p:cNvSpPr>
              <p:nvPr/>
            </p:nvSpPr>
            <p:spPr bwMode="auto">
              <a:xfrm>
                <a:off x="7055" y="4399"/>
                <a:ext cx="47" cy="51"/>
              </a:xfrm>
              <a:custGeom>
                <a:avLst/>
                <a:gdLst>
                  <a:gd name="T0" fmla="*/ 0 w 29"/>
                  <a:gd name="T1" fmla="*/ 21 h 68"/>
                  <a:gd name="T2" fmla="*/ 191 w 29"/>
                  <a:gd name="T3" fmla="*/ 5 h 68"/>
                  <a:gd name="T4" fmla="*/ 191 w 29"/>
                  <a:gd name="T5" fmla="*/ 0 h 68"/>
                  <a:gd name="T6" fmla="*/ 0 60000 65536"/>
                  <a:gd name="T7" fmla="*/ 0 60000 65536"/>
                  <a:gd name="T8" fmla="*/ 0 60000 65536"/>
                  <a:gd name="T9" fmla="*/ 0 w 29"/>
                  <a:gd name="T10" fmla="*/ 0 h 68"/>
                  <a:gd name="T11" fmla="*/ 29 w 29"/>
                  <a:gd name="T12" fmla="*/ 68 h 68"/>
                </a:gdLst>
                <a:ahLst/>
                <a:cxnLst>
                  <a:cxn ang="T6">
                    <a:pos x="T0" y="T1"/>
                  </a:cxn>
                  <a:cxn ang="T7">
                    <a:pos x="T2" y="T3"/>
                  </a:cxn>
                  <a:cxn ang="T8">
                    <a:pos x="T4" y="T5"/>
                  </a:cxn>
                </a:cxnLst>
                <a:rect l="T9" t="T10" r="T11" b="T12"/>
                <a:pathLst>
                  <a:path w="29" h="68">
                    <a:moveTo>
                      <a:pt x="0" y="67"/>
                    </a:moveTo>
                    <a:lnTo>
                      <a:pt x="28" y="19"/>
                    </a:lnTo>
                    <a:lnTo>
                      <a:pt x="28" y="0"/>
                    </a:lnTo>
                  </a:path>
                </a:pathLst>
              </a:custGeom>
              <a:noFill/>
              <a:ln w="28575" cap="rnd">
                <a:solidFill>
                  <a:srgbClr val="000000"/>
                </a:solidFill>
                <a:round/>
                <a:headEnd type="none" w="sm" len="sm"/>
                <a:tailEnd type="none" w="sm" len="sm"/>
              </a:ln>
            </p:spPr>
            <p:txBody>
              <a:bodyPr/>
              <a:lstStyle/>
              <a:p>
                <a:endParaRPr lang="zh-CN" altLang="en-US"/>
              </a:p>
            </p:txBody>
          </p:sp>
        </p:grpSp>
        <p:grpSp>
          <p:nvGrpSpPr>
            <p:cNvPr id="8" name="Group 136"/>
            <p:cNvGrpSpPr>
              <a:grpSpLocks/>
            </p:cNvGrpSpPr>
            <p:nvPr/>
          </p:nvGrpSpPr>
          <p:grpSpPr bwMode="auto">
            <a:xfrm>
              <a:off x="7022" y="11940"/>
              <a:ext cx="2340" cy="2184"/>
              <a:chOff x="9537" y="12238"/>
              <a:chExt cx="2340" cy="2184"/>
            </a:xfrm>
          </p:grpSpPr>
          <p:sp>
            <p:nvSpPr>
              <p:cNvPr id="9" name="Rectangle 137"/>
              <p:cNvSpPr>
                <a:spLocks noChangeArrowheads="1"/>
              </p:cNvSpPr>
              <p:nvPr/>
            </p:nvSpPr>
            <p:spPr bwMode="auto">
              <a:xfrm>
                <a:off x="10167" y="13232"/>
                <a:ext cx="1368" cy="410"/>
              </a:xfrm>
              <a:prstGeom prst="rect">
                <a:avLst/>
              </a:prstGeom>
              <a:noFill/>
              <a:ln w="9525">
                <a:noFill/>
                <a:miter lim="800000"/>
                <a:headEnd/>
                <a:tailEnd/>
              </a:ln>
            </p:spPr>
            <p:txBody>
              <a:bodyPr lIns="92075" tIns="46038" rIns="92075" bIns="46038"/>
              <a:lstStyle/>
              <a:p>
                <a:pPr algn="just"/>
                <a:r>
                  <a:rPr lang="en-US" altLang="zh-CN" sz="1000" b="1">
                    <a:solidFill>
                      <a:srgbClr val="000000"/>
                    </a:solidFill>
                    <a:latin typeface="Times New Roman" pitchFamily="18" charset="0"/>
                  </a:rPr>
                  <a:t>   </a:t>
                </a:r>
                <a:r>
                  <a:rPr lang="zh-TW" sz="1000" b="1">
                    <a:solidFill>
                      <a:srgbClr val="000000"/>
                    </a:solidFill>
                    <a:latin typeface="宋体" pitchFamily="2" charset="-122"/>
                  </a:rPr>
                  <a:t>有毒品</a:t>
                </a:r>
                <a:endParaRPr lang="zh-CN"/>
              </a:p>
            </p:txBody>
          </p:sp>
          <p:sp>
            <p:nvSpPr>
              <p:cNvPr id="11" name="Rectangle 138"/>
              <p:cNvSpPr>
                <a:spLocks noChangeArrowheads="1"/>
              </p:cNvSpPr>
              <p:nvPr/>
            </p:nvSpPr>
            <p:spPr bwMode="auto">
              <a:xfrm>
                <a:off x="10288" y="13484"/>
                <a:ext cx="1340" cy="468"/>
              </a:xfrm>
              <a:prstGeom prst="rect">
                <a:avLst/>
              </a:prstGeom>
              <a:noFill/>
              <a:ln w="9525">
                <a:noFill/>
                <a:miter lim="800000"/>
                <a:headEnd/>
                <a:tailEnd/>
              </a:ln>
            </p:spPr>
            <p:txBody>
              <a:bodyPr lIns="92075" tIns="46038" rIns="92075" bIns="46038"/>
              <a:lstStyle/>
              <a:p>
                <a:pPr algn="just"/>
                <a:r>
                  <a:rPr lang="en-US" altLang="zh-CN" sz="900" b="1">
                    <a:solidFill>
                      <a:srgbClr val="000000"/>
                    </a:solidFill>
                  </a:rPr>
                  <a:t>POISON</a:t>
                </a:r>
                <a:endParaRPr lang="zh-CN" altLang="zh-CN"/>
              </a:p>
            </p:txBody>
          </p:sp>
          <p:grpSp>
            <p:nvGrpSpPr>
              <p:cNvPr id="12" name="Group 139"/>
              <p:cNvGrpSpPr>
                <a:grpSpLocks/>
              </p:cNvGrpSpPr>
              <p:nvPr/>
            </p:nvGrpSpPr>
            <p:grpSpPr bwMode="auto">
              <a:xfrm>
                <a:off x="9537" y="12238"/>
                <a:ext cx="2340" cy="2184"/>
                <a:chOff x="4497" y="2254"/>
                <a:chExt cx="2340" cy="2184"/>
              </a:xfrm>
            </p:grpSpPr>
            <p:sp>
              <p:nvSpPr>
                <p:cNvPr id="13" name="Rectangle 140"/>
                <p:cNvSpPr>
                  <a:spLocks noChangeArrowheads="1"/>
                </p:cNvSpPr>
                <p:nvPr/>
              </p:nvSpPr>
              <p:spPr bwMode="auto">
                <a:xfrm>
                  <a:off x="5217" y="3814"/>
                  <a:ext cx="709" cy="409"/>
                </a:xfrm>
                <a:prstGeom prst="rect">
                  <a:avLst/>
                </a:prstGeom>
                <a:noFill/>
                <a:ln w="9525">
                  <a:noFill/>
                  <a:miter lim="800000"/>
                  <a:headEnd/>
                  <a:tailEnd/>
                </a:ln>
              </p:spPr>
              <p:txBody>
                <a:bodyPr lIns="92075" tIns="46038" rIns="92075" bIns="46038"/>
                <a:lstStyle/>
                <a:p>
                  <a:pPr algn="just"/>
                  <a:r>
                    <a:rPr lang="en-US" altLang="zh-TW" sz="1000" b="1">
                      <a:solidFill>
                        <a:srgbClr val="000000"/>
                      </a:solidFill>
                    </a:rPr>
                    <a:t>    </a:t>
                  </a:r>
                  <a:r>
                    <a:rPr lang="zh-CN" altLang="zh-TW" sz="1000" b="1">
                      <a:solidFill>
                        <a:srgbClr val="000000"/>
                      </a:solidFill>
                    </a:rPr>
                    <a:t>6</a:t>
                  </a:r>
                  <a:endParaRPr lang="zh-CN" altLang="zh-CN"/>
                </a:p>
              </p:txBody>
            </p:sp>
            <p:sp>
              <p:nvSpPr>
                <p:cNvPr id="14" name="AutoShape 141"/>
                <p:cNvSpPr>
                  <a:spLocks noChangeArrowheads="1"/>
                </p:cNvSpPr>
                <p:nvPr/>
              </p:nvSpPr>
              <p:spPr bwMode="auto">
                <a:xfrm>
                  <a:off x="4497" y="2254"/>
                  <a:ext cx="2340" cy="2184"/>
                </a:xfrm>
                <a:prstGeom prst="diamond">
                  <a:avLst/>
                </a:prstGeom>
                <a:noFill/>
                <a:ln w="12700">
                  <a:solidFill>
                    <a:srgbClr val="000000"/>
                  </a:solidFill>
                  <a:prstDash val="dash"/>
                  <a:miter lim="800000"/>
                  <a:headEnd/>
                  <a:tailEnd/>
                </a:ln>
              </p:spPr>
              <p:txBody>
                <a:bodyPr anchor="ctr"/>
                <a:lstStyle/>
                <a:p>
                  <a:endParaRPr lang="zh-CN" altLang="en-US"/>
                </a:p>
              </p:txBody>
            </p:sp>
            <p:sp>
              <p:nvSpPr>
                <p:cNvPr id="15" name="AutoShape 142"/>
                <p:cNvSpPr>
                  <a:spLocks noChangeArrowheads="1"/>
                </p:cNvSpPr>
                <p:nvPr/>
              </p:nvSpPr>
              <p:spPr bwMode="auto">
                <a:xfrm>
                  <a:off x="4664" y="2391"/>
                  <a:ext cx="2006" cy="1911"/>
                </a:xfrm>
                <a:prstGeom prst="diamond">
                  <a:avLst/>
                </a:prstGeom>
                <a:noFill/>
                <a:ln w="28575">
                  <a:solidFill>
                    <a:srgbClr val="000000"/>
                  </a:solidFill>
                  <a:miter lim="800000"/>
                  <a:headEnd/>
                  <a:tailEnd/>
                </a:ln>
              </p:spPr>
              <p:txBody>
                <a:bodyPr anchor="ctr"/>
                <a:lstStyle/>
                <a:p>
                  <a:endParaRPr lang="zh-CN" altLang="en-US"/>
                </a:p>
              </p:txBody>
            </p:sp>
            <p:grpSp>
              <p:nvGrpSpPr>
                <p:cNvPr id="16" name="Group 143"/>
                <p:cNvGrpSpPr>
                  <a:grpSpLocks/>
                </p:cNvGrpSpPr>
                <p:nvPr/>
              </p:nvGrpSpPr>
              <p:grpSpPr bwMode="auto">
                <a:xfrm>
                  <a:off x="5437" y="3034"/>
                  <a:ext cx="568" cy="238"/>
                  <a:chOff x="1986" y="1992"/>
                  <a:chExt cx="427" cy="211"/>
                </a:xfrm>
              </p:grpSpPr>
              <p:sp>
                <p:nvSpPr>
                  <p:cNvPr id="25" name="Freeform 144"/>
                  <p:cNvSpPr>
                    <a:spLocks/>
                  </p:cNvSpPr>
                  <p:nvPr/>
                </p:nvSpPr>
                <p:spPr bwMode="auto">
                  <a:xfrm>
                    <a:off x="1991" y="1992"/>
                    <a:ext cx="419" cy="211"/>
                  </a:xfrm>
                  <a:custGeom>
                    <a:avLst/>
                    <a:gdLst>
                      <a:gd name="T0" fmla="*/ 91 w 419"/>
                      <a:gd name="T1" fmla="*/ 167 h 211"/>
                      <a:gd name="T2" fmla="*/ 71 w 419"/>
                      <a:gd name="T3" fmla="*/ 181 h 211"/>
                      <a:gd name="T4" fmla="*/ 50 w 419"/>
                      <a:gd name="T5" fmla="*/ 200 h 211"/>
                      <a:gd name="T6" fmla="*/ 23 w 419"/>
                      <a:gd name="T7" fmla="*/ 210 h 211"/>
                      <a:gd name="T8" fmla="*/ 7 w 419"/>
                      <a:gd name="T9" fmla="*/ 199 h 211"/>
                      <a:gd name="T10" fmla="*/ 0 w 419"/>
                      <a:gd name="T11" fmla="*/ 175 h 211"/>
                      <a:gd name="T12" fmla="*/ 35 w 419"/>
                      <a:gd name="T13" fmla="*/ 154 h 211"/>
                      <a:gd name="T14" fmla="*/ 59 w 419"/>
                      <a:gd name="T15" fmla="*/ 148 h 211"/>
                      <a:gd name="T16" fmla="*/ 120 w 419"/>
                      <a:gd name="T17" fmla="*/ 130 h 211"/>
                      <a:gd name="T18" fmla="*/ 312 w 419"/>
                      <a:gd name="T19" fmla="*/ 42 h 211"/>
                      <a:gd name="T20" fmla="*/ 347 w 419"/>
                      <a:gd name="T21" fmla="*/ 20 h 211"/>
                      <a:gd name="T22" fmla="*/ 384 w 419"/>
                      <a:gd name="T23" fmla="*/ 0 h 211"/>
                      <a:gd name="T24" fmla="*/ 403 w 419"/>
                      <a:gd name="T25" fmla="*/ 0 h 211"/>
                      <a:gd name="T26" fmla="*/ 413 w 419"/>
                      <a:gd name="T27" fmla="*/ 12 h 211"/>
                      <a:gd name="T28" fmla="*/ 418 w 419"/>
                      <a:gd name="T29" fmla="*/ 36 h 211"/>
                      <a:gd name="T30" fmla="*/ 408 w 419"/>
                      <a:gd name="T31" fmla="*/ 47 h 211"/>
                      <a:gd name="T32" fmla="*/ 395 w 419"/>
                      <a:gd name="T33" fmla="*/ 52 h 211"/>
                      <a:gd name="T34" fmla="*/ 370 w 419"/>
                      <a:gd name="T35" fmla="*/ 52 h 211"/>
                      <a:gd name="T36" fmla="*/ 355 w 419"/>
                      <a:gd name="T37" fmla="*/ 52 h 211"/>
                      <a:gd name="T38" fmla="*/ 304 w 419"/>
                      <a:gd name="T39" fmla="*/ 69 h 211"/>
                      <a:gd name="T40" fmla="*/ 165 w 419"/>
                      <a:gd name="T41" fmla="*/ 130 h 211"/>
                      <a:gd name="T42" fmla="*/ 91 w 419"/>
                      <a:gd name="T43" fmla="*/ 167 h 21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19"/>
                      <a:gd name="T67" fmla="*/ 0 h 211"/>
                      <a:gd name="T68" fmla="*/ 419 w 419"/>
                      <a:gd name="T69" fmla="*/ 211 h 21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19" h="211">
                        <a:moveTo>
                          <a:pt x="91" y="167"/>
                        </a:moveTo>
                        <a:lnTo>
                          <a:pt x="71" y="181"/>
                        </a:lnTo>
                        <a:lnTo>
                          <a:pt x="50" y="200"/>
                        </a:lnTo>
                        <a:lnTo>
                          <a:pt x="23" y="210"/>
                        </a:lnTo>
                        <a:lnTo>
                          <a:pt x="7" y="199"/>
                        </a:lnTo>
                        <a:lnTo>
                          <a:pt x="0" y="175"/>
                        </a:lnTo>
                        <a:lnTo>
                          <a:pt x="35" y="154"/>
                        </a:lnTo>
                        <a:lnTo>
                          <a:pt x="59" y="148"/>
                        </a:lnTo>
                        <a:lnTo>
                          <a:pt x="120" y="130"/>
                        </a:lnTo>
                        <a:lnTo>
                          <a:pt x="312" y="42"/>
                        </a:lnTo>
                        <a:lnTo>
                          <a:pt x="347" y="20"/>
                        </a:lnTo>
                        <a:lnTo>
                          <a:pt x="384" y="0"/>
                        </a:lnTo>
                        <a:lnTo>
                          <a:pt x="403" y="0"/>
                        </a:lnTo>
                        <a:lnTo>
                          <a:pt x="413" y="12"/>
                        </a:lnTo>
                        <a:lnTo>
                          <a:pt x="418" y="36"/>
                        </a:lnTo>
                        <a:lnTo>
                          <a:pt x="408" y="47"/>
                        </a:lnTo>
                        <a:lnTo>
                          <a:pt x="395" y="52"/>
                        </a:lnTo>
                        <a:lnTo>
                          <a:pt x="370" y="52"/>
                        </a:lnTo>
                        <a:lnTo>
                          <a:pt x="355" y="52"/>
                        </a:lnTo>
                        <a:lnTo>
                          <a:pt x="304" y="69"/>
                        </a:lnTo>
                        <a:lnTo>
                          <a:pt x="165" y="130"/>
                        </a:lnTo>
                        <a:lnTo>
                          <a:pt x="91" y="167"/>
                        </a:lnTo>
                      </a:path>
                    </a:pathLst>
                  </a:custGeom>
                  <a:noFill/>
                  <a:ln w="28575" cap="rnd">
                    <a:solidFill>
                      <a:srgbClr val="000000"/>
                    </a:solidFill>
                    <a:round/>
                    <a:headEnd/>
                    <a:tailEnd/>
                  </a:ln>
                </p:spPr>
                <p:txBody>
                  <a:bodyPr/>
                  <a:lstStyle/>
                  <a:p>
                    <a:endParaRPr lang="zh-CN" altLang="en-US"/>
                  </a:p>
                </p:txBody>
              </p:sp>
              <p:sp>
                <p:nvSpPr>
                  <p:cNvPr id="26" name="Freeform 145"/>
                  <p:cNvSpPr>
                    <a:spLocks/>
                  </p:cNvSpPr>
                  <p:nvPr/>
                </p:nvSpPr>
                <p:spPr bwMode="auto">
                  <a:xfrm>
                    <a:off x="1986" y="1997"/>
                    <a:ext cx="427" cy="198"/>
                  </a:xfrm>
                  <a:custGeom>
                    <a:avLst/>
                    <a:gdLst>
                      <a:gd name="T0" fmla="*/ 96 w 427"/>
                      <a:gd name="T1" fmla="*/ 48 h 198"/>
                      <a:gd name="T2" fmla="*/ 39 w 427"/>
                      <a:gd name="T3" fmla="*/ 8 h 198"/>
                      <a:gd name="T4" fmla="*/ 13 w 427"/>
                      <a:gd name="T5" fmla="*/ 0 h 198"/>
                      <a:gd name="T6" fmla="*/ 2 w 427"/>
                      <a:gd name="T7" fmla="*/ 0 h 198"/>
                      <a:gd name="T8" fmla="*/ 0 w 427"/>
                      <a:gd name="T9" fmla="*/ 21 h 198"/>
                      <a:gd name="T10" fmla="*/ 8 w 427"/>
                      <a:gd name="T11" fmla="*/ 42 h 198"/>
                      <a:gd name="T12" fmla="*/ 21 w 427"/>
                      <a:gd name="T13" fmla="*/ 51 h 198"/>
                      <a:gd name="T14" fmla="*/ 37 w 427"/>
                      <a:gd name="T15" fmla="*/ 51 h 198"/>
                      <a:gd name="T16" fmla="*/ 66 w 427"/>
                      <a:gd name="T17" fmla="*/ 58 h 198"/>
                      <a:gd name="T18" fmla="*/ 106 w 427"/>
                      <a:gd name="T19" fmla="*/ 77 h 198"/>
                      <a:gd name="T20" fmla="*/ 120 w 427"/>
                      <a:gd name="T21" fmla="*/ 85 h 198"/>
                      <a:gd name="T22" fmla="*/ 274 w 427"/>
                      <a:gd name="T23" fmla="*/ 135 h 198"/>
                      <a:gd name="T24" fmla="*/ 322 w 427"/>
                      <a:gd name="T25" fmla="*/ 157 h 198"/>
                      <a:gd name="T26" fmla="*/ 359 w 427"/>
                      <a:gd name="T27" fmla="*/ 187 h 198"/>
                      <a:gd name="T28" fmla="*/ 380 w 427"/>
                      <a:gd name="T29" fmla="*/ 197 h 198"/>
                      <a:gd name="T30" fmla="*/ 407 w 427"/>
                      <a:gd name="T31" fmla="*/ 195 h 198"/>
                      <a:gd name="T32" fmla="*/ 426 w 427"/>
                      <a:gd name="T33" fmla="*/ 173 h 198"/>
                      <a:gd name="T34" fmla="*/ 424 w 427"/>
                      <a:gd name="T35" fmla="*/ 159 h 198"/>
                      <a:gd name="T36" fmla="*/ 384 w 427"/>
                      <a:gd name="T37" fmla="*/ 141 h 198"/>
                      <a:gd name="T38" fmla="*/ 282 w 427"/>
                      <a:gd name="T39" fmla="*/ 106 h 198"/>
                      <a:gd name="T40" fmla="*/ 109 w 427"/>
                      <a:gd name="T41" fmla="*/ 53 h 198"/>
                      <a:gd name="T42" fmla="*/ 96 w 427"/>
                      <a:gd name="T43" fmla="*/ 48 h 19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27"/>
                      <a:gd name="T67" fmla="*/ 0 h 198"/>
                      <a:gd name="T68" fmla="*/ 427 w 427"/>
                      <a:gd name="T69" fmla="*/ 198 h 19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27" h="198">
                        <a:moveTo>
                          <a:pt x="96" y="48"/>
                        </a:moveTo>
                        <a:lnTo>
                          <a:pt x="39" y="8"/>
                        </a:lnTo>
                        <a:lnTo>
                          <a:pt x="13" y="0"/>
                        </a:lnTo>
                        <a:lnTo>
                          <a:pt x="2" y="0"/>
                        </a:lnTo>
                        <a:lnTo>
                          <a:pt x="0" y="21"/>
                        </a:lnTo>
                        <a:lnTo>
                          <a:pt x="8" y="42"/>
                        </a:lnTo>
                        <a:lnTo>
                          <a:pt x="21" y="51"/>
                        </a:lnTo>
                        <a:lnTo>
                          <a:pt x="37" y="51"/>
                        </a:lnTo>
                        <a:lnTo>
                          <a:pt x="66" y="58"/>
                        </a:lnTo>
                        <a:lnTo>
                          <a:pt x="106" y="77"/>
                        </a:lnTo>
                        <a:lnTo>
                          <a:pt x="120" y="85"/>
                        </a:lnTo>
                        <a:lnTo>
                          <a:pt x="274" y="135"/>
                        </a:lnTo>
                        <a:lnTo>
                          <a:pt x="322" y="157"/>
                        </a:lnTo>
                        <a:lnTo>
                          <a:pt x="359" y="187"/>
                        </a:lnTo>
                        <a:lnTo>
                          <a:pt x="380" y="197"/>
                        </a:lnTo>
                        <a:lnTo>
                          <a:pt x="407" y="195"/>
                        </a:lnTo>
                        <a:lnTo>
                          <a:pt x="426" y="173"/>
                        </a:lnTo>
                        <a:lnTo>
                          <a:pt x="424" y="159"/>
                        </a:lnTo>
                        <a:lnTo>
                          <a:pt x="384" y="141"/>
                        </a:lnTo>
                        <a:lnTo>
                          <a:pt x="282" y="106"/>
                        </a:lnTo>
                        <a:lnTo>
                          <a:pt x="109" y="53"/>
                        </a:lnTo>
                        <a:lnTo>
                          <a:pt x="96" y="48"/>
                        </a:lnTo>
                      </a:path>
                    </a:pathLst>
                  </a:custGeom>
                  <a:noFill/>
                  <a:ln w="28575" cap="rnd">
                    <a:solidFill>
                      <a:srgbClr val="000000"/>
                    </a:solidFill>
                    <a:round/>
                    <a:headEnd/>
                    <a:tailEnd/>
                  </a:ln>
                </p:spPr>
                <p:txBody>
                  <a:bodyPr/>
                  <a:lstStyle/>
                  <a:p>
                    <a:endParaRPr lang="zh-CN" altLang="en-US"/>
                  </a:p>
                </p:txBody>
              </p:sp>
            </p:grpSp>
            <p:grpSp>
              <p:nvGrpSpPr>
                <p:cNvPr id="17" name="Group 146"/>
                <p:cNvGrpSpPr>
                  <a:grpSpLocks/>
                </p:cNvGrpSpPr>
                <p:nvPr/>
              </p:nvGrpSpPr>
              <p:grpSpPr bwMode="auto">
                <a:xfrm>
                  <a:off x="5510" y="2657"/>
                  <a:ext cx="381" cy="377"/>
                  <a:chOff x="2041" y="1805"/>
                  <a:chExt cx="286" cy="334"/>
                </a:xfrm>
              </p:grpSpPr>
              <p:sp>
                <p:nvSpPr>
                  <p:cNvPr id="18" name="Freeform 147"/>
                  <p:cNvSpPr>
                    <a:spLocks/>
                  </p:cNvSpPr>
                  <p:nvPr/>
                </p:nvSpPr>
                <p:spPr bwMode="auto">
                  <a:xfrm>
                    <a:off x="2110" y="2084"/>
                    <a:ext cx="153" cy="55"/>
                  </a:xfrm>
                  <a:custGeom>
                    <a:avLst/>
                    <a:gdLst>
                      <a:gd name="T0" fmla="*/ 0 w 153"/>
                      <a:gd name="T1" fmla="*/ 0 h 55"/>
                      <a:gd name="T2" fmla="*/ 1 w 153"/>
                      <a:gd name="T3" fmla="*/ 20 h 55"/>
                      <a:gd name="T4" fmla="*/ 8 w 153"/>
                      <a:gd name="T5" fmla="*/ 36 h 55"/>
                      <a:gd name="T6" fmla="*/ 24 w 153"/>
                      <a:gd name="T7" fmla="*/ 48 h 55"/>
                      <a:gd name="T8" fmla="*/ 48 w 153"/>
                      <a:gd name="T9" fmla="*/ 54 h 55"/>
                      <a:gd name="T10" fmla="*/ 91 w 153"/>
                      <a:gd name="T11" fmla="*/ 54 h 55"/>
                      <a:gd name="T12" fmla="*/ 121 w 153"/>
                      <a:gd name="T13" fmla="*/ 54 h 55"/>
                      <a:gd name="T14" fmla="*/ 142 w 153"/>
                      <a:gd name="T15" fmla="*/ 40 h 55"/>
                      <a:gd name="T16" fmla="*/ 152 w 153"/>
                      <a:gd name="T17" fmla="*/ 12 h 55"/>
                      <a:gd name="T18" fmla="*/ 147 w 153"/>
                      <a:gd name="T19" fmla="*/ 0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
                      <a:gd name="T31" fmla="*/ 0 h 55"/>
                      <a:gd name="T32" fmla="*/ 153 w 153"/>
                      <a:gd name="T33" fmla="*/ 55 h 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 h="55">
                        <a:moveTo>
                          <a:pt x="0" y="0"/>
                        </a:moveTo>
                        <a:lnTo>
                          <a:pt x="1" y="20"/>
                        </a:lnTo>
                        <a:lnTo>
                          <a:pt x="8" y="36"/>
                        </a:lnTo>
                        <a:lnTo>
                          <a:pt x="24" y="48"/>
                        </a:lnTo>
                        <a:lnTo>
                          <a:pt x="48" y="54"/>
                        </a:lnTo>
                        <a:lnTo>
                          <a:pt x="91" y="54"/>
                        </a:lnTo>
                        <a:lnTo>
                          <a:pt x="121" y="54"/>
                        </a:lnTo>
                        <a:lnTo>
                          <a:pt x="142" y="40"/>
                        </a:lnTo>
                        <a:lnTo>
                          <a:pt x="152" y="12"/>
                        </a:lnTo>
                        <a:lnTo>
                          <a:pt x="147" y="0"/>
                        </a:lnTo>
                      </a:path>
                    </a:pathLst>
                  </a:custGeom>
                  <a:solidFill>
                    <a:srgbClr val="FFFFFF"/>
                  </a:solidFill>
                  <a:ln w="28575" cap="rnd">
                    <a:solidFill>
                      <a:srgbClr val="000000"/>
                    </a:solidFill>
                    <a:round/>
                    <a:headEnd type="none" w="sm" len="sm"/>
                    <a:tailEnd type="none" w="sm" len="sm"/>
                  </a:ln>
                </p:spPr>
                <p:txBody>
                  <a:bodyPr/>
                  <a:lstStyle/>
                  <a:p>
                    <a:endParaRPr lang="zh-CN" altLang="en-US"/>
                  </a:p>
                </p:txBody>
              </p:sp>
              <p:grpSp>
                <p:nvGrpSpPr>
                  <p:cNvPr id="19" name="Group 148"/>
                  <p:cNvGrpSpPr>
                    <a:grpSpLocks/>
                  </p:cNvGrpSpPr>
                  <p:nvPr/>
                </p:nvGrpSpPr>
                <p:grpSpPr bwMode="auto">
                  <a:xfrm>
                    <a:off x="2041" y="1805"/>
                    <a:ext cx="286" cy="289"/>
                    <a:chOff x="2041" y="1805"/>
                    <a:chExt cx="286" cy="289"/>
                  </a:xfrm>
                </p:grpSpPr>
                <p:sp>
                  <p:nvSpPr>
                    <p:cNvPr id="20" name="Freeform 149"/>
                    <p:cNvSpPr>
                      <a:spLocks/>
                    </p:cNvSpPr>
                    <p:nvPr/>
                  </p:nvSpPr>
                  <p:spPr bwMode="auto">
                    <a:xfrm>
                      <a:off x="2041" y="1805"/>
                      <a:ext cx="286" cy="289"/>
                    </a:xfrm>
                    <a:custGeom>
                      <a:avLst/>
                      <a:gdLst>
                        <a:gd name="T0" fmla="*/ 44 w 286"/>
                        <a:gd name="T1" fmla="*/ 98 h 289"/>
                        <a:gd name="T2" fmla="*/ 34 w 286"/>
                        <a:gd name="T3" fmla="*/ 155 h 289"/>
                        <a:gd name="T4" fmla="*/ 22 w 286"/>
                        <a:gd name="T5" fmla="*/ 189 h 289"/>
                        <a:gd name="T6" fmla="*/ 37 w 286"/>
                        <a:gd name="T7" fmla="*/ 229 h 289"/>
                        <a:gd name="T8" fmla="*/ 59 w 286"/>
                        <a:gd name="T9" fmla="*/ 247 h 289"/>
                        <a:gd name="T10" fmla="*/ 73 w 286"/>
                        <a:gd name="T11" fmla="*/ 271 h 289"/>
                        <a:gd name="T12" fmla="*/ 93 w 286"/>
                        <a:gd name="T13" fmla="*/ 283 h 289"/>
                        <a:gd name="T14" fmla="*/ 128 w 286"/>
                        <a:gd name="T15" fmla="*/ 287 h 289"/>
                        <a:gd name="T16" fmla="*/ 153 w 286"/>
                        <a:gd name="T17" fmla="*/ 287 h 289"/>
                        <a:gd name="T18" fmla="*/ 182 w 286"/>
                        <a:gd name="T19" fmla="*/ 288 h 289"/>
                        <a:gd name="T20" fmla="*/ 213 w 286"/>
                        <a:gd name="T21" fmla="*/ 269 h 289"/>
                        <a:gd name="T22" fmla="*/ 224 w 286"/>
                        <a:gd name="T23" fmla="*/ 247 h 289"/>
                        <a:gd name="T24" fmla="*/ 253 w 286"/>
                        <a:gd name="T25" fmla="*/ 224 h 289"/>
                        <a:gd name="T26" fmla="*/ 259 w 286"/>
                        <a:gd name="T27" fmla="*/ 176 h 289"/>
                        <a:gd name="T28" fmla="*/ 240 w 286"/>
                        <a:gd name="T29" fmla="*/ 119 h 289"/>
                        <a:gd name="T30" fmla="*/ 236 w 286"/>
                        <a:gd name="T31" fmla="*/ 98 h 289"/>
                        <a:gd name="T32" fmla="*/ 238 w 286"/>
                        <a:gd name="T33" fmla="*/ 90 h 289"/>
                        <a:gd name="T34" fmla="*/ 252 w 286"/>
                        <a:gd name="T35" fmla="*/ 143 h 289"/>
                        <a:gd name="T36" fmla="*/ 275 w 286"/>
                        <a:gd name="T37" fmla="*/ 127 h 289"/>
                        <a:gd name="T38" fmla="*/ 285 w 286"/>
                        <a:gd name="T39" fmla="*/ 95 h 289"/>
                        <a:gd name="T40" fmla="*/ 272 w 286"/>
                        <a:gd name="T41" fmla="*/ 61 h 289"/>
                        <a:gd name="T42" fmla="*/ 251 w 286"/>
                        <a:gd name="T43" fmla="*/ 39 h 289"/>
                        <a:gd name="T44" fmla="*/ 227 w 286"/>
                        <a:gd name="T45" fmla="*/ 23 h 289"/>
                        <a:gd name="T46" fmla="*/ 185 w 286"/>
                        <a:gd name="T47" fmla="*/ 8 h 289"/>
                        <a:gd name="T48" fmla="*/ 139 w 286"/>
                        <a:gd name="T49" fmla="*/ 0 h 289"/>
                        <a:gd name="T50" fmla="*/ 94 w 286"/>
                        <a:gd name="T51" fmla="*/ 10 h 289"/>
                        <a:gd name="T52" fmla="*/ 62 w 286"/>
                        <a:gd name="T53" fmla="*/ 26 h 289"/>
                        <a:gd name="T54" fmla="*/ 27 w 286"/>
                        <a:gd name="T55" fmla="*/ 50 h 289"/>
                        <a:gd name="T56" fmla="*/ 0 w 286"/>
                        <a:gd name="T57" fmla="*/ 85 h 289"/>
                        <a:gd name="T58" fmla="*/ 6 w 286"/>
                        <a:gd name="T59" fmla="*/ 123 h 289"/>
                        <a:gd name="T60" fmla="*/ 29 w 286"/>
                        <a:gd name="T61" fmla="*/ 143 h 289"/>
                        <a:gd name="T62" fmla="*/ 44 w 286"/>
                        <a:gd name="T63" fmla="*/ 98 h 2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6"/>
                        <a:gd name="T97" fmla="*/ 0 h 289"/>
                        <a:gd name="T98" fmla="*/ 286 w 286"/>
                        <a:gd name="T99" fmla="*/ 289 h 2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6" h="289">
                          <a:moveTo>
                            <a:pt x="44" y="98"/>
                          </a:moveTo>
                          <a:lnTo>
                            <a:pt x="34" y="155"/>
                          </a:lnTo>
                          <a:lnTo>
                            <a:pt x="22" y="189"/>
                          </a:lnTo>
                          <a:lnTo>
                            <a:pt x="37" y="229"/>
                          </a:lnTo>
                          <a:lnTo>
                            <a:pt x="59" y="247"/>
                          </a:lnTo>
                          <a:lnTo>
                            <a:pt x="73" y="271"/>
                          </a:lnTo>
                          <a:lnTo>
                            <a:pt x="93" y="283"/>
                          </a:lnTo>
                          <a:lnTo>
                            <a:pt x="128" y="287"/>
                          </a:lnTo>
                          <a:lnTo>
                            <a:pt x="153" y="287"/>
                          </a:lnTo>
                          <a:lnTo>
                            <a:pt x="182" y="288"/>
                          </a:lnTo>
                          <a:lnTo>
                            <a:pt x="213" y="269"/>
                          </a:lnTo>
                          <a:lnTo>
                            <a:pt x="224" y="247"/>
                          </a:lnTo>
                          <a:lnTo>
                            <a:pt x="253" y="224"/>
                          </a:lnTo>
                          <a:lnTo>
                            <a:pt x="259" y="176"/>
                          </a:lnTo>
                          <a:lnTo>
                            <a:pt x="240" y="119"/>
                          </a:lnTo>
                          <a:lnTo>
                            <a:pt x="236" y="98"/>
                          </a:lnTo>
                          <a:lnTo>
                            <a:pt x="238" y="90"/>
                          </a:lnTo>
                          <a:lnTo>
                            <a:pt x="252" y="143"/>
                          </a:lnTo>
                          <a:lnTo>
                            <a:pt x="275" y="127"/>
                          </a:lnTo>
                          <a:lnTo>
                            <a:pt x="285" y="95"/>
                          </a:lnTo>
                          <a:lnTo>
                            <a:pt x="272" y="61"/>
                          </a:lnTo>
                          <a:lnTo>
                            <a:pt x="251" y="39"/>
                          </a:lnTo>
                          <a:lnTo>
                            <a:pt x="227" y="23"/>
                          </a:lnTo>
                          <a:lnTo>
                            <a:pt x="185" y="8"/>
                          </a:lnTo>
                          <a:lnTo>
                            <a:pt x="139" y="0"/>
                          </a:lnTo>
                          <a:lnTo>
                            <a:pt x="94" y="10"/>
                          </a:lnTo>
                          <a:lnTo>
                            <a:pt x="62" y="26"/>
                          </a:lnTo>
                          <a:lnTo>
                            <a:pt x="27" y="50"/>
                          </a:lnTo>
                          <a:lnTo>
                            <a:pt x="0" y="85"/>
                          </a:lnTo>
                          <a:lnTo>
                            <a:pt x="6" y="123"/>
                          </a:lnTo>
                          <a:lnTo>
                            <a:pt x="29" y="143"/>
                          </a:lnTo>
                          <a:lnTo>
                            <a:pt x="44" y="98"/>
                          </a:lnTo>
                        </a:path>
                      </a:pathLst>
                    </a:custGeom>
                    <a:solidFill>
                      <a:srgbClr val="FFFFFF"/>
                    </a:solidFill>
                    <a:ln w="28575" cap="rnd">
                      <a:solidFill>
                        <a:srgbClr val="000000"/>
                      </a:solidFill>
                      <a:round/>
                      <a:headEnd/>
                      <a:tailEnd/>
                    </a:ln>
                  </p:spPr>
                  <p:txBody>
                    <a:bodyPr/>
                    <a:lstStyle/>
                    <a:p>
                      <a:endParaRPr lang="zh-CN" altLang="en-US"/>
                    </a:p>
                  </p:txBody>
                </p:sp>
                <p:sp>
                  <p:nvSpPr>
                    <p:cNvPr id="21" name="Oval 150"/>
                    <p:cNvSpPr>
                      <a:spLocks noChangeArrowheads="1"/>
                    </p:cNvSpPr>
                    <p:nvPr/>
                  </p:nvSpPr>
                  <p:spPr bwMode="auto">
                    <a:xfrm>
                      <a:off x="2109" y="1961"/>
                      <a:ext cx="31" cy="34"/>
                    </a:xfrm>
                    <a:prstGeom prst="ellipse">
                      <a:avLst/>
                    </a:prstGeom>
                    <a:solidFill>
                      <a:srgbClr val="000000"/>
                    </a:solidFill>
                    <a:ln w="28575">
                      <a:solidFill>
                        <a:srgbClr val="000000"/>
                      </a:solidFill>
                      <a:round/>
                      <a:headEnd/>
                      <a:tailEnd/>
                    </a:ln>
                  </p:spPr>
                  <p:txBody>
                    <a:bodyPr anchor="ctr"/>
                    <a:lstStyle/>
                    <a:p>
                      <a:endParaRPr lang="zh-CN" altLang="en-US"/>
                    </a:p>
                  </p:txBody>
                </p:sp>
                <p:sp>
                  <p:nvSpPr>
                    <p:cNvPr id="22" name="Oval 151"/>
                    <p:cNvSpPr>
                      <a:spLocks noChangeArrowheads="1"/>
                    </p:cNvSpPr>
                    <p:nvPr/>
                  </p:nvSpPr>
                  <p:spPr bwMode="auto">
                    <a:xfrm>
                      <a:off x="2230" y="1960"/>
                      <a:ext cx="31" cy="36"/>
                    </a:xfrm>
                    <a:prstGeom prst="ellipse">
                      <a:avLst/>
                    </a:prstGeom>
                    <a:solidFill>
                      <a:srgbClr val="000000"/>
                    </a:solidFill>
                    <a:ln w="28575">
                      <a:solidFill>
                        <a:srgbClr val="000000"/>
                      </a:solidFill>
                      <a:round/>
                      <a:headEnd/>
                      <a:tailEnd/>
                    </a:ln>
                  </p:spPr>
                  <p:txBody>
                    <a:bodyPr anchor="ctr"/>
                    <a:lstStyle/>
                    <a:p>
                      <a:endParaRPr lang="zh-CN" altLang="en-US"/>
                    </a:p>
                  </p:txBody>
                </p:sp>
                <p:sp>
                  <p:nvSpPr>
                    <p:cNvPr id="24" name="Oval 152"/>
                    <p:cNvSpPr>
                      <a:spLocks noChangeArrowheads="1"/>
                    </p:cNvSpPr>
                    <p:nvPr/>
                  </p:nvSpPr>
                  <p:spPr bwMode="auto">
                    <a:xfrm>
                      <a:off x="2166" y="2014"/>
                      <a:ext cx="39" cy="32"/>
                    </a:xfrm>
                    <a:prstGeom prst="ellipse">
                      <a:avLst/>
                    </a:prstGeom>
                    <a:solidFill>
                      <a:srgbClr val="000000"/>
                    </a:solidFill>
                    <a:ln w="28575">
                      <a:solidFill>
                        <a:srgbClr val="000000"/>
                      </a:solidFill>
                      <a:round/>
                      <a:headEnd/>
                      <a:tailEnd/>
                    </a:ln>
                  </p:spPr>
                  <p:txBody>
                    <a:bodyPr anchor="ctr"/>
                    <a:lstStyle/>
                    <a:p>
                      <a:endParaRPr lang="zh-CN" altLang="en-US"/>
                    </a:p>
                  </p:txBody>
                </p:sp>
              </p:grpSp>
            </p:grpSp>
          </p:grpSp>
        </p:grpSp>
      </p:grpSp>
      <p:grpSp>
        <p:nvGrpSpPr>
          <p:cNvPr id="53" name="组合 180"/>
          <p:cNvGrpSpPr>
            <a:grpSpLocks/>
          </p:cNvGrpSpPr>
          <p:nvPr/>
        </p:nvGrpSpPr>
        <p:grpSpPr bwMode="auto">
          <a:xfrm>
            <a:off x="6084168" y="2492896"/>
            <a:ext cx="2465934" cy="3757414"/>
            <a:chOff x="3702040" y="2423309"/>
            <a:chExt cx="3071834" cy="4186324"/>
          </a:xfrm>
        </p:grpSpPr>
        <p:grpSp>
          <p:nvGrpSpPr>
            <p:cNvPr id="54" name="组合 177"/>
            <p:cNvGrpSpPr>
              <a:grpSpLocks/>
            </p:cNvGrpSpPr>
            <p:nvPr/>
          </p:nvGrpSpPr>
          <p:grpSpPr bwMode="auto">
            <a:xfrm>
              <a:off x="3702040" y="2423309"/>
              <a:ext cx="3071834" cy="4186324"/>
              <a:chOff x="3630602" y="2451827"/>
              <a:chExt cx="3071834" cy="4186324"/>
            </a:xfrm>
          </p:grpSpPr>
          <p:grpSp>
            <p:nvGrpSpPr>
              <p:cNvPr id="61" name="组合 176"/>
              <p:cNvGrpSpPr>
                <a:grpSpLocks/>
              </p:cNvGrpSpPr>
              <p:nvPr/>
            </p:nvGrpSpPr>
            <p:grpSpPr bwMode="auto">
              <a:xfrm>
                <a:off x="3630602" y="2494747"/>
                <a:ext cx="3071834" cy="4143404"/>
                <a:chOff x="3630602" y="2494747"/>
                <a:chExt cx="3071834" cy="4143404"/>
              </a:xfrm>
            </p:grpSpPr>
            <p:sp>
              <p:nvSpPr>
                <p:cNvPr id="63" name="矩形 62"/>
                <p:cNvSpPr/>
                <p:nvPr/>
              </p:nvSpPr>
              <p:spPr>
                <a:xfrm>
                  <a:off x="3630602" y="2494675"/>
                  <a:ext cx="3071834" cy="4143476"/>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cxnSp>
              <p:nvCxnSpPr>
                <p:cNvPr id="64" name="直接连接符 63"/>
                <p:cNvCxnSpPr/>
                <p:nvPr/>
              </p:nvCxnSpPr>
              <p:spPr>
                <a:xfrm>
                  <a:off x="3630602" y="2851899"/>
                  <a:ext cx="3071834" cy="1626"/>
                </a:xfrm>
                <a:prstGeom prst="line">
                  <a:avLst/>
                </a:prstGeom>
                <a:ln w="12700"/>
                <a:effectLst>
                  <a:innerShdw blurRad="63500" dist="50800" dir="5400000">
                    <a:prstClr val="black">
                      <a:alpha val="50000"/>
                    </a:prstClr>
                  </a:innerShdw>
                </a:effectLst>
              </p:spPr>
              <p:style>
                <a:lnRef idx="1">
                  <a:schemeClr val="dk1"/>
                </a:lnRef>
                <a:fillRef idx="0">
                  <a:schemeClr val="dk1"/>
                </a:fillRef>
                <a:effectRef idx="0">
                  <a:schemeClr val="dk1"/>
                </a:effectRef>
                <a:fontRef idx="minor">
                  <a:schemeClr val="tx1"/>
                </a:fontRef>
              </p:style>
            </p:cxnSp>
          </p:grpSp>
          <p:sp>
            <p:nvSpPr>
              <p:cNvPr id="62" name="TextBox 61"/>
              <p:cNvSpPr txBox="1"/>
              <p:nvPr/>
            </p:nvSpPr>
            <p:spPr>
              <a:xfrm>
                <a:off x="3810004" y="2451827"/>
                <a:ext cx="2764081" cy="411491"/>
              </a:xfrm>
              <a:prstGeom prst="rect">
                <a:avLst/>
              </a:prstGeom>
              <a:noFill/>
            </p:spPr>
            <p:txBody>
              <a:bodyPr wrap="square">
                <a:spAutoFit/>
              </a:bodyPr>
              <a:lstStyle/>
              <a:p>
                <a:pPr algn="ctr">
                  <a:defRPr/>
                </a:pPr>
                <a:r>
                  <a:rPr lang="en-US" altLang="zh-CN" b="1" dirty="0"/>
                  <a:t>NFPA</a:t>
                </a:r>
                <a:r>
                  <a:rPr lang="zh-CN" altLang="en-US" b="1" dirty="0">
                    <a:solidFill>
                      <a:schemeClr val="tx1">
                        <a:lumMod val="75000"/>
                        <a:lumOff val="25000"/>
                      </a:schemeClr>
                    </a:solidFill>
                  </a:rPr>
                  <a:t>危险等级系统</a:t>
                </a:r>
              </a:p>
            </p:txBody>
          </p:sp>
        </p:grpSp>
        <p:grpSp>
          <p:nvGrpSpPr>
            <p:cNvPr id="55" name="组合 179"/>
            <p:cNvGrpSpPr>
              <a:grpSpLocks/>
            </p:cNvGrpSpPr>
            <p:nvPr/>
          </p:nvGrpSpPr>
          <p:grpSpPr bwMode="auto">
            <a:xfrm>
              <a:off x="4202106" y="2923375"/>
              <a:ext cx="2000264" cy="2071702"/>
              <a:chOff x="4202106" y="2923375"/>
              <a:chExt cx="2000264" cy="2071702"/>
            </a:xfrm>
          </p:grpSpPr>
          <p:sp>
            <p:nvSpPr>
              <p:cNvPr id="56" name="菱形 55"/>
              <p:cNvSpPr/>
              <p:nvPr/>
            </p:nvSpPr>
            <p:spPr>
              <a:xfrm>
                <a:off x="4202106" y="2923193"/>
                <a:ext cx="2000264" cy="2072532"/>
              </a:xfrm>
              <a:prstGeom prst="diamond">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nvGrpSpPr>
              <p:cNvPr id="57" name="组合 178"/>
              <p:cNvGrpSpPr>
                <a:grpSpLocks/>
              </p:cNvGrpSpPr>
              <p:nvPr/>
            </p:nvGrpSpPr>
            <p:grpSpPr bwMode="auto">
              <a:xfrm>
                <a:off x="4202106" y="2923375"/>
                <a:ext cx="2000264" cy="1500198"/>
                <a:chOff x="4202106" y="2923375"/>
                <a:chExt cx="2000264" cy="1500198"/>
              </a:xfrm>
            </p:grpSpPr>
            <p:sp>
              <p:nvSpPr>
                <p:cNvPr id="58" name="菱形 57"/>
                <p:cNvSpPr/>
                <p:nvPr/>
              </p:nvSpPr>
              <p:spPr>
                <a:xfrm>
                  <a:off x="4702171" y="2923193"/>
                  <a:ext cx="1000132" cy="1001353"/>
                </a:xfrm>
                <a:prstGeom prst="diamon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9" name="菱形 58"/>
                <p:cNvSpPr/>
                <p:nvPr/>
              </p:nvSpPr>
              <p:spPr>
                <a:xfrm>
                  <a:off x="5202238" y="3423076"/>
                  <a:ext cx="1000132" cy="1007702"/>
                </a:xfrm>
                <a:prstGeom prst="diamon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60" name="菱形 59"/>
                <p:cNvSpPr/>
                <p:nvPr/>
              </p:nvSpPr>
              <p:spPr>
                <a:xfrm>
                  <a:off x="4202106" y="3423076"/>
                  <a:ext cx="1000132" cy="1007702"/>
                </a:xfrm>
                <a:prstGeom prst="diamond">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grpSp>
        </p:grpSp>
      </p:grpSp>
      <p:sp>
        <p:nvSpPr>
          <p:cNvPr id="65" name="TextBox 170"/>
          <p:cNvSpPr txBox="1">
            <a:spLocks noChangeArrowheads="1"/>
          </p:cNvSpPr>
          <p:nvPr/>
        </p:nvSpPr>
        <p:spPr bwMode="auto">
          <a:xfrm>
            <a:off x="6300192" y="4653136"/>
            <a:ext cx="2121850" cy="1200329"/>
          </a:xfrm>
          <a:prstGeom prst="rect">
            <a:avLst/>
          </a:prstGeom>
          <a:noFill/>
          <a:ln w="9525">
            <a:noFill/>
            <a:miter lim="800000"/>
            <a:headEnd/>
            <a:tailEnd/>
          </a:ln>
        </p:spPr>
        <p:txBody>
          <a:bodyPr wrap="square">
            <a:spAutoFit/>
          </a:bodyPr>
          <a:lstStyle/>
          <a:p>
            <a:r>
              <a:rPr lang="zh-CN" altLang="en-US" b="1" dirty="0"/>
              <a:t>健康                </a:t>
            </a:r>
            <a:r>
              <a:rPr lang="en-US" altLang="zh-CN" b="1" dirty="0"/>
              <a:t>4</a:t>
            </a:r>
            <a:r>
              <a:rPr lang="zh-CN" altLang="en-US" b="1" dirty="0"/>
              <a:t>                                      </a:t>
            </a:r>
            <a:endParaRPr lang="en-US" altLang="zh-CN" b="1" dirty="0"/>
          </a:p>
          <a:p>
            <a:r>
              <a:rPr lang="zh-CN" altLang="en-US" b="1" dirty="0"/>
              <a:t>可燃性            </a:t>
            </a:r>
            <a:r>
              <a:rPr lang="en-US" altLang="zh-CN" b="1" dirty="0"/>
              <a:t>0</a:t>
            </a:r>
          </a:p>
          <a:p>
            <a:r>
              <a:rPr lang="zh-CN" altLang="en-US" b="1" dirty="0"/>
              <a:t>反应性            </a:t>
            </a:r>
            <a:r>
              <a:rPr lang="en-US" altLang="zh-CN" b="1" dirty="0"/>
              <a:t>1</a:t>
            </a:r>
          </a:p>
          <a:p>
            <a:r>
              <a:rPr lang="zh-CN" altLang="en-US" b="1" dirty="0"/>
              <a:t>特殊                </a:t>
            </a:r>
            <a:r>
              <a:rPr lang="en-US" altLang="zh-CN" b="1" dirty="0"/>
              <a:t>-</a:t>
            </a:r>
            <a:r>
              <a:rPr lang="zh-CN" altLang="en-US" b="1" dirty="0"/>
              <a:t>            </a:t>
            </a:r>
          </a:p>
        </p:txBody>
      </p:sp>
      <p:sp>
        <p:nvSpPr>
          <p:cNvPr id="66" name="TextBox 171"/>
          <p:cNvSpPr txBox="1">
            <a:spLocks noChangeArrowheads="1"/>
          </p:cNvSpPr>
          <p:nvPr/>
        </p:nvSpPr>
        <p:spPr bwMode="auto">
          <a:xfrm>
            <a:off x="6660232" y="3573016"/>
            <a:ext cx="344084" cy="584775"/>
          </a:xfrm>
          <a:prstGeom prst="rect">
            <a:avLst/>
          </a:prstGeom>
          <a:noFill/>
          <a:ln w="9525">
            <a:noFill/>
            <a:miter lim="800000"/>
            <a:headEnd/>
            <a:tailEnd/>
          </a:ln>
        </p:spPr>
        <p:txBody>
          <a:bodyPr wrap="square">
            <a:spAutoFit/>
          </a:bodyPr>
          <a:lstStyle/>
          <a:p>
            <a:r>
              <a:rPr lang="en-US" altLang="zh-CN" sz="3200" b="1" dirty="0"/>
              <a:t>4</a:t>
            </a:r>
            <a:endParaRPr lang="zh-CN" altLang="en-US" sz="3200" b="1" dirty="0"/>
          </a:p>
        </p:txBody>
      </p:sp>
      <p:sp>
        <p:nvSpPr>
          <p:cNvPr id="67" name="TextBox 172"/>
          <p:cNvSpPr txBox="1">
            <a:spLocks noChangeArrowheads="1"/>
          </p:cNvSpPr>
          <p:nvPr/>
        </p:nvSpPr>
        <p:spPr bwMode="auto">
          <a:xfrm>
            <a:off x="7092280" y="3140968"/>
            <a:ext cx="344084" cy="584775"/>
          </a:xfrm>
          <a:prstGeom prst="rect">
            <a:avLst/>
          </a:prstGeom>
          <a:noFill/>
          <a:ln w="9525">
            <a:noFill/>
            <a:miter lim="800000"/>
            <a:headEnd/>
            <a:tailEnd/>
          </a:ln>
        </p:spPr>
        <p:txBody>
          <a:bodyPr wrap="square">
            <a:spAutoFit/>
          </a:bodyPr>
          <a:lstStyle/>
          <a:p>
            <a:r>
              <a:rPr lang="en-US" altLang="zh-CN" sz="3200" b="1" dirty="0"/>
              <a:t>0</a:t>
            </a:r>
            <a:endParaRPr lang="zh-CN" altLang="en-US" sz="3200" b="1" dirty="0"/>
          </a:p>
        </p:txBody>
      </p:sp>
      <p:sp>
        <p:nvSpPr>
          <p:cNvPr id="68" name="TextBox 173"/>
          <p:cNvSpPr txBox="1">
            <a:spLocks noChangeArrowheads="1"/>
          </p:cNvSpPr>
          <p:nvPr/>
        </p:nvSpPr>
        <p:spPr bwMode="auto">
          <a:xfrm>
            <a:off x="7524328" y="3573016"/>
            <a:ext cx="344084" cy="584775"/>
          </a:xfrm>
          <a:prstGeom prst="rect">
            <a:avLst/>
          </a:prstGeom>
          <a:noFill/>
          <a:ln w="9525">
            <a:noFill/>
            <a:miter lim="800000"/>
            <a:headEnd/>
            <a:tailEnd/>
          </a:ln>
        </p:spPr>
        <p:txBody>
          <a:bodyPr wrap="square">
            <a:spAutoFit/>
          </a:bodyPr>
          <a:lstStyle/>
          <a:p>
            <a:r>
              <a:rPr lang="en-US" altLang="zh-CN" sz="3200" b="1" dirty="0"/>
              <a:t>1</a:t>
            </a:r>
            <a:endParaRPr lang="zh-CN" altLang="en-US" sz="3200" b="1" dirty="0"/>
          </a:p>
        </p:txBody>
      </p:sp>
      <p:sp>
        <p:nvSpPr>
          <p:cNvPr id="69" name="矩形 36"/>
          <p:cNvSpPr>
            <a:spLocks noChangeArrowheads="1"/>
          </p:cNvSpPr>
          <p:nvPr/>
        </p:nvSpPr>
        <p:spPr bwMode="auto">
          <a:xfrm>
            <a:off x="5940152" y="1700808"/>
            <a:ext cx="2765548" cy="646331"/>
          </a:xfrm>
          <a:prstGeom prst="rect">
            <a:avLst/>
          </a:prstGeom>
          <a:noFill/>
          <a:ln w="9525">
            <a:noFill/>
            <a:miter lim="800000"/>
            <a:headEnd/>
            <a:tailEnd/>
          </a:ln>
        </p:spPr>
        <p:txBody>
          <a:bodyPr wrap="square">
            <a:spAutoFit/>
          </a:bodyPr>
          <a:lstStyle/>
          <a:p>
            <a:pPr marL="457200" indent="-457200"/>
            <a:r>
              <a:rPr lang="en-US" altLang="zh-CN" b="1"/>
              <a:t>2.  </a:t>
            </a:r>
            <a:r>
              <a:rPr lang="zh-CN" altLang="en-US" b="1"/>
              <a:t>   作业场所化学品                     安全标签危害分级</a:t>
            </a:r>
          </a:p>
        </p:txBody>
      </p:sp>
      <p:sp>
        <p:nvSpPr>
          <p:cNvPr id="70" name="TextBox 69"/>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611560" y="1340768"/>
          <a:ext cx="7992888" cy="4511153"/>
        </p:xfrm>
        <a:graphic>
          <a:graphicData uri="http://schemas.openxmlformats.org/drawingml/2006/table">
            <a:tbl>
              <a:tblPr/>
              <a:tblGrid>
                <a:gridCol w="2296010">
                  <a:extLst>
                    <a:ext uri="{9D8B030D-6E8A-4147-A177-3AD203B41FA5}">
                      <a16:colId xmlns:a16="http://schemas.microsoft.com/office/drawing/2014/main" val="20000"/>
                    </a:ext>
                  </a:extLst>
                </a:gridCol>
                <a:gridCol w="5696878">
                  <a:extLst>
                    <a:ext uri="{9D8B030D-6E8A-4147-A177-3AD203B41FA5}">
                      <a16:colId xmlns:a16="http://schemas.microsoft.com/office/drawing/2014/main" val="20001"/>
                    </a:ext>
                  </a:extLst>
                </a:gridCol>
              </a:tblGrid>
              <a:tr h="743752">
                <a:tc gridSpan="2">
                  <a:txBody>
                    <a:bodyPr/>
                    <a:lstStyle/>
                    <a:p>
                      <a:pPr algn="ctr">
                        <a:spcAft>
                          <a:spcPts val="0"/>
                        </a:spcAft>
                        <a:buFont typeface="Wingdings" pitchFamily="2" charset="2"/>
                        <a:buChar char="u"/>
                      </a:pPr>
                      <a:r>
                        <a:rPr lang="zh-CN" sz="2000" b="1" kern="100" dirty="0">
                          <a:latin typeface=""/>
                          <a:ea typeface="宋体"/>
                          <a:cs typeface="Times New Roman"/>
                        </a:rPr>
                        <a:t>第四部分：急救措施</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750947">
                <a:tc>
                  <a:txBody>
                    <a:bodyPr/>
                    <a:lstStyle/>
                    <a:p>
                      <a:pPr algn="r">
                        <a:lnSpc>
                          <a:spcPct val="150000"/>
                        </a:lnSpc>
                        <a:spcAft>
                          <a:spcPts val="0"/>
                        </a:spcAft>
                      </a:pPr>
                      <a:r>
                        <a:rPr lang="zh-CN" sz="2000" kern="100" dirty="0">
                          <a:solidFill>
                            <a:srgbClr val="4169E1"/>
                          </a:solidFill>
                          <a:latin typeface=""/>
                          <a:ea typeface="宋体"/>
                          <a:cs typeface="Times New Roman"/>
                        </a:rPr>
                        <a:t>皮肤接触：</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000" kern="100">
                          <a:latin typeface=""/>
                          <a:ea typeface="宋体"/>
                          <a:cs typeface="Times New Roman"/>
                        </a:rPr>
                        <a:t>立即脱去污染的衣着，用大量流动清水冲洗至少</a:t>
                      </a:r>
                      <a:r>
                        <a:rPr lang="en-US" sz="2000" kern="100">
                          <a:latin typeface=""/>
                          <a:ea typeface="宋体"/>
                          <a:cs typeface="Times New Roman"/>
                        </a:rPr>
                        <a:t>15</a:t>
                      </a:r>
                      <a:r>
                        <a:rPr lang="zh-CN" sz="2000" kern="100">
                          <a:latin typeface=""/>
                          <a:ea typeface="宋体"/>
                          <a:cs typeface="Times New Roman"/>
                        </a:rPr>
                        <a:t>分钟。就医。</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50947">
                <a:tc>
                  <a:txBody>
                    <a:bodyPr/>
                    <a:lstStyle/>
                    <a:p>
                      <a:pPr algn="r">
                        <a:lnSpc>
                          <a:spcPct val="150000"/>
                        </a:lnSpc>
                        <a:spcAft>
                          <a:spcPts val="0"/>
                        </a:spcAft>
                      </a:pPr>
                      <a:r>
                        <a:rPr lang="zh-CN" sz="2000" kern="100">
                          <a:solidFill>
                            <a:srgbClr val="4169E1"/>
                          </a:solidFill>
                          <a:latin typeface=""/>
                          <a:ea typeface="宋体"/>
                          <a:cs typeface="Times New Roman"/>
                        </a:rPr>
                        <a:t>眼睛接触：</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000" kern="100">
                          <a:latin typeface=""/>
                          <a:ea typeface="宋体"/>
                          <a:cs typeface="Times New Roman"/>
                        </a:rPr>
                        <a:t>立即提起眼睑，用大量流动清水或生理盐水彻底冲洗至少</a:t>
                      </a:r>
                      <a:r>
                        <a:rPr lang="en-US" sz="2000" kern="100">
                          <a:latin typeface=""/>
                          <a:ea typeface="宋体"/>
                          <a:cs typeface="Times New Roman"/>
                        </a:rPr>
                        <a:t>15</a:t>
                      </a:r>
                      <a:r>
                        <a:rPr lang="zh-CN" sz="2000" kern="100">
                          <a:latin typeface=""/>
                          <a:ea typeface="宋体"/>
                          <a:cs typeface="Times New Roman"/>
                        </a:rPr>
                        <a:t>分钟。就医。</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34004">
                <a:tc>
                  <a:txBody>
                    <a:bodyPr/>
                    <a:lstStyle/>
                    <a:p>
                      <a:pPr algn="r">
                        <a:lnSpc>
                          <a:spcPct val="150000"/>
                        </a:lnSpc>
                        <a:spcAft>
                          <a:spcPts val="0"/>
                        </a:spcAft>
                      </a:pPr>
                      <a:r>
                        <a:rPr lang="zh-CN" sz="2000" kern="100">
                          <a:solidFill>
                            <a:srgbClr val="4169E1"/>
                          </a:solidFill>
                          <a:latin typeface=""/>
                          <a:ea typeface="宋体"/>
                          <a:cs typeface="Times New Roman"/>
                        </a:rPr>
                        <a:t>吸入：</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000" kern="100">
                          <a:latin typeface=""/>
                          <a:ea typeface="宋体"/>
                          <a:cs typeface="Times New Roman"/>
                        </a:rPr>
                        <a:t>迅速脱离现场至空气新鲜处。保持呼吸道通畅。如呼吸困难，给输氧。如呼吸停止，立即进行人工呼吸。就医。</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67001">
                <a:tc>
                  <a:txBody>
                    <a:bodyPr/>
                    <a:lstStyle/>
                    <a:p>
                      <a:pPr algn="r">
                        <a:lnSpc>
                          <a:spcPct val="150000"/>
                        </a:lnSpc>
                        <a:spcAft>
                          <a:spcPts val="0"/>
                        </a:spcAft>
                      </a:pPr>
                      <a:r>
                        <a:rPr lang="zh-CN" sz="2000" kern="100">
                          <a:solidFill>
                            <a:srgbClr val="4169E1"/>
                          </a:solidFill>
                          <a:latin typeface=""/>
                          <a:ea typeface="宋体"/>
                          <a:cs typeface="Times New Roman"/>
                        </a:rPr>
                        <a:t>食入：</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000" kern="100" dirty="0">
                          <a:latin typeface=""/>
                          <a:ea typeface="宋体"/>
                          <a:cs typeface="Times New Roman"/>
                        </a:rPr>
                        <a:t>用水漱口，无腐蚀症状者洗胃。忌服油类。就医。</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TextBox 5"/>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899592" y="1700808"/>
          <a:ext cx="7200800" cy="4320479"/>
        </p:xfrm>
        <a:graphic>
          <a:graphicData uri="http://schemas.openxmlformats.org/drawingml/2006/table">
            <a:tbl>
              <a:tblPr>
                <a:effectLst>
                  <a:innerShdw blurRad="63500" dist="50800" dir="8100000">
                    <a:prstClr val="black">
                      <a:alpha val="50000"/>
                    </a:prstClr>
                  </a:innerShdw>
                </a:effectLst>
              </a:tblPr>
              <a:tblGrid>
                <a:gridCol w="2068476">
                  <a:extLst>
                    <a:ext uri="{9D8B030D-6E8A-4147-A177-3AD203B41FA5}">
                      <a16:colId xmlns:a16="http://schemas.microsoft.com/office/drawing/2014/main" val="20000"/>
                    </a:ext>
                  </a:extLst>
                </a:gridCol>
                <a:gridCol w="5132324">
                  <a:extLst>
                    <a:ext uri="{9D8B030D-6E8A-4147-A177-3AD203B41FA5}">
                      <a16:colId xmlns:a16="http://schemas.microsoft.com/office/drawing/2014/main" val="20001"/>
                    </a:ext>
                  </a:extLst>
                </a:gridCol>
              </a:tblGrid>
              <a:tr h="1066490">
                <a:tc gridSpan="2">
                  <a:txBody>
                    <a:bodyPr/>
                    <a:lstStyle/>
                    <a:p>
                      <a:pPr algn="ctr">
                        <a:spcAft>
                          <a:spcPts val="0"/>
                        </a:spcAft>
                        <a:buFont typeface="Wingdings" pitchFamily="2" charset="2"/>
                        <a:buChar char="u"/>
                      </a:pPr>
                      <a:r>
                        <a:rPr lang="zh-CN" sz="2000" b="1" kern="100" dirty="0">
                          <a:latin typeface=""/>
                          <a:ea typeface="宋体"/>
                          <a:cs typeface="Times New Roman"/>
                        </a:rPr>
                        <a:t>第五部分：消防措施</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1627905">
                <a:tc>
                  <a:txBody>
                    <a:bodyPr/>
                    <a:lstStyle/>
                    <a:p>
                      <a:pPr algn="r">
                        <a:lnSpc>
                          <a:spcPct val="150000"/>
                        </a:lnSpc>
                        <a:spcAft>
                          <a:spcPts val="0"/>
                        </a:spcAft>
                      </a:pPr>
                      <a:r>
                        <a:rPr lang="zh-CN" sz="2000" kern="100">
                          <a:solidFill>
                            <a:srgbClr val="4169E1"/>
                          </a:solidFill>
                          <a:latin typeface=""/>
                          <a:ea typeface="宋体"/>
                          <a:cs typeface="Times New Roman"/>
                        </a:rPr>
                        <a:t>危险特性：</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000" kern="100">
                          <a:latin typeface=""/>
                          <a:ea typeface="宋体"/>
                          <a:cs typeface="Times New Roman"/>
                        </a:rPr>
                        <a:t>遇水猛烈分解</a:t>
                      </a:r>
                      <a:r>
                        <a:rPr lang="en-US" sz="2000" kern="100">
                          <a:latin typeface=""/>
                          <a:ea typeface="宋体"/>
                          <a:cs typeface="Times New Roman"/>
                        </a:rPr>
                        <a:t>, </a:t>
                      </a:r>
                      <a:r>
                        <a:rPr lang="zh-CN" sz="2000" kern="100">
                          <a:latin typeface=""/>
                          <a:ea typeface="宋体"/>
                          <a:cs typeface="Times New Roman"/>
                        </a:rPr>
                        <a:t>产生大量的热和浓烟</a:t>
                      </a:r>
                      <a:r>
                        <a:rPr lang="en-US" sz="2000" kern="100">
                          <a:latin typeface=""/>
                          <a:ea typeface="宋体"/>
                          <a:cs typeface="Times New Roman"/>
                        </a:rPr>
                        <a:t>, </a:t>
                      </a:r>
                      <a:r>
                        <a:rPr lang="zh-CN" sz="2000" kern="100">
                          <a:latin typeface=""/>
                          <a:ea typeface="宋体"/>
                          <a:cs typeface="Times New Roman"/>
                        </a:rPr>
                        <a:t>甚至爆炸。对很多金属尤其是潮湿空气存在下有腐蚀性。</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13042">
                <a:tc>
                  <a:txBody>
                    <a:bodyPr/>
                    <a:lstStyle/>
                    <a:p>
                      <a:pPr algn="r">
                        <a:lnSpc>
                          <a:spcPct val="150000"/>
                        </a:lnSpc>
                        <a:spcAft>
                          <a:spcPts val="0"/>
                        </a:spcAft>
                      </a:pPr>
                      <a:r>
                        <a:rPr lang="zh-CN" sz="2000" kern="100">
                          <a:solidFill>
                            <a:srgbClr val="4169E1"/>
                          </a:solidFill>
                          <a:latin typeface=""/>
                          <a:ea typeface="宋体"/>
                          <a:cs typeface="Times New Roman"/>
                        </a:rPr>
                        <a:t>有害燃烧产物：</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000" kern="100">
                          <a:latin typeface=""/>
                          <a:ea typeface="宋体"/>
                          <a:cs typeface="Times New Roman"/>
                        </a:rPr>
                        <a:t>氯化氢、氧化磷、磷烷。</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13042">
                <a:tc>
                  <a:txBody>
                    <a:bodyPr/>
                    <a:lstStyle/>
                    <a:p>
                      <a:pPr algn="r">
                        <a:lnSpc>
                          <a:spcPct val="150000"/>
                        </a:lnSpc>
                        <a:spcAft>
                          <a:spcPts val="0"/>
                        </a:spcAft>
                      </a:pPr>
                      <a:r>
                        <a:rPr lang="zh-CN" sz="2000" kern="100">
                          <a:solidFill>
                            <a:srgbClr val="4169E1"/>
                          </a:solidFill>
                          <a:latin typeface=""/>
                          <a:ea typeface="宋体"/>
                          <a:cs typeface="Times New Roman"/>
                        </a:rPr>
                        <a:t>灭火方法：</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000" kern="100" dirty="0">
                          <a:latin typeface=""/>
                          <a:ea typeface="宋体"/>
                          <a:cs typeface="Times New Roman"/>
                        </a:rPr>
                        <a:t>灭火剂：干粉、干燥砂土。禁止用水。</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extBox 4"/>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graphicFrame>
        <p:nvGraphicFramePr>
          <p:cNvPr id="6" name="表格 5"/>
          <p:cNvGraphicFramePr>
            <a:graphicFrameLocks noGrp="1"/>
          </p:cNvGraphicFramePr>
          <p:nvPr/>
        </p:nvGraphicFramePr>
        <p:xfrm>
          <a:off x="971600" y="1556792"/>
          <a:ext cx="7056784" cy="4135246"/>
        </p:xfrm>
        <a:graphic>
          <a:graphicData uri="http://schemas.openxmlformats.org/drawingml/2006/table">
            <a:tbl>
              <a:tblPr/>
              <a:tblGrid>
                <a:gridCol w="2027106">
                  <a:extLst>
                    <a:ext uri="{9D8B030D-6E8A-4147-A177-3AD203B41FA5}">
                      <a16:colId xmlns:a16="http://schemas.microsoft.com/office/drawing/2014/main" val="20000"/>
                    </a:ext>
                  </a:extLst>
                </a:gridCol>
                <a:gridCol w="5029678">
                  <a:extLst>
                    <a:ext uri="{9D8B030D-6E8A-4147-A177-3AD203B41FA5}">
                      <a16:colId xmlns:a16="http://schemas.microsoft.com/office/drawing/2014/main" val="20001"/>
                    </a:ext>
                  </a:extLst>
                </a:gridCol>
              </a:tblGrid>
              <a:tr h="934846">
                <a:tc gridSpan="2">
                  <a:txBody>
                    <a:bodyPr/>
                    <a:lstStyle/>
                    <a:p>
                      <a:pPr algn="ctr">
                        <a:spcAft>
                          <a:spcPts val="0"/>
                        </a:spcAft>
                        <a:buFont typeface="Wingdings" pitchFamily="2" charset="2"/>
                        <a:buChar char="u"/>
                      </a:pPr>
                      <a:r>
                        <a:rPr lang="zh-CN" sz="2000" b="1" kern="100" dirty="0">
                          <a:latin typeface=""/>
                          <a:ea typeface="宋体"/>
                          <a:cs typeface="Times New Roman"/>
                        </a:rPr>
                        <a:t>第六部分：泄漏应急处理</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2850730">
                <a:tc>
                  <a:txBody>
                    <a:bodyPr/>
                    <a:lstStyle/>
                    <a:p>
                      <a:pPr algn="r">
                        <a:lnSpc>
                          <a:spcPct val="150000"/>
                        </a:lnSpc>
                        <a:spcAft>
                          <a:spcPts val="0"/>
                        </a:spcAft>
                      </a:pPr>
                      <a:r>
                        <a:rPr lang="zh-CN" sz="2000" kern="100">
                          <a:solidFill>
                            <a:srgbClr val="4169E1"/>
                          </a:solidFill>
                          <a:latin typeface=""/>
                          <a:ea typeface="宋体"/>
                          <a:cs typeface="Times New Roman"/>
                        </a:rPr>
                        <a:t>应急处理：</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000" kern="100" dirty="0">
                          <a:latin typeface=""/>
                          <a:ea typeface="宋体"/>
                          <a:cs typeface="Times New Roman"/>
                        </a:rPr>
                        <a:t>迅速撤离泄漏污染区人员至安全区，并立即隔离</a:t>
                      </a:r>
                      <a:r>
                        <a:rPr lang="en-US" sz="2000" kern="100" dirty="0">
                          <a:latin typeface=""/>
                          <a:ea typeface="宋体"/>
                          <a:cs typeface="Times New Roman"/>
                        </a:rPr>
                        <a:t>150m</a:t>
                      </a:r>
                      <a:r>
                        <a:rPr lang="zh-CN" sz="2000" kern="100" dirty="0">
                          <a:latin typeface=""/>
                          <a:ea typeface="宋体"/>
                          <a:cs typeface="Times New Roman"/>
                        </a:rPr>
                        <a:t>，严格限制出入。建议应急处理人员戴自给正压式呼吸器，穿防酸碱工作服。不要直接接触泄漏物。尽可能切断泄漏源。小量泄漏：用砂土、蛭石或其它惰性材料吸收。大量泄漏：构筑围堤或挖坑收容。在专家指导下清除。</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graphicFrame>
        <p:nvGraphicFramePr>
          <p:cNvPr id="5" name="表格 4"/>
          <p:cNvGraphicFramePr>
            <a:graphicFrameLocks noGrp="1"/>
          </p:cNvGraphicFramePr>
          <p:nvPr/>
        </p:nvGraphicFramePr>
        <p:xfrm>
          <a:off x="611560" y="1052736"/>
          <a:ext cx="7934601" cy="5222317"/>
        </p:xfrm>
        <a:graphic>
          <a:graphicData uri="http://schemas.openxmlformats.org/drawingml/2006/table">
            <a:tbl>
              <a:tblPr/>
              <a:tblGrid>
                <a:gridCol w="1610360">
                  <a:extLst>
                    <a:ext uri="{9D8B030D-6E8A-4147-A177-3AD203B41FA5}">
                      <a16:colId xmlns:a16="http://schemas.microsoft.com/office/drawing/2014/main" val="20000"/>
                    </a:ext>
                  </a:extLst>
                </a:gridCol>
                <a:gridCol w="6324241">
                  <a:extLst>
                    <a:ext uri="{9D8B030D-6E8A-4147-A177-3AD203B41FA5}">
                      <a16:colId xmlns:a16="http://schemas.microsoft.com/office/drawing/2014/main" val="20001"/>
                    </a:ext>
                  </a:extLst>
                </a:gridCol>
              </a:tblGrid>
              <a:tr h="433584">
                <a:tc gridSpan="2">
                  <a:txBody>
                    <a:bodyPr/>
                    <a:lstStyle/>
                    <a:p>
                      <a:pPr algn="ctr">
                        <a:spcAft>
                          <a:spcPts val="0"/>
                        </a:spcAft>
                        <a:buFont typeface="Wingdings" pitchFamily="2" charset="2"/>
                        <a:buChar char="u"/>
                      </a:pPr>
                      <a:r>
                        <a:rPr lang="zh-CN" sz="2000" b="1" kern="100" dirty="0">
                          <a:latin typeface=""/>
                          <a:ea typeface="宋体"/>
                          <a:cs typeface="Times New Roman"/>
                        </a:rPr>
                        <a:t>第七部分：操作处置与储存</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3078471">
                <a:tc>
                  <a:txBody>
                    <a:bodyPr/>
                    <a:lstStyle/>
                    <a:p>
                      <a:pPr algn="r">
                        <a:lnSpc>
                          <a:spcPct val="150000"/>
                        </a:lnSpc>
                        <a:spcAft>
                          <a:spcPts val="0"/>
                        </a:spcAft>
                      </a:pPr>
                      <a:r>
                        <a:rPr lang="zh-CN" sz="1600" kern="100">
                          <a:solidFill>
                            <a:srgbClr val="4169E1"/>
                          </a:solidFill>
                          <a:latin typeface=""/>
                          <a:ea typeface="宋体"/>
                          <a:cs typeface="Times New Roman"/>
                        </a:rPr>
                        <a:t>操作注意事项：</a:t>
                      </a:r>
                      <a:endParaRPr lang="zh-CN" sz="16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600" kern="100">
                          <a:latin typeface=""/>
                          <a:ea typeface="宋体"/>
                          <a:cs typeface="Times New Roman"/>
                        </a:rPr>
                        <a:t>密闭操作，注意通风。操作尽可能机械化、自动化。操作人员必须经过专门培训，严格遵守操作规程。建议操作人员佩戴自吸过滤式防毒面具（全面罩），穿橡胶耐酸碱服，戴橡胶耐酸碱手套。避免产生烟雾。防止烟雾和蒸气释放到工作场所空气中。避免与还原剂、活性金属粉末、醇类接触。尤其要注意避免与水接触。搬运时要轻装轻卸，防止包装及容器损坏。配备泄漏应急处理设备。倒空的容器可能残留有害物。</a:t>
                      </a:r>
                      <a:endParaRPr lang="zh-CN" sz="16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10262">
                <a:tc>
                  <a:txBody>
                    <a:bodyPr/>
                    <a:lstStyle/>
                    <a:p>
                      <a:pPr algn="r">
                        <a:lnSpc>
                          <a:spcPct val="150000"/>
                        </a:lnSpc>
                        <a:spcAft>
                          <a:spcPts val="0"/>
                        </a:spcAft>
                      </a:pPr>
                      <a:r>
                        <a:rPr lang="zh-CN" sz="1600" kern="100">
                          <a:solidFill>
                            <a:srgbClr val="4169E1"/>
                          </a:solidFill>
                          <a:latin typeface=""/>
                          <a:ea typeface="宋体"/>
                          <a:cs typeface="Times New Roman"/>
                        </a:rPr>
                        <a:t>储存注意事项：</a:t>
                      </a:r>
                      <a:endParaRPr lang="zh-CN" sz="16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600" kern="100" dirty="0">
                          <a:latin typeface=""/>
                          <a:ea typeface="宋体"/>
                          <a:cs typeface="Times New Roman"/>
                        </a:rPr>
                        <a:t>储存于阴凉、干燥、通风良好的库房。远离火种、热源。库温不超过</a:t>
                      </a:r>
                      <a:r>
                        <a:rPr lang="en-US" sz="1600" kern="100" dirty="0">
                          <a:latin typeface=""/>
                          <a:ea typeface="宋体"/>
                          <a:cs typeface="Times New Roman"/>
                        </a:rPr>
                        <a:t>25</a:t>
                      </a:r>
                      <a:r>
                        <a:rPr lang="zh-CN" sz="1600" kern="100" dirty="0">
                          <a:latin typeface=""/>
                          <a:ea typeface="宋体"/>
                          <a:cs typeface="Times New Roman"/>
                        </a:rPr>
                        <a:t>℃，相对湿度不超过</a:t>
                      </a:r>
                      <a:r>
                        <a:rPr lang="en-US" sz="1600" kern="100" dirty="0">
                          <a:latin typeface=""/>
                          <a:ea typeface="宋体"/>
                          <a:cs typeface="Times New Roman"/>
                        </a:rPr>
                        <a:t>75</a:t>
                      </a:r>
                      <a:r>
                        <a:rPr lang="zh-CN" sz="1600" kern="100" dirty="0">
                          <a:latin typeface=""/>
                          <a:ea typeface="宋体"/>
                          <a:cs typeface="Times New Roman"/>
                        </a:rPr>
                        <a:t>％。包装必须密封，切勿受潮。应与还原剂、活性金属粉末、醇类等分开存放，切忌混储。储区应备有泄漏应急处理设备和合适的收容材料。</a:t>
                      </a:r>
                      <a:endParaRPr lang="zh-CN" sz="16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graphicFrame>
        <p:nvGraphicFramePr>
          <p:cNvPr id="6" name="表格 5"/>
          <p:cNvGraphicFramePr>
            <a:graphicFrameLocks noGrp="1"/>
          </p:cNvGraphicFramePr>
          <p:nvPr/>
        </p:nvGraphicFramePr>
        <p:xfrm>
          <a:off x="251520" y="1340768"/>
          <a:ext cx="8555738" cy="4980209"/>
        </p:xfrm>
        <a:graphic>
          <a:graphicData uri="http://schemas.openxmlformats.org/drawingml/2006/table">
            <a:tbl>
              <a:tblPr/>
              <a:tblGrid>
                <a:gridCol w="2457691">
                  <a:extLst>
                    <a:ext uri="{9D8B030D-6E8A-4147-A177-3AD203B41FA5}">
                      <a16:colId xmlns:a16="http://schemas.microsoft.com/office/drawing/2014/main" val="20000"/>
                    </a:ext>
                  </a:extLst>
                </a:gridCol>
                <a:gridCol w="6098047">
                  <a:extLst>
                    <a:ext uri="{9D8B030D-6E8A-4147-A177-3AD203B41FA5}">
                      <a16:colId xmlns:a16="http://schemas.microsoft.com/office/drawing/2014/main" val="20001"/>
                    </a:ext>
                  </a:extLst>
                </a:gridCol>
              </a:tblGrid>
              <a:tr h="375570">
                <a:tc gridSpan="2">
                  <a:txBody>
                    <a:bodyPr/>
                    <a:lstStyle/>
                    <a:p>
                      <a:pPr algn="ctr">
                        <a:spcAft>
                          <a:spcPts val="0"/>
                        </a:spcAft>
                        <a:buFont typeface="Wingdings" pitchFamily="2" charset="2"/>
                        <a:buChar char="u"/>
                      </a:pPr>
                      <a:r>
                        <a:rPr lang="zh-CN" sz="2000" b="1" kern="100" dirty="0">
                          <a:latin typeface=""/>
                          <a:ea typeface="宋体"/>
                          <a:cs typeface="Times New Roman"/>
                        </a:rPr>
                        <a:t>第八部分：接触控制</a:t>
                      </a:r>
                      <a:r>
                        <a:rPr lang="en-US" sz="2000" b="1" kern="100" dirty="0">
                          <a:latin typeface=""/>
                          <a:ea typeface="宋体"/>
                          <a:cs typeface="Times New Roman"/>
                        </a:rPr>
                        <a:t>/</a:t>
                      </a:r>
                      <a:r>
                        <a:rPr lang="zh-CN" sz="2000" b="1" kern="100" dirty="0">
                          <a:latin typeface=""/>
                          <a:ea typeface="宋体"/>
                          <a:cs typeface="Times New Roman"/>
                        </a:rPr>
                        <a:t>个体防护</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299182">
                <a:tc>
                  <a:txBody>
                    <a:bodyPr/>
                    <a:lstStyle/>
                    <a:p>
                      <a:pPr algn="r">
                        <a:lnSpc>
                          <a:spcPct val="150000"/>
                        </a:lnSpc>
                        <a:spcAft>
                          <a:spcPts val="0"/>
                        </a:spcAft>
                      </a:pPr>
                      <a:r>
                        <a:rPr lang="zh-CN" sz="1400" kern="100" dirty="0">
                          <a:solidFill>
                            <a:srgbClr val="4169E1"/>
                          </a:solidFill>
                          <a:latin typeface=""/>
                          <a:ea typeface="宋体"/>
                          <a:cs typeface="Times New Roman"/>
                        </a:rPr>
                        <a:t>职业接触</a:t>
                      </a:r>
                      <a:r>
                        <a:rPr lang="zh-CN" altLang="en-US" sz="1400" kern="100" dirty="0">
                          <a:solidFill>
                            <a:srgbClr val="4169E1"/>
                          </a:solidFill>
                          <a:latin typeface=""/>
                          <a:ea typeface="+mn-ea"/>
                          <a:cs typeface="Times New Roman"/>
                        </a:rPr>
                        <a:t>限值：</a:t>
                      </a:r>
                      <a:endParaRPr lang="zh-CN" sz="1400" kern="100" dirty="0">
                        <a:solidFill>
                          <a:srgbClr val="4169E1"/>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400" kern="100">
                          <a:latin typeface=""/>
                          <a:ea typeface="宋体"/>
                          <a:cs typeface="Times New Roman"/>
                        </a:rPr>
                        <a:t> </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99182">
                <a:tc>
                  <a:txBody>
                    <a:bodyPr/>
                    <a:lstStyle/>
                    <a:p>
                      <a:pPr algn="r">
                        <a:lnSpc>
                          <a:spcPct val="150000"/>
                        </a:lnSpc>
                        <a:spcAft>
                          <a:spcPts val="0"/>
                        </a:spcAft>
                      </a:pPr>
                      <a:r>
                        <a:rPr lang="zh-CN" sz="1400" kern="100" dirty="0">
                          <a:solidFill>
                            <a:srgbClr val="4169E1"/>
                          </a:solidFill>
                          <a:latin typeface=""/>
                          <a:ea typeface="宋体"/>
                          <a:cs typeface="Times New Roman"/>
                        </a:rPr>
                        <a:t>中国</a:t>
                      </a:r>
                      <a:r>
                        <a:rPr lang="en-US" sz="1400" kern="100" dirty="0">
                          <a:solidFill>
                            <a:srgbClr val="4169E1"/>
                          </a:solidFill>
                          <a:latin typeface=""/>
                          <a:ea typeface="宋体"/>
                          <a:cs typeface="Times New Roman"/>
                        </a:rPr>
                        <a:t>MAC(mg/m3)</a:t>
                      </a:r>
                      <a:r>
                        <a:rPr lang="zh-CN" sz="1400" kern="100" dirty="0">
                          <a:solidFill>
                            <a:srgbClr val="4169E1"/>
                          </a:solidFill>
                          <a:latin typeface=""/>
                          <a:ea typeface="宋体"/>
                          <a:cs typeface="Times New Roman"/>
                        </a:rPr>
                        <a:t>：</a:t>
                      </a:r>
                      <a:endParaRPr lang="zh-CN" sz="14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未制定标准</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99182">
                <a:tc>
                  <a:txBody>
                    <a:bodyPr/>
                    <a:lstStyle/>
                    <a:p>
                      <a:pPr algn="r">
                        <a:lnSpc>
                          <a:spcPct val="150000"/>
                        </a:lnSpc>
                        <a:spcAft>
                          <a:spcPts val="0"/>
                        </a:spcAft>
                      </a:pPr>
                      <a:r>
                        <a:rPr lang="zh-CN" sz="1400" kern="100" dirty="0">
                          <a:solidFill>
                            <a:srgbClr val="4169E1"/>
                          </a:solidFill>
                          <a:latin typeface=""/>
                          <a:ea typeface="宋体"/>
                          <a:cs typeface="Times New Roman"/>
                        </a:rPr>
                        <a:t>前苏联</a:t>
                      </a:r>
                      <a:r>
                        <a:rPr lang="en-US" sz="1400" kern="100" dirty="0">
                          <a:solidFill>
                            <a:srgbClr val="4169E1"/>
                          </a:solidFill>
                          <a:latin typeface=""/>
                          <a:ea typeface="宋体"/>
                          <a:cs typeface="Times New Roman"/>
                        </a:rPr>
                        <a:t>MAC(mg/m3)</a:t>
                      </a:r>
                      <a:r>
                        <a:rPr lang="zh-CN" sz="1400" kern="100" dirty="0">
                          <a:solidFill>
                            <a:srgbClr val="4169E1"/>
                          </a:solidFill>
                          <a:latin typeface=""/>
                          <a:ea typeface="宋体"/>
                          <a:cs typeface="Times New Roman"/>
                        </a:rPr>
                        <a:t>：</a:t>
                      </a:r>
                      <a:endParaRPr lang="zh-CN" sz="14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400" kern="100">
                          <a:latin typeface=""/>
                          <a:ea typeface="宋体"/>
                          <a:cs typeface="Times New Roman"/>
                        </a:rPr>
                        <a:t>0.05</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99182">
                <a:tc>
                  <a:txBody>
                    <a:bodyPr/>
                    <a:lstStyle/>
                    <a:p>
                      <a:pPr algn="r">
                        <a:lnSpc>
                          <a:spcPct val="150000"/>
                        </a:lnSpc>
                        <a:spcAft>
                          <a:spcPts val="0"/>
                        </a:spcAft>
                      </a:pPr>
                      <a:r>
                        <a:rPr lang="en-US" sz="1400" kern="100" dirty="0">
                          <a:solidFill>
                            <a:srgbClr val="4169E1"/>
                          </a:solidFill>
                          <a:latin typeface=""/>
                          <a:ea typeface="宋体"/>
                          <a:cs typeface="Times New Roman"/>
                        </a:rPr>
                        <a:t>TLVTN</a:t>
                      </a:r>
                      <a:r>
                        <a:rPr lang="zh-CN" sz="1400" kern="100" dirty="0">
                          <a:solidFill>
                            <a:srgbClr val="4169E1"/>
                          </a:solidFill>
                          <a:latin typeface=""/>
                          <a:ea typeface="宋体"/>
                          <a:cs typeface="Times New Roman"/>
                        </a:rPr>
                        <a:t>：</a:t>
                      </a:r>
                      <a:endParaRPr lang="zh-CN" sz="14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400" kern="100">
                          <a:latin typeface=""/>
                          <a:ea typeface="宋体"/>
                          <a:cs typeface="Times New Roman"/>
                        </a:rPr>
                        <a:t>ACGIH 0.1ppm,0.63mg/m3</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99182">
                <a:tc>
                  <a:txBody>
                    <a:bodyPr/>
                    <a:lstStyle/>
                    <a:p>
                      <a:pPr algn="r">
                        <a:lnSpc>
                          <a:spcPct val="150000"/>
                        </a:lnSpc>
                        <a:spcAft>
                          <a:spcPts val="0"/>
                        </a:spcAft>
                      </a:pPr>
                      <a:r>
                        <a:rPr lang="en-US" sz="1400" kern="100">
                          <a:solidFill>
                            <a:srgbClr val="4169E1"/>
                          </a:solidFill>
                          <a:latin typeface=""/>
                          <a:ea typeface="宋体"/>
                          <a:cs typeface="Times New Roman"/>
                        </a:rPr>
                        <a:t>TLVWN</a:t>
                      </a:r>
                      <a:r>
                        <a:rPr lang="zh-CN" sz="1400" kern="100">
                          <a:solidFill>
                            <a:srgbClr val="4169E1"/>
                          </a:solidFill>
                          <a:latin typeface=""/>
                          <a:ea typeface="宋体"/>
                          <a:cs typeface="Times New Roman"/>
                        </a:rPr>
                        <a:t>：</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400" kern="100">
                          <a:latin typeface=""/>
                          <a:ea typeface="宋体"/>
                          <a:cs typeface="Times New Roman"/>
                        </a:rPr>
                        <a:t>ACGIH (0.5ppm),(3.1mg/m3)</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99182">
                <a:tc>
                  <a:txBody>
                    <a:bodyPr/>
                    <a:lstStyle/>
                    <a:p>
                      <a:pPr algn="r">
                        <a:lnSpc>
                          <a:spcPct val="150000"/>
                        </a:lnSpc>
                        <a:spcAft>
                          <a:spcPts val="0"/>
                        </a:spcAft>
                      </a:pPr>
                      <a:r>
                        <a:rPr lang="zh-CN" sz="1400" kern="100" dirty="0">
                          <a:solidFill>
                            <a:srgbClr val="4169E1"/>
                          </a:solidFill>
                          <a:latin typeface=""/>
                          <a:ea typeface="宋体"/>
                          <a:cs typeface="Times New Roman"/>
                        </a:rPr>
                        <a:t>监测方法：</a:t>
                      </a:r>
                      <a:endParaRPr lang="zh-CN" sz="14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1400" kern="10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44119">
                <a:tc>
                  <a:txBody>
                    <a:bodyPr/>
                    <a:lstStyle/>
                    <a:p>
                      <a:pPr algn="r">
                        <a:lnSpc>
                          <a:spcPct val="150000"/>
                        </a:lnSpc>
                        <a:spcAft>
                          <a:spcPts val="0"/>
                        </a:spcAft>
                      </a:pPr>
                      <a:r>
                        <a:rPr lang="zh-CN" sz="1400" kern="100">
                          <a:solidFill>
                            <a:srgbClr val="4169E1"/>
                          </a:solidFill>
                          <a:latin typeface=""/>
                          <a:ea typeface="宋体"/>
                          <a:cs typeface="Times New Roman"/>
                        </a:rPr>
                        <a:t>工程控制：</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密闭操作，注意通风。尽可能机械化、自动化。提供安全淋浴和洗眼设备。</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98366">
                <a:tc>
                  <a:txBody>
                    <a:bodyPr/>
                    <a:lstStyle/>
                    <a:p>
                      <a:pPr algn="r">
                        <a:lnSpc>
                          <a:spcPct val="150000"/>
                        </a:lnSpc>
                        <a:spcAft>
                          <a:spcPts val="0"/>
                        </a:spcAft>
                      </a:pPr>
                      <a:r>
                        <a:rPr lang="zh-CN" sz="1400" kern="100" dirty="0">
                          <a:solidFill>
                            <a:srgbClr val="4169E1"/>
                          </a:solidFill>
                          <a:latin typeface=""/>
                          <a:ea typeface="宋体"/>
                          <a:cs typeface="Times New Roman"/>
                        </a:rPr>
                        <a:t>呼吸系统防护：</a:t>
                      </a:r>
                      <a:endParaRPr lang="zh-CN" sz="14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可能接触其蒸气时，必须佩戴自吸过滤式防毒面具（全面罩）或隔离式呼吸器。紧急事态抢救或撤离时，建议佩戴空气呼吸器。</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99182">
                <a:tc>
                  <a:txBody>
                    <a:bodyPr/>
                    <a:lstStyle/>
                    <a:p>
                      <a:pPr algn="r">
                        <a:lnSpc>
                          <a:spcPct val="150000"/>
                        </a:lnSpc>
                        <a:spcAft>
                          <a:spcPts val="0"/>
                        </a:spcAft>
                      </a:pPr>
                      <a:r>
                        <a:rPr lang="zh-CN" sz="1400" kern="100">
                          <a:solidFill>
                            <a:srgbClr val="4169E1"/>
                          </a:solidFill>
                          <a:latin typeface=""/>
                          <a:ea typeface="宋体"/>
                          <a:cs typeface="Times New Roman"/>
                        </a:rPr>
                        <a:t>眼睛防护：</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呼吸系统防护中已作防护。</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99182">
                <a:tc>
                  <a:txBody>
                    <a:bodyPr/>
                    <a:lstStyle/>
                    <a:p>
                      <a:pPr algn="r">
                        <a:lnSpc>
                          <a:spcPct val="150000"/>
                        </a:lnSpc>
                        <a:spcAft>
                          <a:spcPts val="0"/>
                        </a:spcAft>
                      </a:pPr>
                      <a:r>
                        <a:rPr lang="zh-CN" sz="1400" kern="100">
                          <a:solidFill>
                            <a:srgbClr val="4169E1"/>
                          </a:solidFill>
                          <a:latin typeface=""/>
                          <a:ea typeface="宋体"/>
                          <a:cs typeface="Times New Roman"/>
                        </a:rPr>
                        <a:t>身体防护：</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穿橡胶耐酸碱服。</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99182">
                <a:tc>
                  <a:txBody>
                    <a:bodyPr/>
                    <a:lstStyle/>
                    <a:p>
                      <a:pPr algn="r">
                        <a:lnSpc>
                          <a:spcPct val="150000"/>
                        </a:lnSpc>
                        <a:spcAft>
                          <a:spcPts val="0"/>
                        </a:spcAft>
                      </a:pPr>
                      <a:r>
                        <a:rPr lang="zh-CN" sz="1400" kern="100">
                          <a:solidFill>
                            <a:srgbClr val="4169E1"/>
                          </a:solidFill>
                          <a:latin typeface=""/>
                          <a:ea typeface="宋体"/>
                          <a:cs typeface="Times New Roman"/>
                        </a:rPr>
                        <a:t>手防护：</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戴橡胶耐酸碱手套。</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598366">
                <a:tc>
                  <a:txBody>
                    <a:bodyPr/>
                    <a:lstStyle/>
                    <a:p>
                      <a:pPr algn="r">
                        <a:lnSpc>
                          <a:spcPct val="150000"/>
                        </a:lnSpc>
                        <a:spcAft>
                          <a:spcPts val="0"/>
                        </a:spcAft>
                      </a:pPr>
                      <a:r>
                        <a:rPr lang="zh-CN" sz="1400" kern="100">
                          <a:solidFill>
                            <a:srgbClr val="4169E1"/>
                          </a:solidFill>
                          <a:latin typeface=""/>
                          <a:ea typeface="宋体"/>
                          <a:cs typeface="Times New Roman"/>
                        </a:rPr>
                        <a:t>其他防护：</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dirty="0">
                          <a:latin typeface=""/>
                          <a:ea typeface="宋体"/>
                          <a:cs typeface="Times New Roman"/>
                        </a:rPr>
                        <a:t>工作现场禁止吸烟、进食和饮水。工作完毕，淋浴更衣。单独存放被毒物污染的衣服，洗后备用。保持良好的卫生习惯。</a:t>
                      </a:r>
                      <a:r>
                        <a:rPr lang="en-US" sz="1400" kern="100" dirty="0">
                          <a:latin typeface=""/>
                          <a:ea typeface="宋体"/>
                          <a:cs typeface="Times New Roman"/>
                        </a:rPr>
                        <a:t> </a:t>
                      </a:r>
                      <a:endParaRPr lang="zh-CN" sz="14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graphicFrame>
        <p:nvGraphicFramePr>
          <p:cNvPr id="5" name="表格 4"/>
          <p:cNvGraphicFramePr>
            <a:graphicFrameLocks noGrp="1"/>
          </p:cNvGraphicFramePr>
          <p:nvPr/>
        </p:nvGraphicFramePr>
        <p:xfrm>
          <a:off x="683568" y="1412776"/>
          <a:ext cx="7848872" cy="4145280"/>
        </p:xfrm>
        <a:graphic>
          <a:graphicData uri="http://schemas.openxmlformats.org/drawingml/2006/table">
            <a:tbl>
              <a:tblPr/>
              <a:tblGrid>
                <a:gridCol w="2254639">
                  <a:extLst>
                    <a:ext uri="{9D8B030D-6E8A-4147-A177-3AD203B41FA5}">
                      <a16:colId xmlns:a16="http://schemas.microsoft.com/office/drawing/2014/main" val="20000"/>
                    </a:ext>
                  </a:extLst>
                </a:gridCol>
                <a:gridCol w="5594233">
                  <a:extLst>
                    <a:ext uri="{9D8B030D-6E8A-4147-A177-3AD203B41FA5}">
                      <a16:colId xmlns:a16="http://schemas.microsoft.com/office/drawing/2014/main" val="20001"/>
                    </a:ext>
                  </a:extLst>
                </a:gridCol>
              </a:tblGrid>
              <a:tr h="225188">
                <a:tc gridSpan="2">
                  <a:txBody>
                    <a:bodyPr/>
                    <a:lstStyle/>
                    <a:p>
                      <a:pPr algn="ctr">
                        <a:spcAft>
                          <a:spcPts val="0"/>
                        </a:spcAft>
                        <a:buFont typeface="Wingdings" pitchFamily="2" charset="2"/>
                        <a:buChar char="u"/>
                      </a:pPr>
                      <a:r>
                        <a:rPr lang="zh-CN" sz="2000" b="1" kern="100" dirty="0">
                          <a:latin typeface=""/>
                          <a:ea typeface="宋体"/>
                          <a:cs typeface="Times New Roman"/>
                        </a:rPr>
                        <a:t>第九部分：理化特性</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227057">
                <a:tc>
                  <a:txBody>
                    <a:bodyPr/>
                    <a:lstStyle/>
                    <a:p>
                      <a:pPr algn="r">
                        <a:lnSpc>
                          <a:spcPct val="150000"/>
                        </a:lnSpc>
                        <a:spcAft>
                          <a:spcPts val="0"/>
                        </a:spcAft>
                      </a:pPr>
                      <a:r>
                        <a:rPr lang="zh-CN" sz="1400" kern="100">
                          <a:solidFill>
                            <a:srgbClr val="4169E1"/>
                          </a:solidFill>
                          <a:latin typeface=""/>
                          <a:ea typeface="宋体"/>
                          <a:cs typeface="Times New Roman"/>
                        </a:rPr>
                        <a:t>主要成分：</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含量</a:t>
                      </a:r>
                      <a:r>
                        <a:rPr lang="en-US" sz="1400" kern="100">
                          <a:latin typeface=""/>
                          <a:ea typeface="宋体"/>
                          <a:cs typeface="Times New Roman"/>
                        </a:rPr>
                        <a:t>: </a:t>
                      </a:r>
                      <a:r>
                        <a:rPr lang="zh-CN" sz="1400" kern="100">
                          <a:latin typeface=""/>
                          <a:ea typeface="宋体"/>
                          <a:cs typeface="Times New Roman"/>
                        </a:rPr>
                        <a:t>工业级≥</a:t>
                      </a:r>
                      <a:r>
                        <a:rPr lang="en-US" sz="1400" kern="100">
                          <a:latin typeface=""/>
                          <a:ea typeface="宋体"/>
                          <a:cs typeface="Times New Roman"/>
                        </a:rPr>
                        <a:t>99.0</a:t>
                      </a:r>
                      <a:r>
                        <a:rPr lang="zh-CN" sz="1400" kern="100">
                          <a:latin typeface=""/>
                          <a:ea typeface="宋体"/>
                          <a:cs typeface="Times New Roman"/>
                        </a:rPr>
                        <a:t>％。</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7057">
                <a:tc>
                  <a:txBody>
                    <a:bodyPr/>
                    <a:lstStyle/>
                    <a:p>
                      <a:pPr algn="r">
                        <a:lnSpc>
                          <a:spcPct val="150000"/>
                        </a:lnSpc>
                        <a:spcAft>
                          <a:spcPts val="0"/>
                        </a:spcAft>
                      </a:pPr>
                      <a:r>
                        <a:rPr lang="zh-CN" sz="1400" kern="100">
                          <a:solidFill>
                            <a:srgbClr val="4169E1"/>
                          </a:solidFill>
                          <a:latin typeface=""/>
                          <a:ea typeface="宋体"/>
                          <a:cs typeface="Times New Roman"/>
                        </a:rPr>
                        <a:t>外观与性状：</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无色透明发烟液体，有辛辣气味。</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7057">
                <a:tc>
                  <a:txBody>
                    <a:bodyPr/>
                    <a:lstStyle/>
                    <a:p>
                      <a:pPr algn="r">
                        <a:lnSpc>
                          <a:spcPct val="150000"/>
                        </a:lnSpc>
                        <a:spcAft>
                          <a:spcPts val="0"/>
                        </a:spcAft>
                      </a:pPr>
                      <a:r>
                        <a:rPr lang="en-US" sz="1400" kern="100">
                          <a:solidFill>
                            <a:srgbClr val="4169E1"/>
                          </a:solidFill>
                          <a:latin typeface=""/>
                          <a:ea typeface="宋体"/>
                          <a:cs typeface="Times New Roman"/>
                        </a:rPr>
                        <a:t>pH</a:t>
                      </a:r>
                      <a:r>
                        <a:rPr lang="zh-CN" sz="1400" kern="100">
                          <a:solidFill>
                            <a:srgbClr val="4169E1"/>
                          </a:solidFill>
                          <a:latin typeface=""/>
                          <a:ea typeface="宋体"/>
                          <a:cs typeface="Times New Roman"/>
                        </a:rPr>
                        <a:t>：</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1400" kern="10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7057">
                <a:tc>
                  <a:txBody>
                    <a:bodyPr/>
                    <a:lstStyle/>
                    <a:p>
                      <a:pPr algn="r">
                        <a:lnSpc>
                          <a:spcPct val="150000"/>
                        </a:lnSpc>
                        <a:spcAft>
                          <a:spcPts val="0"/>
                        </a:spcAft>
                      </a:pPr>
                      <a:r>
                        <a:rPr lang="zh-CN" sz="1400" kern="100">
                          <a:solidFill>
                            <a:srgbClr val="4169E1"/>
                          </a:solidFill>
                          <a:latin typeface=""/>
                          <a:ea typeface="宋体"/>
                          <a:cs typeface="Times New Roman"/>
                        </a:rPr>
                        <a:t>熔点</a:t>
                      </a:r>
                      <a:r>
                        <a:rPr lang="en-US" sz="1400" kern="100">
                          <a:solidFill>
                            <a:srgbClr val="4169E1"/>
                          </a:solidFill>
                          <a:latin typeface=""/>
                          <a:ea typeface="宋体"/>
                          <a:cs typeface="Times New Roman"/>
                        </a:rPr>
                        <a:t>(</a:t>
                      </a:r>
                      <a:r>
                        <a:rPr lang="zh-CN" sz="1400" kern="100">
                          <a:solidFill>
                            <a:srgbClr val="4169E1"/>
                          </a:solidFill>
                          <a:latin typeface=""/>
                          <a:ea typeface="宋体"/>
                          <a:cs typeface="Times New Roman"/>
                        </a:rPr>
                        <a:t>℃</a:t>
                      </a:r>
                      <a:r>
                        <a:rPr lang="en-US" sz="1400" kern="100">
                          <a:solidFill>
                            <a:srgbClr val="4169E1"/>
                          </a:solidFill>
                          <a:latin typeface=""/>
                          <a:ea typeface="宋体"/>
                          <a:cs typeface="Times New Roman"/>
                        </a:rPr>
                        <a:t>)</a:t>
                      </a:r>
                      <a:r>
                        <a:rPr lang="zh-CN" sz="1400" kern="100">
                          <a:solidFill>
                            <a:srgbClr val="4169E1"/>
                          </a:solidFill>
                          <a:latin typeface=""/>
                          <a:ea typeface="宋体"/>
                          <a:cs typeface="Times New Roman"/>
                        </a:rPr>
                        <a:t>：</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400" kern="100">
                          <a:latin typeface=""/>
                          <a:ea typeface="宋体"/>
                          <a:cs typeface="Times New Roman"/>
                        </a:rPr>
                        <a:t>1.2</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27057">
                <a:tc>
                  <a:txBody>
                    <a:bodyPr/>
                    <a:lstStyle/>
                    <a:p>
                      <a:pPr algn="r">
                        <a:lnSpc>
                          <a:spcPct val="150000"/>
                        </a:lnSpc>
                        <a:spcAft>
                          <a:spcPts val="0"/>
                        </a:spcAft>
                      </a:pPr>
                      <a:r>
                        <a:rPr lang="zh-CN" sz="1400" kern="100">
                          <a:solidFill>
                            <a:srgbClr val="4169E1"/>
                          </a:solidFill>
                          <a:latin typeface=""/>
                          <a:ea typeface="宋体"/>
                          <a:cs typeface="Times New Roman"/>
                        </a:rPr>
                        <a:t>沸点</a:t>
                      </a:r>
                      <a:r>
                        <a:rPr lang="en-US" sz="1400" kern="100">
                          <a:solidFill>
                            <a:srgbClr val="4169E1"/>
                          </a:solidFill>
                          <a:latin typeface=""/>
                          <a:ea typeface="宋体"/>
                          <a:cs typeface="Times New Roman"/>
                        </a:rPr>
                        <a:t>(</a:t>
                      </a:r>
                      <a:r>
                        <a:rPr lang="zh-CN" sz="1400" kern="100">
                          <a:solidFill>
                            <a:srgbClr val="4169E1"/>
                          </a:solidFill>
                          <a:latin typeface=""/>
                          <a:ea typeface="宋体"/>
                          <a:cs typeface="Times New Roman"/>
                        </a:rPr>
                        <a:t>℃</a:t>
                      </a:r>
                      <a:r>
                        <a:rPr lang="en-US" sz="1400" kern="100">
                          <a:solidFill>
                            <a:srgbClr val="4169E1"/>
                          </a:solidFill>
                          <a:latin typeface=""/>
                          <a:ea typeface="宋体"/>
                          <a:cs typeface="Times New Roman"/>
                        </a:rPr>
                        <a:t>)</a:t>
                      </a:r>
                      <a:r>
                        <a:rPr lang="zh-CN" sz="1400" kern="100">
                          <a:solidFill>
                            <a:srgbClr val="4169E1"/>
                          </a:solidFill>
                          <a:latin typeface=""/>
                          <a:ea typeface="宋体"/>
                          <a:cs typeface="Times New Roman"/>
                        </a:rPr>
                        <a:t>：</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400" kern="100">
                          <a:latin typeface=""/>
                          <a:ea typeface="宋体"/>
                          <a:cs typeface="Times New Roman"/>
                        </a:rPr>
                        <a:t>105.1</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27057">
                <a:tc>
                  <a:txBody>
                    <a:bodyPr/>
                    <a:lstStyle/>
                    <a:p>
                      <a:pPr algn="r">
                        <a:lnSpc>
                          <a:spcPct val="150000"/>
                        </a:lnSpc>
                        <a:spcAft>
                          <a:spcPts val="0"/>
                        </a:spcAft>
                      </a:pPr>
                      <a:r>
                        <a:rPr lang="zh-CN" sz="1400" kern="100">
                          <a:solidFill>
                            <a:srgbClr val="4169E1"/>
                          </a:solidFill>
                          <a:latin typeface=""/>
                          <a:ea typeface="宋体"/>
                          <a:cs typeface="Times New Roman"/>
                        </a:rPr>
                        <a:t>相对密度</a:t>
                      </a:r>
                      <a:r>
                        <a:rPr lang="en-US" sz="1400" kern="100">
                          <a:solidFill>
                            <a:srgbClr val="4169E1"/>
                          </a:solidFill>
                          <a:latin typeface=""/>
                          <a:ea typeface="宋体"/>
                          <a:cs typeface="Times New Roman"/>
                        </a:rPr>
                        <a:t>(</a:t>
                      </a:r>
                      <a:r>
                        <a:rPr lang="zh-CN" sz="1400" kern="100">
                          <a:solidFill>
                            <a:srgbClr val="4169E1"/>
                          </a:solidFill>
                          <a:latin typeface=""/>
                          <a:ea typeface="宋体"/>
                          <a:cs typeface="Times New Roman"/>
                        </a:rPr>
                        <a:t>水</a:t>
                      </a:r>
                      <a:r>
                        <a:rPr lang="en-US" sz="1400" kern="100">
                          <a:solidFill>
                            <a:srgbClr val="4169E1"/>
                          </a:solidFill>
                          <a:latin typeface=""/>
                          <a:ea typeface="宋体"/>
                          <a:cs typeface="Times New Roman"/>
                        </a:rPr>
                        <a:t>=1)</a:t>
                      </a:r>
                      <a:r>
                        <a:rPr lang="zh-CN" sz="1400" kern="100">
                          <a:solidFill>
                            <a:srgbClr val="4169E1"/>
                          </a:solidFill>
                          <a:latin typeface=""/>
                          <a:ea typeface="宋体"/>
                          <a:cs typeface="Times New Roman"/>
                        </a:rPr>
                        <a:t>：</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400" kern="100">
                          <a:latin typeface=""/>
                          <a:ea typeface="宋体"/>
                          <a:cs typeface="Times New Roman"/>
                        </a:rPr>
                        <a:t>1.68</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27057">
                <a:tc>
                  <a:txBody>
                    <a:bodyPr/>
                    <a:lstStyle/>
                    <a:p>
                      <a:pPr algn="r">
                        <a:lnSpc>
                          <a:spcPct val="150000"/>
                        </a:lnSpc>
                        <a:spcAft>
                          <a:spcPts val="0"/>
                        </a:spcAft>
                      </a:pPr>
                      <a:r>
                        <a:rPr lang="zh-CN" sz="1400" kern="100">
                          <a:solidFill>
                            <a:srgbClr val="4169E1"/>
                          </a:solidFill>
                          <a:latin typeface=""/>
                          <a:ea typeface="宋体"/>
                          <a:cs typeface="Times New Roman"/>
                        </a:rPr>
                        <a:t>相对蒸气密度</a:t>
                      </a:r>
                      <a:r>
                        <a:rPr lang="en-US" sz="1400" kern="100">
                          <a:solidFill>
                            <a:srgbClr val="4169E1"/>
                          </a:solidFill>
                          <a:latin typeface=""/>
                          <a:ea typeface="宋体"/>
                          <a:cs typeface="Times New Roman"/>
                        </a:rPr>
                        <a:t>(</a:t>
                      </a:r>
                      <a:r>
                        <a:rPr lang="zh-CN" sz="1400" kern="100">
                          <a:solidFill>
                            <a:srgbClr val="4169E1"/>
                          </a:solidFill>
                          <a:latin typeface=""/>
                          <a:ea typeface="宋体"/>
                          <a:cs typeface="Times New Roman"/>
                        </a:rPr>
                        <a:t>空气</a:t>
                      </a:r>
                      <a:r>
                        <a:rPr lang="en-US" sz="1400" kern="100">
                          <a:solidFill>
                            <a:srgbClr val="4169E1"/>
                          </a:solidFill>
                          <a:latin typeface=""/>
                          <a:ea typeface="宋体"/>
                          <a:cs typeface="Times New Roman"/>
                        </a:rPr>
                        <a:t>=1)</a:t>
                      </a:r>
                      <a:r>
                        <a:rPr lang="zh-CN" sz="1400" kern="100">
                          <a:solidFill>
                            <a:srgbClr val="4169E1"/>
                          </a:solidFill>
                          <a:latin typeface=""/>
                          <a:ea typeface="宋体"/>
                          <a:cs typeface="Times New Roman"/>
                        </a:rPr>
                        <a:t>：</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无资料</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27057">
                <a:tc>
                  <a:txBody>
                    <a:bodyPr/>
                    <a:lstStyle/>
                    <a:p>
                      <a:pPr algn="r">
                        <a:lnSpc>
                          <a:spcPct val="150000"/>
                        </a:lnSpc>
                        <a:spcAft>
                          <a:spcPts val="0"/>
                        </a:spcAft>
                      </a:pPr>
                      <a:r>
                        <a:rPr lang="zh-CN" sz="1400" kern="100">
                          <a:solidFill>
                            <a:srgbClr val="4169E1"/>
                          </a:solidFill>
                          <a:latin typeface=""/>
                          <a:ea typeface="宋体"/>
                          <a:cs typeface="Times New Roman"/>
                        </a:rPr>
                        <a:t>饱和蒸气压</a:t>
                      </a:r>
                      <a:r>
                        <a:rPr lang="en-US" sz="1400" kern="100">
                          <a:solidFill>
                            <a:srgbClr val="4169E1"/>
                          </a:solidFill>
                          <a:latin typeface=""/>
                          <a:ea typeface="宋体"/>
                          <a:cs typeface="Times New Roman"/>
                        </a:rPr>
                        <a:t>(kPa)</a:t>
                      </a:r>
                      <a:r>
                        <a:rPr lang="zh-CN" sz="1400" kern="100">
                          <a:solidFill>
                            <a:srgbClr val="4169E1"/>
                          </a:solidFill>
                          <a:latin typeface=""/>
                          <a:ea typeface="宋体"/>
                          <a:cs typeface="Times New Roman"/>
                        </a:rPr>
                        <a:t>：</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400" kern="100">
                          <a:latin typeface=""/>
                          <a:ea typeface="宋体"/>
                          <a:cs typeface="Times New Roman"/>
                        </a:rPr>
                        <a:t>5.33(27.3</a:t>
                      </a:r>
                      <a:r>
                        <a:rPr lang="zh-CN" sz="1400" kern="100">
                          <a:latin typeface=""/>
                          <a:ea typeface="宋体"/>
                          <a:cs typeface="Times New Roman"/>
                        </a:rPr>
                        <a:t>℃</a:t>
                      </a:r>
                      <a:r>
                        <a:rPr lang="en-US" sz="1400" kern="100">
                          <a:latin typeface=""/>
                          <a:ea typeface="宋体"/>
                          <a:cs typeface="Times New Roman"/>
                        </a:rPr>
                        <a:t>)</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27057">
                <a:tc>
                  <a:txBody>
                    <a:bodyPr/>
                    <a:lstStyle/>
                    <a:p>
                      <a:pPr algn="r">
                        <a:lnSpc>
                          <a:spcPct val="150000"/>
                        </a:lnSpc>
                        <a:spcAft>
                          <a:spcPts val="0"/>
                        </a:spcAft>
                      </a:pPr>
                      <a:r>
                        <a:rPr lang="zh-CN" sz="1400" kern="100">
                          <a:solidFill>
                            <a:srgbClr val="4169E1"/>
                          </a:solidFill>
                          <a:latin typeface=""/>
                          <a:ea typeface="宋体"/>
                          <a:cs typeface="Times New Roman"/>
                        </a:rPr>
                        <a:t>燃烧热</a:t>
                      </a:r>
                      <a:r>
                        <a:rPr lang="en-US" sz="1400" kern="100">
                          <a:solidFill>
                            <a:srgbClr val="4169E1"/>
                          </a:solidFill>
                          <a:latin typeface=""/>
                          <a:ea typeface="宋体"/>
                          <a:cs typeface="Times New Roman"/>
                        </a:rPr>
                        <a:t>(kJ/mol)</a:t>
                      </a:r>
                      <a:r>
                        <a:rPr lang="zh-CN" sz="1400" kern="100">
                          <a:solidFill>
                            <a:srgbClr val="4169E1"/>
                          </a:solidFill>
                          <a:latin typeface=""/>
                          <a:ea typeface="宋体"/>
                          <a:cs typeface="Times New Roman"/>
                        </a:rPr>
                        <a:t>：</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无意义</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27047">
                <a:tc>
                  <a:txBody>
                    <a:bodyPr/>
                    <a:lstStyle/>
                    <a:p>
                      <a:pPr algn="r">
                        <a:lnSpc>
                          <a:spcPct val="150000"/>
                        </a:lnSpc>
                        <a:spcAft>
                          <a:spcPts val="0"/>
                        </a:spcAft>
                      </a:pPr>
                      <a:r>
                        <a:rPr lang="zh-CN" sz="1400" kern="100" dirty="0">
                          <a:solidFill>
                            <a:srgbClr val="4169E1"/>
                          </a:solidFill>
                          <a:latin typeface=""/>
                          <a:ea typeface="宋体"/>
                          <a:cs typeface="Times New Roman"/>
                        </a:rPr>
                        <a:t>溶解性：</a:t>
                      </a:r>
                      <a:endParaRPr lang="zh-CN" sz="14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无资料。</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27047">
                <a:tc>
                  <a:txBody>
                    <a:bodyPr/>
                    <a:lstStyle/>
                    <a:p>
                      <a:pPr algn="r">
                        <a:lnSpc>
                          <a:spcPct val="150000"/>
                        </a:lnSpc>
                        <a:spcAft>
                          <a:spcPts val="0"/>
                        </a:spcAft>
                      </a:pPr>
                      <a:r>
                        <a:rPr lang="zh-CN" sz="1400" kern="100">
                          <a:solidFill>
                            <a:srgbClr val="4169E1"/>
                          </a:solidFill>
                          <a:latin typeface=""/>
                          <a:ea typeface="宋体"/>
                          <a:cs typeface="Times New Roman"/>
                        </a:rPr>
                        <a:t>主要用途：</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用于医药，合成染料及塑料的生产。</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27047">
                <a:tc>
                  <a:txBody>
                    <a:bodyPr/>
                    <a:lstStyle/>
                    <a:p>
                      <a:pPr algn="r">
                        <a:lnSpc>
                          <a:spcPct val="150000"/>
                        </a:lnSpc>
                        <a:spcAft>
                          <a:spcPts val="0"/>
                        </a:spcAft>
                      </a:pPr>
                      <a:r>
                        <a:rPr lang="zh-CN" sz="1400" kern="100">
                          <a:solidFill>
                            <a:srgbClr val="4169E1"/>
                          </a:solidFill>
                          <a:latin typeface=""/>
                          <a:ea typeface="宋体"/>
                          <a:cs typeface="Times New Roman"/>
                        </a:rPr>
                        <a:t>其它理化性质：</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14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graphicFrame>
        <p:nvGraphicFramePr>
          <p:cNvPr id="6" name="表格 5"/>
          <p:cNvGraphicFramePr>
            <a:graphicFrameLocks noGrp="1"/>
          </p:cNvGraphicFramePr>
          <p:nvPr/>
        </p:nvGraphicFramePr>
        <p:xfrm>
          <a:off x="899592" y="1556792"/>
          <a:ext cx="7344816" cy="4104455"/>
        </p:xfrm>
        <a:graphic>
          <a:graphicData uri="http://schemas.openxmlformats.org/drawingml/2006/table">
            <a:tbl>
              <a:tblPr/>
              <a:tblGrid>
                <a:gridCol w="2109846">
                  <a:extLst>
                    <a:ext uri="{9D8B030D-6E8A-4147-A177-3AD203B41FA5}">
                      <a16:colId xmlns:a16="http://schemas.microsoft.com/office/drawing/2014/main" val="20000"/>
                    </a:ext>
                  </a:extLst>
                </a:gridCol>
                <a:gridCol w="5234970">
                  <a:extLst>
                    <a:ext uri="{9D8B030D-6E8A-4147-A177-3AD203B41FA5}">
                      <a16:colId xmlns:a16="http://schemas.microsoft.com/office/drawing/2014/main" val="20001"/>
                    </a:ext>
                  </a:extLst>
                </a:gridCol>
              </a:tblGrid>
              <a:tr h="752867">
                <a:tc gridSpan="2">
                  <a:txBody>
                    <a:bodyPr/>
                    <a:lstStyle/>
                    <a:p>
                      <a:pPr algn="ctr">
                        <a:spcAft>
                          <a:spcPts val="0"/>
                        </a:spcAft>
                        <a:buFont typeface="Wingdings" pitchFamily="2" charset="2"/>
                        <a:buChar char="u"/>
                      </a:pPr>
                      <a:r>
                        <a:rPr lang="zh-CN" sz="2000" b="1" kern="100" dirty="0">
                          <a:latin typeface=""/>
                          <a:ea typeface="宋体"/>
                          <a:cs typeface="Times New Roman"/>
                        </a:rPr>
                        <a:t>第十部分：稳定性和反应活性</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573951">
                <a:tc>
                  <a:txBody>
                    <a:bodyPr/>
                    <a:lstStyle/>
                    <a:p>
                      <a:pPr algn="r">
                        <a:lnSpc>
                          <a:spcPct val="150000"/>
                        </a:lnSpc>
                        <a:spcAft>
                          <a:spcPts val="0"/>
                        </a:spcAft>
                      </a:pPr>
                      <a:r>
                        <a:rPr lang="zh-CN" sz="2000" kern="100">
                          <a:solidFill>
                            <a:srgbClr val="4169E1"/>
                          </a:solidFill>
                          <a:latin typeface=""/>
                          <a:ea typeface="宋体"/>
                          <a:cs typeface="Times New Roman"/>
                        </a:rPr>
                        <a:t>稳定性：</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000" kern="100" dirty="0">
                          <a:solidFill>
                            <a:srgbClr val="000000"/>
                          </a:solidFill>
                          <a:latin typeface=""/>
                          <a:ea typeface="宋体"/>
                          <a:cs typeface="Times New Roman"/>
                        </a:rPr>
                        <a:t>稳定</a:t>
                      </a:r>
                      <a:endParaRPr lang="en-US" sz="20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73951">
                <a:tc>
                  <a:txBody>
                    <a:bodyPr/>
                    <a:lstStyle/>
                    <a:p>
                      <a:pPr algn="r">
                        <a:lnSpc>
                          <a:spcPct val="150000"/>
                        </a:lnSpc>
                        <a:spcAft>
                          <a:spcPts val="0"/>
                        </a:spcAft>
                      </a:pPr>
                      <a:r>
                        <a:rPr lang="zh-CN" sz="2000" kern="100">
                          <a:solidFill>
                            <a:srgbClr val="4169E1"/>
                          </a:solidFill>
                          <a:latin typeface=""/>
                          <a:ea typeface="宋体"/>
                          <a:cs typeface="Times New Roman"/>
                        </a:rPr>
                        <a:t>禁配物：</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000" kern="100">
                          <a:latin typeface=""/>
                          <a:ea typeface="宋体"/>
                          <a:cs typeface="Times New Roman"/>
                        </a:rPr>
                        <a:t>强还原剂、活性金属粉末、水、醇类。</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55784">
                <a:tc>
                  <a:txBody>
                    <a:bodyPr/>
                    <a:lstStyle/>
                    <a:p>
                      <a:pPr algn="r">
                        <a:lnSpc>
                          <a:spcPct val="150000"/>
                        </a:lnSpc>
                        <a:spcAft>
                          <a:spcPts val="0"/>
                        </a:spcAft>
                      </a:pPr>
                      <a:r>
                        <a:rPr lang="zh-CN" sz="2000" kern="100">
                          <a:solidFill>
                            <a:srgbClr val="4169E1"/>
                          </a:solidFill>
                          <a:latin typeface=""/>
                          <a:ea typeface="宋体"/>
                          <a:cs typeface="Times New Roman"/>
                        </a:rPr>
                        <a:t>避免接触的条件：</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000" kern="100">
                          <a:latin typeface=""/>
                          <a:ea typeface="宋体"/>
                          <a:cs typeface="Times New Roman"/>
                        </a:rPr>
                        <a:t>潮湿空气。</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73951">
                <a:tc>
                  <a:txBody>
                    <a:bodyPr/>
                    <a:lstStyle/>
                    <a:p>
                      <a:pPr algn="r">
                        <a:lnSpc>
                          <a:spcPct val="150000"/>
                        </a:lnSpc>
                        <a:spcAft>
                          <a:spcPts val="0"/>
                        </a:spcAft>
                      </a:pPr>
                      <a:r>
                        <a:rPr lang="zh-CN" sz="2000" kern="100">
                          <a:solidFill>
                            <a:srgbClr val="4169E1"/>
                          </a:solidFill>
                          <a:latin typeface=""/>
                          <a:ea typeface="宋体"/>
                          <a:cs typeface="Times New Roman"/>
                        </a:rPr>
                        <a:t>聚合危害：</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2000" kern="10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73951">
                <a:tc>
                  <a:txBody>
                    <a:bodyPr/>
                    <a:lstStyle/>
                    <a:p>
                      <a:pPr algn="r">
                        <a:lnSpc>
                          <a:spcPct val="150000"/>
                        </a:lnSpc>
                        <a:spcAft>
                          <a:spcPts val="0"/>
                        </a:spcAft>
                      </a:pPr>
                      <a:r>
                        <a:rPr lang="zh-CN" sz="2000" kern="100" dirty="0">
                          <a:solidFill>
                            <a:srgbClr val="4169E1"/>
                          </a:solidFill>
                          <a:latin typeface=""/>
                          <a:ea typeface="宋体"/>
                          <a:cs typeface="Times New Roman"/>
                        </a:rPr>
                        <a:t>分解产物：</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20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graphicFrame>
        <p:nvGraphicFramePr>
          <p:cNvPr id="3" name="表格 2"/>
          <p:cNvGraphicFramePr>
            <a:graphicFrameLocks noGrp="1"/>
          </p:cNvGraphicFramePr>
          <p:nvPr/>
        </p:nvGraphicFramePr>
        <p:xfrm>
          <a:off x="539552" y="1412776"/>
          <a:ext cx="7799146" cy="4474187"/>
        </p:xfrm>
        <a:graphic>
          <a:graphicData uri="http://schemas.openxmlformats.org/drawingml/2006/table">
            <a:tbl>
              <a:tblPr/>
              <a:tblGrid>
                <a:gridCol w="2240355">
                  <a:extLst>
                    <a:ext uri="{9D8B030D-6E8A-4147-A177-3AD203B41FA5}">
                      <a16:colId xmlns:a16="http://schemas.microsoft.com/office/drawing/2014/main" val="20000"/>
                    </a:ext>
                  </a:extLst>
                </a:gridCol>
                <a:gridCol w="5558791">
                  <a:extLst>
                    <a:ext uri="{9D8B030D-6E8A-4147-A177-3AD203B41FA5}">
                      <a16:colId xmlns:a16="http://schemas.microsoft.com/office/drawing/2014/main" val="20001"/>
                    </a:ext>
                  </a:extLst>
                </a:gridCol>
              </a:tblGrid>
              <a:tr h="516945">
                <a:tc gridSpan="2">
                  <a:txBody>
                    <a:bodyPr/>
                    <a:lstStyle/>
                    <a:p>
                      <a:pPr algn="ctr">
                        <a:spcAft>
                          <a:spcPts val="0"/>
                        </a:spcAft>
                        <a:buFont typeface="Wingdings" pitchFamily="2" charset="2"/>
                        <a:buChar char="u"/>
                      </a:pPr>
                      <a:r>
                        <a:rPr lang="zh-CN" sz="2000" b="1" kern="100" dirty="0">
                          <a:latin typeface=""/>
                          <a:ea typeface="宋体"/>
                          <a:cs typeface="Times New Roman"/>
                        </a:rPr>
                        <a:t>第十一部分：毒理学资料</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788189">
                <a:tc>
                  <a:txBody>
                    <a:bodyPr/>
                    <a:lstStyle/>
                    <a:p>
                      <a:pPr algn="l">
                        <a:lnSpc>
                          <a:spcPct val="150000"/>
                        </a:lnSpc>
                        <a:spcAft>
                          <a:spcPts val="0"/>
                        </a:spcAft>
                      </a:pPr>
                      <a:r>
                        <a:rPr lang="zh-CN" sz="2000" kern="100" dirty="0">
                          <a:solidFill>
                            <a:srgbClr val="4169E1"/>
                          </a:solidFill>
                          <a:latin typeface=""/>
                          <a:ea typeface="宋体"/>
                          <a:cs typeface="Times New Roman"/>
                        </a:rPr>
                        <a:t>急性毒性：</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altLang="zh-CN" sz="2000" kern="100" dirty="0">
                          <a:latin typeface="Times New Roman"/>
                          <a:ea typeface="+mn-ea"/>
                          <a:cs typeface="Times New Roman"/>
                        </a:rPr>
                        <a:t>LC50</a:t>
                      </a:r>
                      <a:r>
                        <a:rPr lang="zh-CN" altLang="en-US" sz="2000" kern="100" dirty="0">
                          <a:latin typeface="Times New Roman"/>
                          <a:ea typeface="+mn-ea"/>
                          <a:cs typeface="Times New Roman"/>
                        </a:rPr>
                        <a:t>：</a:t>
                      </a:r>
                      <a:r>
                        <a:rPr lang="en-US" altLang="zh-CN" sz="2000" kern="100" dirty="0">
                          <a:latin typeface="Times New Roman"/>
                          <a:ea typeface="+mn-ea"/>
                          <a:cs typeface="Times New Roman"/>
                        </a:rPr>
                        <a:t>200.3mg/m3</a:t>
                      </a:r>
                      <a:r>
                        <a:rPr lang="zh-CN" altLang="en-US" sz="2000" kern="100" dirty="0">
                          <a:latin typeface="Times New Roman"/>
                          <a:ea typeface="+mn-ea"/>
                          <a:cs typeface="Times New Roman"/>
                        </a:rPr>
                        <a:t>，</a:t>
                      </a:r>
                      <a:r>
                        <a:rPr lang="en-US" altLang="zh-CN" sz="2000" kern="100" dirty="0">
                          <a:latin typeface="Times New Roman"/>
                          <a:ea typeface="+mn-ea"/>
                          <a:cs typeface="Times New Roman"/>
                        </a:rPr>
                        <a:t>4</a:t>
                      </a:r>
                      <a:r>
                        <a:rPr lang="zh-CN" altLang="en-US" sz="2000" kern="100" dirty="0">
                          <a:latin typeface="Times New Roman"/>
                          <a:ea typeface="+mn-ea"/>
                          <a:cs typeface="Times New Roman"/>
                        </a:rPr>
                        <a:t>小时</a:t>
                      </a:r>
                      <a:r>
                        <a:rPr lang="en-US" altLang="zh-CN" sz="2000" kern="100" dirty="0">
                          <a:latin typeface="Times New Roman"/>
                          <a:ea typeface="+mn-ea"/>
                          <a:cs typeface="Times New Roman"/>
                        </a:rPr>
                        <a:t>(</a:t>
                      </a:r>
                      <a:r>
                        <a:rPr lang="zh-CN" altLang="en-US" sz="2000" kern="100" dirty="0">
                          <a:latin typeface="Times New Roman"/>
                          <a:ea typeface="+mn-ea"/>
                          <a:cs typeface="Times New Roman"/>
                        </a:rPr>
                        <a:t>大鼠吸入</a:t>
                      </a:r>
                      <a:r>
                        <a:rPr lang="en-US" altLang="zh-CN" sz="2000" kern="100" dirty="0">
                          <a:latin typeface="Times New Roman"/>
                          <a:ea typeface="+mn-ea"/>
                          <a:cs typeface="Times New Roman"/>
                        </a:rPr>
                        <a:t>)           </a:t>
                      </a:r>
                    </a:p>
                    <a:p>
                      <a:pPr algn="just">
                        <a:lnSpc>
                          <a:spcPct val="150000"/>
                        </a:lnSpc>
                        <a:spcAft>
                          <a:spcPts val="0"/>
                        </a:spcAft>
                      </a:pPr>
                      <a:r>
                        <a:rPr lang="en-US" altLang="zh-CN" sz="2000" kern="100" dirty="0">
                          <a:latin typeface="Times New Roman"/>
                          <a:ea typeface="+mn-ea"/>
                          <a:cs typeface="Times New Roman"/>
                        </a:rPr>
                        <a:t>LD50</a:t>
                      </a:r>
                      <a:r>
                        <a:rPr lang="zh-CN" altLang="en-US" sz="2000" kern="100" dirty="0">
                          <a:latin typeface="Times New Roman"/>
                          <a:ea typeface="+mn-ea"/>
                          <a:cs typeface="Times New Roman"/>
                        </a:rPr>
                        <a:t>：</a:t>
                      </a:r>
                      <a:r>
                        <a:rPr lang="en-US" altLang="zh-CN" sz="2000" kern="100" dirty="0">
                          <a:latin typeface="Times New Roman"/>
                          <a:ea typeface="+mn-ea"/>
                          <a:cs typeface="Times New Roman"/>
                        </a:rPr>
                        <a:t>280 mg/kg(</a:t>
                      </a:r>
                      <a:r>
                        <a:rPr lang="zh-CN" altLang="en-US" sz="2000" kern="100" dirty="0">
                          <a:latin typeface="Times New Roman"/>
                          <a:ea typeface="+mn-ea"/>
                          <a:cs typeface="Times New Roman"/>
                        </a:rPr>
                        <a:t>大鼠经口</a:t>
                      </a:r>
                      <a:r>
                        <a:rPr lang="en-US" altLang="zh-CN" sz="2000" kern="100" dirty="0">
                          <a:latin typeface="Times New Roman"/>
                          <a:ea typeface="+mn-ea"/>
                          <a:cs typeface="Times New Roman"/>
                        </a:rPr>
                        <a:t>)</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56842">
                <a:tc>
                  <a:txBody>
                    <a:bodyPr/>
                    <a:lstStyle/>
                    <a:p>
                      <a:pPr algn="l">
                        <a:lnSpc>
                          <a:spcPct val="150000"/>
                        </a:lnSpc>
                        <a:spcAft>
                          <a:spcPts val="0"/>
                        </a:spcAft>
                      </a:pPr>
                      <a:r>
                        <a:rPr lang="zh-CN" sz="2000" kern="100" dirty="0">
                          <a:solidFill>
                            <a:srgbClr val="4169E1"/>
                          </a:solidFill>
                          <a:latin typeface=""/>
                          <a:ea typeface="宋体"/>
                          <a:cs typeface="Times New Roman"/>
                        </a:rPr>
                        <a:t>亚急性和慢性毒性：</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2000" kern="10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94094">
                <a:tc>
                  <a:txBody>
                    <a:bodyPr/>
                    <a:lstStyle/>
                    <a:p>
                      <a:pPr algn="l">
                        <a:lnSpc>
                          <a:spcPct val="150000"/>
                        </a:lnSpc>
                        <a:spcAft>
                          <a:spcPts val="0"/>
                        </a:spcAft>
                      </a:pPr>
                      <a:r>
                        <a:rPr lang="zh-CN" sz="2000" kern="100" dirty="0">
                          <a:solidFill>
                            <a:srgbClr val="4169E1"/>
                          </a:solidFill>
                          <a:latin typeface=""/>
                          <a:ea typeface="宋体"/>
                          <a:cs typeface="Times New Roman"/>
                        </a:rPr>
                        <a:t>刺激性：</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000" kern="100" dirty="0">
                          <a:solidFill>
                            <a:srgbClr val="000000"/>
                          </a:solidFill>
                          <a:latin typeface=""/>
                          <a:ea typeface="宋体"/>
                          <a:cs typeface="Times New Roman"/>
                        </a:rPr>
                        <a:t>敏感</a:t>
                      </a:r>
                      <a:endParaRPr lang="en-US" sz="20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94094">
                <a:tc>
                  <a:txBody>
                    <a:bodyPr/>
                    <a:lstStyle/>
                    <a:p>
                      <a:pPr algn="l">
                        <a:lnSpc>
                          <a:spcPct val="150000"/>
                        </a:lnSpc>
                        <a:spcAft>
                          <a:spcPts val="0"/>
                        </a:spcAft>
                      </a:pPr>
                      <a:r>
                        <a:rPr lang="zh-CN" sz="2000" kern="100" dirty="0">
                          <a:solidFill>
                            <a:srgbClr val="4169E1"/>
                          </a:solidFill>
                          <a:latin typeface=""/>
                          <a:ea typeface="宋体"/>
                          <a:cs typeface="Times New Roman"/>
                        </a:rPr>
                        <a:t>致敏性：</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000" kern="100" dirty="0">
                          <a:solidFill>
                            <a:srgbClr val="000000"/>
                          </a:solidFill>
                          <a:latin typeface=""/>
                          <a:ea typeface="宋体"/>
                          <a:cs typeface="Times New Roman"/>
                        </a:rPr>
                        <a:t>无</a:t>
                      </a:r>
                      <a:endParaRPr lang="en-US" sz="20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94094">
                <a:tc>
                  <a:txBody>
                    <a:bodyPr/>
                    <a:lstStyle/>
                    <a:p>
                      <a:pPr algn="l">
                        <a:lnSpc>
                          <a:spcPct val="150000"/>
                        </a:lnSpc>
                        <a:spcAft>
                          <a:spcPts val="0"/>
                        </a:spcAft>
                      </a:pPr>
                      <a:r>
                        <a:rPr lang="zh-CN" sz="2000" kern="100" dirty="0">
                          <a:solidFill>
                            <a:srgbClr val="4169E1"/>
                          </a:solidFill>
                          <a:latin typeface=""/>
                          <a:ea typeface="宋体"/>
                          <a:cs typeface="Times New Roman"/>
                        </a:rPr>
                        <a:t>致突变性：</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000" kern="100" dirty="0">
                          <a:solidFill>
                            <a:srgbClr val="000000"/>
                          </a:solidFill>
                          <a:latin typeface=""/>
                          <a:ea typeface="宋体"/>
                          <a:cs typeface="Times New Roman"/>
                        </a:rPr>
                        <a:t>无资料</a:t>
                      </a:r>
                      <a:endParaRPr lang="en-US" sz="20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94094">
                <a:tc>
                  <a:txBody>
                    <a:bodyPr/>
                    <a:lstStyle/>
                    <a:p>
                      <a:pPr algn="l">
                        <a:lnSpc>
                          <a:spcPct val="150000"/>
                        </a:lnSpc>
                        <a:spcAft>
                          <a:spcPts val="0"/>
                        </a:spcAft>
                      </a:pPr>
                      <a:r>
                        <a:rPr lang="zh-CN" sz="2000" kern="100" dirty="0">
                          <a:solidFill>
                            <a:srgbClr val="4169E1"/>
                          </a:solidFill>
                          <a:latin typeface=""/>
                          <a:ea typeface="宋体"/>
                          <a:cs typeface="Times New Roman"/>
                        </a:rPr>
                        <a:t>致畸性：</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000" kern="100" dirty="0">
                          <a:solidFill>
                            <a:srgbClr val="000000"/>
                          </a:solidFill>
                          <a:latin typeface=""/>
                          <a:ea typeface="宋体"/>
                          <a:cs typeface="Times New Roman"/>
                        </a:rPr>
                        <a:t>无资料</a:t>
                      </a:r>
                      <a:endParaRPr lang="en-US" sz="20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94094">
                <a:tc>
                  <a:txBody>
                    <a:bodyPr/>
                    <a:lstStyle/>
                    <a:p>
                      <a:pPr algn="l">
                        <a:lnSpc>
                          <a:spcPct val="150000"/>
                        </a:lnSpc>
                        <a:spcAft>
                          <a:spcPts val="0"/>
                        </a:spcAft>
                      </a:pPr>
                      <a:r>
                        <a:rPr lang="zh-CN" sz="2000" kern="100" dirty="0">
                          <a:solidFill>
                            <a:srgbClr val="4169E1"/>
                          </a:solidFill>
                          <a:latin typeface=""/>
                          <a:ea typeface="宋体"/>
                          <a:cs typeface="Times New Roman"/>
                        </a:rPr>
                        <a:t>致癌性：</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000" kern="100" dirty="0">
                          <a:solidFill>
                            <a:srgbClr val="000000"/>
                          </a:solidFill>
                          <a:latin typeface=""/>
                          <a:ea typeface="宋体"/>
                          <a:cs typeface="Times New Roman"/>
                        </a:rPr>
                        <a:t>无资料</a:t>
                      </a:r>
                      <a:endParaRPr lang="en-US" sz="20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graphicFrame>
        <p:nvGraphicFramePr>
          <p:cNvPr id="3" name="表格 2"/>
          <p:cNvGraphicFramePr>
            <a:graphicFrameLocks noGrp="1"/>
          </p:cNvGraphicFramePr>
          <p:nvPr/>
        </p:nvGraphicFramePr>
        <p:xfrm>
          <a:off x="323528" y="980729"/>
          <a:ext cx="8424936" cy="2590800"/>
        </p:xfrm>
        <a:graphic>
          <a:graphicData uri="http://schemas.openxmlformats.org/drawingml/2006/table">
            <a:tbl>
              <a:tblPr/>
              <a:tblGrid>
                <a:gridCol w="2420117">
                  <a:extLst>
                    <a:ext uri="{9D8B030D-6E8A-4147-A177-3AD203B41FA5}">
                      <a16:colId xmlns:a16="http://schemas.microsoft.com/office/drawing/2014/main" val="20000"/>
                    </a:ext>
                  </a:extLst>
                </a:gridCol>
                <a:gridCol w="6004819">
                  <a:extLst>
                    <a:ext uri="{9D8B030D-6E8A-4147-A177-3AD203B41FA5}">
                      <a16:colId xmlns:a16="http://schemas.microsoft.com/office/drawing/2014/main" val="20001"/>
                    </a:ext>
                  </a:extLst>
                </a:gridCol>
              </a:tblGrid>
              <a:tr h="246052">
                <a:tc gridSpan="2">
                  <a:txBody>
                    <a:bodyPr/>
                    <a:lstStyle/>
                    <a:p>
                      <a:pPr algn="ctr">
                        <a:spcAft>
                          <a:spcPts val="0"/>
                        </a:spcAft>
                        <a:buFont typeface="Wingdings" pitchFamily="2" charset="2"/>
                        <a:buChar char="u"/>
                      </a:pPr>
                      <a:r>
                        <a:rPr lang="zh-CN" sz="2000" b="1" kern="100" dirty="0">
                          <a:latin typeface=""/>
                          <a:ea typeface="宋体"/>
                          <a:cs typeface="Times New Roman"/>
                        </a:rPr>
                        <a:t>第十二部分：生态学资料</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264637">
                <a:tc>
                  <a:txBody>
                    <a:bodyPr/>
                    <a:lstStyle/>
                    <a:p>
                      <a:pPr algn="r">
                        <a:lnSpc>
                          <a:spcPct val="150000"/>
                        </a:lnSpc>
                        <a:spcAft>
                          <a:spcPts val="0"/>
                        </a:spcAft>
                      </a:pPr>
                      <a:r>
                        <a:rPr lang="zh-CN" sz="2000" kern="100">
                          <a:solidFill>
                            <a:srgbClr val="4169E1"/>
                          </a:solidFill>
                          <a:latin typeface=""/>
                          <a:ea typeface="宋体"/>
                          <a:cs typeface="Times New Roman"/>
                        </a:rPr>
                        <a:t>生态毒理毒性：</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9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4637">
                <a:tc>
                  <a:txBody>
                    <a:bodyPr/>
                    <a:lstStyle/>
                    <a:p>
                      <a:pPr algn="r">
                        <a:lnSpc>
                          <a:spcPct val="150000"/>
                        </a:lnSpc>
                        <a:spcAft>
                          <a:spcPts val="0"/>
                        </a:spcAft>
                      </a:pPr>
                      <a:r>
                        <a:rPr lang="zh-CN" sz="2000" kern="100">
                          <a:solidFill>
                            <a:srgbClr val="4169E1"/>
                          </a:solidFill>
                          <a:latin typeface=""/>
                          <a:ea typeface="宋体"/>
                          <a:cs typeface="Times New Roman"/>
                        </a:rPr>
                        <a:t>生物降解性：</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900" kern="10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4637">
                <a:tc>
                  <a:txBody>
                    <a:bodyPr/>
                    <a:lstStyle/>
                    <a:p>
                      <a:pPr algn="r">
                        <a:lnSpc>
                          <a:spcPct val="150000"/>
                        </a:lnSpc>
                        <a:spcAft>
                          <a:spcPts val="0"/>
                        </a:spcAft>
                      </a:pPr>
                      <a:r>
                        <a:rPr lang="zh-CN" sz="2000" kern="100">
                          <a:solidFill>
                            <a:srgbClr val="4169E1"/>
                          </a:solidFill>
                          <a:latin typeface=""/>
                          <a:ea typeface="宋体"/>
                          <a:cs typeface="Times New Roman"/>
                        </a:rPr>
                        <a:t>非生物降解性：</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9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67608">
                <a:tc>
                  <a:txBody>
                    <a:bodyPr/>
                    <a:lstStyle/>
                    <a:p>
                      <a:pPr algn="r">
                        <a:lnSpc>
                          <a:spcPct val="150000"/>
                        </a:lnSpc>
                        <a:spcAft>
                          <a:spcPts val="0"/>
                        </a:spcAft>
                      </a:pPr>
                      <a:r>
                        <a:rPr lang="zh-CN" sz="2000" kern="100" dirty="0">
                          <a:solidFill>
                            <a:srgbClr val="4169E1"/>
                          </a:solidFill>
                          <a:latin typeface=""/>
                          <a:ea typeface="宋体"/>
                          <a:cs typeface="Times New Roman"/>
                        </a:rPr>
                        <a:t>生物富集或生物积累性：</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900" kern="100" dirty="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5" name="表格 4"/>
          <p:cNvGraphicFramePr>
            <a:graphicFrameLocks noGrp="1"/>
          </p:cNvGraphicFramePr>
          <p:nvPr/>
        </p:nvGraphicFramePr>
        <p:xfrm>
          <a:off x="323528" y="4005063"/>
          <a:ext cx="8424936" cy="2313542"/>
        </p:xfrm>
        <a:graphic>
          <a:graphicData uri="http://schemas.openxmlformats.org/drawingml/2006/table">
            <a:tbl>
              <a:tblPr/>
              <a:tblGrid>
                <a:gridCol w="2398888">
                  <a:extLst>
                    <a:ext uri="{9D8B030D-6E8A-4147-A177-3AD203B41FA5}">
                      <a16:colId xmlns:a16="http://schemas.microsoft.com/office/drawing/2014/main" val="20000"/>
                    </a:ext>
                  </a:extLst>
                </a:gridCol>
                <a:gridCol w="6026048">
                  <a:extLst>
                    <a:ext uri="{9D8B030D-6E8A-4147-A177-3AD203B41FA5}">
                      <a16:colId xmlns:a16="http://schemas.microsoft.com/office/drawing/2014/main" val="20001"/>
                    </a:ext>
                  </a:extLst>
                </a:gridCol>
              </a:tblGrid>
              <a:tr h="484742">
                <a:tc gridSpan="2">
                  <a:txBody>
                    <a:bodyPr/>
                    <a:lstStyle/>
                    <a:p>
                      <a:pPr algn="ctr">
                        <a:spcAft>
                          <a:spcPts val="0"/>
                        </a:spcAft>
                        <a:buFont typeface="Wingdings" pitchFamily="2" charset="2"/>
                        <a:buChar char="u"/>
                      </a:pPr>
                      <a:r>
                        <a:rPr lang="zh-CN" sz="2000" b="1" kern="100" dirty="0">
                          <a:latin typeface=""/>
                          <a:ea typeface="宋体"/>
                          <a:cs typeface="Times New Roman"/>
                        </a:rPr>
                        <a:t>第十三部分：</a:t>
                      </a:r>
                      <a:r>
                        <a:rPr lang="zh-CN" sz="2000" b="1" kern="100" dirty="0">
                          <a:solidFill>
                            <a:srgbClr val="FF0000"/>
                          </a:solidFill>
                          <a:latin typeface=""/>
                          <a:ea typeface="宋体"/>
                          <a:cs typeface="Times New Roman"/>
                        </a:rPr>
                        <a:t>废弃处置</a:t>
                      </a:r>
                      <a:r>
                        <a:rPr lang="zh-CN" altLang="en-US" sz="1600" b="1" kern="100" dirty="0">
                          <a:solidFill>
                            <a:srgbClr val="0033CC"/>
                          </a:solidFill>
                          <a:latin typeface=""/>
                          <a:ea typeface="宋体"/>
                          <a:cs typeface="Times New Roman"/>
                        </a:rPr>
                        <a:t>（此处重点讲实际安全处置操作）</a:t>
                      </a:r>
                      <a:endParaRPr lang="zh-CN" sz="1600" b="1" kern="100" dirty="0">
                        <a:solidFill>
                          <a:srgbClr val="0033CC"/>
                        </a:solidFill>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444181">
                <a:tc>
                  <a:txBody>
                    <a:bodyPr/>
                    <a:lstStyle/>
                    <a:p>
                      <a:pPr algn="r">
                        <a:lnSpc>
                          <a:spcPct val="150000"/>
                        </a:lnSpc>
                        <a:spcAft>
                          <a:spcPts val="0"/>
                        </a:spcAft>
                      </a:pPr>
                      <a:r>
                        <a:rPr lang="zh-CN" sz="2000" kern="100">
                          <a:solidFill>
                            <a:srgbClr val="4169E1"/>
                          </a:solidFill>
                          <a:latin typeface=""/>
                          <a:ea typeface="宋体"/>
                          <a:cs typeface="Times New Roman"/>
                        </a:rPr>
                        <a:t>废弃物性质：</a:t>
                      </a:r>
                      <a:endParaRPr lang="zh-CN" sz="20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2000" kern="10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88363">
                <a:tc>
                  <a:txBody>
                    <a:bodyPr/>
                    <a:lstStyle/>
                    <a:p>
                      <a:pPr algn="r">
                        <a:lnSpc>
                          <a:spcPct val="150000"/>
                        </a:lnSpc>
                        <a:spcAft>
                          <a:spcPts val="0"/>
                        </a:spcAft>
                      </a:pPr>
                      <a:r>
                        <a:rPr lang="zh-CN" sz="2000" kern="100" dirty="0">
                          <a:solidFill>
                            <a:srgbClr val="4169E1"/>
                          </a:solidFill>
                          <a:latin typeface=""/>
                          <a:ea typeface="宋体"/>
                          <a:cs typeface="Times New Roman"/>
                        </a:rPr>
                        <a:t>废弃处置方法：</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000" kern="100" dirty="0">
                          <a:latin typeface=""/>
                          <a:ea typeface="宋体"/>
                          <a:cs typeface="Times New Roman"/>
                        </a:rPr>
                        <a:t>处置前应参阅国家和地方有关法规。</a:t>
                      </a:r>
                      <a:r>
                        <a:rPr lang="zh-CN" altLang="en-US" sz="2000" kern="100" dirty="0">
                          <a:latin typeface=""/>
                          <a:ea typeface="宋体"/>
                          <a:cs typeface="Times New Roman"/>
                        </a:rPr>
                        <a:t>（</a:t>
                      </a:r>
                      <a:r>
                        <a:rPr lang="zh-CN" altLang="en-US" sz="2000" kern="100" dirty="0">
                          <a:solidFill>
                            <a:srgbClr val="FF0000"/>
                          </a:solidFill>
                          <a:latin typeface=""/>
                          <a:ea typeface="宋体"/>
                          <a:cs typeface="Times New Roman"/>
                        </a:rPr>
                        <a:t>处理后的黄沙</a:t>
                      </a:r>
                      <a:r>
                        <a:rPr lang="zh-CN" altLang="en-US" sz="2000" kern="100" dirty="0">
                          <a:latin typeface=""/>
                          <a:ea typeface="宋体"/>
                          <a:cs typeface="Times New Roman"/>
                        </a:rPr>
                        <a:t>）</a:t>
                      </a:r>
                      <a:r>
                        <a:rPr lang="zh-CN" sz="2000" kern="100" dirty="0">
                          <a:solidFill>
                            <a:srgbClr val="0033CC"/>
                          </a:solidFill>
                          <a:latin typeface=""/>
                          <a:ea typeface="宋体"/>
                          <a:cs typeface="Times New Roman"/>
                        </a:rPr>
                        <a:t>倒入碳酸氢钠溶液中，用氨水喷洒，</a:t>
                      </a:r>
                      <a:r>
                        <a:rPr lang="zh-CN" sz="2000" kern="100" dirty="0">
                          <a:latin typeface=""/>
                          <a:ea typeface="宋体"/>
                          <a:cs typeface="Times New Roman"/>
                        </a:rPr>
                        <a:t>反应停止后，用水冲入废水系统。</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87981">
                <a:tc>
                  <a:txBody>
                    <a:bodyPr/>
                    <a:lstStyle/>
                    <a:p>
                      <a:pPr algn="r">
                        <a:lnSpc>
                          <a:spcPct val="150000"/>
                        </a:lnSpc>
                        <a:spcAft>
                          <a:spcPts val="0"/>
                        </a:spcAft>
                      </a:pPr>
                      <a:r>
                        <a:rPr lang="zh-CN" sz="2000" kern="100" dirty="0">
                          <a:solidFill>
                            <a:srgbClr val="4169E1"/>
                          </a:solidFill>
                          <a:latin typeface=""/>
                          <a:ea typeface="宋体"/>
                          <a:cs typeface="Times New Roman"/>
                        </a:rPr>
                        <a:t>废弃注意事项：</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1340768"/>
            <a:ext cx="7416824" cy="496996"/>
          </a:xfrm>
          <a:prstGeom prst="rect">
            <a:avLst/>
          </a:prstGeom>
          <a:noFill/>
        </p:spPr>
        <p:txBody>
          <a:bodyPr wrap="square" rtlCol="0">
            <a:spAutoFit/>
          </a:bodyPr>
          <a:lstStyle/>
          <a:p>
            <a:pPr algn="ctr">
              <a:lnSpc>
                <a:spcPct val="150000"/>
              </a:lnSpc>
            </a:pPr>
            <a:endParaRPr lang="en-US" altLang="zh-CN" sz="2000" dirty="0">
              <a:solidFill>
                <a:srgbClr val="0033CC"/>
              </a:solidFill>
            </a:endParaRPr>
          </a:p>
        </p:txBody>
      </p:sp>
      <p:sp>
        <p:nvSpPr>
          <p:cNvPr id="5" name="矩形 4"/>
          <p:cNvSpPr/>
          <p:nvPr/>
        </p:nvSpPr>
        <p:spPr>
          <a:xfrm>
            <a:off x="899592" y="1412776"/>
            <a:ext cx="7056784" cy="830997"/>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en-US" altLang="zh-CN" sz="2400" dirty="0"/>
              <a:t>1</a:t>
            </a:r>
            <a:r>
              <a:rPr lang="zh-CN" altLang="en-US" sz="2400" dirty="0"/>
              <a:t>、必须装在密闭的石英玻璃瓶内（</a:t>
            </a:r>
            <a:r>
              <a:rPr lang="zh-CN" altLang="en-US" sz="2400" dirty="0">
                <a:solidFill>
                  <a:srgbClr val="0033CC"/>
                </a:solidFill>
              </a:rPr>
              <a:t>呈酸性有腐蚀性</a:t>
            </a:r>
            <a:r>
              <a:rPr lang="zh-CN" altLang="en-US" sz="2400"/>
              <a:t>），不得暴露在</a:t>
            </a:r>
            <a:r>
              <a:rPr lang="zh-CN" altLang="en-US" sz="2400" dirty="0"/>
              <a:t>空气中。</a:t>
            </a:r>
            <a:endParaRPr lang="en-US" altLang="zh-CN" sz="2400" dirty="0"/>
          </a:p>
        </p:txBody>
      </p:sp>
      <p:sp>
        <p:nvSpPr>
          <p:cNvPr id="7" name="TextBox 6"/>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的一般特性要求</a:t>
            </a:r>
          </a:p>
        </p:txBody>
      </p:sp>
      <p:sp>
        <p:nvSpPr>
          <p:cNvPr id="8" name="矩形 7"/>
          <p:cNvSpPr/>
          <p:nvPr/>
        </p:nvSpPr>
        <p:spPr>
          <a:xfrm>
            <a:off x="899592" y="2852936"/>
            <a:ext cx="7056784" cy="830997"/>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en-US" altLang="zh-CN" sz="2400" dirty="0"/>
              <a:t>2</a:t>
            </a:r>
            <a:r>
              <a:rPr lang="zh-CN" altLang="en-US" sz="2400" dirty="0"/>
              <a:t>、暴露于潮湿空气中，能水解成磷酸和氯化氢。</a:t>
            </a:r>
            <a:endParaRPr lang="en-US" altLang="zh-CN" sz="2400" dirty="0"/>
          </a:p>
          <a:p>
            <a:r>
              <a:rPr lang="zh-CN" altLang="en-US" sz="2400" dirty="0">
                <a:solidFill>
                  <a:srgbClr val="FF0000"/>
                </a:solidFill>
              </a:rPr>
              <a:t>化学方程式</a:t>
            </a:r>
            <a:r>
              <a:rPr lang="zh-CN" altLang="en-US" sz="2400" dirty="0"/>
              <a:t>为：</a:t>
            </a:r>
            <a:r>
              <a:rPr lang="en-US" altLang="zh-CN" sz="2400" dirty="0">
                <a:solidFill>
                  <a:srgbClr val="FF0000"/>
                </a:solidFill>
              </a:rPr>
              <a:t>P0Cl</a:t>
            </a:r>
            <a:r>
              <a:rPr lang="en-US" altLang="zh-CN" sz="2400" baseline="-25000" dirty="0">
                <a:solidFill>
                  <a:srgbClr val="FF0000"/>
                </a:solidFill>
              </a:rPr>
              <a:t>3</a:t>
            </a:r>
            <a:r>
              <a:rPr lang="en-US" altLang="zh-CN" sz="2400" dirty="0">
                <a:solidFill>
                  <a:srgbClr val="FF0000"/>
                </a:solidFill>
              </a:rPr>
              <a:t>+2H</a:t>
            </a:r>
            <a:r>
              <a:rPr lang="en-US" altLang="zh-CN" sz="2400" baseline="-25000" dirty="0">
                <a:solidFill>
                  <a:srgbClr val="FF0000"/>
                </a:solidFill>
              </a:rPr>
              <a:t>2</a:t>
            </a:r>
            <a:r>
              <a:rPr lang="en-US" altLang="zh-CN" sz="2400" dirty="0">
                <a:solidFill>
                  <a:srgbClr val="FF0000"/>
                </a:solidFill>
              </a:rPr>
              <a:t>O=HPO</a:t>
            </a:r>
            <a:r>
              <a:rPr lang="en-US" altLang="zh-CN" sz="2400" baseline="-25000" dirty="0">
                <a:solidFill>
                  <a:srgbClr val="FF0000"/>
                </a:solidFill>
              </a:rPr>
              <a:t>3</a:t>
            </a:r>
            <a:r>
              <a:rPr lang="en-US" altLang="zh-CN" sz="2400" dirty="0">
                <a:solidFill>
                  <a:srgbClr val="FF0000"/>
                </a:solidFill>
              </a:rPr>
              <a:t>+3HCl</a:t>
            </a:r>
            <a:r>
              <a:rPr lang="zh-CN" altLang="en-US" sz="2400" dirty="0"/>
              <a:t>，发生白烟。</a:t>
            </a:r>
            <a:endParaRPr lang="en-US" altLang="zh-CN" sz="2400" dirty="0"/>
          </a:p>
        </p:txBody>
      </p:sp>
      <p:sp>
        <p:nvSpPr>
          <p:cNvPr id="10" name="矩形 9"/>
          <p:cNvSpPr/>
          <p:nvPr/>
        </p:nvSpPr>
        <p:spPr>
          <a:xfrm>
            <a:off x="899592" y="4293096"/>
            <a:ext cx="7056784" cy="830997"/>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en-US" altLang="zh-CN" sz="2400" dirty="0"/>
              <a:t>3</a:t>
            </a:r>
            <a:r>
              <a:rPr lang="zh-CN" altLang="en-US" sz="2400" dirty="0"/>
              <a:t>、必须密封贮藏。遇</a:t>
            </a:r>
            <a:r>
              <a:rPr lang="zh-CN" altLang="en-US" sz="2400" dirty="0">
                <a:hlinkClick r:id="rId3" action="ppaction://hlinkfile"/>
              </a:rPr>
              <a:t>乙醇</a:t>
            </a:r>
            <a:r>
              <a:rPr lang="zh-CN" altLang="en-US" sz="2400" dirty="0"/>
              <a:t>和</a:t>
            </a:r>
            <a:r>
              <a:rPr lang="zh-CN" altLang="en-US" sz="2400" dirty="0">
                <a:solidFill>
                  <a:srgbClr val="FF0000"/>
                </a:solidFill>
              </a:rPr>
              <a:t>水</a:t>
            </a:r>
            <a:r>
              <a:rPr lang="zh-CN" altLang="en-US" sz="2400" dirty="0"/>
              <a:t>起剧烈水解反应（</a:t>
            </a:r>
            <a:r>
              <a:rPr lang="zh-CN" altLang="en-US" sz="2400" dirty="0">
                <a:solidFill>
                  <a:srgbClr val="0033CC"/>
                </a:solidFill>
              </a:rPr>
              <a:t>所以泄漏在地面上不能够使用水冲洗</a:t>
            </a:r>
            <a:r>
              <a:rPr lang="zh-CN" altLang="en-US" sz="2400" dirty="0"/>
              <a:t>）。</a:t>
            </a:r>
            <a:endParaRPr lang="en-US" altLang="zh-CN" sz="2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graphicFrame>
        <p:nvGraphicFramePr>
          <p:cNvPr id="3" name="表格 2"/>
          <p:cNvGraphicFramePr>
            <a:graphicFrameLocks noGrp="1"/>
          </p:cNvGraphicFramePr>
          <p:nvPr/>
        </p:nvGraphicFramePr>
        <p:xfrm>
          <a:off x="611560" y="1124744"/>
          <a:ext cx="7992888" cy="5217524"/>
        </p:xfrm>
        <a:graphic>
          <a:graphicData uri="http://schemas.openxmlformats.org/drawingml/2006/table">
            <a:tbl>
              <a:tblPr/>
              <a:tblGrid>
                <a:gridCol w="2296008">
                  <a:extLst>
                    <a:ext uri="{9D8B030D-6E8A-4147-A177-3AD203B41FA5}">
                      <a16:colId xmlns:a16="http://schemas.microsoft.com/office/drawing/2014/main" val="20000"/>
                    </a:ext>
                  </a:extLst>
                </a:gridCol>
                <a:gridCol w="5696880">
                  <a:extLst>
                    <a:ext uri="{9D8B030D-6E8A-4147-A177-3AD203B41FA5}">
                      <a16:colId xmlns:a16="http://schemas.microsoft.com/office/drawing/2014/main" val="20001"/>
                    </a:ext>
                  </a:extLst>
                </a:gridCol>
              </a:tblGrid>
              <a:tr h="416924">
                <a:tc gridSpan="2">
                  <a:txBody>
                    <a:bodyPr/>
                    <a:lstStyle/>
                    <a:p>
                      <a:pPr algn="ctr">
                        <a:spcAft>
                          <a:spcPts val="0"/>
                        </a:spcAft>
                        <a:buFont typeface="Wingdings" pitchFamily="2" charset="2"/>
                        <a:buChar char="u"/>
                      </a:pPr>
                      <a:r>
                        <a:rPr lang="zh-CN" sz="2000" b="1" kern="100" dirty="0">
                          <a:latin typeface=""/>
                          <a:ea typeface="宋体"/>
                          <a:cs typeface="Times New Roman"/>
                        </a:rPr>
                        <a:t>第十四部分：运输信息</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317843">
                <a:tc>
                  <a:txBody>
                    <a:bodyPr/>
                    <a:lstStyle/>
                    <a:p>
                      <a:pPr algn="r">
                        <a:lnSpc>
                          <a:spcPct val="150000"/>
                        </a:lnSpc>
                        <a:spcAft>
                          <a:spcPts val="0"/>
                        </a:spcAft>
                      </a:pPr>
                      <a:r>
                        <a:rPr lang="zh-CN" sz="1400" kern="100">
                          <a:solidFill>
                            <a:srgbClr val="4169E1"/>
                          </a:solidFill>
                          <a:latin typeface=""/>
                          <a:ea typeface="宋体"/>
                          <a:cs typeface="Times New Roman"/>
                        </a:rPr>
                        <a:t>危险货物编号：</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400" kern="100">
                          <a:latin typeface=""/>
                          <a:ea typeface="宋体"/>
                          <a:cs typeface="Times New Roman"/>
                        </a:rPr>
                        <a:t>81040 </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7843">
                <a:tc>
                  <a:txBody>
                    <a:bodyPr/>
                    <a:lstStyle/>
                    <a:p>
                      <a:pPr algn="r">
                        <a:lnSpc>
                          <a:spcPct val="150000"/>
                        </a:lnSpc>
                        <a:spcAft>
                          <a:spcPts val="0"/>
                        </a:spcAft>
                      </a:pPr>
                      <a:r>
                        <a:rPr lang="en-US" sz="1400" kern="100">
                          <a:solidFill>
                            <a:srgbClr val="4169E1"/>
                          </a:solidFill>
                          <a:latin typeface=""/>
                          <a:ea typeface="宋体"/>
                          <a:cs typeface="Times New Roman"/>
                        </a:rPr>
                        <a:t>UN</a:t>
                      </a:r>
                      <a:r>
                        <a:rPr lang="zh-CN" sz="1400" kern="100">
                          <a:solidFill>
                            <a:srgbClr val="4169E1"/>
                          </a:solidFill>
                          <a:latin typeface=""/>
                          <a:ea typeface="宋体"/>
                          <a:cs typeface="Times New Roman"/>
                        </a:rPr>
                        <a:t>编号：</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400" kern="100">
                          <a:latin typeface=""/>
                          <a:ea typeface="宋体"/>
                          <a:cs typeface="Times New Roman"/>
                        </a:rPr>
                        <a:t>1810</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17843">
                <a:tc>
                  <a:txBody>
                    <a:bodyPr/>
                    <a:lstStyle/>
                    <a:p>
                      <a:pPr algn="r">
                        <a:lnSpc>
                          <a:spcPct val="150000"/>
                        </a:lnSpc>
                        <a:spcAft>
                          <a:spcPts val="0"/>
                        </a:spcAft>
                      </a:pPr>
                      <a:r>
                        <a:rPr lang="zh-CN" sz="1400" kern="100">
                          <a:solidFill>
                            <a:srgbClr val="4169E1"/>
                          </a:solidFill>
                          <a:latin typeface=""/>
                          <a:ea typeface="宋体"/>
                          <a:cs typeface="Times New Roman"/>
                        </a:rPr>
                        <a:t>包装标志：</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en-US" sz="1400" kern="100">
                        <a:solidFill>
                          <a:srgbClr val="000000"/>
                        </a:solidFill>
                        <a:latin typeface=""/>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17843">
                <a:tc>
                  <a:txBody>
                    <a:bodyPr/>
                    <a:lstStyle/>
                    <a:p>
                      <a:pPr algn="r">
                        <a:lnSpc>
                          <a:spcPct val="150000"/>
                        </a:lnSpc>
                        <a:spcAft>
                          <a:spcPts val="0"/>
                        </a:spcAft>
                      </a:pPr>
                      <a:r>
                        <a:rPr lang="zh-CN" sz="1400" kern="100">
                          <a:solidFill>
                            <a:srgbClr val="4169E1"/>
                          </a:solidFill>
                          <a:latin typeface=""/>
                          <a:ea typeface="宋体"/>
                          <a:cs typeface="Times New Roman"/>
                        </a:rPr>
                        <a:t>包装类别：</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400" kern="100">
                          <a:latin typeface=""/>
                          <a:ea typeface="宋体"/>
                          <a:cs typeface="Times New Roman"/>
                        </a:rPr>
                        <a:t>O52</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97784">
                <a:tc>
                  <a:txBody>
                    <a:bodyPr/>
                    <a:lstStyle/>
                    <a:p>
                      <a:pPr algn="r">
                        <a:lnSpc>
                          <a:spcPct val="150000"/>
                        </a:lnSpc>
                        <a:spcAft>
                          <a:spcPts val="0"/>
                        </a:spcAft>
                      </a:pPr>
                      <a:r>
                        <a:rPr lang="zh-CN" sz="1400" kern="100">
                          <a:solidFill>
                            <a:srgbClr val="4169E1"/>
                          </a:solidFill>
                          <a:latin typeface=""/>
                          <a:ea typeface="宋体"/>
                          <a:cs typeface="Times New Roman"/>
                        </a:rPr>
                        <a:t>包装方法：</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a:latin typeface=""/>
                          <a:ea typeface="宋体"/>
                          <a:cs typeface="Times New Roman"/>
                        </a:rPr>
                        <a:t>闭口厚钢桶，采用</a:t>
                      </a:r>
                      <a:r>
                        <a:rPr lang="en-US" sz="1400" kern="100">
                          <a:latin typeface=""/>
                          <a:ea typeface="宋体"/>
                          <a:cs typeface="Times New Roman"/>
                        </a:rPr>
                        <a:t>2</a:t>
                      </a:r>
                      <a:r>
                        <a:rPr lang="zh-CN" sz="1400" kern="100">
                          <a:latin typeface=""/>
                          <a:ea typeface="宋体"/>
                          <a:cs typeface="Times New Roman"/>
                        </a:rPr>
                        <a:t>～</a:t>
                      </a:r>
                      <a:r>
                        <a:rPr lang="en-US" sz="1400" kern="100">
                          <a:latin typeface=""/>
                          <a:ea typeface="宋体"/>
                          <a:cs typeface="Times New Roman"/>
                        </a:rPr>
                        <a:t>3</a:t>
                      </a:r>
                      <a:r>
                        <a:rPr lang="zh-CN" sz="1400" kern="100">
                          <a:latin typeface=""/>
                          <a:ea typeface="宋体"/>
                          <a:cs typeface="Times New Roman"/>
                        </a:rPr>
                        <a:t>毫米厚的钢板焊接制成，桶身套有两道滚箍。螺纹口、盖、垫圈等封口件配套完好，每桶净重不超过</a:t>
                      </a:r>
                      <a:r>
                        <a:rPr lang="en-US" sz="1400" kern="100">
                          <a:latin typeface=""/>
                          <a:ea typeface="宋体"/>
                          <a:cs typeface="Times New Roman"/>
                        </a:rPr>
                        <a:t>300 </a:t>
                      </a:r>
                      <a:r>
                        <a:rPr lang="zh-CN" sz="1400" kern="100">
                          <a:latin typeface=""/>
                          <a:ea typeface="宋体"/>
                          <a:cs typeface="Times New Roman"/>
                        </a:rPr>
                        <a:t>公斤；玻璃瓶或塑料桶（罐）外全开口钢桶；玻璃瓶或塑料桶（罐）外普通木箱或半花格木箱；磨砂口玻璃瓶或螺纹口玻璃瓶外普通木箱；安瓿瓶外普通木箱。</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907058">
                <a:tc>
                  <a:txBody>
                    <a:bodyPr/>
                    <a:lstStyle/>
                    <a:p>
                      <a:pPr algn="r">
                        <a:lnSpc>
                          <a:spcPct val="150000"/>
                        </a:lnSpc>
                        <a:spcAft>
                          <a:spcPts val="0"/>
                        </a:spcAft>
                      </a:pPr>
                      <a:r>
                        <a:rPr lang="zh-CN" sz="1400" kern="100">
                          <a:solidFill>
                            <a:srgbClr val="4169E1"/>
                          </a:solidFill>
                          <a:latin typeface=""/>
                          <a:ea typeface="宋体"/>
                          <a:cs typeface="Times New Roman"/>
                        </a:rPr>
                        <a:t>运输注意事项：</a:t>
                      </a:r>
                      <a:endParaRPr lang="zh-CN" sz="14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400" kern="100" dirty="0">
                          <a:latin typeface=""/>
                          <a:ea typeface="宋体"/>
                          <a:cs typeface="Times New Roman"/>
                        </a:rPr>
                        <a:t>铁路运输时应严格按照铁道部《危险货物运输规则》中的危险货物配装表进行配装。起运时包装要完整，装载应稳妥。运输过程中要确保容器不泄漏、不倒塌、不坠落、不损坏。严禁与还原剂、活性金属粉末、醇类、食用化学品等混装混运。运输时运输车辆应配备泄漏应急处理设备。运输途中应防曝晒、雨淋，防高温。公路运输时要按规定路线行驶，勿在居民区和人口稠密区停留。</a:t>
                      </a:r>
                      <a:r>
                        <a:rPr lang="en-US" sz="1400" kern="100" dirty="0">
                          <a:latin typeface=""/>
                          <a:ea typeface="宋体"/>
                          <a:cs typeface="Times New Roman"/>
                        </a:rPr>
                        <a:t> </a:t>
                      </a:r>
                      <a:endParaRPr lang="zh-CN" sz="14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的</a:t>
            </a:r>
            <a:r>
              <a:rPr lang="en-US" altLang="zh-CN" b="1" dirty="0">
                <a:solidFill>
                  <a:srgbClr val="FF0000"/>
                </a:solidFill>
              </a:rPr>
              <a:t>MSDS</a:t>
            </a:r>
            <a:r>
              <a:rPr lang="zh-CN" altLang="en-US" b="1" dirty="0">
                <a:solidFill>
                  <a:schemeClr val="bg1"/>
                </a:solidFill>
              </a:rPr>
              <a:t>：六</a:t>
            </a:r>
          </a:p>
        </p:txBody>
      </p:sp>
      <p:graphicFrame>
        <p:nvGraphicFramePr>
          <p:cNvPr id="3" name="表格 2"/>
          <p:cNvGraphicFramePr>
            <a:graphicFrameLocks noGrp="1"/>
          </p:cNvGraphicFramePr>
          <p:nvPr/>
        </p:nvGraphicFramePr>
        <p:xfrm>
          <a:off x="971600" y="1916832"/>
          <a:ext cx="7344816" cy="2880320"/>
        </p:xfrm>
        <a:graphic>
          <a:graphicData uri="http://schemas.openxmlformats.org/drawingml/2006/table">
            <a:tbl>
              <a:tblPr/>
              <a:tblGrid>
                <a:gridCol w="2109846">
                  <a:extLst>
                    <a:ext uri="{9D8B030D-6E8A-4147-A177-3AD203B41FA5}">
                      <a16:colId xmlns:a16="http://schemas.microsoft.com/office/drawing/2014/main" val="20000"/>
                    </a:ext>
                  </a:extLst>
                </a:gridCol>
                <a:gridCol w="5234970">
                  <a:extLst>
                    <a:ext uri="{9D8B030D-6E8A-4147-A177-3AD203B41FA5}">
                      <a16:colId xmlns:a16="http://schemas.microsoft.com/office/drawing/2014/main" val="20001"/>
                    </a:ext>
                  </a:extLst>
                </a:gridCol>
              </a:tblGrid>
              <a:tr h="536675">
                <a:tc gridSpan="2">
                  <a:txBody>
                    <a:bodyPr/>
                    <a:lstStyle/>
                    <a:p>
                      <a:pPr algn="ctr">
                        <a:spcAft>
                          <a:spcPts val="0"/>
                        </a:spcAft>
                        <a:buFont typeface="Wingdings" pitchFamily="2" charset="2"/>
                        <a:buChar char="u"/>
                      </a:pPr>
                      <a:r>
                        <a:rPr lang="zh-CN" sz="2000" b="1" kern="100" dirty="0">
                          <a:latin typeface=""/>
                          <a:ea typeface="宋体"/>
                          <a:cs typeface="Times New Roman"/>
                        </a:rPr>
                        <a:t>第十五部分：法规信息</a:t>
                      </a:r>
                      <a:endParaRPr lang="zh-CN" sz="2000" b="1" kern="100" dirty="0">
                        <a:latin typeface="Times New Roman"/>
                        <a:ea typeface="宋体"/>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10000"/>
                  </a:ext>
                </a:extLst>
              </a:tr>
              <a:tr h="2343645">
                <a:tc>
                  <a:txBody>
                    <a:bodyPr/>
                    <a:lstStyle/>
                    <a:p>
                      <a:pPr algn="ctr">
                        <a:lnSpc>
                          <a:spcPct val="150000"/>
                        </a:lnSpc>
                        <a:spcAft>
                          <a:spcPts val="0"/>
                        </a:spcAft>
                      </a:pPr>
                      <a:endParaRPr lang="en-US" altLang="zh-CN" sz="2000" kern="100" dirty="0">
                        <a:solidFill>
                          <a:srgbClr val="4169E1"/>
                        </a:solidFill>
                        <a:latin typeface=""/>
                        <a:ea typeface="宋体"/>
                        <a:cs typeface="Times New Roman"/>
                      </a:endParaRPr>
                    </a:p>
                    <a:p>
                      <a:pPr algn="ctr">
                        <a:lnSpc>
                          <a:spcPct val="150000"/>
                        </a:lnSpc>
                        <a:spcAft>
                          <a:spcPts val="0"/>
                        </a:spcAft>
                      </a:pPr>
                      <a:r>
                        <a:rPr lang="zh-CN" sz="2000" kern="100" dirty="0">
                          <a:solidFill>
                            <a:srgbClr val="4169E1"/>
                          </a:solidFill>
                          <a:latin typeface=""/>
                          <a:ea typeface="宋体"/>
                          <a:cs typeface="Times New Roman"/>
                        </a:rPr>
                        <a:t>法规信息</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altLang="zh-CN" sz="2000" kern="100" dirty="0">
                          <a:latin typeface=""/>
                          <a:ea typeface="宋体"/>
                          <a:cs typeface="Times New Roman"/>
                        </a:rPr>
                        <a:t>《</a:t>
                      </a:r>
                      <a:r>
                        <a:rPr lang="zh-CN" altLang="en-US" sz="2000" kern="100" dirty="0">
                          <a:latin typeface=""/>
                          <a:ea typeface="宋体"/>
                          <a:cs typeface="Times New Roman"/>
                        </a:rPr>
                        <a:t>危险化学品安全管理条例</a:t>
                      </a:r>
                      <a:r>
                        <a:rPr lang="en-US" altLang="zh-CN" sz="2000" u="none" kern="100" dirty="0">
                          <a:latin typeface=""/>
                          <a:ea typeface="宋体"/>
                          <a:cs typeface="Times New Roman"/>
                        </a:rPr>
                        <a:t>》</a:t>
                      </a:r>
                      <a:r>
                        <a:rPr lang="zh-CN" altLang="en-US" sz="2000" u="none" kern="100" dirty="0">
                          <a:latin typeface=""/>
                          <a:ea typeface="宋体"/>
                          <a:cs typeface="Times New Roman"/>
                        </a:rPr>
                        <a:t>（国务院第</a:t>
                      </a:r>
                      <a:r>
                        <a:rPr lang="en-US" altLang="zh-CN" sz="2000" u="none" kern="100" dirty="0">
                          <a:latin typeface=""/>
                          <a:ea typeface="宋体"/>
                          <a:cs typeface="Times New Roman"/>
                        </a:rPr>
                        <a:t>591</a:t>
                      </a:r>
                      <a:r>
                        <a:rPr lang="zh-CN" altLang="en-US" sz="2000" u="none" kern="100" dirty="0">
                          <a:latin typeface=""/>
                          <a:ea typeface="宋体"/>
                          <a:cs typeface="Times New Roman"/>
                        </a:rPr>
                        <a:t>号令，</a:t>
                      </a:r>
                      <a:r>
                        <a:rPr lang="en-US" altLang="zh-CN" sz="2000" u="none" kern="100" dirty="0">
                          <a:latin typeface=""/>
                          <a:ea typeface="宋体"/>
                          <a:cs typeface="Times New Roman"/>
                        </a:rPr>
                        <a:t>2011</a:t>
                      </a:r>
                      <a:r>
                        <a:rPr lang="zh-CN" altLang="en-US" sz="2000" u="none" kern="100" dirty="0">
                          <a:latin typeface=""/>
                          <a:ea typeface="宋体"/>
                          <a:cs typeface="Times New Roman"/>
                        </a:rPr>
                        <a:t>年</a:t>
                      </a:r>
                      <a:r>
                        <a:rPr lang="en-US" altLang="zh-CN" sz="2000" u="none" kern="100" dirty="0">
                          <a:latin typeface=""/>
                          <a:ea typeface="宋体"/>
                          <a:cs typeface="Times New Roman"/>
                        </a:rPr>
                        <a:t>12</a:t>
                      </a:r>
                      <a:r>
                        <a:rPr lang="zh-CN" altLang="en-US" sz="2000" u="none" kern="100" dirty="0">
                          <a:latin typeface=""/>
                          <a:ea typeface="宋体"/>
                          <a:cs typeface="Times New Roman"/>
                        </a:rPr>
                        <a:t>月</a:t>
                      </a:r>
                      <a:r>
                        <a:rPr lang="en-US" altLang="zh-CN" sz="2000" u="none" kern="100" dirty="0">
                          <a:latin typeface=""/>
                          <a:ea typeface="宋体"/>
                          <a:cs typeface="Times New Roman"/>
                        </a:rPr>
                        <a:t>1</a:t>
                      </a:r>
                      <a:r>
                        <a:rPr lang="zh-CN" altLang="en-US" sz="2000" u="none" kern="100" dirty="0">
                          <a:latin typeface=""/>
                          <a:ea typeface="宋体"/>
                          <a:cs typeface="Times New Roman"/>
                        </a:rPr>
                        <a:t>日实施；</a:t>
                      </a:r>
                      <a:r>
                        <a:rPr lang="zh-CN" sz="2000" kern="100" dirty="0">
                          <a:latin typeface=""/>
                          <a:ea typeface="宋体"/>
                          <a:cs typeface="Times New Roman"/>
                        </a:rPr>
                        <a:t>常用危险化学品的分类及标志</a:t>
                      </a:r>
                      <a:r>
                        <a:rPr lang="en-US" sz="2000" kern="100" dirty="0">
                          <a:latin typeface=""/>
                          <a:ea typeface="宋体"/>
                          <a:cs typeface="Times New Roman"/>
                        </a:rPr>
                        <a:t> (GB 13690-92)</a:t>
                      </a:r>
                      <a:r>
                        <a:rPr lang="zh-CN" sz="2000" kern="100" dirty="0">
                          <a:latin typeface=""/>
                          <a:ea typeface="宋体"/>
                          <a:cs typeface="Times New Roman"/>
                        </a:rPr>
                        <a:t>将该物质划为第</a:t>
                      </a:r>
                      <a:r>
                        <a:rPr lang="en-US" sz="2000" kern="100" dirty="0">
                          <a:latin typeface=""/>
                          <a:ea typeface="宋体"/>
                          <a:cs typeface="Times New Roman"/>
                        </a:rPr>
                        <a:t>8.1 </a:t>
                      </a:r>
                      <a:r>
                        <a:rPr lang="zh-CN" sz="2000" kern="100" dirty="0">
                          <a:latin typeface=""/>
                          <a:ea typeface="宋体"/>
                          <a:cs typeface="Times New Roman"/>
                        </a:rPr>
                        <a:t>类酸性腐蚀品。</a:t>
                      </a:r>
                      <a:endParaRPr lang="zh-CN" sz="20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Documents and Settings\Administrator\桌面\u=4269656720,496071461&amp;fm=0&amp;gp=0.jpg"/>
          <p:cNvPicPr>
            <a:picLocks noChangeAspect="1" noChangeArrowheads="1"/>
          </p:cNvPicPr>
          <p:nvPr/>
        </p:nvPicPr>
        <p:blipFill>
          <a:blip r:embed="rId3" cstate="print"/>
          <a:srcRect/>
          <a:stretch>
            <a:fillRect/>
          </a:stretch>
        </p:blipFill>
        <p:spPr bwMode="auto">
          <a:xfrm>
            <a:off x="5715008" y="3857628"/>
            <a:ext cx="2282944" cy="1516527"/>
          </a:xfrm>
          <a:prstGeom prst="rect">
            <a:avLst/>
          </a:prstGeom>
          <a:noFill/>
        </p:spPr>
      </p:pic>
      <p:sp>
        <p:nvSpPr>
          <p:cNvPr id="3" name="TextBox 17"/>
          <p:cNvSpPr txBox="1">
            <a:spLocks noChangeArrowheads="1"/>
          </p:cNvSpPr>
          <p:nvPr/>
        </p:nvSpPr>
        <p:spPr bwMode="auto">
          <a:xfrm>
            <a:off x="428596" y="285728"/>
            <a:ext cx="3500462" cy="584775"/>
          </a:xfrm>
          <a:prstGeom prst="rect">
            <a:avLst/>
          </a:prstGeom>
          <a:noFill/>
          <a:ln w="9525">
            <a:noFill/>
            <a:miter lim="800000"/>
            <a:headEnd/>
            <a:tailEnd/>
          </a:ln>
        </p:spPr>
        <p:txBody>
          <a:bodyPr wrap="square">
            <a:spAutoFit/>
          </a:bodyPr>
          <a:lstStyle/>
          <a:p>
            <a:r>
              <a:rPr lang="zh-CN" altLang="en-US" sz="3200" dirty="0">
                <a:solidFill>
                  <a:schemeClr val="bg1"/>
                </a:solidFill>
                <a:latin typeface="华文新魏" pitchFamily="2" charset="-122"/>
                <a:ea typeface="华文新魏" pitchFamily="2" charset="-122"/>
              </a:rPr>
              <a:t>培训结束</a:t>
            </a:r>
          </a:p>
        </p:txBody>
      </p:sp>
      <p:sp>
        <p:nvSpPr>
          <p:cNvPr id="4" name="TextBox 3"/>
          <p:cNvSpPr txBox="1"/>
          <p:nvPr/>
        </p:nvSpPr>
        <p:spPr>
          <a:xfrm>
            <a:off x="1691680" y="2276872"/>
            <a:ext cx="6231066" cy="1107996"/>
          </a:xfrm>
          <a:prstGeom prst="rect">
            <a:avLst/>
          </a:prstGeom>
          <a:noFill/>
        </p:spPr>
        <p:txBody>
          <a:bodyPr wrap="square" rtlCol="0">
            <a:spAutoFit/>
          </a:bodyPr>
          <a:lstStyle/>
          <a:p>
            <a:pPr algn="ctr"/>
            <a:r>
              <a:rPr lang="zh-CN" altLang="en-US" sz="6600" dirty="0">
                <a:solidFill>
                  <a:srgbClr val="FF0000"/>
                </a:solidFill>
                <a:latin typeface="华文新魏" pitchFamily="2" charset="-122"/>
                <a:ea typeface="华文新魏" pitchFamily="2" charset="-122"/>
              </a:rPr>
              <a:t>谢谢大家！</a:t>
            </a:r>
            <a:endParaRPr lang="zh-CN" altLang="en-US" sz="2400" dirty="0">
              <a:solidFill>
                <a:srgbClr val="FF0000"/>
              </a:solidFill>
              <a:latin typeface="华文新魏" pitchFamily="2" charset="-122"/>
              <a:ea typeface="华文新魏" pitchFamily="2" charset="-122"/>
            </a:endParaRPr>
          </a:p>
        </p:txBody>
      </p:sp>
      <p:pic>
        <p:nvPicPr>
          <p:cNvPr id="56323" name="Picture 3" descr="C:\Documents and Settings\Administrator\桌面\u=2076654632,1626144743&amp;fm=52&amp;gp=0.jpg"/>
          <p:cNvPicPr>
            <a:picLocks noChangeAspect="1" noChangeArrowheads="1"/>
          </p:cNvPicPr>
          <p:nvPr/>
        </p:nvPicPr>
        <p:blipFill>
          <a:blip r:embed="rId4" cstate="print"/>
          <a:srcRect/>
          <a:stretch>
            <a:fillRect/>
          </a:stretch>
        </p:blipFill>
        <p:spPr bwMode="auto">
          <a:xfrm>
            <a:off x="1785918" y="3643314"/>
            <a:ext cx="1785950" cy="1785950"/>
          </a:xfrm>
          <a:prstGeom prst="rect">
            <a:avLst/>
          </a:prstGeom>
          <a:noFill/>
        </p:spPr>
      </p:pic>
      <p:sp>
        <p:nvSpPr>
          <p:cNvPr id="6" name="TextBox 5"/>
          <p:cNvSpPr txBox="1"/>
          <p:nvPr/>
        </p:nvSpPr>
        <p:spPr>
          <a:xfrm>
            <a:off x="1547664" y="1268760"/>
            <a:ext cx="6231066" cy="646331"/>
          </a:xfrm>
          <a:prstGeom prst="rect">
            <a:avLst/>
          </a:prstGeom>
          <a:noFill/>
        </p:spPr>
        <p:txBody>
          <a:bodyPr wrap="square" rtlCol="0">
            <a:spAutoFit/>
          </a:bodyPr>
          <a:lstStyle/>
          <a:p>
            <a:pPr algn="ctr"/>
            <a:r>
              <a:rPr lang="zh-CN" altLang="en-US" sz="3600" dirty="0">
                <a:solidFill>
                  <a:srgbClr val="FF0000"/>
                </a:solidFill>
                <a:latin typeface="华文新魏" pitchFamily="2" charset="-122"/>
                <a:ea typeface="华文新魏" pitchFamily="2" charset="-122"/>
              </a:rPr>
              <a:t>安全第一   预防为主</a:t>
            </a:r>
          </a:p>
        </p:txBody>
      </p:sp>
      <p:sp>
        <p:nvSpPr>
          <p:cNvPr id="7" name="TextBox 6"/>
          <p:cNvSpPr txBox="1"/>
          <p:nvPr/>
        </p:nvSpPr>
        <p:spPr>
          <a:xfrm>
            <a:off x="1547664" y="5517232"/>
            <a:ext cx="6231066" cy="461665"/>
          </a:xfrm>
          <a:prstGeom prst="rect">
            <a:avLst/>
          </a:prstGeom>
          <a:noFill/>
        </p:spPr>
        <p:txBody>
          <a:bodyPr wrap="square" rtlCol="0">
            <a:spAutoFit/>
          </a:bodyPr>
          <a:lstStyle/>
          <a:p>
            <a:pPr algn="ctr"/>
            <a:r>
              <a:rPr lang="zh-CN" altLang="en-US" sz="2400" dirty="0">
                <a:solidFill>
                  <a:srgbClr val="0033CC"/>
                </a:solidFill>
                <a:latin typeface="华文新魏" pitchFamily="2" charset="-122"/>
                <a:ea typeface="华文新魏" pitchFamily="2" charset="-122"/>
              </a:rPr>
              <a:t>对刚才的培训内容，进行书面答卷考核</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404664"/>
            <a:ext cx="4392488" cy="369332"/>
          </a:xfrm>
          <a:prstGeom prst="rect">
            <a:avLst/>
          </a:prstGeom>
          <a:noFill/>
        </p:spPr>
        <p:txBody>
          <a:bodyPr wrap="square" rtlCol="0">
            <a:spAutoFit/>
          </a:bodyPr>
          <a:lstStyle/>
          <a:p>
            <a:r>
              <a:rPr lang="zh-CN" altLang="en-US" b="1" dirty="0">
                <a:solidFill>
                  <a:srgbClr val="FFFF00"/>
                </a:solidFill>
              </a:rPr>
              <a:t>三氯氧磷</a:t>
            </a:r>
            <a:r>
              <a:rPr lang="zh-CN" altLang="en-US" b="1" dirty="0">
                <a:solidFill>
                  <a:schemeClr val="bg1"/>
                </a:solidFill>
              </a:rPr>
              <a:t>安全使用与管理培训：二</a:t>
            </a:r>
          </a:p>
        </p:txBody>
      </p:sp>
      <p:sp>
        <p:nvSpPr>
          <p:cNvPr id="4" name="TextBox 3"/>
          <p:cNvSpPr txBox="1"/>
          <p:nvPr/>
        </p:nvSpPr>
        <p:spPr>
          <a:xfrm>
            <a:off x="971600" y="1340768"/>
            <a:ext cx="7416824" cy="496996"/>
          </a:xfrm>
          <a:prstGeom prst="rect">
            <a:avLst/>
          </a:prstGeom>
          <a:noFill/>
        </p:spPr>
        <p:txBody>
          <a:bodyPr wrap="square" rtlCol="0">
            <a:spAutoFit/>
          </a:bodyPr>
          <a:lstStyle/>
          <a:p>
            <a:pPr algn="ctr">
              <a:lnSpc>
                <a:spcPct val="150000"/>
              </a:lnSpc>
            </a:pPr>
            <a:endParaRPr lang="en-US" altLang="zh-CN" sz="2000" dirty="0">
              <a:solidFill>
                <a:srgbClr val="0033CC"/>
              </a:solidFill>
            </a:endParaRPr>
          </a:p>
        </p:txBody>
      </p:sp>
      <p:sp>
        <p:nvSpPr>
          <p:cNvPr id="6" name="矩形 5"/>
          <p:cNvSpPr/>
          <p:nvPr/>
        </p:nvSpPr>
        <p:spPr>
          <a:xfrm>
            <a:off x="1835696" y="2276872"/>
            <a:ext cx="5544616" cy="1446550"/>
          </a:xfrm>
          <a:prstGeom prst="rect">
            <a:avLst/>
          </a:prstGeom>
          <a:ln w="38100">
            <a:solidFill>
              <a:srgbClr val="FFFF00"/>
            </a:solidFill>
          </a:ln>
        </p:spPr>
        <p:style>
          <a:lnRef idx="0">
            <a:schemeClr val="accent1"/>
          </a:lnRef>
          <a:fillRef idx="3">
            <a:schemeClr val="accent1"/>
          </a:fillRef>
          <a:effectRef idx="3">
            <a:schemeClr val="accent1"/>
          </a:effectRef>
          <a:fontRef idx="minor">
            <a:schemeClr val="lt1"/>
          </a:fontRef>
        </p:style>
        <p:txBody>
          <a:bodyPr wrap="square">
            <a:spAutoFit/>
          </a:bodyPr>
          <a:lstStyle/>
          <a:p>
            <a:pPr algn="ctr"/>
            <a:endParaRPr lang="en-US" altLang="zh-CN" sz="3200" b="1" dirty="0">
              <a:solidFill>
                <a:srgbClr val="FFFF00"/>
              </a:solidFill>
            </a:endParaRPr>
          </a:p>
          <a:p>
            <a:pPr algn="ctr"/>
            <a:r>
              <a:rPr lang="zh-CN" altLang="en-US" sz="2400" b="1" dirty="0">
                <a:solidFill>
                  <a:srgbClr val="FFFF00"/>
                </a:solidFill>
              </a:rPr>
              <a:t>三氯氧磷</a:t>
            </a:r>
            <a:r>
              <a:rPr lang="zh-CN" altLang="en-US" sz="2400" dirty="0"/>
              <a:t>在晶科公司的</a:t>
            </a:r>
            <a:r>
              <a:rPr lang="zh-CN" altLang="en-US" sz="2400" b="1" dirty="0">
                <a:solidFill>
                  <a:srgbClr val="FFFF00"/>
                </a:solidFill>
              </a:rPr>
              <a:t>用途</a:t>
            </a:r>
            <a:endParaRPr lang="en-US" altLang="zh-CN" sz="2400" b="1" dirty="0">
              <a:solidFill>
                <a:srgbClr val="FFFF00"/>
              </a:solidFill>
            </a:endParaRPr>
          </a:p>
          <a:p>
            <a:pPr algn="ctr"/>
            <a:endParaRPr lang="zh-CN" altLang="en-US" sz="3200" b="1" dirty="0">
              <a:solidFill>
                <a:srgbClr val="FFFF00"/>
              </a:solidFill>
            </a:endParaRPr>
          </a:p>
        </p:txBody>
      </p:sp>
      <p:sp>
        <p:nvSpPr>
          <p:cNvPr id="18" name="圆角矩形 17"/>
          <p:cNvSpPr/>
          <p:nvPr/>
        </p:nvSpPr>
        <p:spPr>
          <a:xfrm>
            <a:off x="755576" y="2636912"/>
            <a:ext cx="720080" cy="79208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sz="3600" dirty="0">
                <a:solidFill>
                  <a:schemeClr val="bg1"/>
                </a:solidFill>
              </a:rPr>
              <a:t>2</a:t>
            </a:r>
            <a:endParaRPr lang="zh-CN" altLang="en-US" sz="3600"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332656"/>
            <a:ext cx="4392488" cy="400110"/>
          </a:xfrm>
          <a:prstGeom prst="rect">
            <a:avLst/>
          </a:prstGeom>
          <a:noFill/>
        </p:spPr>
        <p:txBody>
          <a:bodyPr wrap="square" rtlCol="0">
            <a:spAutoFit/>
          </a:bodyPr>
          <a:lstStyle/>
          <a:p>
            <a:r>
              <a:rPr lang="zh-CN" altLang="en-US" sz="2000" b="1" dirty="0">
                <a:solidFill>
                  <a:schemeClr val="bg1"/>
                </a:solidFill>
              </a:rPr>
              <a:t>扩散设备：气源柜（源瓶）</a:t>
            </a:r>
          </a:p>
        </p:txBody>
      </p:sp>
      <p:pic>
        <p:nvPicPr>
          <p:cNvPr id="1026" name="Picture 2" descr="C:\Users\like580301\Desktop\三氯氧磷安全培训资料\源瓶\IMG_1794.jpg"/>
          <p:cNvPicPr>
            <a:picLocks noChangeAspect="1" noChangeArrowheads="1"/>
          </p:cNvPicPr>
          <p:nvPr/>
        </p:nvPicPr>
        <p:blipFill>
          <a:blip r:embed="rId3" cstate="print"/>
          <a:srcRect/>
          <a:stretch>
            <a:fillRect/>
          </a:stretch>
        </p:blipFill>
        <p:spPr bwMode="auto">
          <a:xfrm>
            <a:off x="251520" y="1700808"/>
            <a:ext cx="6264696" cy="4698310"/>
          </a:xfrm>
          <a:prstGeom prst="rect">
            <a:avLst/>
          </a:prstGeom>
          <a:noFill/>
        </p:spPr>
      </p:pic>
      <p:pic>
        <p:nvPicPr>
          <p:cNvPr id="1027" name="Picture 3" descr="C:\Users\like580301\Desktop\三氯氧磷安全培训资料\源瓶\IMG_1795.jpg"/>
          <p:cNvPicPr>
            <a:picLocks noChangeAspect="1" noChangeArrowheads="1"/>
          </p:cNvPicPr>
          <p:nvPr/>
        </p:nvPicPr>
        <p:blipFill>
          <a:blip r:embed="rId4" cstate="print"/>
          <a:srcRect/>
          <a:stretch>
            <a:fillRect/>
          </a:stretch>
        </p:blipFill>
        <p:spPr bwMode="auto">
          <a:xfrm>
            <a:off x="5436096" y="980728"/>
            <a:ext cx="3256375" cy="2442171"/>
          </a:xfrm>
          <a:prstGeom prst="rect">
            <a:avLst/>
          </a:prstGeom>
          <a:noFill/>
          <a:ln w="38100">
            <a:solidFill>
              <a:srgbClr val="FF0000"/>
            </a:solidFill>
          </a:ln>
        </p:spPr>
      </p:pic>
      <p:pic>
        <p:nvPicPr>
          <p:cNvPr id="1028" name="Picture 4" descr="C:\Users\like580301\Desktop\三氯氧磷安全培训资料\源瓶\IMG_1796.jpg"/>
          <p:cNvPicPr>
            <a:picLocks noChangeAspect="1" noChangeArrowheads="1"/>
          </p:cNvPicPr>
          <p:nvPr/>
        </p:nvPicPr>
        <p:blipFill>
          <a:blip r:embed="rId5" cstate="print"/>
          <a:srcRect/>
          <a:stretch>
            <a:fillRect/>
          </a:stretch>
        </p:blipFill>
        <p:spPr bwMode="auto">
          <a:xfrm>
            <a:off x="5436096" y="3861048"/>
            <a:ext cx="3360525" cy="2520280"/>
          </a:xfrm>
          <a:prstGeom prst="rect">
            <a:avLst/>
          </a:prstGeom>
          <a:noFill/>
          <a:ln w="38100">
            <a:solidFill>
              <a:srgbClr val="FFFF00"/>
            </a:solidFill>
          </a:ln>
        </p:spPr>
      </p:pic>
      <p:sp>
        <p:nvSpPr>
          <p:cNvPr id="7" name="矩形 6"/>
          <p:cNvSpPr/>
          <p:nvPr/>
        </p:nvSpPr>
        <p:spPr>
          <a:xfrm>
            <a:off x="611560" y="908720"/>
            <a:ext cx="4427984" cy="707886"/>
          </a:xfrm>
          <a:prstGeom prst="rect">
            <a:avLst/>
          </a:prstGeom>
        </p:spPr>
        <p:txBody>
          <a:bodyPr wrap="square">
            <a:spAutoFit/>
          </a:bodyPr>
          <a:lstStyle/>
          <a:p>
            <a:r>
              <a:rPr lang="zh-CN" altLang="en-US" sz="2000" b="1" dirty="0">
                <a:solidFill>
                  <a:srgbClr val="FF0000"/>
                </a:solidFill>
              </a:rPr>
              <a:t>三氯氧磷</a:t>
            </a:r>
            <a:r>
              <a:rPr lang="zh-CN" altLang="en-US" sz="2000" b="1" dirty="0">
                <a:solidFill>
                  <a:srgbClr val="0033CC"/>
                </a:solidFill>
              </a:rPr>
              <a:t>在晶科公司就是应用于电池片生产的扩散工序，作为磷源使用。</a:t>
            </a:r>
            <a:endParaRPr lang="en-US" altLang="zh-CN" sz="2000" b="1" dirty="0">
              <a:solidFill>
                <a:srgbClr val="0033CC"/>
              </a:solidFill>
            </a:endParaRPr>
          </a:p>
        </p:txBody>
      </p:sp>
      <p:sp>
        <p:nvSpPr>
          <p:cNvPr id="9" name="圆角矩形标注 8"/>
          <p:cNvSpPr/>
          <p:nvPr/>
        </p:nvSpPr>
        <p:spPr>
          <a:xfrm>
            <a:off x="251520" y="5517232"/>
            <a:ext cx="2304256" cy="864096"/>
          </a:xfrm>
          <a:prstGeom prst="wedgeRoundRectCallout">
            <a:avLst>
              <a:gd name="adj1" fmla="val 78222"/>
              <a:gd name="adj2" fmla="val -163728"/>
              <a:gd name="adj3" fmla="val 16667"/>
            </a:avLst>
          </a:prstGeom>
          <a:solidFill>
            <a:schemeClr val="accent3">
              <a:lumMod val="20000"/>
              <a:lumOff val="8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dirty="0">
                <a:solidFill>
                  <a:srgbClr val="0033CC"/>
                </a:solidFill>
              </a:rPr>
              <a:t>安装在扩散设备上的三氯氧磷源瓶</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404664"/>
            <a:ext cx="6408712" cy="369332"/>
          </a:xfrm>
          <a:prstGeom prst="rect">
            <a:avLst/>
          </a:prstGeom>
          <a:noFill/>
        </p:spPr>
        <p:txBody>
          <a:bodyPr wrap="square" rtlCol="0">
            <a:spAutoFit/>
          </a:bodyPr>
          <a:lstStyle/>
          <a:p>
            <a:r>
              <a:rPr lang="zh-CN" altLang="en-US" b="1" dirty="0">
                <a:solidFill>
                  <a:schemeClr val="bg1"/>
                </a:solidFill>
              </a:rPr>
              <a:t>扩散设备布置示意图</a:t>
            </a:r>
            <a:r>
              <a:rPr lang="en-US" altLang="zh-CN" b="1" dirty="0">
                <a:solidFill>
                  <a:schemeClr val="bg1"/>
                </a:solidFill>
              </a:rPr>
              <a:t>:</a:t>
            </a:r>
            <a:r>
              <a:rPr lang="zh-CN" altLang="en-US" b="1" dirty="0">
                <a:solidFill>
                  <a:srgbClr val="FF0000"/>
                </a:solidFill>
              </a:rPr>
              <a:t>先进的自动化设备确保安全</a:t>
            </a:r>
          </a:p>
        </p:txBody>
      </p:sp>
      <p:grpSp>
        <p:nvGrpSpPr>
          <p:cNvPr id="2" name="Group 3"/>
          <p:cNvGrpSpPr>
            <a:grpSpLocks/>
          </p:cNvGrpSpPr>
          <p:nvPr/>
        </p:nvGrpSpPr>
        <p:grpSpPr bwMode="auto">
          <a:xfrm>
            <a:off x="0" y="908050"/>
            <a:ext cx="8964613" cy="5402263"/>
            <a:chOff x="870" y="5373"/>
            <a:chExt cx="9527" cy="7106"/>
          </a:xfrm>
        </p:grpSpPr>
        <p:sp>
          <p:nvSpPr>
            <p:cNvPr id="7" name="Text Box 4"/>
            <p:cNvSpPr txBox="1">
              <a:spLocks noChangeArrowheads="1"/>
            </p:cNvSpPr>
            <p:nvPr/>
          </p:nvSpPr>
          <p:spPr bwMode="auto">
            <a:xfrm>
              <a:off x="3345" y="5373"/>
              <a:ext cx="1011" cy="452"/>
            </a:xfrm>
            <a:prstGeom prst="rect">
              <a:avLst/>
            </a:prstGeom>
            <a:noFill/>
            <a:ln w="9525">
              <a:noFill/>
              <a:miter lim="800000"/>
              <a:headEnd/>
              <a:tailEnd/>
            </a:ln>
          </p:spPr>
          <p:txBody>
            <a:bodyPr/>
            <a:lstStyle/>
            <a:p>
              <a:pPr algn="just"/>
              <a:r>
                <a:rPr lang="zh-CN" altLang="en-US" sz="2000">
                  <a:solidFill>
                    <a:srgbClr val="000000"/>
                  </a:solidFill>
                  <a:latin typeface="Times New Roman" pitchFamily="18" charset="0"/>
                </a:rPr>
                <a:t>排 风</a:t>
              </a:r>
              <a:endParaRPr lang="zh-CN" altLang="en-US" sz="2000">
                <a:latin typeface="Tahoma" pitchFamily="34" charset="0"/>
              </a:endParaRPr>
            </a:p>
          </p:txBody>
        </p:sp>
        <p:grpSp>
          <p:nvGrpSpPr>
            <p:cNvPr id="3" name="Group 5"/>
            <p:cNvGrpSpPr>
              <a:grpSpLocks/>
            </p:cNvGrpSpPr>
            <p:nvPr/>
          </p:nvGrpSpPr>
          <p:grpSpPr bwMode="auto">
            <a:xfrm>
              <a:off x="870" y="5442"/>
              <a:ext cx="9527" cy="7037"/>
              <a:chOff x="958" y="4989"/>
              <a:chExt cx="9527" cy="7037"/>
            </a:xfrm>
          </p:grpSpPr>
          <p:sp>
            <p:nvSpPr>
              <p:cNvPr id="9" name="Rectangle 6"/>
              <p:cNvSpPr>
                <a:spLocks noChangeArrowheads="1"/>
              </p:cNvSpPr>
              <p:nvPr/>
            </p:nvSpPr>
            <p:spPr bwMode="auto">
              <a:xfrm>
                <a:off x="5578" y="5526"/>
                <a:ext cx="192" cy="121"/>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10" name="Line 7"/>
              <p:cNvSpPr>
                <a:spLocks noChangeShapeType="1"/>
              </p:cNvSpPr>
              <p:nvPr/>
            </p:nvSpPr>
            <p:spPr bwMode="auto">
              <a:xfrm>
                <a:off x="7757" y="9486"/>
                <a:ext cx="0" cy="151"/>
              </a:xfrm>
              <a:prstGeom prst="line">
                <a:avLst/>
              </a:prstGeom>
              <a:noFill/>
              <a:ln w="38100">
                <a:solidFill>
                  <a:srgbClr val="808080"/>
                </a:solidFill>
                <a:round/>
                <a:headEnd/>
                <a:tailEnd/>
              </a:ln>
            </p:spPr>
            <p:txBody>
              <a:bodyPr/>
              <a:lstStyle/>
              <a:p>
                <a:endParaRPr lang="zh-CN" altLang="en-US"/>
              </a:p>
            </p:txBody>
          </p:sp>
          <p:grpSp>
            <p:nvGrpSpPr>
              <p:cNvPr id="5" name="Group 8"/>
              <p:cNvGrpSpPr>
                <a:grpSpLocks/>
              </p:cNvGrpSpPr>
              <p:nvPr/>
            </p:nvGrpSpPr>
            <p:grpSpPr bwMode="auto">
              <a:xfrm>
                <a:off x="5975" y="9486"/>
                <a:ext cx="145" cy="203"/>
                <a:chOff x="624" y="2202"/>
                <a:chExt cx="66" cy="93"/>
              </a:xfrm>
            </p:grpSpPr>
            <p:sp>
              <p:nvSpPr>
                <p:cNvPr id="247" name="Line 9"/>
                <p:cNvSpPr>
                  <a:spLocks noChangeShapeType="1"/>
                </p:cNvSpPr>
                <p:nvPr/>
              </p:nvSpPr>
              <p:spPr bwMode="auto">
                <a:xfrm>
                  <a:off x="657" y="2202"/>
                  <a:ext cx="0" cy="69"/>
                </a:xfrm>
                <a:prstGeom prst="line">
                  <a:avLst/>
                </a:prstGeom>
                <a:noFill/>
                <a:ln w="38100">
                  <a:solidFill>
                    <a:srgbClr val="808080"/>
                  </a:solidFill>
                  <a:round/>
                  <a:headEnd/>
                  <a:tailEnd/>
                </a:ln>
              </p:spPr>
              <p:txBody>
                <a:bodyPr/>
                <a:lstStyle/>
                <a:p>
                  <a:endParaRPr lang="zh-CN" altLang="en-US"/>
                </a:p>
              </p:txBody>
            </p:sp>
            <p:sp>
              <p:nvSpPr>
                <p:cNvPr id="248" name="AutoShape 10"/>
                <p:cNvSpPr>
                  <a:spLocks noChangeArrowheads="1"/>
                </p:cNvSpPr>
                <p:nvPr/>
              </p:nvSpPr>
              <p:spPr bwMode="auto">
                <a:xfrm rot="10800000">
                  <a:off x="624" y="2256"/>
                  <a:ext cx="66" cy="3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rgbClr val="969696"/>
                    </a:gs>
                    <a:gs pos="100000">
                      <a:srgbClr val="969696">
                        <a:gamma/>
                        <a:shade val="46275"/>
                        <a:invGamma/>
                      </a:srgbClr>
                    </a:gs>
                  </a:gsLst>
                  <a:path path="shape">
                    <a:fillToRect l="50000" t="50000" r="50000" b="50000"/>
                  </a:path>
                </a:gradFill>
                <a:ln w="9525">
                  <a:solidFill>
                    <a:srgbClr val="333333"/>
                  </a:solidFill>
                  <a:miter lim="800000"/>
                  <a:headEnd/>
                  <a:tailEnd/>
                </a:ln>
              </p:spPr>
              <p:txBody>
                <a:bodyPr anchor="ctr"/>
                <a:lstStyle/>
                <a:p>
                  <a:endParaRPr lang="zh-CN" altLang="en-US"/>
                </a:p>
              </p:txBody>
            </p:sp>
          </p:grpSp>
          <p:sp>
            <p:nvSpPr>
              <p:cNvPr id="12" name="Rectangle 11"/>
              <p:cNvSpPr>
                <a:spLocks noChangeArrowheads="1"/>
              </p:cNvSpPr>
              <p:nvPr/>
            </p:nvSpPr>
            <p:spPr bwMode="auto">
              <a:xfrm>
                <a:off x="2312" y="5827"/>
                <a:ext cx="3634" cy="3688"/>
              </a:xfrm>
              <a:prstGeom prst="rect">
                <a:avLst/>
              </a:prstGeom>
              <a:solidFill>
                <a:srgbClr val="333333">
                  <a:alpha val="50000"/>
                </a:srgbClr>
              </a:solidFill>
              <a:ln w="9525">
                <a:solidFill>
                  <a:srgbClr val="000000"/>
                </a:solidFill>
                <a:miter lim="800000"/>
                <a:headEnd/>
                <a:tailEnd/>
              </a:ln>
            </p:spPr>
            <p:txBody>
              <a:bodyPr anchor="ctr"/>
              <a:lstStyle/>
              <a:p>
                <a:endParaRPr lang="zh-CN" altLang="en-US"/>
              </a:p>
            </p:txBody>
          </p:sp>
          <p:sp>
            <p:nvSpPr>
              <p:cNvPr id="13" name="Rectangle 12"/>
              <p:cNvSpPr>
                <a:spLocks noChangeArrowheads="1"/>
              </p:cNvSpPr>
              <p:nvPr/>
            </p:nvSpPr>
            <p:spPr bwMode="auto">
              <a:xfrm>
                <a:off x="5939" y="5645"/>
                <a:ext cx="3586" cy="3870"/>
              </a:xfrm>
              <a:prstGeom prst="rect">
                <a:avLst/>
              </a:prstGeom>
              <a:solidFill>
                <a:srgbClr val="333333">
                  <a:alpha val="50000"/>
                </a:srgbClr>
              </a:solidFill>
              <a:ln w="9525">
                <a:solidFill>
                  <a:srgbClr val="000000"/>
                </a:solidFill>
                <a:miter lim="800000"/>
                <a:headEnd/>
                <a:tailEnd/>
              </a:ln>
            </p:spPr>
            <p:txBody>
              <a:bodyPr anchor="ctr"/>
              <a:lstStyle/>
              <a:p>
                <a:endParaRPr lang="zh-CN" altLang="en-US"/>
              </a:p>
            </p:txBody>
          </p:sp>
          <p:sp>
            <p:nvSpPr>
              <p:cNvPr id="14" name="Oval 13"/>
              <p:cNvSpPr>
                <a:spLocks noChangeArrowheads="1"/>
              </p:cNvSpPr>
              <p:nvPr/>
            </p:nvSpPr>
            <p:spPr bwMode="auto">
              <a:xfrm>
                <a:off x="6690" y="7302"/>
                <a:ext cx="212" cy="111"/>
              </a:xfrm>
              <a:prstGeom prst="ellipse">
                <a:avLst/>
              </a:prstGeom>
              <a:gradFill rotWithShape="0">
                <a:gsLst>
                  <a:gs pos="0">
                    <a:srgbClr val="99CCFF">
                      <a:gamma/>
                      <a:shade val="46275"/>
                      <a:invGamma/>
                    </a:srgbClr>
                  </a:gs>
                  <a:gs pos="50000">
                    <a:srgbClr val="99CCFF"/>
                  </a:gs>
                  <a:gs pos="100000">
                    <a:srgbClr val="99CCFF">
                      <a:gamma/>
                      <a:shade val="46275"/>
                      <a:invGamma/>
                    </a:srgbClr>
                  </a:gs>
                </a:gsLst>
                <a:lin ang="5400000" scaled="1"/>
              </a:gradFill>
              <a:ln w="9525">
                <a:solidFill>
                  <a:srgbClr val="00CCFF"/>
                </a:solidFill>
                <a:round/>
                <a:headEnd/>
                <a:tailEnd/>
              </a:ln>
            </p:spPr>
            <p:txBody>
              <a:bodyPr anchor="ctr"/>
              <a:lstStyle/>
              <a:p>
                <a:endParaRPr lang="zh-CN" altLang="en-US"/>
              </a:p>
            </p:txBody>
          </p:sp>
          <p:sp>
            <p:nvSpPr>
              <p:cNvPr id="15" name="Rectangle 14"/>
              <p:cNvSpPr>
                <a:spLocks noChangeArrowheads="1"/>
              </p:cNvSpPr>
              <p:nvPr/>
            </p:nvSpPr>
            <p:spPr bwMode="auto">
              <a:xfrm>
                <a:off x="5946" y="10621"/>
                <a:ext cx="3617" cy="1403"/>
              </a:xfrm>
              <a:prstGeom prst="rect">
                <a:avLst/>
              </a:prstGeom>
              <a:solidFill>
                <a:srgbClr val="333333">
                  <a:alpha val="50000"/>
                </a:srgbClr>
              </a:solidFill>
              <a:ln w="9525">
                <a:solidFill>
                  <a:srgbClr val="000000"/>
                </a:solidFill>
                <a:miter lim="800000"/>
                <a:headEnd/>
                <a:tailEnd/>
              </a:ln>
            </p:spPr>
            <p:txBody>
              <a:bodyPr anchor="ctr"/>
              <a:lstStyle/>
              <a:p>
                <a:endParaRPr lang="zh-CN" altLang="en-US"/>
              </a:p>
            </p:txBody>
          </p:sp>
          <p:sp>
            <p:nvSpPr>
              <p:cNvPr id="16" name="Rectangle 15"/>
              <p:cNvSpPr>
                <a:spLocks noChangeArrowheads="1"/>
              </p:cNvSpPr>
              <p:nvPr/>
            </p:nvSpPr>
            <p:spPr bwMode="auto">
              <a:xfrm>
                <a:off x="6012" y="10696"/>
                <a:ext cx="3486" cy="1257"/>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17" name="AutoShape 16"/>
              <p:cNvSpPr>
                <a:spLocks noChangeArrowheads="1"/>
              </p:cNvSpPr>
              <p:nvPr/>
            </p:nvSpPr>
            <p:spPr bwMode="auto">
              <a:xfrm rot="10800000">
                <a:off x="7684" y="9604"/>
                <a:ext cx="146" cy="8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rgbClr val="969696"/>
                  </a:gs>
                  <a:gs pos="100000">
                    <a:srgbClr val="969696">
                      <a:gamma/>
                      <a:shade val="46275"/>
                      <a:invGamma/>
                    </a:srgbClr>
                  </a:gs>
                </a:gsLst>
                <a:path path="shape">
                  <a:fillToRect l="50000" t="50000" r="50000" b="50000"/>
                </a:path>
              </a:gradFill>
              <a:ln w="9525">
                <a:solidFill>
                  <a:srgbClr val="333333"/>
                </a:solidFill>
                <a:miter lim="800000"/>
                <a:headEnd/>
                <a:tailEnd/>
              </a:ln>
            </p:spPr>
            <p:txBody>
              <a:bodyPr anchor="ctr"/>
              <a:lstStyle/>
              <a:p>
                <a:endParaRPr lang="zh-CN" altLang="en-US"/>
              </a:p>
            </p:txBody>
          </p:sp>
          <p:grpSp>
            <p:nvGrpSpPr>
              <p:cNvPr id="6" name="Group 17"/>
              <p:cNvGrpSpPr>
                <a:grpSpLocks/>
              </p:cNvGrpSpPr>
              <p:nvPr/>
            </p:nvGrpSpPr>
            <p:grpSpPr bwMode="auto">
              <a:xfrm>
                <a:off x="9061" y="9486"/>
                <a:ext cx="146" cy="203"/>
                <a:chOff x="624" y="2202"/>
                <a:chExt cx="66" cy="93"/>
              </a:xfrm>
            </p:grpSpPr>
            <p:sp>
              <p:nvSpPr>
                <p:cNvPr id="245" name="Line 18"/>
                <p:cNvSpPr>
                  <a:spLocks noChangeShapeType="1"/>
                </p:cNvSpPr>
                <p:nvPr/>
              </p:nvSpPr>
              <p:spPr bwMode="auto">
                <a:xfrm>
                  <a:off x="657" y="2202"/>
                  <a:ext cx="0" cy="69"/>
                </a:xfrm>
                <a:prstGeom prst="line">
                  <a:avLst/>
                </a:prstGeom>
                <a:noFill/>
                <a:ln w="38100">
                  <a:solidFill>
                    <a:srgbClr val="808080"/>
                  </a:solidFill>
                  <a:round/>
                  <a:headEnd/>
                  <a:tailEnd/>
                </a:ln>
              </p:spPr>
              <p:txBody>
                <a:bodyPr/>
                <a:lstStyle/>
                <a:p>
                  <a:endParaRPr lang="zh-CN" altLang="en-US"/>
                </a:p>
              </p:txBody>
            </p:sp>
            <p:sp>
              <p:nvSpPr>
                <p:cNvPr id="246" name="AutoShape 19"/>
                <p:cNvSpPr>
                  <a:spLocks noChangeArrowheads="1"/>
                </p:cNvSpPr>
                <p:nvPr/>
              </p:nvSpPr>
              <p:spPr bwMode="auto">
                <a:xfrm rot="10800000">
                  <a:off x="624" y="2256"/>
                  <a:ext cx="66" cy="3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rgbClr val="969696"/>
                    </a:gs>
                    <a:gs pos="100000">
                      <a:srgbClr val="969696">
                        <a:gamma/>
                        <a:shade val="46275"/>
                        <a:invGamma/>
                      </a:srgbClr>
                    </a:gs>
                  </a:gsLst>
                  <a:path path="shape">
                    <a:fillToRect l="50000" t="50000" r="50000" b="50000"/>
                  </a:path>
                </a:gradFill>
                <a:ln w="9525">
                  <a:solidFill>
                    <a:srgbClr val="333333"/>
                  </a:solidFill>
                  <a:miter lim="800000"/>
                  <a:headEnd/>
                  <a:tailEnd/>
                </a:ln>
              </p:spPr>
              <p:txBody>
                <a:bodyPr anchor="ctr"/>
                <a:lstStyle/>
                <a:p>
                  <a:endParaRPr lang="zh-CN" altLang="en-US"/>
                </a:p>
              </p:txBody>
            </p:sp>
          </p:grpSp>
          <p:sp>
            <p:nvSpPr>
              <p:cNvPr id="19" name="Rectangle 20"/>
              <p:cNvSpPr>
                <a:spLocks noChangeArrowheads="1"/>
              </p:cNvSpPr>
              <p:nvPr/>
            </p:nvSpPr>
            <p:spPr bwMode="auto">
              <a:xfrm>
                <a:off x="1248" y="5631"/>
                <a:ext cx="1060" cy="3886"/>
              </a:xfrm>
              <a:prstGeom prst="rect">
                <a:avLst/>
              </a:prstGeom>
              <a:solidFill>
                <a:srgbClr val="333333">
                  <a:alpha val="50000"/>
                </a:srgbClr>
              </a:solidFill>
              <a:ln w="9525">
                <a:solidFill>
                  <a:srgbClr val="000000"/>
                </a:solidFill>
                <a:miter lim="800000"/>
                <a:headEnd/>
                <a:tailEnd/>
              </a:ln>
            </p:spPr>
            <p:txBody>
              <a:bodyPr anchor="ctr"/>
              <a:lstStyle/>
              <a:p>
                <a:endParaRPr lang="zh-CN" altLang="en-US"/>
              </a:p>
            </p:txBody>
          </p:sp>
          <p:sp>
            <p:nvSpPr>
              <p:cNvPr id="20" name="Rectangle 21"/>
              <p:cNvSpPr>
                <a:spLocks noChangeArrowheads="1"/>
              </p:cNvSpPr>
              <p:nvPr/>
            </p:nvSpPr>
            <p:spPr bwMode="auto">
              <a:xfrm>
                <a:off x="1299" y="5676"/>
                <a:ext cx="954" cy="3008"/>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21" name="Rectangle 22"/>
              <p:cNvSpPr>
                <a:spLocks noChangeArrowheads="1"/>
              </p:cNvSpPr>
              <p:nvPr/>
            </p:nvSpPr>
            <p:spPr bwMode="auto">
              <a:xfrm>
                <a:off x="1299" y="8752"/>
                <a:ext cx="954" cy="694"/>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22" name="Rectangle 23"/>
              <p:cNvSpPr>
                <a:spLocks noChangeArrowheads="1"/>
              </p:cNvSpPr>
              <p:nvPr/>
            </p:nvSpPr>
            <p:spPr bwMode="auto">
              <a:xfrm>
                <a:off x="1696" y="5519"/>
                <a:ext cx="192" cy="112"/>
              </a:xfrm>
              <a:prstGeom prst="rect">
                <a:avLst/>
              </a:prstGeom>
              <a:solidFill>
                <a:srgbClr val="DDDDDD"/>
              </a:solidFill>
              <a:ln w="9525">
                <a:solidFill>
                  <a:srgbClr val="000000"/>
                </a:solidFill>
                <a:miter lim="800000"/>
                <a:headEnd/>
                <a:tailEnd/>
              </a:ln>
            </p:spPr>
            <p:txBody>
              <a:bodyPr anchor="ctr"/>
              <a:lstStyle/>
              <a:p>
                <a:endParaRPr lang="zh-CN" altLang="en-US"/>
              </a:p>
            </p:txBody>
          </p:sp>
          <p:grpSp>
            <p:nvGrpSpPr>
              <p:cNvPr id="8" name="Group 24"/>
              <p:cNvGrpSpPr>
                <a:grpSpLocks/>
              </p:cNvGrpSpPr>
              <p:nvPr/>
            </p:nvGrpSpPr>
            <p:grpSpPr bwMode="auto">
              <a:xfrm>
                <a:off x="1257" y="9484"/>
                <a:ext cx="145" cy="203"/>
                <a:chOff x="624" y="2202"/>
                <a:chExt cx="66" cy="93"/>
              </a:xfrm>
            </p:grpSpPr>
            <p:sp>
              <p:nvSpPr>
                <p:cNvPr id="243" name="Line 25"/>
                <p:cNvSpPr>
                  <a:spLocks noChangeShapeType="1"/>
                </p:cNvSpPr>
                <p:nvPr/>
              </p:nvSpPr>
              <p:spPr bwMode="auto">
                <a:xfrm>
                  <a:off x="657" y="2202"/>
                  <a:ext cx="0" cy="69"/>
                </a:xfrm>
                <a:prstGeom prst="line">
                  <a:avLst/>
                </a:prstGeom>
                <a:noFill/>
                <a:ln w="38100">
                  <a:solidFill>
                    <a:srgbClr val="808080"/>
                  </a:solidFill>
                  <a:round/>
                  <a:headEnd/>
                  <a:tailEnd/>
                </a:ln>
              </p:spPr>
              <p:txBody>
                <a:bodyPr/>
                <a:lstStyle/>
                <a:p>
                  <a:endParaRPr lang="zh-CN" altLang="en-US"/>
                </a:p>
              </p:txBody>
            </p:sp>
            <p:sp>
              <p:nvSpPr>
                <p:cNvPr id="244" name="AutoShape 26"/>
                <p:cNvSpPr>
                  <a:spLocks noChangeArrowheads="1"/>
                </p:cNvSpPr>
                <p:nvPr/>
              </p:nvSpPr>
              <p:spPr bwMode="auto">
                <a:xfrm rot="10800000">
                  <a:off x="624" y="2256"/>
                  <a:ext cx="66" cy="3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rgbClr val="969696"/>
                    </a:gs>
                    <a:gs pos="100000">
                      <a:srgbClr val="969696">
                        <a:gamma/>
                        <a:shade val="46275"/>
                        <a:invGamma/>
                      </a:srgbClr>
                    </a:gs>
                  </a:gsLst>
                  <a:path path="shape">
                    <a:fillToRect l="50000" t="50000" r="50000" b="50000"/>
                  </a:path>
                </a:gradFill>
                <a:ln w="9525">
                  <a:solidFill>
                    <a:srgbClr val="333333"/>
                  </a:solidFill>
                  <a:miter lim="800000"/>
                  <a:headEnd/>
                  <a:tailEnd/>
                </a:ln>
              </p:spPr>
              <p:txBody>
                <a:bodyPr anchor="ctr"/>
                <a:lstStyle/>
                <a:p>
                  <a:endParaRPr lang="zh-CN" altLang="en-US"/>
                </a:p>
              </p:txBody>
            </p:sp>
          </p:grpSp>
          <p:grpSp>
            <p:nvGrpSpPr>
              <p:cNvPr id="11" name="Group 27"/>
              <p:cNvGrpSpPr>
                <a:grpSpLocks/>
              </p:cNvGrpSpPr>
              <p:nvPr/>
            </p:nvGrpSpPr>
            <p:grpSpPr bwMode="auto">
              <a:xfrm>
                <a:off x="2173" y="9486"/>
                <a:ext cx="146" cy="203"/>
                <a:chOff x="624" y="2202"/>
                <a:chExt cx="66" cy="93"/>
              </a:xfrm>
            </p:grpSpPr>
            <p:sp>
              <p:nvSpPr>
                <p:cNvPr id="241" name="Line 28"/>
                <p:cNvSpPr>
                  <a:spLocks noChangeShapeType="1"/>
                </p:cNvSpPr>
                <p:nvPr/>
              </p:nvSpPr>
              <p:spPr bwMode="auto">
                <a:xfrm>
                  <a:off x="657" y="2202"/>
                  <a:ext cx="0" cy="69"/>
                </a:xfrm>
                <a:prstGeom prst="line">
                  <a:avLst/>
                </a:prstGeom>
                <a:noFill/>
                <a:ln w="38100">
                  <a:solidFill>
                    <a:srgbClr val="808080"/>
                  </a:solidFill>
                  <a:round/>
                  <a:headEnd/>
                  <a:tailEnd/>
                </a:ln>
              </p:spPr>
              <p:txBody>
                <a:bodyPr/>
                <a:lstStyle/>
                <a:p>
                  <a:endParaRPr lang="zh-CN" altLang="en-US"/>
                </a:p>
              </p:txBody>
            </p:sp>
            <p:sp>
              <p:nvSpPr>
                <p:cNvPr id="242" name="AutoShape 29"/>
                <p:cNvSpPr>
                  <a:spLocks noChangeArrowheads="1"/>
                </p:cNvSpPr>
                <p:nvPr/>
              </p:nvSpPr>
              <p:spPr bwMode="auto">
                <a:xfrm rot="10800000">
                  <a:off x="624" y="2256"/>
                  <a:ext cx="66" cy="3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rgbClr val="969696"/>
                    </a:gs>
                    <a:gs pos="100000">
                      <a:srgbClr val="969696">
                        <a:gamma/>
                        <a:shade val="46275"/>
                        <a:invGamma/>
                      </a:srgbClr>
                    </a:gs>
                  </a:gsLst>
                  <a:path path="shape">
                    <a:fillToRect l="50000" t="50000" r="50000" b="50000"/>
                  </a:path>
                </a:gradFill>
                <a:ln w="9525">
                  <a:solidFill>
                    <a:srgbClr val="333333"/>
                  </a:solidFill>
                  <a:miter lim="800000"/>
                  <a:headEnd/>
                  <a:tailEnd/>
                </a:ln>
              </p:spPr>
              <p:txBody>
                <a:bodyPr anchor="ctr"/>
                <a:lstStyle/>
                <a:p>
                  <a:endParaRPr lang="zh-CN" altLang="en-US"/>
                </a:p>
              </p:txBody>
            </p:sp>
          </p:grpSp>
          <p:sp>
            <p:nvSpPr>
              <p:cNvPr id="25" name="Rectangle 30"/>
              <p:cNvSpPr>
                <a:spLocks noChangeArrowheads="1"/>
              </p:cNvSpPr>
              <p:nvPr/>
            </p:nvSpPr>
            <p:spPr bwMode="auto">
              <a:xfrm>
                <a:off x="958" y="9824"/>
                <a:ext cx="1005" cy="388"/>
              </a:xfrm>
              <a:prstGeom prst="rect">
                <a:avLst/>
              </a:prstGeom>
              <a:noFill/>
              <a:ln w="9525">
                <a:noFill/>
                <a:miter lim="800000"/>
                <a:headEnd/>
                <a:tailEnd/>
              </a:ln>
            </p:spPr>
            <p:txBody>
              <a:bodyPr anchor="ctr"/>
              <a:lstStyle/>
              <a:p>
                <a:pPr algn="ctr"/>
                <a:r>
                  <a:rPr lang="zh-CN" altLang="en-US" sz="2000">
                    <a:solidFill>
                      <a:srgbClr val="000000"/>
                    </a:solidFill>
                    <a:latin typeface="Times New Roman" pitchFamily="18" charset="0"/>
                  </a:rPr>
                  <a:t>气源柜</a:t>
                </a:r>
                <a:endParaRPr lang="zh-CN" altLang="en-US" sz="2000">
                  <a:latin typeface="Tahoma" pitchFamily="34" charset="0"/>
                </a:endParaRPr>
              </a:p>
            </p:txBody>
          </p:sp>
          <p:sp>
            <p:nvSpPr>
              <p:cNvPr id="26" name="Rectangle 31"/>
              <p:cNvSpPr>
                <a:spLocks noChangeArrowheads="1"/>
              </p:cNvSpPr>
              <p:nvPr/>
            </p:nvSpPr>
            <p:spPr bwMode="auto">
              <a:xfrm>
                <a:off x="3242" y="9893"/>
                <a:ext cx="886" cy="392"/>
              </a:xfrm>
              <a:prstGeom prst="rect">
                <a:avLst/>
              </a:prstGeom>
              <a:noFill/>
              <a:ln w="9525">
                <a:noFill/>
                <a:miter lim="800000"/>
                <a:headEnd/>
                <a:tailEnd/>
              </a:ln>
            </p:spPr>
            <p:txBody>
              <a:bodyPr anchor="ctr"/>
              <a:lstStyle/>
              <a:p>
                <a:pPr algn="ctr"/>
                <a:r>
                  <a:rPr lang="zh-CN" altLang="en-US" sz="2000">
                    <a:solidFill>
                      <a:srgbClr val="000000"/>
                    </a:solidFill>
                    <a:latin typeface="Times New Roman" pitchFamily="18" charset="0"/>
                  </a:rPr>
                  <a:t>炉体柜</a:t>
                </a:r>
                <a:endParaRPr lang="zh-CN" altLang="en-US" sz="2000">
                  <a:latin typeface="Tahoma" pitchFamily="34" charset="0"/>
                </a:endParaRPr>
              </a:p>
            </p:txBody>
          </p:sp>
          <p:sp>
            <p:nvSpPr>
              <p:cNvPr id="27" name="Rectangle 32"/>
              <p:cNvSpPr>
                <a:spLocks noChangeArrowheads="1"/>
              </p:cNvSpPr>
              <p:nvPr/>
            </p:nvSpPr>
            <p:spPr bwMode="auto">
              <a:xfrm>
                <a:off x="8958" y="9957"/>
                <a:ext cx="1427" cy="468"/>
              </a:xfrm>
              <a:prstGeom prst="rect">
                <a:avLst/>
              </a:prstGeom>
              <a:noFill/>
              <a:ln w="9525">
                <a:noFill/>
                <a:miter lim="800000"/>
                <a:headEnd/>
                <a:tailEnd/>
              </a:ln>
            </p:spPr>
            <p:txBody>
              <a:bodyPr anchor="ctr"/>
              <a:lstStyle/>
              <a:p>
                <a:pPr algn="ctr"/>
                <a:r>
                  <a:rPr lang="zh-CN" altLang="en-US" sz="2000">
                    <a:solidFill>
                      <a:srgbClr val="000000"/>
                    </a:solidFill>
                    <a:latin typeface="Times New Roman" pitchFamily="18" charset="0"/>
                  </a:rPr>
                  <a:t>计算机控制柜 </a:t>
                </a:r>
                <a:endParaRPr lang="zh-CN" altLang="en-US" sz="2000">
                  <a:latin typeface="Tahoma" pitchFamily="34" charset="0"/>
                </a:endParaRPr>
              </a:p>
            </p:txBody>
          </p:sp>
          <p:sp>
            <p:nvSpPr>
              <p:cNvPr id="28" name="Line 33"/>
              <p:cNvSpPr>
                <a:spLocks noChangeShapeType="1"/>
              </p:cNvSpPr>
              <p:nvPr/>
            </p:nvSpPr>
            <p:spPr bwMode="auto">
              <a:xfrm>
                <a:off x="2862" y="5290"/>
                <a:ext cx="0" cy="315"/>
              </a:xfrm>
              <a:prstGeom prst="line">
                <a:avLst/>
              </a:prstGeom>
              <a:noFill/>
              <a:ln w="25400">
                <a:solidFill>
                  <a:srgbClr val="808080"/>
                </a:solidFill>
                <a:round/>
                <a:headEnd type="triangle" w="med" len="med"/>
                <a:tailEnd/>
              </a:ln>
            </p:spPr>
            <p:txBody>
              <a:bodyPr/>
              <a:lstStyle/>
              <a:p>
                <a:endParaRPr lang="zh-CN" altLang="en-US"/>
              </a:p>
            </p:txBody>
          </p:sp>
          <p:sp>
            <p:nvSpPr>
              <p:cNvPr id="29" name="Line 34"/>
              <p:cNvSpPr>
                <a:spLocks noChangeShapeType="1"/>
              </p:cNvSpPr>
              <p:nvPr/>
            </p:nvSpPr>
            <p:spPr bwMode="auto">
              <a:xfrm>
                <a:off x="3524" y="5290"/>
                <a:ext cx="0" cy="315"/>
              </a:xfrm>
              <a:prstGeom prst="line">
                <a:avLst/>
              </a:prstGeom>
              <a:noFill/>
              <a:ln w="25400">
                <a:solidFill>
                  <a:srgbClr val="808080"/>
                </a:solidFill>
                <a:round/>
                <a:headEnd type="triangle" w="med" len="med"/>
                <a:tailEnd/>
              </a:ln>
            </p:spPr>
            <p:txBody>
              <a:bodyPr/>
              <a:lstStyle/>
              <a:p>
                <a:endParaRPr lang="zh-CN" altLang="en-US"/>
              </a:p>
            </p:txBody>
          </p:sp>
          <p:sp>
            <p:nvSpPr>
              <p:cNvPr id="30" name="Line 35"/>
              <p:cNvSpPr>
                <a:spLocks noChangeShapeType="1"/>
              </p:cNvSpPr>
              <p:nvPr/>
            </p:nvSpPr>
            <p:spPr bwMode="auto">
              <a:xfrm>
                <a:off x="4200" y="5290"/>
                <a:ext cx="0" cy="315"/>
              </a:xfrm>
              <a:prstGeom prst="line">
                <a:avLst/>
              </a:prstGeom>
              <a:noFill/>
              <a:ln w="25400">
                <a:solidFill>
                  <a:srgbClr val="808080"/>
                </a:solidFill>
                <a:round/>
                <a:headEnd type="triangle" w="med" len="med"/>
                <a:tailEnd/>
              </a:ln>
            </p:spPr>
            <p:txBody>
              <a:bodyPr/>
              <a:lstStyle/>
              <a:p>
                <a:endParaRPr lang="zh-CN" altLang="en-US"/>
              </a:p>
            </p:txBody>
          </p:sp>
          <p:sp>
            <p:nvSpPr>
              <p:cNvPr id="31" name="Line 36"/>
              <p:cNvSpPr>
                <a:spLocks noChangeShapeType="1"/>
              </p:cNvSpPr>
              <p:nvPr/>
            </p:nvSpPr>
            <p:spPr bwMode="auto">
              <a:xfrm>
                <a:off x="4875" y="5304"/>
                <a:ext cx="0" cy="314"/>
              </a:xfrm>
              <a:prstGeom prst="line">
                <a:avLst/>
              </a:prstGeom>
              <a:noFill/>
              <a:ln w="25400">
                <a:solidFill>
                  <a:srgbClr val="808080"/>
                </a:solidFill>
                <a:round/>
                <a:headEnd type="triangle" w="med" len="med"/>
                <a:tailEnd/>
              </a:ln>
            </p:spPr>
            <p:txBody>
              <a:bodyPr/>
              <a:lstStyle/>
              <a:p>
                <a:endParaRPr lang="zh-CN" altLang="en-US"/>
              </a:p>
            </p:txBody>
          </p:sp>
          <p:sp>
            <p:nvSpPr>
              <p:cNvPr id="32" name="Rectangle 37"/>
              <p:cNvSpPr>
                <a:spLocks noChangeArrowheads="1"/>
              </p:cNvSpPr>
              <p:nvPr/>
            </p:nvSpPr>
            <p:spPr bwMode="auto">
              <a:xfrm>
                <a:off x="7406" y="4989"/>
                <a:ext cx="1115" cy="506"/>
              </a:xfrm>
              <a:prstGeom prst="rect">
                <a:avLst/>
              </a:prstGeom>
              <a:noFill/>
              <a:ln w="9525">
                <a:noFill/>
                <a:miter lim="800000"/>
                <a:headEnd/>
                <a:tailEnd/>
              </a:ln>
            </p:spPr>
            <p:txBody>
              <a:bodyPr anchor="ctr"/>
              <a:lstStyle/>
              <a:p>
                <a:pPr algn="ctr"/>
                <a:r>
                  <a:rPr lang="zh-CN" altLang="en-US" sz="2000">
                    <a:solidFill>
                      <a:srgbClr val="000000"/>
                    </a:solidFill>
                    <a:latin typeface="Times New Roman" pitchFamily="18" charset="0"/>
                  </a:rPr>
                  <a:t>推舟</a:t>
                </a:r>
              </a:p>
              <a:p>
                <a:pPr algn="ctr"/>
                <a:r>
                  <a:rPr lang="zh-CN" altLang="en-US" sz="2000">
                    <a:solidFill>
                      <a:srgbClr val="000000"/>
                    </a:solidFill>
                    <a:latin typeface="Times New Roman" pitchFamily="18" charset="0"/>
                  </a:rPr>
                  <a:t>机构</a:t>
                </a:r>
                <a:endParaRPr lang="zh-CN" altLang="en-US" sz="2000">
                  <a:latin typeface="Tahoma" pitchFamily="34" charset="0"/>
                </a:endParaRPr>
              </a:p>
            </p:txBody>
          </p:sp>
          <p:sp>
            <p:nvSpPr>
              <p:cNvPr id="33" name="Rectangle 38"/>
              <p:cNvSpPr>
                <a:spLocks noChangeArrowheads="1"/>
              </p:cNvSpPr>
              <p:nvPr/>
            </p:nvSpPr>
            <p:spPr bwMode="auto">
              <a:xfrm>
                <a:off x="5208" y="5078"/>
                <a:ext cx="935" cy="483"/>
              </a:xfrm>
              <a:prstGeom prst="rect">
                <a:avLst/>
              </a:prstGeom>
              <a:noFill/>
              <a:ln w="9525">
                <a:noFill/>
                <a:miter lim="800000"/>
                <a:headEnd/>
                <a:tailEnd/>
              </a:ln>
            </p:spPr>
            <p:txBody>
              <a:bodyPr anchor="ctr"/>
              <a:lstStyle/>
              <a:p>
                <a:pPr algn="ctr"/>
                <a:r>
                  <a:rPr lang="zh-CN" altLang="en-US" dirty="0">
                    <a:solidFill>
                      <a:srgbClr val="000000"/>
                    </a:solidFill>
                    <a:latin typeface="Times New Roman" pitchFamily="18" charset="0"/>
                  </a:rPr>
                  <a:t>排废口</a:t>
                </a:r>
              </a:p>
              <a:p>
                <a:pPr algn="ctr"/>
                <a:endParaRPr lang="en-US" altLang="zh-CN" dirty="0">
                  <a:latin typeface="Tahoma" pitchFamily="34" charset="0"/>
                </a:endParaRPr>
              </a:p>
            </p:txBody>
          </p:sp>
          <p:sp>
            <p:nvSpPr>
              <p:cNvPr id="34" name="Rectangle 39"/>
              <p:cNvSpPr>
                <a:spLocks noChangeArrowheads="1"/>
              </p:cNvSpPr>
              <p:nvPr/>
            </p:nvSpPr>
            <p:spPr bwMode="auto">
              <a:xfrm>
                <a:off x="9538" y="6135"/>
                <a:ext cx="947" cy="3377"/>
              </a:xfrm>
              <a:prstGeom prst="rect">
                <a:avLst/>
              </a:prstGeom>
              <a:solidFill>
                <a:srgbClr val="333333">
                  <a:alpha val="50000"/>
                </a:srgbClr>
              </a:solidFill>
              <a:ln w="9525">
                <a:solidFill>
                  <a:srgbClr val="000000"/>
                </a:solidFill>
                <a:miter lim="800000"/>
                <a:headEnd/>
                <a:tailEnd/>
              </a:ln>
            </p:spPr>
            <p:txBody>
              <a:bodyPr anchor="ctr"/>
              <a:lstStyle/>
              <a:p>
                <a:endParaRPr lang="zh-CN" altLang="en-US"/>
              </a:p>
            </p:txBody>
          </p:sp>
          <p:sp>
            <p:nvSpPr>
              <p:cNvPr id="35" name="Rectangle 40"/>
              <p:cNvSpPr>
                <a:spLocks noChangeArrowheads="1"/>
              </p:cNvSpPr>
              <p:nvPr/>
            </p:nvSpPr>
            <p:spPr bwMode="auto">
              <a:xfrm>
                <a:off x="9598" y="8132"/>
                <a:ext cx="834" cy="596"/>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36" name="Rectangle 41"/>
              <p:cNvSpPr>
                <a:spLocks noChangeArrowheads="1"/>
              </p:cNvSpPr>
              <p:nvPr/>
            </p:nvSpPr>
            <p:spPr bwMode="auto">
              <a:xfrm>
                <a:off x="9598" y="8779"/>
                <a:ext cx="834" cy="659"/>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37" name="Rectangle 42"/>
              <p:cNvSpPr>
                <a:spLocks noChangeArrowheads="1"/>
              </p:cNvSpPr>
              <p:nvPr/>
            </p:nvSpPr>
            <p:spPr bwMode="auto">
              <a:xfrm>
                <a:off x="9637" y="8225"/>
                <a:ext cx="517" cy="427"/>
              </a:xfrm>
              <a:prstGeom prst="rect">
                <a:avLst/>
              </a:prstGeom>
              <a:solidFill>
                <a:srgbClr val="C0C0C0"/>
              </a:solidFill>
              <a:ln w="9525">
                <a:solidFill>
                  <a:srgbClr val="969696"/>
                </a:solidFill>
                <a:miter lim="800000"/>
                <a:headEnd/>
                <a:tailEnd/>
              </a:ln>
            </p:spPr>
            <p:txBody>
              <a:bodyPr anchor="ctr"/>
              <a:lstStyle/>
              <a:p>
                <a:endParaRPr lang="zh-CN" altLang="en-US"/>
              </a:p>
            </p:txBody>
          </p:sp>
          <p:grpSp>
            <p:nvGrpSpPr>
              <p:cNvPr id="18" name="Group 43"/>
              <p:cNvGrpSpPr>
                <a:grpSpLocks/>
              </p:cNvGrpSpPr>
              <p:nvPr/>
            </p:nvGrpSpPr>
            <p:grpSpPr bwMode="auto">
              <a:xfrm>
                <a:off x="9591" y="7489"/>
                <a:ext cx="834" cy="597"/>
                <a:chOff x="4254" y="1133"/>
                <a:chExt cx="378" cy="273"/>
              </a:xfrm>
            </p:grpSpPr>
            <p:sp>
              <p:nvSpPr>
                <p:cNvPr id="226" name="Rectangle 44"/>
                <p:cNvSpPr>
                  <a:spLocks noChangeArrowheads="1"/>
                </p:cNvSpPr>
                <p:nvPr/>
              </p:nvSpPr>
              <p:spPr bwMode="auto">
                <a:xfrm>
                  <a:off x="4254" y="1133"/>
                  <a:ext cx="378" cy="273"/>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227" name="Rectangle 45"/>
                <p:cNvSpPr>
                  <a:spLocks noChangeArrowheads="1"/>
                </p:cNvSpPr>
                <p:nvPr/>
              </p:nvSpPr>
              <p:spPr bwMode="auto">
                <a:xfrm>
                  <a:off x="4272" y="1176"/>
                  <a:ext cx="234" cy="195"/>
                </a:xfrm>
                <a:prstGeom prst="rect">
                  <a:avLst/>
                </a:prstGeom>
                <a:solidFill>
                  <a:srgbClr val="C0C0C0"/>
                </a:solidFill>
                <a:ln w="9525">
                  <a:solidFill>
                    <a:srgbClr val="969696"/>
                  </a:solidFill>
                  <a:miter lim="800000"/>
                  <a:headEnd/>
                  <a:tailEnd/>
                </a:ln>
              </p:spPr>
              <p:txBody>
                <a:bodyPr anchor="ctr"/>
                <a:lstStyle/>
                <a:p>
                  <a:endParaRPr lang="zh-CN" altLang="en-US"/>
                </a:p>
              </p:txBody>
            </p:sp>
            <p:grpSp>
              <p:nvGrpSpPr>
                <p:cNvPr id="23" name="Group 46"/>
                <p:cNvGrpSpPr>
                  <a:grpSpLocks/>
                </p:cNvGrpSpPr>
                <p:nvPr/>
              </p:nvGrpSpPr>
              <p:grpSpPr bwMode="auto">
                <a:xfrm>
                  <a:off x="4527" y="1161"/>
                  <a:ext cx="82" cy="205"/>
                  <a:chOff x="4176" y="1008"/>
                  <a:chExt cx="82" cy="205"/>
                </a:xfrm>
              </p:grpSpPr>
              <p:grpSp>
                <p:nvGrpSpPr>
                  <p:cNvPr id="24" name="Group 47"/>
                  <p:cNvGrpSpPr>
                    <a:grpSpLocks/>
                  </p:cNvGrpSpPr>
                  <p:nvPr/>
                </p:nvGrpSpPr>
                <p:grpSpPr bwMode="auto">
                  <a:xfrm>
                    <a:off x="4176" y="1008"/>
                    <a:ext cx="25" cy="205"/>
                    <a:chOff x="4176" y="1008"/>
                    <a:chExt cx="25" cy="205"/>
                  </a:xfrm>
                </p:grpSpPr>
                <p:sp>
                  <p:nvSpPr>
                    <p:cNvPr id="236" name="Oval 48"/>
                    <p:cNvSpPr>
                      <a:spLocks noChangeArrowheads="1"/>
                    </p:cNvSpPr>
                    <p:nvPr/>
                  </p:nvSpPr>
                  <p:spPr bwMode="auto">
                    <a:xfrm>
                      <a:off x="4176" y="1008"/>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237" name="Oval 49"/>
                    <p:cNvSpPr>
                      <a:spLocks noChangeArrowheads="1"/>
                    </p:cNvSpPr>
                    <p:nvPr/>
                  </p:nvSpPr>
                  <p:spPr bwMode="auto">
                    <a:xfrm>
                      <a:off x="4176" y="1053"/>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238" name="Oval 50"/>
                    <p:cNvSpPr>
                      <a:spLocks noChangeArrowheads="1"/>
                    </p:cNvSpPr>
                    <p:nvPr/>
                  </p:nvSpPr>
                  <p:spPr bwMode="auto">
                    <a:xfrm>
                      <a:off x="4176" y="1098"/>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239" name="Oval 51"/>
                    <p:cNvSpPr>
                      <a:spLocks noChangeArrowheads="1"/>
                    </p:cNvSpPr>
                    <p:nvPr/>
                  </p:nvSpPr>
                  <p:spPr bwMode="auto">
                    <a:xfrm>
                      <a:off x="4176" y="1143"/>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240" name="Oval 52"/>
                    <p:cNvSpPr>
                      <a:spLocks noChangeArrowheads="1"/>
                    </p:cNvSpPr>
                    <p:nvPr/>
                  </p:nvSpPr>
                  <p:spPr bwMode="auto">
                    <a:xfrm>
                      <a:off x="4176" y="1188"/>
                      <a:ext cx="25" cy="25"/>
                    </a:xfrm>
                    <a:prstGeom prst="ellipse">
                      <a:avLst/>
                    </a:prstGeom>
                    <a:solidFill>
                      <a:srgbClr val="00CC99"/>
                    </a:solidFill>
                    <a:ln w="9525">
                      <a:solidFill>
                        <a:srgbClr val="808080"/>
                      </a:solidFill>
                      <a:round/>
                      <a:headEnd/>
                      <a:tailEnd/>
                    </a:ln>
                  </p:spPr>
                  <p:txBody>
                    <a:bodyPr anchor="ctr"/>
                    <a:lstStyle/>
                    <a:p>
                      <a:endParaRPr lang="zh-CN" altLang="en-US"/>
                    </a:p>
                  </p:txBody>
                </p:sp>
              </p:grpSp>
              <p:grpSp>
                <p:nvGrpSpPr>
                  <p:cNvPr id="228" name="Group 53"/>
                  <p:cNvGrpSpPr>
                    <a:grpSpLocks/>
                  </p:cNvGrpSpPr>
                  <p:nvPr/>
                </p:nvGrpSpPr>
                <p:grpSpPr bwMode="auto">
                  <a:xfrm>
                    <a:off x="4233" y="1008"/>
                    <a:ext cx="25" cy="205"/>
                    <a:chOff x="4176" y="1008"/>
                    <a:chExt cx="25" cy="205"/>
                  </a:xfrm>
                </p:grpSpPr>
                <p:sp>
                  <p:nvSpPr>
                    <p:cNvPr id="231" name="Oval 54"/>
                    <p:cNvSpPr>
                      <a:spLocks noChangeArrowheads="1"/>
                    </p:cNvSpPr>
                    <p:nvPr/>
                  </p:nvSpPr>
                  <p:spPr bwMode="auto">
                    <a:xfrm>
                      <a:off x="4176" y="1008"/>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232" name="Oval 55"/>
                    <p:cNvSpPr>
                      <a:spLocks noChangeArrowheads="1"/>
                    </p:cNvSpPr>
                    <p:nvPr/>
                  </p:nvSpPr>
                  <p:spPr bwMode="auto">
                    <a:xfrm>
                      <a:off x="4176" y="1053"/>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233" name="Oval 56"/>
                    <p:cNvSpPr>
                      <a:spLocks noChangeArrowheads="1"/>
                    </p:cNvSpPr>
                    <p:nvPr/>
                  </p:nvSpPr>
                  <p:spPr bwMode="auto">
                    <a:xfrm>
                      <a:off x="4176" y="1098"/>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234" name="Oval 57"/>
                    <p:cNvSpPr>
                      <a:spLocks noChangeArrowheads="1"/>
                    </p:cNvSpPr>
                    <p:nvPr/>
                  </p:nvSpPr>
                  <p:spPr bwMode="auto">
                    <a:xfrm>
                      <a:off x="4176" y="1143"/>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235" name="Oval 58"/>
                    <p:cNvSpPr>
                      <a:spLocks noChangeArrowheads="1"/>
                    </p:cNvSpPr>
                    <p:nvPr/>
                  </p:nvSpPr>
                  <p:spPr bwMode="auto">
                    <a:xfrm>
                      <a:off x="4176" y="1188"/>
                      <a:ext cx="25" cy="25"/>
                    </a:xfrm>
                    <a:prstGeom prst="ellipse">
                      <a:avLst/>
                    </a:prstGeom>
                    <a:solidFill>
                      <a:srgbClr val="FF6600"/>
                    </a:solidFill>
                    <a:ln w="9525">
                      <a:solidFill>
                        <a:srgbClr val="808080"/>
                      </a:solidFill>
                      <a:round/>
                      <a:headEnd/>
                      <a:tailEnd/>
                    </a:ln>
                  </p:spPr>
                  <p:txBody>
                    <a:bodyPr anchor="ctr"/>
                    <a:lstStyle/>
                    <a:p>
                      <a:endParaRPr lang="zh-CN" altLang="en-US"/>
                    </a:p>
                  </p:txBody>
                </p:sp>
              </p:grpSp>
            </p:grpSp>
          </p:grpSp>
          <p:grpSp>
            <p:nvGrpSpPr>
              <p:cNvPr id="229" name="Group 59"/>
              <p:cNvGrpSpPr>
                <a:grpSpLocks/>
              </p:cNvGrpSpPr>
              <p:nvPr/>
            </p:nvGrpSpPr>
            <p:grpSpPr bwMode="auto">
              <a:xfrm>
                <a:off x="10214" y="8207"/>
                <a:ext cx="55" cy="447"/>
                <a:chOff x="4176" y="1008"/>
                <a:chExt cx="25" cy="205"/>
              </a:xfrm>
            </p:grpSpPr>
            <p:sp>
              <p:nvSpPr>
                <p:cNvPr id="221" name="Oval 60"/>
                <p:cNvSpPr>
                  <a:spLocks noChangeArrowheads="1"/>
                </p:cNvSpPr>
                <p:nvPr/>
              </p:nvSpPr>
              <p:spPr bwMode="auto">
                <a:xfrm>
                  <a:off x="4176" y="1008"/>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222" name="Oval 61"/>
                <p:cNvSpPr>
                  <a:spLocks noChangeArrowheads="1"/>
                </p:cNvSpPr>
                <p:nvPr/>
              </p:nvSpPr>
              <p:spPr bwMode="auto">
                <a:xfrm>
                  <a:off x="4176" y="1053"/>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223" name="Oval 62"/>
                <p:cNvSpPr>
                  <a:spLocks noChangeArrowheads="1"/>
                </p:cNvSpPr>
                <p:nvPr/>
              </p:nvSpPr>
              <p:spPr bwMode="auto">
                <a:xfrm>
                  <a:off x="4176" y="1098"/>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224" name="Oval 63"/>
                <p:cNvSpPr>
                  <a:spLocks noChangeArrowheads="1"/>
                </p:cNvSpPr>
                <p:nvPr/>
              </p:nvSpPr>
              <p:spPr bwMode="auto">
                <a:xfrm>
                  <a:off x="4176" y="1143"/>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225" name="Oval 64"/>
                <p:cNvSpPr>
                  <a:spLocks noChangeArrowheads="1"/>
                </p:cNvSpPr>
                <p:nvPr/>
              </p:nvSpPr>
              <p:spPr bwMode="auto">
                <a:xfrm>
                  <a:off x="4176" y="1188"/>
                  <a:ext cx="25" cy="25"/>
                </a:xfrm>
                <a:prstGeom prst="ellipse">
                  <a:avLst/>
                </a:prstGeom>
                <a:solidFill>
                  <a:srgbClr val="00CC99"/>
                </a:solidFill>
                <a:ln w="9525">
                  <a:solidFill>
                    <a:srgbClr val="808080"/>
                  </a:solidFill>
                  <a:round/>
                  <a:headEnd/>
                  <a:tailEnd/>
                </a:ln>
              </p:spPr>
              <p:txBody>
                <a:bodyPr anchor="ctr"/>
                <a:lstStyle/>
                <a:p>
                  <a:endParaRPr lang="zh-CN" altLang="en-US"/>
                </a:p>
              </p:txBody>
            </p:sp>
          </p:grpSp>
          <p:sp>
            <p:nvSpPr>
              <p:cNvPr id="40" name="Oval 65"/>
              <p:cNvSpPr>
                <a:spLocks noChangeArrowheads="1"/>
              </p:cNvSpPr>
              <p:nvPr/>
            </p:nvSpPr>
            <p:spPr bwMode="auto">
              <a:xfrm>
                <a:off x="10339" y="8207"/>
                <a:ext cx="56" cy="54"/>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41" name="Oval 66"/>
              <p:cNvSpPr>
                <a:spLocks noChangeArrowheads="1"/>
              </p:cNvSpPr>
              <p:nvPr/>
            </p:nvSpPr>
            <p:spPr bwMode="auto">
              <a:xfrm>
                <a:off x="10339" y="8304"/>
                <a:ext cx="56" cy="54"/>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42" name="Oval 67"/>
              <p:cNvSpPr>
                <a:spLocks noChangeArrowheads="1"/>
              </p:cNvSpPr>
              <p:nvPr/>
            </p:nvSpPr>
            <p:spPr bwMode="auto">
              <a:xfrm>
                <a:off x="10339" y="8402"/>
                <a:ext cx="56" cy="5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43" name="Oval 68"/>
              <p:cNvSpPr>
                <a:spLocks noChangeArrowheads="1"/>
              </p:cNvSpPr>
              <p:nvPr/>
            </p:nvSpPr>
            <p:spPr bwMode="auto">
              <a:xfrm>
                <a:off x="10339" y="8501"/>
                <a:ext cx="56" cy="54"/>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44" name="Oval 69"/>
              <p:cNvSpPr>
                <a:spLocks noChangeArrowheads="1"/>
              </p:cNvSpPr>
              <p:nvPr/>
            </p:nvSpPr>
            <p:spPr bwMode="auto">
              <a:xfrm>
                <a:off x="10339" y="8599"/>
                <a:ext cx="56" cy="55"/>
              </a:xfrm>
              <a:prstGeom prst="ellipse">
                <a:avLst/>
              </a:prstGeom>
              <a:solidFill>
                <a:srgbClr val="FF6600"/>
              </a:solidFill>
              <a:ln w="9525">
                <a:solidFill>
                  <a:srgbClr val="808080"/>
                </a:solidFill>
                <a:round/>
                <a:headEnd/>
                <a:tailEnd/>
              </a:ln>
            </p:spPr>
            <p:txBody>
              <a:bodyPr anchor="ctr"/>
              <a:lstStyle/>
              <a:p>
                <a:endParaRPr lang="zh-CN" altLang="en-US"/>
              </a:p>
            </p:txBody>
          </p:sp>
          <p:grpSp>
            <p:nvGrpSpPr>
              <p:cNvPr id="230" name="Group 70"/>
              <p:cNvGrpSpPr>
                <a:grpSpLocks/>
              </p:cNvGrpSpPr>
              <p:nvPr/>
            </p:nvGrpSpPr>
            <p:grpSpPr bwMode="auto">
              <a:xfrm>
                <a:off x="9564" y="9486"/>
                <a:ext cx="146" cy="203"/>
                <a:chOff x="624" y="2202"/>
                <a:chExt cx="66" cy="93"/>
              </a:xfrm>
            </p:grpSpPr>
            <p:sp>
              <p:nvSpPr>
                <p:cNvPr id="219" name="Line 71"/>
                <p:cNvSpPr>
                  <a:spLocks noChangeShapeType="1"/>
                </p:cNvSpPr>
                <p:nvPr/>
              </p:nvSpPr>
              <p:spPr bwMode="auto">
                <a:xfrm>
                  <a:off x="657" y="2202"/>
                  <a:ext cx="0" cy="69"/>
                </a:xfrm>
                <a:prstGeom prst="line">
                  <a:avLst/>
                </a:prstGeom>
                <a:noFill/>
                <a:ln w="38100">
                  <a:solidFill>
                    <a:srgbClr val="808080"/>
                  </a:solidFill>
                  <a:round/>
                  <a:headEnd/>
                  <a:tailEnd/>
                </a:ln>
              </p:spPr>
              <p:txBody>
                <a:bodyPr/>
                <a:lstStyle/>
                <a:p>
                  <a:endParaRPr lang="zh-CN" altLang="en-US"/>
                </a:p>
              </p:txBody>
            </p:sp>
            <p:sp>
              <p:nvSpPr>
                <p:cNvPr id="220" name="AutoShape 72"/>
                <p:cNvSpPr>
                  <a:spLocks noChangeArrowheads="1"/>
                </p:cNvSpPr>
                <p:nvPr/>
              </p:nvSpPr>
              <p:spPr bwMode="auto">
                <a:xfrm rot="10800000">
                  <a:off x="624" y="2256"/>
                  <a:ext cx="66" cy="3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rgbClr val="969696"/>
                    </a:gs>
                    <a:gs pos="100000">
                      <a:srgbClr val="969696">
                        <a:gamma/>
                        <a:shade val="46275"/>
                        <a:invGamma/>
                      </a:srgbClr>
                    </a:gs>
                  </a:gsLst>
                  <a:path path="shape">
                    <a:fillToRect l="50000" t="50000" r="50000" b="50000"/>
                  </a:path>
                </a:gradFill>
                <a:ln w="9525">
                  <a:solidFill>
                    <a:srgbClr val="333333"/>
                  </a:solidFill>
                  <a:miter lim="800000"/>
                  <a:headEnd/>
                  <a:tailEnd/>
                </a:ln>
              </p:spPr>
              <p:txBody>
                <a:bodyPr anchor="ctr"/>
                <a:lstStyle/>
                <a:p>
                  <a:endParaRPr lang="zh-CN" altLang="en-US"/>
                </a:p>
              </p:txBody>
            </p:sp>
          </p:grpSp>
          <p:grpSp>
            <p:nvGrpSpPr>
              <p:cNvPr id="250" name="Group 73"/>
              <p:cNvGrpSpPr>
                <a:grpSpLocks/>
              </p:cNvGrpSpPr>
              <p:nvPr/>
            </p:nvGrpSpPr>
            <p:grpSpPr bwMode="auto">
              <a:xfrm>
                <a:off x="10320" y="9486"/>
                <a:ext cx="145" cy="203"/>
                <a:chOff x="624" y="2202"/>
                <a:chExt cx="66" cy="93"/>
              </a:xfrm>
            </p:grpSpPr>
            <p:sp>
              <p:nvSpPr>
                <p:cNvPr id="217" name="Line 74"/>
                <p:cNvSpPr>
                  <a:spLocks noChangeShapeType="1"/>
                </p:cNvSpPr>
                <p:nvPr/>
              </p:nvSpPr>
              <p:spPr bwMode="auto">
                <a:xfrm>
                  <a:off x="657" y="2202"/>
                  <a:ext cx="0" cy="69"/>
                </a:xfrm>
                <a:prstGeom prst="line">
                  <a:avLst/>
                </a:prstGeom>
                <a:noFill/>
                <a:ln w="38100">
                  <a:solidFill>
                    <a:srgbClr val="808080"/>
                  </a:solidFill>
                  <a:round/>
                  <a:headEnd/>
                  <a:tailEnd/>
                </a:ln>
              </p:spPr>
              <p:txBody>
                <a:bodyPr/>
                <a:lstStyle/>
                <a:p>
                  <a:endParaRPr lang="zh-CN" altLang="en-US"/>
                </a:p>
              </p:txBody>
            </p:sp>
            <p:sp>
              <p:nvSpPr>
                <p:cNvPr id="218" name="AutoShape 75"/>
                <p:cNvSpPr>
                  <a:spLocks noChangeArrowheads="1"/>
                </p:cNvSpPr>
                <p:nvPr/>
              </p:nvSpPr>
              <p:spPr bwMode="auto">
                <a:xfrm rot="10800000">
                  <a:off x="624" y="2256"/>
                  <a:ext cx="66" cy="3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rgbClr val="969696"/>
                    </a:gs>
                    <a:gs pos="100000">
                      <a:srgbClr val="969696">
                        <a:gamma/>
                        <a:shade val="46275"/>
                        <a:invGamma/>
                      </a:srgbClr>
                    </a:gs>
                  </a:gsLst>
                  <a:path path="shape">
                    <a:fillToRect l="50000" t="50000" r="50000" b="50000"/>
                  </a:path>
                </a:gradFill>
                <a:ln w="9525">
                  <a:solidFill>
                    <a:srgbClr val="333333"/>
                  </a:solidFill>
                  <a:miter lim="800000"/>
                  <a:headEnd/>
                  <a:tailEnd/>
                </a:ln>
              </p:spPr>
              <p:txBody>
                <a:bodyPr anchor="ctr"/>
                <a:lstStyle/>
                <a:p>
                  <a:endParaRPr lang="zh-CN" altLang="en-US"/>
                </a:p>
              </p:txBody>
            </p:sp>
          </p:grpSp>
          <p:sp>
            <p:nvSpPr>
              <p:cNvPr id="47" name="Rectangle 76"/>
              <p:cNvSpPr>
                <a:spLocks noChangeArrowheads="1"/>
              </p:cNvSpPr>
              <p:nvPr/>
            </p:nvSpPr>
            <p:spPr bwMode="auto">
              <a:xfrm>
                <a:off x="2279" y="10991"/>
                <a:ext cx="3660" cy="1035"/>
              </a:xfrm>
              <a:prstGeom prst="rect">
                <a:avLst/>
              </a:prstGeom>
              <a:solidFill>
                <a:srgbClr val="333333">
                  <a:alpha val="50000"/>
                </a:srgbClr>
              </a:solidFill>
              <a:ln w="9525">
                <a:solidFill>
                  <a:srgbClr val="000000"/>
                </a:solidFill>
                <a:miter lim="800000"/>
                <a:headEnd/>
                <a:tailEnd/>
              </a:ln>
            </p:spPr>
            <p:txBody>
              <a:bodyPr anchor="ctr"/>
              <a:lstStyle/>
              <a:p>
                <a:endParaRPr lang="zh-CN" altLang="en-US"/>
              </a:p>
            </p:txBody>
          </p:sp>
          <p:sp>
            <p:nvSpPr>
              <p:cNvPr id="48" name="Rectangle 77"/>
              <p:cNvSpPr>
                <a:spLocks noChangeArrowheads="1"/>
              </p:cNvSpPr>
              <p:nvPr/>
            </p:nvSpPr>
            <p:spPr bwMode="auto">
              <a:xfrm>
                <a:off x="5505" y="11037"/>
                <a:ext cx="384" cy="923"/>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49" name="Rectangle 78"/>
              <p:cNvSpPr>
                <a:spLocks noChangeArrowheads="1"/>
              </p:cNvSpPr>
              <p:nvPr/>
            </p:nvSpPr>
            <p:spPr bwMode="auto">
              <a:xfrm>
                <a:off x="2326" y="11044"/>
                <a:ext cx="3132" cy="923"/>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50" name="Oval 79"/>
              <p:cNvSpPr>
                <a:spLocks noChangeArrowheads="1"/>
              </p:cNvSpPr>
              <p:nvPr/>
            </p:nvSpPr>
            <p:spPr bwMode="auto">
              <a:xfrm>
                <a:off x="2663" y="11397"/>
                <a:ext cx="250" cy="247"/>
              </a:xfrm>
              <a:prstGeom prst="ellipse">
                <a:avLst/>
              </a:prstGeom>
              <a:gradFill rotWithShape="0">
                <a:gsLst>
                  <a:gs pos="0">
                    <a:srgbClr val="808080"/>
                  </a:gs>
                  <a:gs pos="100000">
                    <a:srgbClr val="808080">
                      <a:gamma/>
                      <a:shade val="46275"/>
                      <a:invGamma/>
                    </a:srgbClr>
                  </a:gs>
                </a:gsLst>
                <a:path path="shape">
                  <a:fillToRect l="50000" t="50000" r="50000" b="50000"/>
                </a:path>
              </a:gradFill>
              <a:ln w="9525">
                <a:solidFill>
                  <a:srgbClr val="333333"/>
                </a:solidFill>
                <a:round/>
                <a:headEnd/>
                <a:tailEnd/>
              </a:ln>
            </p:spPr>
            <p:txBody>
              <a:bodyPr anchor="ctr"/>
              <a:lstStyle/>
              <a:p>
                <a:endParaRPr lang="zh-CN" altLang="en-US"/>
              </a:p>
            </p:txBody>
          </p:sp>
          <p:sp>
            <p:nvSpPr>
              <p:cNvPr id="51" name="Oval 80"/>
              <p:cNvSpPr>
                <a:spLocks noChangeArrowheads="1"/>
              </p:cNvSpPr>
              <p:nvPr/>
            </p:nvSpPr>
            <p:spPr bwMode="auto">
              <a:xfrm>
                <a:off x="3398" y="11397"/>
                <a:ext cx="250" cy="247"/>
              </a:xfrm>
              <a:prstGeom prst="ellipse">
                <a:avLst/>
              </a:prstGeom>
              <a:gradFill rotWithShape="0">
                <a:gsLst>
                  <a:gs pos="0">
                    <a:srgbClr val="808080"/>
                  </a:gs>
                  <a:gs pos="100000">
                    <a:srgbClr val="808080">
                      <a:gamma/>
                      <a:shade val="46275"/>
                      <a:invGamma/>
                    </a:srgbClr>
                  </a:gs>
                </a:gsLst>
                <a:path path="shape">
                  <a:fillToRect l="50000" t="50000" r="50000" b="50000"/>
                </a:path>
              </a:gradFill>
              <a:ln w="9525">
                <a:solidFill>
                  <a:srgbClr val="333333"/>
                </a:solidFill>
                <a:round/>
                <a:headEnd/>
                <a:tailEnd/>
              </a:ln>
            </p:spPr>
            <p:txBody>
              <a:bodyPr anchor="ctr"/>
              <a:lstStyle/>
              <a:p>
                <a:endParaRPr lang="zh-CN" altLang="en-US"/>
              </a:p>
            </p:txBody>
          </p:sp>
          <p:sp>
            <p:nvSpPr>
              <p:cNvPr id="52" name="Oval 81"/>
              <p:cNvSpPr>
                <a:spLocks noChangeArrowheads="1"/>
              </p:cNvSpPr>
              <p:nvPr/>
            </p:nvSpPr>
            <p:spPr bwMode="auto">
              <a:xfrm>
                <a:off x="4127" y="11403"/>
                <a:ext cx="249" cy="248"/>
              </a:xfrm>
              <a:prstGeom prst="ellipse">
                <a:avLst/>
              </a:prstGeom>
              <a:gradFill rotWithShape="0">
                <a:gsLst>
                  <a:gs pos="0">
                    <a:srgbClr val="808080"/>
                  </a:gs>
                  <a:gs pos="100000">
                    <a:srgbClr val="808080">
                      <a:gamma/>
                      <a:shade val="46275"/>
                      <a:invGamma/>
                    </a:srgbClr>
                  </a:gs>
                </a:gsLst>
                <a:path path="shape">
                  <a:fillToRect l="50000" t="50000" r="50000" b="50000"/>
                </a:path>
              </a:gradFill>
              <a:ln w="9525">
                <a:solidFill>
                  <a:srgbClr val="333333"/>
                </a:solidFill>
                <a:round/>
                <a:headEnd/>
                <a:tailEnd/>
              </a:ln>
            </p:spPr>
            <p:txBody>
              <a:bodyPr anchor="ctr"/>
              <a:lstStyle/>
              <a:p>
                <a:endParaRPr lang="zh-CN" altLang="en-US"/>
              </a:p>
            </p:txBody>
          </p:sp>
          <p:sp>
            <p:nvSpPr>
              <p:cNvPr id="53" name="Oval 82"/>
              <p:cNvSpPr>
                <a:spLocks noChangeArrowheads="1"/>
              </p:cNvSpPr>
              <p:nvPr/>
            </p:nvSpPr>
            <p:spPr bwMode="auto">
              <a:xfrm>
                <a:off x="4862" y="11417"/>
                <a:ext cx="249" cy="246"/>
              </a:xfrm>
              <a:prstGeom prst="ellipse">
                <a:avLst/>
              </a:prstGeom>
              <a:gradFill rotWithShape="0">
                <a:gsLst>
                  <a:gs pos="0">
                    <a:srgbClr val="808080"/>
                  </a:gs>
                  <a:gs pos="100000">
                    <a:srgbClr val="808080">
                      <a:gamma/>
                      <a:shade val="46275"/>
                      <a:invGamma/>
                    </a:srgbClr>
                  </a:gs>
                </a:gsLst>
                <a:path path="shape">
                  <a:fillToRect l="50000" t="50000" r="50000" b="50000"/>
                </a:path>
              </a:gradFill>
              <a:ln w="9525">
                <a:solidFill>
                  <a:srgbClr val="333333"/>
                </a:solidFill>
                <a:round/>
                <a:headEnd/>
                <a:tailEnd/>
              </a:ln>
            </p:spPr>
            <p:txBody>
              <a:bodyPr anchor="ctr"/>
              <a:lstStyle/>
              <a:p>
                <a:endParaRPr lang="zh-CN" altLang="en-US"/>
              </a:p>
            </p:txBody>
          </p:sp>
          <p:sp>
            <p:nvSpPr>
              <p:cNvPr id="54" name="Oval 83"/>
              <p:cNvSpPr>
                <a:spLocks noChangeArrowheads="1"/>
              </p:cNvSpPr>
              <p:nvPr/>
            </p:nvSpPr>
            <p:spPr bwMode="auto">
              <a:xfrm>
                <a:off x="5590" y="11115"/>
                <a:ext cx="213" cy="210"/>
              </a:xfrm>
              <a:prstGeom prst="ellipse">
                <a:avLst/>
              </a:prstGeom>
              <a:solidFill>
                <a:srgbClr val="808080"/>
              </a:solidFill>
              <a:ln w="9525">
                <a:solidFill>
                  <a:srgbClr val="333333"/>
                </a:solidFill>
                <a:round/>
                <a:headEnd/>
                <a:tailEnd/>
              </a:ln>
            </p:spPr>
            <p:txBody>
              <a:bodyPr anchor="ctr"/>
              <a:lstStyle/>
              <a:p>
                <a:endParaRPr lang="zh-CN" altLang="en-US"/>
              </a:p>
            </p:txBody>
          </p:sp>
          <p:sp>
            <p:nvSpPr>
              <p:cNvPr id="55" name="Line 84"/>
              <p:cNvSpPr>
                <a:spLocks noChangeShapeType="1"/>
              </p:cNvSpPr>
              <p:nvPr/>
            </p:nvSpPr>
            <p:spPr bwMode="auto">
              <a:xfrm flipH="1">
                <a:off x="4950" y="10898"/>
                <a:ext cx="3" cy="115"/>
              </a:xfrm>
              <a:prstGeom prst="line">
                <a:avLst/>
              </a:prstGeom>
              <a:noFill/>
              <a:ln w="38100">
                <a:solidFill>
                  <a:srgbClr val="000000"/>
                </a:solidFill>
                <a:round/>
                <a:headEnd/>
                <a:tailEnd/>
              </a:ln>
            </p:spPr>
            <p:txBody>
              <a:bodyPr/>
              <a:lstStyle/>
              <a:p>
                <a:endParaRPr lang="zh-CN" altLang="en-US"/>
              </a:p>
            </p:txBody>
          </p:sp>
          <p:sp>
            <p:nvSpPr>
              <p:cNvPr id="56" name="Line 85"/>
              <p:cNvSpPr>
                <a:spLocks noChangeShapeType="1"/>
              </p:cNvSpPr>
              <p:nvPr/>
            </p:nvSpPr>
            <p:spPr bwMode="auto">
              <a:xfrm>
                <a:off x="5174" y="10897"/>
                <a:ext cx="0" cy="114"/>
              </a:xfrm>
              <a:prstGeom prst="line">
                <a:avLst/>
              </a:prstGeom>
              <a:noFill/>
              <a:ln w="38100">
                <a:solidFill>
                  <a:srgbClr val="000000"/>
                </a:solidFill>
                <a:round/>
                <a:headEnd/>
                <a:tailEnd/>
              </a:ln>
            </p:spPr>
            <p:txBody>
              <a:bodyPr/>
              <a:lstStyle/>
              <a:p>
                <a:endParaRPr lang="zh-CN" altLang="en-US"/>
              </a:p>
            </p:txBody>
          </p:sp>
          <p:sp>
            <p:nvSpPr>
              <p:cNvPr id="57" name="Rectangle 86"/>
              <p:cNvSpPr>
                <a:spLocks noChangeArrowheads="1"/>
              </p:cNvSpPr>
              <p:nvPr/>
            </p:nvSpPr>
            <p:spPr bwMode="auto">
              <a:xfrm>
                <a:off x="2376" y="8768"/>
                <a:ext cx="731" cy="694"/>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58" name="Rectangle 87"/>
              <p:cNvSpPr>
                <a:spLocks noChangeArrowheads="1"/>
              </p:cNvSpPr>
              <p:nvPr/>
            </p:nvSpPr>
            <p:spPr bwMode="auto">
              <a:xfrm>
                <a:off x="2294" y="5631"/>
                <a:ext cx="3633" cy="209"/>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59" name="Rectangle 88"/>
              <p:cNvSpPr>
                <a:spLocks noChangeArrowheads="1"/>
              </p:cNvSpPr>
              <p:nvPr/>
            </p:nvSpPr>
            <p:spPr bwMode="auto">
              <a:xfrm>
                <a:off x="2359" y="7332"/>
                <a:ext cx="3498" cy="662"/>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60" name="Rectangle 89"/>
              <p:cNvSpPr>
                <a:spLocks noChangeArrowheads="1"/>
              </p:cNvSpPr>
              <p:nvPr/>
            </p:nvSpPr>
            <p:spPr bwMode="auto">
              <a:xfrm>
                <a:off x="2359" y="8040"/>
                <a:ext cx="3498" cy="655"/>
              </a:xfrm>
              <a:prstGeom prst="rect">
                <a:avLst/>
              </a:prstGeom>
              <a:solidFill>
                <a:srgbClr val="DDDDDD"/>
              </a:solidFill>
              <a:ln w="9525">
                <a:solidFill>
                  <a:srgbClr val="000000"/>
                </a:solidFill>
                <a:miter lim="800000"/>
                <a:headEnd/>
                <a:tailEnd/>
              </a:ln>
            </p:spPr>
            <p:txBody>
              <a:bodyPr anchor="ctr"/>
              <a:lstStyle/>
              <a:p>
                <a:endParaRPr lang="zh-CN" altLang="en-US"/>
              </a:p>
            </p:txBody>
          </p:sp>
          <p:grpSp>
            <p:nvGrpSpPr>
              <p:cNvPr id="251" name="Group 90"/>
              <p:cNvGrpSpPr>
                <a:grpSpLocks/>
              </p:cNvGrpSpPr>
              <p:nvPr/>
            </p:nvGrpSpPr>
            <p:grpSpPr bwMode="auto">
              <a:xfrm>
                <a:off x="2756" y="9486"/>
                <a:ext cx="174" cy="203"/>
                <a:chOff x="624" y="2202"/>
                <a:chExt cx="66" cy="93"/>
              </a:xfrm>
            </p:grpSpPr>
            <p:sp>
              <p:nvSpPr>
                <p:cNvPr id="215" name="Line 91"/>
                <p:cNvSpPr>
                  <a:spLocks noChangeShapeType="1"/>
                </p:cNvSpPr>
                <p:nvPr/>
              </p:nvSpPr>
              <p:spPr bwMode="auto">
                <a:xfrm>
                  <a:off x="657" y="2202"/>
                  <a:ext cx="0" cy="69"/>
                </a:xfrm>
                <a:prstGeom prst="line">
                  <a:avLst/>
                </a:prstGeom>
                <a:noFill/>
                <a:ln w="38100">
                  <a:solidFill>
                    <a:srgbClr val="808080"/>
                  </a:solidFill>
                  <a:round/>
                  <a:headEnd/>
                  <a:tailEnd/>
                </a:ln>
              </p:spPr>
              <p:txBody>
                <a:bodyPr/>
                <a:lstStyle/>
                <a:p>
                  <a:endParaRPr lang="zh-CN" altLang="en-US"/>
                </a:p>
              </p:txBody>
            </p:sp>
            <p:sp>
              <p:nvSpPr>
                <p:cNvPr id="216" name="AutoShape 92"/>
                <p:cNvSpPr>
                  <a:spLocks noChangeArrowheads="1"/>
                </p:cNvSpPr>
                <p:nvPr/>
              </p:nvSpPr>
              <p:spPr bwMode="auto">
                <a:xfrm rot="10800000">
                  <a:off x="624" y="2256"/>
                  <a:ext cx="66" cy="3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rgbClr val="969696"/>
                    </a:gs>
                    <a:gs pos="100000">
                      <a:srgbClr val="969696">
                        <a:gamma/>
                        <a:shade val="46275"/>
                        <a:invGamma/>
                      </a:srgbClr>
                    </a:gs>
                  </a:gsLst>
                  <a:path path="shape">
                    <a:fillToRect l="50000" t="50000" r="50000" b="50000"/>
                  </a:path>
                </a:gradFill>
                <a:ln w="9525">
                  <a:solidFill>
                    <a:srgbClr val="333333"/>
                  </a:solidFill>
                  <a:miter lim="800000"/>
                  <a:headEnd/>
                  <a:tailEnd/>
                </a:ln>
              </p:spPr>
              <p:txBody>
                <a:bodyPr anchor="ctr"/>
                <a:lstStyle/>
                <a:p>
                  <a:endParaRPr lang="zh-CN" altLang="en-US"/>
                </a:p>
              </p:txBody>
            </p:sp>
          </p:grpSp>
          <p:grpSp>
            <p:nvGrpSpPr>
              <p:cNvPr id="252" name="Group 93"/>
              <p:cNvGrpSpPr>
                <a:grpSpLocks/>
              </p:cNvGrpSpPr>
              <p:nvPr/>
            </p:nvGrpSpPr>
            <p:grpSpPr bwMode="auto">
              <a:xfrm>
                <a:off x="4014" y="9486"/>
                <a:ext cx="175" cy="203"/>
                <a:chOff x="624" y="2202"/>
                <a:chExt cx="66" cy="93"/>
              </a:xfrm>
            </p:grpSpPr>
            <p:sp>
              <p:nvSpPr>
                <p:cNvPr id="213" name="Line 94"/>
                <p:cNvSpPr>
                  <a:spLocks noChangeShapeType="1"/>
                </p:cNvSpPr>
                <p:nvPr/>
              </p:nvSpPr>
              <p:spPr bwMode="auto">
                <a:xfrm>
                  <a:off x="657" y="2202"/>
                  <a:ext cx="0" cy="69"/>
                </a:xfrm>
                <a:prstGeom prst="line">
                  <a:avLst/>
                </a:prstGeom>
                <a:noFill/>
                <a:ln w="38100">
                  <a:solidFill>
                    <a:srgbClr val="808080"/>
                  </a:solidFill>
                  <a:round/>
                  <a:headEnd/>
                  <a:tailEnd/>
                </a:ln>
              </p:spPr>
              <p:txBody>
                <a:bodyPr/>
                <a:lstStyle/>
                <a:p>
                  <a:endParaRPr lang="zh-CN" altLang="en-US"/>
                </a:p>
              </p:txBody>
            </p:sp>
            <p:sp>
              <p:nvSpPr>
                <p:cNvPr id="214" name="AutoShape 95"/>
                <p:cNvSpPr>
                  <a:spLocks noChangeArrowheads="1"/>
                </p:cNvSpPr>
                <p:nvPr/>
              </p:nvSpPr>
              <p:spPr bwMode="auto">
                <a:xfrm rot="10800000">
                  <a:off x="624" y="2256"/>
                  <a:ext cx="66" cy="3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rgbClr val="969696"/>
                    </a:gs>
                    <a:gs pos="100000">
                      <a:srgbClr val="969696">
                        <a:gamma/>
                        <a:shade val="46275"/>
                        <a:invGamma/>
                      </a:srgbClr>
                    </a:gs>
                  </a:gsLst>
                  <a:path path="shape">
                    <a:fillToRect l="50000" t="50000" r="50000" b="50000"/>
                  </a:path>
                </a:gradFill>
                <a:ln w="9525">
                  <a:solidFill>
                    <a:srgbClr val="333333"/>
                  </a:solidFill>
                  <a:miter lim="800000"/>
                  <a:headEnd/>
                  <a:tailEnd/>
                </a:ln>
              </p:spPr>
              <p:txBody>
                <a:bodyPr anchor="ctr"/>
                <a:lstStyle/>
                <a:p>
                  <a:endParaRPr lang="zh-CN" altLang="en-US"/>
                </a:p>
              </p:txBody>
            </p:sp>
          </p:grpSp>
          <p:grpSp>
            <p:nvGrpSpPr>
              <p:cNvPr id="253" name="Group 96"/>
              <p:cNvGrpSpPr>
                <a:grpSpLocks/>
              </p:cNvGrpSpPr>
              <p:nvPr/>
            </p:nvGrpSpPr>
            <p:grpSpPr bwMode="auto">
              <a:xfrm>
                <a:off x="5698" y="9486"/>
                <a:ext cx="175" cy="203"/>
                <a:chOff x="624" y="2202"/>
                <a:chExt cx="66" cy="93"/>
              </a:xfrm>
            </p:grpSpPr>
            <p:sp>
              <p:nvSpPr>
                <p:cNvPr id="211" name="Line 97"/>
                <p:cNvSpPr>
                  <a:spLocks noChangeShapeType="1"/>
                </p:cNvSpPr>
                <p:nvPr/>
              </p:nvSpPr>
              <p:spPr bwMode="auto">
                <a:xfrm>
                  <a:off x="657" y="2202"/>
                  <a:ext cx="0" cy="69"/>
                </a:xfrm>
                <a:prstGeom prst="line">
                  <a:avLst/>
                </a:prstGeom>
                <a:noFill/>
                <a:ln w="38100">
                  <a:solidFill>
                    <a:srgbClr val="808080"/>
                  </a:solidFill>
                  <a:round/>
                  <a:headEnd/>
                  <a:tailEnd/>
                </a:ln>
              </p:spPr>
              <p:txBody>
                <a:bodyPr/>
                <a:lstStyle/>
                <a:p>
                  <a:endParaRPr lang="zh-CN" altLang="en-US"/>
                </a:p>
              </p:txBody>
            </p:sp>
            <p:sp>
              <p:nvSpPr>
                <p:cNvPr id="212" name="AutoShape 98"/>
                <p:cNvSpPr>
                  <a:spLocks noChangeArrowheads="1"/>
                </p:cNvSpPr>
                <p:nvPr/>
              </p:nvSpPr>
              <p:spPr bwMode="auto">
                <a:xfrm rot="10800000">
                  <a:off x="624" y="2256"/>
                  <a:ext cx="66" cy="3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rgbClr val="969696"/>
                    </a:gs>
                    <a:gs pos="100000">
                      <a:srgbClr val="969696">
                        <a:gamma/>
                        <a:shade val="46275"/>
                        <a:invGamma/>
                      </a:srgbClr>
                    </a:gs>
                  </a:gsLst>
                  <a:path path="shape">
                    <a:fillToRect l="50000" t="50000" r="50000" b="50000"/>
                  </a:path>
                </a:gradFill>
                <a:ln w="9525">
                  <a:solidFill>
                    <a:srgbClr val="333333"/>
                  </a:solidFill>
                  <a:miter lim="800000"/>
                  <a:headEnd/>
                  <a:tailEnd/>
                </a:ln>
              </p:spPr>
              <p:txBody>
                <a:bodyPr anchor="ctr"/>
                <a:lstStyle/>
                <a:p>
                  <a:endParaRPr lang="zh-CN" altLang="en-US"/>
                </a:p>
              </p:txBody>
            </p:sp>
          </p:grpSp>
          <p:sp>
            <p:nvSpPr>
              <p:cNvPr id="64" name="Rectangle 99"/>
              <p:cNvSpPr>
                <a:spLocks noChangeArrowheads="1"/>
              </p:cNvSpPr>
              <p:nvPr/>
            </p:nvSpPr>
            <p:spPr bwMode="auto">
              <a:xfrm>
                <a:off x="2359" y="5893"/>
                <a:ext cx="3498" cy="662"/>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65" name="Rectangle 100"/>
              <p:cNvSpPr>
                <a:spLocks noChangeArrowheads="1"/>
              </p:cNvSpPr>
              <p:nvPr/>
            </p:nvSpPr>
            <p:spPr bwMode="auto">
              <a:xfrm>
                <a:off x="2359" y="6614"/>
                <a:ext cx="3498" cy="662"/>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66" name="Rectangle 101"/>
              <p:cNvSpPr>
                <a:spLocks noChangeArrowheads="1"/>
              </p:cNvSpPr>
              <p:nvPr/>
            </p:nvSpPr>
            <p:spPr bwMode="auto">
              <a:xfrm>
                <a:off x="5990" y="8750"/>
                <a:ext cx="1111" cy="694"/>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67" name="Rectangle 102"/>
              <p:cNvSpPr>
                <a:spLocks noChangeArrowheads="1"/>
              </p:cNvSpPr>
              <p:nvPr/>
            </p:nvSpPr>
            <p:spPr bwMode="auto">
              <a:xfrm>
                <a:off x="7167" y="8750"/>
                <a:ext cx="1110" cy="694"/>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68" name="Rectangle 103"/>
              <p:cNvSpPr>
                <a:spLocks noChangeArrowheads="1"/>
              </p:cNvSpPr>
              <p:nvPr/>
            </p:nvSpPr>
            <p:spPr bwMode="auto">
              <a:xfrm>
                <a:off x="8359" y="8750"/>
                <a:ext cx="1110" cy="694"/>
              </a:xfrm>
              <a:prstGeom prst="rect">
                <a:avLst/>
              </a:prstGeom>
              <a:solidFill>
                <a:srgbClr val="DDDDDD"/>
              </a:solidFill>
              <a:ln w="9525">
                <a:solidFill>
                  <a:srgbClr val="000000"/>
                </a:solidFill>
                <a:miter lim="800000"/>
                <a:headEnd/>
                <a:tailEnd/>
              </a:ln>
            </p:spPr>
            <p:txBody>
              <a:bodyPr anchor="ctr"/>
              <a:lstStyle/>
              <a:p>
                <a:endParaRPr lang="zh-CN" altLang="en-US"/>
              </a:p>
            </p:txBody>
          </p:sp>
          <p:grpSp>
            <p:nvGrpSpPr>
              <p:cNvPr id="254" name="Group 104"/>
              <p:cNvGrpSpPr>
                <a:grpSpLocks/>
              </p:cNvGrpSpPr>
              <p:nvPr/>
            </p:nvGrpSpPr>
            <p:grpSpPr bwMode="auto">
              <a:xfrm>
                <a:off x="5988" y="7283"/>
                <a:ext cx="3484" cy="1410"/>
                <a:chOff x="2622" y="996"/>
                <a:chExt cx="1578" cy="691"/>
              </a:xfrm>
            </p:grpSpPr>
            <p:sp>
              <p:nvSpPr>
                <p:cNvPr id="209" name="Rectangle 105" descr="大纸屑"/>
                <p:cNvSpPr>
                  <a:spLocks noChangeArrowheads="1"/>
                </p:cNvSpPr>
                <p:nvPr/>
              </p:nvSpPr>
              <p:spPr bwMode="auto">
                <a:xfrm>
                  <a:off x="3435" y="1002"/>
                  <a:ext cx="765" cy="685"/>
                </a:xfrm>
                <a:prstGeom prst="rect">
                  <a:avLst/>
                </a:prstGeom>
                <a:pattFill prst="lgConfetti">
                  <a:fgClr>
                    <a:srgbClr val="DDDDDD"/>
                  </a:fgClr>
                  <a:bgClr>
                    <a:srgbClr val="808080"/>
                  </a:bgClr>
                </a:pattFill>
                <a:ln w="9525">
                  <a:solidFill>
                    <a:srgbClr val="000000"/>
                  </a:solidFill>
                  <a:miter lim="800000"/>
                  <a:headEnd/>
                  <a:tailEnd/>
                </a:ln>
              </p:spPr>
              <p:txBody>
                <a:bodyPr anchor="ctr"/>
                <a:lstStyle/>
                <a:p>
                  <a:endParaRPr lang="zh-CN" altLang="en-US"/>
                </a:p>
              </p:txBody>
            </p:sp>
            <p:sp>
              <p:nvSpPr>
                <p:cNvPr id="210" name="Rectangle 106" descr="大纸屑"/>
                <p:cNvSpPr>
                  <a:spLocks noChangeArrowheads="1"/>
                </p:cNvSpPr>
                <p:nvPr/>
              </p:nvSpPr>
              <p:spPr bwMode="auto">
                <a:xfrm>
                  <a:off x="2622" y="996"/>
                  <a:ext cx="765" cy="685"/>
                </a:xfrm>
                <a:prstGeom prst="rect">
                  <a:avLst/>
                </a:prstGeom>
                <a:pattFill prst="lgConfetti">
                  <a:fgClr>
                    <a:srgbClr val="DDDDDD"/>
                  </a:fgClr>
                  <a:bgClr>
                    <a:srgbClr val="808080"/>
                  </a:bgClr>
                </a:pattFill>
                <a:ln w="9525">
                  <a:solidFill>
                    <a:srgbClr val="000000"/>
                  </a:solidFill>
                  <a:miter lim="800000"/>
                  <a:headEnd/>
                  <a:tailEnd/>
                </a:ln>
              </p:spPr>
              <p:txBody>
                <a:bodyPr anchor="ctr"/>
                <a:lstStyle/>
                <a:p>
                  <a:endParaRPr lang="zh-CN" altLang="en-US"/>
                </a:p>
              </p:txBody>
            </p:sp>
          </p:grpSp>
          <p:grpSp>
            <p:nvGrpSpPr>
              <p:cNvPr id="255" name="Group 107"/>
              <p:cNvGrpSpPr>
                <a:grpSpLocks/>
              </p:cNvGrpSpPr>
              <p:nvPr/>
            </p:nvGrpSpPr>
            <p:grpSpPr bwMode="auto">
              <a:xfrm>
                <a:off x="5988" y="5789"/>
                <a:ext cx="3484" cy="1410"/>
                <a:chOff x="2622" y="996"/>
                <a:chExt cx="1578" cy="691"/>
              </a:xfrm>
            </p:grpSpPr>
            <p:sp>
              <p:nvSpPr>
                <p:cNvPr id="207" name="Rectangle 108" descr="大纸屑"/>
                <p:cNvSpPr>
                  <a:spLocks noChangeArrowheads="1"/>
                </p:cNvSpPr>
                <p:nvPr/>
              </p:nvSpPr>
              <p:spPr bwMode="auto">
                <a:xfrm>
                  <a:off x="3435" y="1002"/>
                  <a:ext cx="765" cy="685"/>
                </a:xfrm>
                <a:prstGeom prst="rect">
                  <a:avLst/>
                </a:prstGeom>
                <a:pattFill prst="lgConfetti">
                  <a:fgClr>
                    <a:srgbClr val="DDDDDD"/>
                  </a:fgClr>
                  <a:bgClr>
                    <a:srgbClr val="808080"/>
                  </a:bgClr>
                </a:pattFill>
                <a:ln w="9525">
                  <a:solidFill>
                    <a:srgbClr val="000000"/>
                  </a:solidFill>
                  <a:miter lim="800000"/>
                  <a:headEnd/>
                  <a:tailEnd/>
                </a:ln>
              </p:spPr>
              <p:txBody>
                <a:bodyPr anchor="ctr"/>
                <a:lstStyle/>
                <a:p>
                  <a:endParaRPr lang="zh-CN" altLang="en-US"/>
                </a:p>
              </p:txBody>
            </p:sp>
            <p:sp>
              <p:nvSpPr>
                <p:cNvPr id="208" name="Rectangle 109" descr="大纸屑"/>
                <p:cNvSpPr>
                  <a:spLocks noChangeArrowheads="1"/>
                </p:cNvSpPr>
                <p:nvPr/>
              </p:nvSpPr>
              <p:spPr bwMode="auto">
                <a:xfrm>
                  <a:off x="2622" y="996"/>
                  <a:ext cx="765" cy="685"/>
                </a:xfrm>
                <a:prstGeom prst="rect">
                  <a:avLst/>
                </a:prstGeom>
                <a:pattFill prst="lgConfetti">
                  <a:fgClr>
                    <a:srgbClr val="DDDDDD"/>
                  </a:fgClr>
                  <a:bgClr>
                    <a:srgbClr val="808080"/>
                  </a:bgClr>
                </a:pattFill>
                <a:ln w="9525">
                  <a:solidFill>
                    <a:srgbClr val="000000"/>
                  </a:solidFill>
                  <a:miter lim="800000"/>
                  <a:headEnd/>
                  <a:tailEnd/>
                </a:ln>
              </p:spPr>
              <p:txBody>
                <a:bodyPr anchor="ctr"/>
                <a:lstStyle/>
                <a:p>
                  <a:endParaRPr lang="zh-CN" altLang="en-US"/>
                </a:p>
              </p:txBody>
            </p:sp>
          </p:grpSp>
          <p:sp>
            <p:nvSpPr>
              <p:cNvPr id="71" name="Rectangle 110"/>
              <p:cNvSpPr>
                <a:spLocks noChangeArrowheads="1"/>
              </p:cNvSpPr>
              <p:nvPr/>
            </p:nvSpPr>
            <p:spPr bwMode="auto">
              <a:xfrm>
                <a:off x="5935" y="5631"/>
                <a:ext cx="3583" cy="105"/>
              </a:xfrm>
              <a:prstGeom prst="rect">
                <a:avLst/>
              </a:prstGeom>
              <a:solidFill>
                <a:srgbClr val="DDDDDD"/>
              </a:solidFill>
              <a:ln w="9525">
                <a:solidFill>
                  <a:srgbClr val="000000"/>
                </a:solidFill>
                <a:miter lim="800000"/>
                <a:headEnd/>
                <a:tailEnd/>
              </a:ln>
            </p:spPr>
            <p:txBody>
              <a:bodyPr anchor="ctr"/>
              <a:lstStyle/>
              <a:p>
                <a:endParaRPr lang="zh-CN" altLang="en-US"/>
              </a:p>
            </p:txBody>
          </p:sp>
          <p:grpSp>
            <p:nvGrpSpPr>
              <p:cNvPr id="38" name="Group 111"/>
              <p:cNvGrpSpPr>
                <a:grpSpLocks/>
              </p:cNvGrpSpPr>
              <p:nvPr/>
            </p:nvGrpSpPr>
            <p:grpSpPr bwMode="auto">
              <a:xfrm>
                <a:off x="6021" y="5854"/>
                <a:ext cx="3444" cy="196"/>
                <a:chOff x="4368" y="2160"/>
                <a:chExt cx="1203" cy="90"/>
              </a:xfrm>
            </p:grpSpPr>
            <p:sp>
              <p:nvSpPr>
                <p:cNvPr id="203" name="Rectangle 112"/>
                <p:cNvSpPr>
                  <a:spLocks noChangeArrowheads="1"/>
                </p:cNvSpPr>
                <p:nvPr/>
              </p:nvSpPr>
              <p:spPr bwMode="auto">
                <a:xfrm>
                  <a:off x="4368" y="2160"/>
                  <a:ext cx="1203" cy="90"/>
                </a:xfrm>
                <a:prstGeom prst="rect">
                  <a:avLst/>
                </a:prstGeom>
                <a:solidFill>
                  <a:srgbClr val="C0C0C0"/>
                </a:solidFill>
                <a:ln w="9525">
                  <a:solidFill>
                    <a:srgbClr val="008080"/>
                  </a:solidFill>
                  <a:miter lim="800000"/>
                  <a:headEnd/>
                  <a:tailEnd/>
                </a:ln>
              </p:spPr>
              <p:txBody>
                <a:bodyPr anchor="ctr"/>
                <a:lstStyle/>
                <a:p>
                  <a:endParaRPr lang="zh-CN" altLang="en-US"/>
                </a:p>
              </p:txBody>
            </p:sp>
            <p:sp>
              <p:nvSpPr>
                <p:cNvPr id="204" name="Rectangle 113"/>
                <p:cNvSpPr>
                  <a:spLocks noChangeArrowheads="1"/>
                </p:cNvSpPr>
                <p:nvPr/>
              </p:nvSpPr>
              <p:spPr bwMode="auto">
                <a:xfrm>
                  <a:off x="4399" y="2176"/>
                  <a:ext cx="1143" cy="25"/>
                </a:xfrm>
                <a:prstGeom prst="rect">
                  <a:avLst/>
                </a:prstGeom>
                <a:gradFill rotWithShape="0">
                  <a:gsLst>
                    <a:gs pos="0">
                      <a:srgbClr val="C0C0C0"/>
                    </a:gs>
                    <a:gs pos="50000">
                      <a:srgbClr val="C0C0C0">
                        <a:gamma/>
                        <a:shade val="46275"/>
                        <a:invGamma/>
                      </a:srgbClr>
                    </a:gs>
                    <a:gs pos="100000">
                      <a:srgbClr val="C0C0C0"/>
                    </a:gs>
                  </a:gsLst>
                  <a:lin ang="5400000" scaled="1"/>
                </a:gradFill>
                <a:ln w="9525">
                  <a:solidFill>
                    <a:srgbClr val="808080"/>
                  </a:solidFill>
                  <a:miter lim="800000"/>
                  <a:headEnd/>
                  <a:tailEnd/>
                </a:ln>
              </p:spPr>
              <p:txBody>
                <a:bodyPr anchor="ctr"/>
                <a:lstStyle/>
                <a:p>
                  <a:endParaRPr lang="zh-CN" altLang="en-US"/>
                </a:p>
              </p:txBody>
            </p:sp>
            <p:sp>
              <p:nvSpPr>
                <p:cNvPr id="205" name="Rectangle 114"/>
                <p:cNvSpPr>
                  <a:spLocks noChangeArrowheads="1"/>
                </p:cNvSpPr>
                <p:nvPr/>
              </p:nvSpPr>
              <p:spPr bwMode="auto">
                <a:xfrm>
                  <a:off x="4689" y="2169"/>
                  <a:ext cx="96" cy="48"/>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sp>
              <p:nvSpPr>
                <p:cNvPr id="206" name="Rectangle 115"/>
                <p:cNvSpPr>
                  <a:spLocks noChangeArrowheads="1"/>
                </p:cNvSpPr>
                <p:nvPr/>
              </p:nvSpPr>
              <p:spPr bwMode="auto">
                <a:xfrm>
                  <a:off x="4800" y="2166"/>
                  <a:ext cx="96" cy="48"/>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grpSp>
          <p:sp>
            <p:nvSpPr>
              <p:cNvPr id="73" name="Rectangle 116"/>
              <p:cNvSpPr>
                <a:spLocks noChangeArrowheads="1"/>
              </p:cNvSpPr>
              <p:nvPr/>
            </p:nvSpPr>
            <p:spPr bwMode="auto">
              <a:xfrm flipH="1">
                <a:off x="7085" y="6476"/>
                <a:ext cx="552" cy="53"/>
              </a:xfrm>
              <a:prstGeom prst="rect">
                <a:avLst/>
              </a:prstGeom>
              <a:gradFill rotWithShape="0">
                <a:gsLst>
                  <a:gs pos="0">
                    <a:srgbClr val="C0C0C0"/>
                  </a:gs>
                  <a:gs pos="100000">
                    <a:srgbClr val="C0C0C0">
                      <a:gamma/>
                      <a:shade val="46275"/>
                      <a:invGamma/>
                    </a:srgbClr>
                  </a:gs>
                </a:gsLst>
                <a:path path="shape">
                  <a:fillToRect l="50000" t="50000" r="50000" b="50000"/>
                </a:path>
              </a:gradFill>
              <a:ln w="9525">
                <a:solidFill>
                  <a:srgbClr val="C0C0C0"/>
                </a:solidFill>
                <a:miter lim="800000"/>
                <a:headEnd/>
                <a:tailEnd/>
              </a:ln>
            </p:spPr>
            <p:txBody>
              <a:bodyPr anchor="ctr"/>
              <a:lstStyle/>
              <a:p>
                <a:endParaRPr lang="zh-CN" altLang="en-US"/>
              </a:p>
            </p:txBody>
          </p:sp>
          <p:sp>
            <p:nvSpPr>
              <p:cNvPr id="74" name="Rectangle 117"/>
              <p:cNvSpPr>
                <a:spLocks noChangeArrowheads="1"/>
              </p:cNvSpPr>
              <p:nvPr/>
            </p:nvSpPr>
            <p:spPr bwMode="auto">
              <a:xfrm flipH="1">
                <a:off x="4385" y="6428"/>
                <a:ext cx="2759" cy="22"/>
              </a:xfrm>
              <a:prstGeom prst="rect">
                <a:avLst/>
              </a:prstGeom>
              <a:gradFill rotWithShape="0">
                <a:gsLst>
                  <a:gs pos="0">
                    <a:srgbClr val="C0C0C0">
                      <a:gamma/>
                      <a:shade val="46667"/>
                      <a:invGamma/>
                    </a:srgbClr>
                  </a:gs>
                  <a:gs pos="50000">
                    <a:srgbClr val="C0C0C0"/>
                  </a:gs>
                  <a:gs pos="100000">
                    <a:srgbClr val="C0C0C0">
                      <a:gamma/>
                      <a:shade val="46667"/>
                      <a:invGamma/>
                    </a:srgbClr>
                  </a:gs>
                </a:gsLst>
                <a:lin ang="5400000" scaled="1"/>
              </a:gradFill>
              <a:ln w="9525">
                <a:solidFill>
                  <a:srgbClr val="969696"/>
                </a:solidFill>
                <a:miter lim="800000"/>
                <a:headEnd/>
                <a:tailEnd/>
              </a:ln>
            </p:spPr>
            <p:txBody>
              <a:bodyPr anchor="ctr"/>
              <a:lstStyle/>
              <a:p>
                <a:endParaRPr lang="zh-CN" altLang="en-US"/>
              </a:p>
            </p:txBody>
          </p:sp>
          <p:sp>
            <p:nvSpPr>
              <p:cNvPr id="75" name="Rectangle 118"/>
              <p:cNvSpPr>
                <a:spLocks noChangeArrowheads="1"/>
              </p:cNvSpPr>
              <p:nvPr/>
            </p:nvSpPr>
            <p:spPr bwMode="auto">
              <a:xfrm flipH="1">
                <a:off x="7144" y="6277"/>
                <a:ext cx="432" cy="199"/>
              </a:xfrm>
              <a:prstGeom prst="rect">
                <a:avLst/>
              </a:prstGeom>
              <a:gradFill rotWithShape="0">
                <a:gsLst>
                  <a:gs pos="0">
                    <a:srgbClr val="00FFFF"/>
                  </a:gs>
                  <a:gs pos="50000">
                    <a:srgbClr val="00FFFF">
                      <a:gamma/>
                      <a:shade val="46275"/>
                      <a:invGamma/>
                    </a:srgbClr>
                  </a:gs>
                  <a:gs pos="100000">
                    <a:srgbClr val="00FFFF"/>
                  </a:gs>
                </a:gsLst>
                <a:lin ang="5400000" scaled="1"/>
              </a:gradFill>
              <a:ln w="9525">
                <a:solidFill>
                  <a:srgbClr val="808080"/>
                </a:solidFill>
                <a:miter lim="800000"/>
                <a:headEnd/>
                <a:tailEnd/>
              </a:ln>
            </p:spPr>
            <p:txBody>
              <a:bodyPr anchor="ctr"/>
              <a:lstStyle/>
              <a:p>
                <a:endParaRPr lang="zh-CN" altLang="en-US"/>
              </a:p>
            </p:txBody>
          </p:sp>
          <p:sp>
            <p:nvSpPr>
              <p:cNvPr id="76" name="Rectangle 119"/>
              <p:cNvSpPr>
                <a:spLocks noChangeArrowheads="1"/>
              </p:cNvSpPr>
              <p:nvPr/>
            </p:nvSpPr>
            <p:spPr bwMode="auto">
              <a:xfrm flipH="1">
                <a:off x="7206" y="6179"/>
                <a:ext cx="62" cy="98"/>
              </a:xfrm>
              <a:prstGeom prst="rect">
                <a:avLst/>
              </a:prstGeom>
              <a:gradFill rotWithShape="0">
                <a:gsLst>
                  <a:gs pos="0">
                    <a:srgbClr val="C0C0C0">
                      <a:gamma/>
                      <a:shade val="46275"/>
                      <a:invGamma/>
                    </a:srgbClr>
                  </a:gs>
                  <a:gs pos="100000">
                    <a:srgbClr val="C0C0C0"/>
                  </a:gs>
                </a:gsLst>
                <a:path path="shape">
                  <a:fillToRect l="50000" t="50000" r="50000" b="50000"/>
                </a:path>
              </a:gradFill>
              <a:ln w="9525">
                <a:solidFill>
                  <a:srgbClr val="969696"/>
                </a:solidFill>
                <a:miter lim="800000"/>
                <a:headEnd/>
                <a:tailEnd/>
              </a:ln>
            </p:spPr>
            <p:txBody>
              <a:bodyPr anchor="ctr"/>
              <a:lstStyle/>
              <a:p>
                <a:endParaRPr lang="zh-CN" altLang="en-US"/>
              </a:p>
            </p:txBody>
          </p:sp>
          <p:sp>
            <p:nvSpPr>
              <p:cNvPr id="77" name="Rectangle 120"/>
              <p:cNvSpPr>
                <a:spLocks noChangeArrowheads="1"/>
              </p:cNvSpPr>
              <p:nvPr/>
            </p:nvSpPr>
            <p:spPr bwMode="auto">
              <a:xfrm flipH="1">
                <a:off x="7268" y="6212"/>
                <a:ext cx="62" cy="27"/>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sp>
            <p:nvSpPr>
              <p:cNvPr id="78" name="Rectangle 121"/>
              <p:cNvSpPr>
                <a:spLocks noChangeArrowheads="1"/>
              </p:cNvSpPr>
              <p:nvPr/>
            </p:nvSpPr>
            <p:spPr bwMode="auto">
              <a:xfrm flipH="1">
                <a:off x="7001" y="6195"/>
                <a:ext cx="205" cy="52"/>
              </a:xfrm>
              <a:prstGeom prst="rect">
                <a:avLst/>
              </a:prstGeom>
              <a:solidFill>
                <a:srgbClr val="969696">
                  <a:alpha val="50000"/>
                </a:srgbClr>
              </a:solidFill>
              <a:ln w="9525">
                <a:solidFill>
                  <a:srgbClr val="000000"/>
                </a:solidFill>
                <a:miter lim="800000"/>
                <a:headEnd/>
                <a:tailEnd/>
              </a:ln>
            </p:spPr>
            <p:txBody>
              <a:bodyPr anchor="ctr"/>
              <a:lstStyle/>
              <a:p>
                <a:endParaRPr lang="zh-CN" altLang="en-US"/>
              </a:p>
            </p:txBody>
          </p:sp>
          <p:sp>
            <p:nvSpPr>
              <p:cNvPr id="79" name="Line 122"/>
              <p:cNvSpPr>
                <a:spLocks noChangeShapeType="1"/>
              </p:cNvSpPr>
              <p:nvPr/>
            </p:nvSpPr>
            <p:spPr bwMode="auto">
              <a:xfrm flipH="1">
                <a:off x="7047" y="5917"/>
                <a:ext cx="14" cy="634"/>
              </a:xfrm>
              <a:prstGeom prst="line">
                <a:avLst/>
              </a:prstGeom>
              <a:noFill/>
              <a:ln w="31750">
                <a:solidFill>
                  <a:srgbClr val="969696"/>
                </a:solidFill>
                <a:round/>
                <a:headEnd/>
                <a:tailEnd/>
              </a:ln>
            </p:spPr>
            <p:txBody>
              <a:bodyPr/>
              <a:lstStyle/>
              <a:p>
                <a:endParaRPr lang="zh-CN" altLang="en-US"/>
              </a:p>
            </p:txBody>
          </p:sp>
          <p:sp>
            <p:nvSpPr>
              <p:cNvPr id="80" name="Line 123"/>
              <p:cNvSpPr>
                <a:spLocks noChangeShapeType="1"/>
              </p:cNvSpPr>
              <p:nvPr/>
            </p:nvSpPr>
            <p:spPr bwMode="auto">
              <a:xfrm flipH="1">
                <a:off x="6900" y="6228"/>
                <a:ext cx="122" cy="0"/>
              </a:xfrm>
              <a:prstGeom prst="line">
                <a:avLst/>
              </a:prstGeom>
              <a:noFill/>
              <a:ln w="38100">
                <a:solidFill>
                  <a:srgbClr val="808080"/>
                </a:solidFill>
                <a:round/>
                <a:headEnd/>
                <a:tailEnd/>
              </a:ln>
            </p:spPr>
            <p:txBody>
              <a:bodyPr/>
              <a:lstStyle/>
              <a:p>
                <a:endParaRPr lang="zh-CN" altLang="en-US"/>
              </a:p>
            </p:txBody>
          </p:sp>
          <p:sp>
            <p:nvSpPr>
              <p:cNvPr id="81" name="Rectangle 124"/>
              <p:cNvSpPr>
                <a:spLocks noChangeArrowheads="1"/>
              </p:cNvSpPr>
              <p:nvPr/>
            </p:nvSpPr>
            <p:spPr bwMode="auto">
              <a:xfrm flipH="1">
                <a:off x="6725" y="6195"/>
                <a:ext cx="175" cy="52"/>
              </a:xfrm>
              <a:prstGeom prst="rect">
                <a:avLst/>
              </a:prstGeom>
              <a:solidFill>
                <a:srgbClr val="969696">
                  <a:alpha val="50000"/>
                </a:srgbClr>
              </a:solidFill>
              <a:ln w="9525">
                <a:solidFill>
                  <a:srgbClr val="000000"/>
                </a:solidFill>
                <a:miter lim="800000"/>
                <a:headEnd/>
                <a:tailEnd/>
              </a:ln>
            </p:spPr>
            <p:txBody>
              <a:bodyPr anchor="ctr"/>
              <a:lstStyle/>
              <a:p>
                <a:endParaRPr lang="zh-CN" altLang="en-US"/>
              </a:p>
            </p:txBody>
          </p:sp>
          <p:sp>
            <p:nvSpPr>
              <p:cNvPr id="82" name="Line 125"/>
              <p:cNvSpPr>
                <a:spLocks noChangeShapeType="1"/>
              </p:cNvSpPr>
              <p:nvPr/>
            </p:nvSpPr>
            <p:spPr bwMode="auto">
              <a:xfrm flipH="1">
                <a:off x="6809" y="6028"/>
                <a:ext cx="0" cy="535"/>
              </a:xfrm>
              <a:prstGeom prst="line">
                <a:avLst/>
              </a:prstGeom>
              <a:noFill/>
              <a:ln w="50800">
                <a:solidFill>
                  <a:srgbClr val="C0C0C0"/>
                </a:solidFill>
                <a:round/>
                <a:headEnd/>
                <a:tailEnd/>
              </a:ln>
            </p:spPr>
            <p:txBody>
              <a:bodyPr/>
              <a:lstStyle/>
              <a:p>
                <a:endParaRPr lang="zh-CN" altLang="en-US"/>
              </a:p>
            </p:txBody>
          </p:sp>
          <p:sp>
            <p:nvSpPr>
              <p:cNvPr id="83" name="Rectangle 126"/>
              <p:cNvSpPr>
                <a:spLocks noChangeArrowheads="1"/>
              </p:cNvSpPr>
              <p:nvPr/>
            </p:nvSpPr>
            <p:spPr bwMode="auto">
              <a:xfrm flipH="1">
                <a:off x="6081" y="6325"/>
                <a:ext cx="1063" cy="103"/>
              </a:xfrm>
              <a:prstGeom prst="rect">
                <a:avLst/>
              </a:prstGeom>
              <a:gradFill rotWithShape="0">
                <a:gsLst>
                  <a:gs pos="0">
                    <a:srgbClr val="C0C0C0">
                      <a:gamma/>
                      <a:shade val="60000"/>
                      <a:invGamma/>
                    </a:srgbClr>
                  </a:gs>
                  <a:gs pos="50000">
                    <a:srgbClr val="C0C0C0"/>
                  </a:gs>
                  <a:gs pos="100000">
                    <a:srgbClr val="C0C0C0">
                      <a:gamma/>
                      <a:shade val="60000"/>
                      <a:invGamma/>
                    </a:srgbClr>
                  </a:gs>
                </a:gsLst>
                <a:lin ang="5400000" scaled="1"/>
              </a:gradFill>
              <a:ln w="9525">
                <a:solidFill>
                  <a:srgbClr val="000000"/>
                </a:solidFill>
                <a:miter lim="800000"/>
                <a:headEnd/>
                <a:tailEnd/>
              </a:ln>
            </p:spPr>
            <p:txBody>
              <a:bodyPr anchor="ctr"/>
              <a:lstStyle/>
              <a:p>
                <a:endParaRPr lang="zh-CN" altLang="en-US"/>
              </a:p>
            </p:txBody>
          </p:sp>
          <p:sp>
            <p:nvSpPr>
              <p:cNvPr id="84" name="Rectangle 127" descr="深色竖线"/>
              <p:cNvSpPr>
                <a:spLocks noChangeArrowheads="1"/>
              </p:cNvSpPr>
              <p:nvPr/>
            </p:nvSpPr>
            <p:spPr bwMode="auto">
              <a:xfrm flipH="1">
                <a:off x="4398" y="6325"/>
                <a:ext cx="1532" cy="103"/>
              </a:xfrm>
              <a:prstGeom prst="rect">
                <a:avLst/>
              </a:prstGeom>
              <a:pattFill prst="dkVert">
                <a:fgClr>
                  <a:srgbClr val="969696"/>
                </a:fgClr>
                <a:bgClr>
                  <a:srgbClr val="FFFFFF"/>
                </a:bgClr>
              </a:pattFill>
              <a:ln w="19050">
                <a:solidFill>
                  <a:srgbClr val="808080"/>
                </a:solidFill>
                <a:prstDash val="lgDash"/>
                <a:miter lim="800000"/>
                <a:headEnd/>
                <a:tailEnd/>
              </a:ln>
            </p:spPr>
            <p:txBody>
              <a:bodyPr anchor="ctr"/>
              <a:lstStyle/>
              <a:p>
                <a:endParaRPr lang="zh-CN" altLang="en-US"/>
              </a:p>
            </p:txBody>
          </p:sp>
          <p:sp>
            <p:nvSpPr>
              <p:cNvPr id="85" name="Rectangle 128" descr="窄竖线"/>
              <p:cNvSpPr>
                <a:spLocks noChangeArrowheads="1"/>
              </p:cNvSpPr>
              <p:nvPr/>
            </p:nvSpPr>
            <p:spPr bwMode="auto">
              <a:xfrm flipH="1">
                <a:off x="4398" y="6126"/>
                <a:ext cx="1532" cy="199"/>
              </a:xfrm>
              <a:prstGeom prst="rect">
                <a:avLst/>
              </a:prstGeom>
              <a:pattFill prst="narVert">
                <a:fgClr>
                  <a:srgbClr val="969696"/>
                </a:fgClr>
                <a:bgClr>
                  <a:srgbClr val="FFFFFF"/>
                </a:bgClr>
              </a:pattFill>
              <a:ln w="9525">
                <a:solidFill>
                  <a:srgbClr val="FFFFFF"/>
                </a:solidFill>
                <a:miter lim="800000"/>
                <a:headEnd/>
                <a:tailEnd/>
              </a:ln>
            </p:spPr>
            <p:txBody>
              <a:bodyPr anchor="ctr"/>
              <a:lstStyle/>
              <a:p>
                <a:endParaRPr lang="zh-CN" altLang="en-US"/>
              </a:p>
            </p:txBody>
          </p:sp>
          <p:sp>
            <p:nvSpPr>
              <p:cNvPr id="86" name="Rectangle 129"/>
              <p:cNvSpPr>
                <a:spLocks noChangeArrowheads="1"/>
              </p:cNvSpPr>
              <p:nvPr/>
            </p:nvSpPr>
            <p:spPr bwMode="auto">
              <a:xfrm flipH="1">
                <a:off x="7392" y="5880"/>
                <a:ext cx="60" cy="397"/>
              </a:xfrm>
              <a:prstGeom prst="rect">
                <a:avLst/>
              </a:prstGeom>
              <a:gradFill rotWithShape="0">
                <a:gsLst>
                  <a:gs pos="0">
                    <a:srgbClr val="C0C0C0"/>
                  </a:gs>
                  <a:gs pos="100000">
                    <a:srgbClr val="C0C0C0">
                      <a:gamma/>
                      <a:shade val="46275"/>
                      <a:invGamma/>
                    </a:srgbClr>
                  </a:gs>
                </a:gsLst>
                <a:lin ang="5400000" scaled="1"/>
              </a:gradFill>
              <a:ln w="9525">
                <a:solidFill>
                  <a:srgbClr val="969696"/>
                </a:solidFill>
                <a:miter lim="800000"/>
                <a:headEnd/>
                <a:tailEnd/>
              </a:ln>
            </p:spPr>
            <p:txBody>
              <a:bodyPr anchor="ctr"/>
              <a:lstStyle/>
              <a:p>
                <a:endParaRPr lang="zh-CN" altLang="en-US"/>
              </a:p>
            </p:txBody>
          </p:sp>
          <p:grpSp>
            <p:nvGrpSpPr>
              <p:cNvPr id="39" name="Group 130"/>
              <p:cNvGrpSpPr>
                <a:grpSpLocks/>
              </p:cNvGrpSpPr>
              <p:nvPr/>
            </p:nvGrpSpPr>
            <p:grpSpPr bwMode="auto">
              <a:xfrm>
                <a:off x="6047" y="6587"/>
                <a:ext cx="3444" cy="197"/>
                <a:chOff x="4368" y="2160"/>
                <a:chExt cx="1203" cy="90"/>
              </a:xfrm>
            </p:grpSpPr>
            <p:sp>
              <p:nvSpPr>
                <p:cNvPr id="199" name="Rectangle 131"/>
                <p:cNvSpPr>
                  <a:spLocks noChangeArrowheads="1"/>
                </p:cNvSpPr>
                <p:nvPr/>
              </p:nvSpPr>
              <p:spPr bwMode="auto">
                <a:xfrm>
                  <a:off x="4368" y="2160"/>
                  <a:ext cx="1203" cy="90"/>
                </a:xfrm>
                <a:prstGeom prst="rect">
                  <a:avLst/>
                </a:prstGeom>
                <a:solidFill>
                  <a:srgbClr val="C0C0C0"/>
                </a:solidFill>
                <a:ln w="9525">
                  <a:solidFill>
                    <a:srgbClr val="008080"/>
                  </a:solidFill>
                  <a:miter lim="800000"/>
                  <a:headEnd/>
                  <a:tailEnd/>
                </a:ln>
              </p:spPr>
              <p:txBody>
                <a:bodyPr anchor="ctr"/>
                <a:lstStyle/>
                <a:p>
                  <a:endParaRPr lang="zh-CN" altLang="en-US"/>
                </a:p>
              </p:txBody>
            </p:sp>
            <p:sp>
              <p:nvSpPr>
                <p:cNvPr id="200" name="Rectangle 132"/>
                <p:cNvSpPr>
                  <a:spLocks noChangeArrowheads="1"/>
                </p:cNvSpPr>
                <p:nvPr/>
              </p:nvSpPr>
              <p:spPr bwMode="auto">
                <a:xfrm>
                  <a:off x="4399" y="2176"/>
                  <a:ext cx="1143" cy="25"/>
                </a:xfrm>
                <a:prstGeom prst="rect">
                  <a:avLst/>
                </a:prstGeom>
                <a:gradFill rotWithShape="0">
                  <a:gsLst>
                    <a:gs pos="0">
                      <a:srgbClr val="C0C0C0"/>
                    </a:gs>
                    <a:gs pos="50000">
                      <a:srgbClr val="C0C0C0">
                        <a:gamma/>
                        <a:shade val="46275"/>
                        <a:invGamma/>
                      </a:srgbClr>
                    </a:gs>
                    <a:gs pos="100000">
                      <a:srgbClr val="C0C0C0"/>
                    </a:gs>
                  </a:gsLst>
                  <a:lin ang="5400000" scaled="1"/>
                </a:gradFill>
                <a:ln w="9525">
                  <a:solidFill>
                    <a:srgbClr val="808080"/>
                  </a:solidFill>
                  <a:miter lim="800000"/>
                  <a:headEnd/>
                  <a:tailEnd/>
                </a:ln>
              </p:spPr>
              <p:txBody>
                <a:bodyPr anchor="ctr"/>
                <a:lstStyle/>
                <a:p>
                  <a:endParaRPr lang="zh-CN" altLang="en-US"/>
                </a:p>
              </p:txBody>
            </p:sp>
            <p:sp>
              <p:nvSpPr>
                <p:cNvPr id="201" name="Rectangle 133"/>
                <p:cNvSpPr>
                  <a:spLocks noChangeArrowheads="1"/>
                </p:cNvSpPr>
                <p:nvPr/>
              </p:nvSpPr>
              <p:spPr bwMode="auto">
                <a:xfrm>
                  <a:off x="4689" y="2169"/>
                  <a:ext cx="96" cy="48"/>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sp>
              <p:nvSpPr>
                <p:cNvPr id="202" name="Rectangle 134"/>
                <p:cNvSpPr>
                  <a:spLocks noChangeArrowheads="1"/>
                </p:cNvSpPr>
                <p:nvPr/>
              </p:nvSpPr>
              <p:spPr bwMode="auto">
                <a:xfrm>
                  <a:off x="4800" y="2166"/>
                  <a:ext cx="96" cy="48"/>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grpSp>
          <p:sp>
            <p:nvSpPr>
              <p:cNvPr id="88" name="Rectangle 135"/>
              <p:cNvSpPr>
                <a:spLocks noChangeArrowheads="1"/>
              </p:cNvSpPr>
              <p:nvPr/>
            </p:nvSpPr>
            <p:spPr bwMode="auto">
              <a:xfrm flipH="1">
                <a:off x="7112" y="7210"/>
                <a:ext cx="551" cy="53"/>
              </a:xfrm>
              <a:prstGeom prst="rect">
                <a:avLst/>
              </a:prstGeom>
              <a:gradFill rotWithShape="0">
                <a:gsLst>
                  <a:gs pos="0">
                    <a:srgbClr val="C0C0C0"/>
                  </a:gs>
                  <a:gs pos="100000">
                    <a:srgbClr val="C0C0C0">
                      <a:gamma/>
                      <a:shade val="46275"/>
                      <a:invGamma/>
                    </a:srgbClr>
                  </a:gs>
                </a:gsLst>
                <a:path path="shape">
                  <a:fillToRect l="50000" t="50000" r="50000" b="50000"/>
                </a:path>
              </a:gradFill>
              <a:ln w="9525">
                <a:solidFill>
                  <a:srgbClr val="C0C0C0"/>
                </a:solidFill>
                <a:miter lim="800000"/>
                <a:headEnd/>
                <a:tailEnd/>
              </a:ln>
            </p:spPr>
            <p:txBody>
              <a:bodyPr anchor="ctr"/>
              <a:lstStyle/>
              <a:p>
                <a:endParaRPr lang="zh-CN" altLang="en-US"/>
              </a:p>
            </p:txBody>
          </p:sp>
          <p:sp>
            <p:nvSpPr>
              <p:cNvPr id="89" name="Line 136"/>
              <p:cNvSpPr>
                <a:spLocks noChangeShapeType="1"/>
              </p:cNvSpPr>
              <p:nvPr/>
            </p:nvSpPr>
            <p:spPr bwMode="auto">
              <a:xfrm flipH="1">
                <a:off x="7074" y="6651"/>
                <a:ext cx="13" cy="634"/>
              </a:xfrm>
              <a:prstGeom prst="line">
                <a:avLst/>
              </a:prstGeom>
              <a:noFill/>
              <a:ln w="31750">
                <a:solidFill>
                  <a:srgbClr val="969696"/>
                </a:solidFill>
                <a:round/>
                <a:headEnd/>
                <a:tailEnd/>
              </a:ln>
            </p:spPr>
            <p:txBody>
              <a:bodyPr/>
              <a:lstStyle/>
              <a:p>
                <a:endParaRPr lang="zh-CN" altLang="en-US"/>
              </a:p>
            </p:txBody>
          </p:sp>
          <p:sp>
            <p:nvSpPr>
              <p:cNvPr id="90" name="Line 137"/>
              <p:cNvSpPr>
                <a:spLocks noChangeShapeType="1"/>
              </p:cNvSpPr>
              <p:nvPr/>
            </p:nvSpPr>
            <p:spPr bwMode="auto">
              <a:xfrm flipH="1">
                <a:off x="6836" y="6762"/>
                <a:ext cx="0" cy="536"/>
              </a:xfrm>
              <a:prstGeom prst="line">
                <a:avLst/>
              </a:prstGeom>
              <a:noFill/>
              <a:ln w="50800">
                <a:solidFill>
                  <a:srgbClr val="C0C0C0"/>
                </a:solidFill>
                <a:round/>
                <a:headEnd/>
                <a:tailEnd/>
              </a:ln>
            </p:spPr>
            <p:txBody>
              <a:bodyPr/>
              <a:lstStyle/>
              <a:p>
                <a:endParaRPr lang="zh-CN" altLang="en-US"/>
              </a:p>
            </p:txBody>
          </p:sp>
          <p:grpSp>
            <p:nvGrpSpPr>
              <p:cNvPr id="45" name="Group 138"/>
              <p:cNvGrpSpPr>
                <a:grpSpLocks/>
              </p:cNvGrpSpPr>
              <p:nvPr/>
            </p:nvGrpSpPr>
            <p:grpSpPr bwMode="auto">
              <a:xfrm>
                <a:off x="4372" y="6861"/>
                <a:ext cx="3190" cy="349"/>
                <a:chOff x="1908" y="845"/>
                <a:chExt cx="1445" cy="160"/>
              </a:xfrm>
            </p:grpSpPr>
            <p:sp>
              <p:nvSpPr>
                <p:cNvPr id="189" name="Rectangle 139"/>
                <p:cNvSpPr>
                  <a:spLocks noChangeArrowheads="1"/>
                </p:cNvSpPr>
                <p:nvPr/>
              </p:nvSpPr>
              <p:spPr bwMode="auto">
                <a:xfrm flipH="1">
                  <a:off x="1908" y="983"/>
                  <a:ext cx="1250" cy="10"/>
                </a:xfrm>
                <a:prstGeom prst="rect">
                  <a:avLst/>
                </a:prstGeom>
                <a:gradFill rotWithShape="0">
                  <a:gsLst>
                    <a:gs pos="0">
                      <a:srgbClr val="C0C0C0">
                        <a:gamma/>
                        <a:shade val="46667"/>
                        <a:invGamma/>
                      </a:srgbClr>
                    </a:gs>
                    <a:gs pos="50000">
                      <a:srgbClr val="C0C0C0"/>
                    </a:gs>
                    <a:gs pos="100000">
                      <a:srgbClr val="C0C0C0">
                        <a:gamma/>
                        <a:shade val="46667"/>
                        <a:invGamma/>
                      </a:srgbClr>
                    </a:gs>
                  </a:gsLst>
                  <a:lin ang="5400000" scaled="1"/>
                </a:gradFill>
                <a:ln w="9525">
                  <a:solidFill>
                    <a:srgbClr val="969696"/>
                  </a:solidFill>
                  <a:miter lim="800000"/>
                  <a:headEnd/>
                  <a:tailEnd/>
                </a:ln>
              </p:spPr>
              <p:txBody>
                <a:bodyPr anchor="ctr"/>
                <a:lstStyle/>
                <a:p>
                  <a:endParaRPr lang="zh-CN" altLang="en-US"/>
                </a:p>
              </p:txBody>
            </p:sp>
            <p:sp>
              <p:nvSpPr>
                <p:cNvPr id="190" name="Rectangle 140"/>
                <p:cNvSpPr>
                  <a:spLocks noChangeArrowheads="1"/>
                </p:cNvSpPr>
                <p:nvPr/>
              </p:nvSpPr>
              <p:spPr bwMode="auto">
                <a:xfrm flipH="1">
                  <a:off x="3158" y="914"/>
                  <a:ext cx="195" cy="91"/>
                </a:xfrm>
                <a:prstGeom prst="rect">
                  <a:avLst/>
                </a:prstGeom>
                <a:gradFill rotWithShape="0">
                  <a:gsLst>
                    <a:gs pos="0">
                      <a:srgbClr val="00FFFF"/>
                    </a:gs>
                    <a:gs pos="50000">
                      <a:srgbClr val="00FFFF">
                        <a:gamma/>
                        <a:shade val="46275"/>
                        <a:invGamma/>
                      </a:srgbClr>
                    </a:gs>
                    <a:gs pos="100000">
                      <a:srgbClr val="00FFFF"/>
                    </a:gs>
                  </a:gsLst>
                  <a:lin ang="5400000" scaled="1"/>
                </a:gradFill>
                <a:ln w="9525">
                  <a:solidFill>
                    <a:srgbClr val="808080"/>
                  </a:solidFill>
                  <a:miter lim="800000"/>
                  <a:headEnd/>
                  <a:tailEnd/>
                </a:ln>
              </p:spPr>
              <p:txBody>
                <a:bodyPr anchor="ctr"/>
                <a:lstStyle/>
                <a:p>
                  <a:endParaRPr lang="zh-CN" altLang="en-US"/>
                </a:p>
              </p:txBody>
            </p:sp>
            <p:sp>
              <p:nvSpPr>
                <p:cNvPr id="191" name="Rectangle 141"/>
                <p:cNvSpPr>
                  <a:spLocks noChangeArrowheads="1"/>
                </p:cNvSpPr>
                <p:nvPr/>
              </p:nvSpPr>
              <p:spPr bwMode="auto">
                <a:xfrm flipH="1">
                  <a:off x="3186" y="869"/>
                  <a:ext cx="28" cy="45"/>
                </a:xfrm>
                <a:prstGeom prst="rect">
                  <a:avLst/>
                </a:prstGeom>
                <a:gradFill rotWithShape="0">
                  <a:gsLst>
                    <a:gs pos="0">
                      <a:srgbClr val="C0C0C0">
                        <a:gamma/>
                        <a:shade val="46275"/>
                        <a:invGamma/>
                      </a:srgbClr>
                    </a:gs>
                    <a:gs pos="100000">
                      <a:srgbClr val="C0C0C0"/>
                    </a:gs>
                  </a:gsLst>
                  <a:path path="shape">
                    <a:fillToRect l="50000" t="50000" r="50000" b="50000"/>
                  </a:path>
                </a:gradFill>
                <a:ln w="9525">
                  <a:solidFill>
                    <a:srgbClr val="969696"/>
                  </a:solidFill>
                  <a:miter lim="800000"/>
                  <a:headEnd/>
                  <a:tailEnd/>
                </a:ln>
              </p:spPr>
              <p:txBody>
                <a:bodyPr anchor="ctr"/>
                <a:lstStyle/>
                <a:p>
                  <a:endParaRPr lang="zh-CN" altLang="en-US"/>
                </a:p>
              </p:txBody>
            </p:sp>
            <p:sp>
              <p:nvSpPr>
                <p:cNvPr id="192" name="Rectangle 142"/>
                <p:cNvSpPr>
                  <a:spLocks noChangeArrowheads="1"/>
                </p:cNvSpPr>
                <p:nvPr/>
              </p:nvSpPr>
              <p:spPr bwMode="auto">
                <a:xfrm flipH="1">
                  <a:off x="3214" y="884"/>
                  <a:ext cx="28" cy="12"/>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sp>
              <p:nvSpPr>
                <p:cNvPr id="193" name="Rectangle 143"/>
                <p:cNvSpPr>
                  <a:spLocks noChangeArrowheads="1"/>
                </p:cNvSpPr>
                <p:nvPr/>
              </p:nvSpPr>
              <p:spPr bwMode="auto">
                <a:xfrm flipH="1">
                  <a:off x="3093" y="876"/>
                  <a:ext cx="93" cy="24"/>
                </a:xfrm>
                <a:prstGeom prst="rect">
                  <a:avLst/>
                </a:prstGeom>
                <a:solidFill>
                  <a:srgbClr val="969696">
                    <a:alpha val="50000"/>
                  </a:srgbClr>
                </a:solidFill>
                <a:ln w="9525">
                  <a:solidFill>
                    <a:srgbClr val="000000"/>
                  </a:solidFill>
                  <a:miter lim="800000"/>
                  <a:headEnd/>
                  <a:tailEnd/>
                </a:ln>
              </p:spPr>
              <p:txBody>
                <a:bodyPr anchor="ctr"/>
                <a:lstStyle/>
                <a:p>
                  <a:endParaRPr lang="zh-CN" altLang="en-US"/>
                </a:p>
              </p:txBody>
            </p:sp>
            <p:sp>
              <p:nvSpPr>
                <p:cNvPr id="194" name="Line 144"/>
                <p:cNvSpPr>
                  <a:spLocks noChangeShapeType="1"/>
                </p:cNvSpPr>
                <p:nvPr/>
              </p:nvSpPr>
              <p:spPr bwMode="auto">
                <a:xfrm flipH="1">
                  <a:off x="3047" y="891"/>
                  <a:ext cx="55" cy="0"/>
                </a:xfrm>
                <a:prstGeom prst="line">
                  <a:avLst/>
                </a:prstGeom>
                <a:noFill/>
                <a:ln w="38100">
                  <a:solidFill>
                    <a:srgbClr val="808080"/>
                  </a:solidFill>
                  <a:round/>
                  <a:headEnd/>
                  <a:tailEnd/>
                </a:ln>
              </p:spPr>
              <p:txBody>
                <a:bodyPr/>
                <a:lstStyle/>
                <a:p>
                  <a:endParaRPr lang="zh-CN" altLang="en-US"/>
                </a:p>
              </p:txBody>
            </p:sp>
            <p:sp>
              <p:nvSpPr>
                <p:cNvPr id="195" name="Rectangle 145"/>
                <p:cNvSpPr>
                  <a:spLocks noChangeArrowheads="1"/>
                </p:cNvSpPr>
                <p:nvPr/>
              </p:nvSpPr>
              <p:spPr bwMode="auto">
                <a:xfrm flipH="1">
                  <a:off x="2968" y="876"/>
                  <a:ext cx="79" cy="24"/>
                </a:xfrm>
                <a:prstGeom prst="rect">
                  <a:avLst/>
                </a:prstGeom>
                <a:solidFill>
                  <a:srgbClr val="969696">
                    <a:alpha val="50000"/>
                  </a:srgbClr>
                </a:solidFill>
                <a:ln w="9525">
                  <a:solidFill>
                    <a:srgbClr val="000000"/>
                  </a:solidFill>
                  <a:miter lim="800000"/>
                  <a:headEnd/>
                  <a:tailEnd/>
                </a:ln>
              </p:spPr>
              <p:txBody>
                <a:bodyPr anchor="ctr"/>
                <a:lstStyle/>
                <a:p>
                  <a:endParaRPr lang="zh-CN" altLang="en-US"/>
                </a:p>
              </p:txBody>
            </p:sp>
            <p:sp>
              <p:nvSpPr>
                <p:cNvPr id="196" name="Rectangle 146"/>
                <p:cNvSpPr>
                  <a:spLocks noChangeArrowheads="1"/>
                </p:cNvSpPr>
                <p:nvPr/>
              </p:nvSpPr>
              <p:spPr bwMode="auto">
                <a:xfrm flipH="1">
                  <a:off x="2676" y="936"/>
                  <a:ext cx="482" cy="47"/>
                </a:xfrm>
                <a:prstGeom prst="rect">
                  <a:avLst/>
                </a:prstGeom>
                <a:gradFill rotWithShape="0">
                  <a:gsLst>
                    <a:gs pos="0">
                      <a:srgbClr val="C0C0C0">
                        <a:gamma/>
                        <a:shade val="60000"/>
                        <a:invGamma/>
                      </a:srgbClr>
                    </a:gs>
                    <a:gs pos="50000">
                      <a:srgbClr val="C0C0C0"/>
                    </a:gs>
                    <a:gs pos="100000">
                      <a:srgbClr val="C0C0C0">
                        <a:gamma/>
                        <a:shade val="60000"/>
                        <a:invGamma/>
                      </a:srgbClr>
                    </a:gs>
                  </a:gsLst>
                  <a:lin ang="5400000" scaled="1"/>
                </a:gradFill>
                <a:ln w="9525">
                  <a:solidFill>
                    <a:srgbClr val="000000"/>
                  </a:solidFill>
                  <a:miter lim="800000"/>
                  <a:headEnd/>
                  <a:tailEnd/>
                </a:ln>
              </p:spPr>
              <p:txBody>
                <a:bodyPr anchor="ctr"/>
                <a:lstStyle/>
                <a:p>
                  <a:endParaRPr lang="zh-CN" altLang="en-US"/>
                </a:p>
              </p:txBody>
            </p:sp>
            <p:sp>
              <p:nvSpPr>
                <p:cNvPr id="197" name="Rectangle 147" descr="深色竖线"/>
                <p:cNvSpPr>
                  <a:spLocks noChangeArrowheads="1"/>
                </p:cNvSpPr>
                <p:nvPr/>
              </p:nvSpPr>
              <p:spPr bwMode="auto">
                <a:xfrm flipH="1">
                  <a:off x="1914" y="936"/>
                  <a:ext cx="694" cy="47"/>
                </a:xfrm>
                <a:prstGeom prst="rect">
                  <a:avLst/>
                </a:prstGeom>
                <a:pattFill prst="dkVert">
                  <a:fgClr>
                    <a:srgbClr val="969696"/>
                  </a:fgClr>
                  <a:bgClr>
                    <a:srgbClr val="FFFFFF"/>
                  </a:bgClr>
                </a:pattFill>
                <a:ln w="19050">
                  <a:solidFill>
                    <a:srgbClr val="808080"/>
                  </a:solidFill>
                  <a:prstDash val="lgDash"/>
                  <a:miter lim="800000"/>
                  <a:headEnd/>
                  <a:tailEnd/>
                </a:ln>
              </p:spPr>
              <p:txBody>
                <a:bodyPr anchor="ctr"/>
                <a:lstStyle/>
                <a:p>
                  <a:endParaRPr lang="zh-CN" altLang="en-US"/>
                </a:p>
              </p:txBody>
            </p:sp>
            <p:sp>
              <p:nvSpPr>
                <p:cNvPr id="198" name="Rectangle 148" descr="窄竖线"/>
                <p:cNvSpPr>
                  <a:spLocks noChangeArrowheads="1"/>
                </p:cNvSpPr>
                <p:nvPr/>
              </p:nvSpPr>
              <p:spPr bwMode="auto">
                <a:xfrm flipH="1">
                  <a:off x="1914" y="845"/>
                  <a:ext cx="694" cy="91"/>
                </a:xfrm>
                <a:prstGeom prst="rect">
                  <a:avLst/>
                </a:prstGeom>
                <a:pattFill prst="narVert">
                  <a:fgClr>
                    <a:srgbClr val="969696"/>
                  </a:fgClr>
                  <a:bgClr>
                    <a:srgbClr val="FFFFFF"/>
                  </a:bgClr>
                </a:pattFill>
                <a:ln w="9525">
                  <a:solidFill>
                    <a:srgbClr val="FFFFFF"/>
                  </a:solidFill>
                  <a:miter lim="800000"/>
                  <a:headEnd/>
                  <a:tailEnd/>
                </a:ln>
              </p:spPr>
              <p:txBody>
                <a:bodyPr anchor="ctr"/>
                <a:lstStyle/>
                <a:p>
                  <a:endParaRPr lang="zh-CN" altLang="en-US"/>
                </a:p>
              </p:txBody>
            </p:sp>
          </p:grpSp>
          <p:sp>
            <p:nvSpPr>
              <p:cNvPr id="92" name="Rectangle 149"/>
              <p:cNvSpPr>
                <a:spLocks noChangeArrowheads="1"/>
              </p:cNvSpPr>
              <p:nvPr/>
            </p:nvSpPr>
            <p:spPr bwMode="auto">
              <a:xfrm flipH="1">
                <a:off x="7392" y="6614"/>
                <a:ext cx="60" cy="397"/>
              </a:xfrm>
              <a:prstGeom prst="rect">
                <a:avLst/>
              </a:prstGeom>
              <a:gradFill rotWithShape="0">
                <a:gsLst>
                  <a:gs pos="0">
                    <a:srgbClr val="C0C0C0"/>
                  </a:gs>
                  <a:gs pos="100000">
                    <a:srgbClr val="C0C0C0">
                      <a:gamma/>
                      <a:shade val="46275"/>
                      <a:invGamma/>
                    </a:srgbClr>
                  </a:gs>
                </a:gsLst>
                <a:lin ang="5400000" scaled="1"/>
              </a:gradFill>
              <a:ln w="9525">
                <a:solidFill>
                  <a:srgbClr val="969696"/>
                </a:solidFill>
                <a:miter lim="800000"/>
                <a:headEnd/>
                <a:tailEnd/>
              </a:ln>
            </p:spPr>
            <p:txBody>
              <a:bodyPr anchor="ctr"/>
              <a:lstStyle/>
              <a:p>
                <a:endParaRPr lang="zh-CN" altLang="en-US"/>
              </a:p>
            </p:txBody>
          </p:sp>
          <p:grpSp>
            <p:nvGrpSpPr>
              <p:cNvPr id="46" name="Group 150"/>
              <p:cNvGrpSpPr>
                <a:grpSpLocks/>
              </p:cNvGrpSpPr>
              <p:nvPr/>
            </p:nvGrpSpPr>
            <p:grpSpPr bwMode="auto">
              <a:xfrm>
                <a:off x="6074" y="7334"/>
                <a:ext cx="3444" cy="197"/>
                <a:chOff x="4368" y="2160"/>
                <a:chExt cx="1203" cy="90"/>
              </a:xfrm>
            </p:grpSpPr>
            <p:sp>
              <p:nvSpPr>
                <p:cNvPr id="185" name="Rectangle 151"/>
                <p:cNvSpPr>
                  <a:spLocks noChangeArrowheads="1"/>
                </p:cNvSpPr>
                <p:nvPr/>
              </p:nvSpPr>
              <p:spPr bwMode="auto">
                <a:xfrm>
                  <a:off x="4368" y="2160"/>
                  <a:ext cx="1203" cy="90"/>
                </a:xfrm>
                <a:prstGeom prst="rect">
                  <a:avLst/>
                </a:prstGeom>
                <a:solidFill>
                  <a:srgbClr val="C0C0C0"/>
                </a:solidFill>
                <a:ln w="9525">
                  <a:solidFill>
                    <a:srgbClr val="008080"/>
                  </a:solidFill>
                  <a:miter lim="800000"/>
                  <a:headEnd/>
                  <a:tailEnd/>
                </a:ln>
              </p:spPr>
              <p:txBody>
                <a:bodyPr anchor="ctr"/>
                <a:lstStyle/>
                <a:p>
                  <a:endParaRPr lang="zh-CN" altLang="en-US"/>
                </a:p>
              </p:txBody>
            </p:sp>
            <p:sp>
              <p:nvSpPr>
                <p:cNvPr id="186" name="Rectangle 152"/>
                <p:cNvSpPr>
                  <a:spLocks noChangeArrowheads="1"/>
                </p:cNvSpPr>
                <p:nvPr/>
              </p:nvSpPr>
              <p:spPr bwMode="auto">
                <a:xfrm>
                  <a:off x="4399" y="2176"/>
                  <a:ext cx="1143" cy="25"/>
                </a:xfrm>
                <a:prstGeom prst="rect">
                  <a:avLst/>
                </a:prstGeom>
                <a:gradFill rotWithShape="0">
                  <a:gsLst>
                    <a:gs pos="0">
                      <a:srgbClr val="C0C0C0"/>
                    </a:gs>
                    <a:gs pos="50000">
                      <a:srgbClr val="C0C0C0">
                        <a:gamma/>
                        <a:shade val="46275"/>
                        <a:invGamma/>
                      </a:srgbClr>
                    </a:gs>
                    <a:gs pos="100000">
                      <a:srgbClr val="C0C0C0"/>
                    </a:gs>
                  </a:gsLst>
                  <a:lin ang="5400000" scaled="1"/>
                </a:gradFill>
                <a:ln w="9525">
                  <a:solidFill>
                    <a:srgbClr val="808080"/>
                  </a:solidFill>
                  <a:miter lim="800000"/>
                  <a:headEnd/>
                  <a:tailEnd/>
                </a:ln>
              </p:spPr>
              <p:txBody>
                <a:bodyPr anchor="ctr"/>
                <a:lstStyle/>
                <a:p>
                  <a:endParaRPr lang="zh-CN" altLang="en-US"/>
                </a:p>
              </p:txBody>
            </p:sp>
            <p:sp>
              <p:nvSpPr>
                <p:cNvPr id="187" name="Rectangle 153"/>
                <p:cNvSpPr>
                  <a:spLocks noChangeArrowheads="1"/>
                </p:cNvSpPr>
                <p:nvPr/>
              </p:nvSpPr>
              <p:spPr bwMode="auto">
                <a:xfrm>
                  <a:off x="4689" y="2169"/>
                  <a:ext cx="96" cy="48"/>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sp>
              <p:nvSpPr>
                <p:cNvPr id="188" name="Rectangle 154"/>
                <p:cNvSpPr>
                  <a:spLocks noChangeArrowheads="1"/>
                </p:cNvSpPr>
                <p:nvPr/>
              </p:nvSpPr>
              <p:spPr bwMode="auto">
                <a:xfrm>
                  <a:off x="4800" y="2166"/>
                  <a:ext cx="96" cy="48"/>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grpSp>
          <p:sp>
            <p:nvSpPr>
              <p:cNvPr id="94" name="Rectangle 155"/>
              <p:cNvSpPr>
                <a:spLocks noChangeArrowheads="1"/>
              </p:cNvSpPr>
              <p:nvPr/>
            </p:nvSpPr>
            <p:spPr bwMode="auto">
              <a:xfrm flipH="1">
                <a:off x="7138" y="7957"/>
                <a:ext cx="552" cy="53"/>
              </a:xfrm>
              <a:prstGeom prst="rect">
                <a:avLst/>
              </a:prstGeom>
              <a:gradFill rotWithShape="0">
                <a:gsLst>
                  <a:gs pos="0">
                    <a:srgbClr val="C0C0C0"/>
                  </a:gs>
                  <a:gs pos="100000">
                    <a:srgbClr val="C0C0C0">
                      <a:gamma/>
                      <a:shade val="46275"/>
                      <a:invGamma/>
                    </a:srgbClr>
                  </a:gs>
                </a:gsLst>
                <a:path path="shape">
                  <a:fillToRect l="50000" t="50000" r="50000" b="50000"/>
                </a:path>
              </a:gradFill>
              <a:ln w="9525">
                <a:solidFill>
                  <a:srgbClr val="C0C0C0"/>
                </a:solidFill>
                <a:miter lim="800000"/>
                <a:headEnd/>
                <a:tailEnd/>
              </a:ln>
            </p:spPr>
            <p:txBody>
              <a:bodyPr anchor="ctr"/>
              <a:lstStyle/>
              <a:p>
                <a:endParaRPr lang="zh-CN" altLang="en-US"/>
              </a:p>
            </p:txBody>
          </p:sp>
          <p:sp>
            <p:nvSpPr>
              <p:cNvPr id="95" name="Line 156"/>
              <p:cNvSpPr>
                <a:spLocks noChangeShapeType="1"/>
              </p:cNvSpPr>
              <p:nvPr/>
            </p:nvSpPr>
            <p:spPr bwMode="auto">
              <a:xfrm flipH="1">
                <a:off x="7101" y="7398"/>
                <a:ext cx="13" cy="634"/>
              </a:xfrm>
              <a:prstGeom prst="line">
                <a:avLst/>
              </a:prstGeom>
              <a:noFill/>
              <a:ln w="31750">
                <a:solidFill>
                  <a:srgbClr val="969696"/>
                </a:solidFill>
                <a:round/>
                <a:headEnd/>
                <a:tailEnd/>
              </a:ln>
            </p:spPr>
            <p:txBody>
              <a:bodyPr/>
              <a:lstStyle/>
              <a:p>
                <a:endParaRPr lang="zh-CN" altLang="en-US"/>
              </a:p>
            </p:txBody>
          </p:sp>
          <p:sp>
            <p:nvSpPr>
              <p:cNvPr id="96" name="Line 157"/>
              <p:cNvSpPr>
                <a:spLocks noChangeShapeType="1"/>
              </p:cNvSpPr>
              <p:nvPr/>
            </p:nvSpPr>
            <p:spPr bwMode="auto">
              <a:xfrm flipH="1">
                <a:off x="6862" y="7509"/>
                <a:ext cx="0" cy="536"/>
              </a:xfrm>
              <a:prstGeom prst="line">
                <a:avLst/>
              </a:prstGeom>
              <a:noFill/>
              <a:ln w="50800">
                <a:solidFill>
                  <a:srgbClr val="C0C0C0"/>
                </a:solidFill>
                <a:round/>
                <a:headEnd/>
                <a:tailEnd/>
              </a:ln>
            </p:spPr>
            <p:txBody>
              <a:bodyPr/>
              <a:lstStyle/>
              <a:p>
                <a:endParaRPr lang="zh-CN" altLang="en-US"/>
              </a:p>
            </p:txBody>
          </p:sp>
          <p:sp>
            <p:nvSpPr>
              <p:cNvPr id="97" name="Rectangle 158"/>
              <p:cNvSpPr>
                <a:spLocks noChangeArrowheads="1"/>
              </p:cNvSpPr>
              <p:nvPr/>
            </p:nvSpPr>
            <p:spPr bwMode="auto">
              <a:xfrm flipH="1">
                <a:off x="4372" y="7896"/>
                <a:ext cx="2759" cy="21"/>
              </a:xfrm>
              <a:prstGeom prst="rect">
                <a:avLst/>
              </a:prstGeom>
              <a:gradFill rotWithShape="0">
                <a:gsLst>
                  <a:gs pos="0">
                    <a:srgbClr val="C0C0C0">
                      <a:gamma/>
                      <a:shade val="46667"/>
                      <a:invGamma/>
                    </a:srgbClr>
                  </a:gs>
                  <a:gs pos="50000">
                    <a:srgbClr val="C0C0C0"/>
                  </a:gs>
                  <a:gs pos="100000">
                    <a:srgbClr val="C0C0C0">
                      <a:gamma/>
                      <a:shade val="46667"/>
                      <a:invGamma/>
                    </a:srgbClr>
                  </a:gs>
                </a:gsLst>
                <a:lin ang="5400000" scaled="1"/>
              </a:gradFill>
              <a:ln w="9525">
                <a:solidFill>
                  <a:srgbClr val="969696"/>
                </a:solidFill>
                <a:miter lim="800000"/>
                <a:headEnd/>
                <a:tailEnd/>
              </a:ln>
            </p:spPr>
            <p:txBody>
              <a:bodyPr anchor="ctr"/>
              <a:lstStyle/>
              <a:p>
                <a:endParaRPr lang="zh-CN" altLang="en-US"/>
              </a:p>
            </p:txBody>
          </p:sp>
          <p:sp>
            <p:nvSpPr>
              <p:cNvPr id="98" name="Rectangle 159"/>
              <p:cNvSpPr>
                <a:spLocks noChangeArrowheads="1"/>
              </p:cNvSpPr>
              <p:nvPr/>
            </p:nvSpPr>
            <p:spPr bwMode="auto">
              <a:xfrm flipH="1">
                <a:off x="7131" y="7746"/>
                <a:ext cx="431" cy="198"/>
              </a:xfrm>
              <a:prstGeom prst="rect">
                <a:avLst/>
              </a:prstGeom>
              <a:gradFill rotWithShape="0">
                <a:gsLst>
                  <a:gs pos="0">
                    <a:srgbClr val="00FFFF"/>
                  </a:gs>
                  <a:gs pos="50000">
                    <a:srgbClr val="00FFFF">
                      <a:gamma/>
                      <a:shade val="46275"/>
                      <a:invGamma/>
                    </a:srgbClr>
                  </a:gs>
                  <a:gs pos="100000">
                    <a:srgbClr val="00FFFF"/>
                  </a:gs>
                </a:gsLst>
                <a:lin ang="5400000" scaled="1"/>
              </a:gradFill>
              <a:ln w="9525">
                <a:solidFill>
                  <a:srgbClr val="808080"/>
                </a:solidFill>
                <a:miter lim="800000"/>
                <a:headEnd/>
                <a:tailEnd/>
              </a:ln>
            </p:spPr>
            <p:txBody>
              <a:bodyPr anchor="ctr"/>
              <a:lstStyle/>
              <a:p>
                <a:endParaRPr lang="zh-CN" altLang="en-US"/>
              </a:p>
            </p:txBody>
          </p:sp>
          <p:sp>
            <p:nvSpPr>
              <p:cNvPr id="99" name="Rectangle 160"/>
              <p:cNvSpPr>
                <a:spLocks noChangeArrowheads="1"/>
              </p:cNvSpPr>
              <p:nvPr/>
            </p:nvSpPr>
            <p:spPr bwMode="auto">
              <a:xfrm flipH="1">
                <a:off x="7193" y="7647"/>
                <a:ext cx="62" cy="99"/>
              </a:xfrm>
              <a:prstGeom prst="rect">
                <a:avLst/>
              </a:prstGeom>
              <a:gradFill rotWithShape="0">
                <a:gsLst>
                  <a:gs pos="0">
                    <a:srgbClr val="C0C0C0">
                      <a:gamma/>
                      <a:shade val="46275"/>
                      <a:invGamma/>
                    </a:srgbClr>
                  </a:gs>
                  <a:gs pos="100000">
                    <a:srgbClr val="C0C0C0"/>
                  </a:gs>
                </a:gsLst>
                <a:path path="shape">
                  <a:fillToRect l="50000" t="50000" r="50000" b="50000"/>
                </a:path>
              </a:gradFill>
              <a:ln w="9525">
                <a:solidFill>
                  <a:srgbClr val="969696"/>
                </a:solidFill>
                <a:miter lim="800000"/>
                <a:headEnd/>
                <a:tailEnd/>
              </a:ln>
            </p:spPr>
            <p:txBody>
              <a:bodyPr anchor="ctr"/>
              <a:lstStyle/>
              <a:p>
                <a:endParaRPr lang="zh-CN" altLang="en-US"/>
              </a:p>
            </p:txBody>
          </p:sp>
          <p:sp>
            <p:nvSpPr>
              <p:cNvPr id="100" name="Rectangle 161"/>
              <p:cNvSpPr>
                <a:spLocks noChangeArrowheads="1"/>
              </p:cNvSpPr>
              <p:nvPr/>
            </p:nvSpPr>
            <p:spPr bwMode="auto">
              <a:xfrm flipH="1">
                <a:off x="7255" y="7680"/>
                <a:ext cx="62" cy="26"/>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sp>
            <p:nvSpPr>
              <p:cNvPr id="101" name="Rectangle 162"/>
              <p:cNvSpPr>
                <a:spLocks noChangeArrowheads="1"/>
              </p:cNvSpPr>
              <p:nvPr/>
            </p:nvSpPr>
            <p:spPr bwMode="auto">
              <a:xfrm flipH="1">
                <a:off x="6988" y="7662"/>
                <a:ext cx="205" cy="53"/>
              </a:xfrm>
              <a:prstGeom prst="rect">
                <a:avLst/>
              </a:prstGeom>
              <a:solidFill>
                <a:srgbClr val="969696">
                  <a:alpha val="50000"/>
                </a:srgbClr>
              </a:solidFill>
              <a:ln w="9525">
                <a:solidFill>
                  <a:srgbClr val="000000"/>
                </a:solidFill>
                <a:miter lim="800000"/>
                <a:headEnd/>
                <a:tailEnd/>
              </a:ln>
            </p:spPr>
            <p:txBody>
              <a:bodyPr anchor="ctr"/>
              <a:lstStyle/>
              <a:p>
                <a:endParaRPr lang="zh-CN" altLang="en-US"/>
              </a:p>
            </p:txBody>
          </p:sp>
          <p:sp>
            <p:nvSpPr>
              <p:cNvPr id="102" name="Line 163"/>
              <p:cNvSpPr>
                <a:spLocks noChangeShapeType="1"/>
              </p:cNvSpPr>
              <p:nvPr/>
            </p:nvSpPr>
            <p:spPr bwMode="auto">
              <a:xfrm flipH="1">
                <a:off x="6887" y="7695"/>
                <a:ext cx="121" cy="0"/>
              </a:xfrm>
              <a:prstGeom prst="line">
                <a:avLst/>
              </a:prstGeom>
              <a:noFill/>
              <a:ln w="38100">
                <a:solidFill>
                  <a:srgbClr val="808080"/>
                </a:solidFill>
                <a:round/>
                <a:headEnd/>
                <a:tailEnd/>
              </a:ln>
            </p:spPr>
            <p:txBody>
              <a:bodyPr/>
              <a:lstStyle/>
              <a:p>
                <a:endParaRPr lang="zh-CN" altLang="en-US"/>
              </a:p>
            </p:txBody>
          </p:sp>
          <p:sp>
            <p:nvSpPr>
              <p:cNvPr id="103" name="Rectangle 164"/>
              <p:cNvSpPr>
                <a:spLocks noChangeArrowheads="1"/>
              </p:cNvSpPr>
              <p:nvPr/>
            </p:nvSpPr>
            <p:spPr bwMode="auto">
              <a:xfrm flipH="1">
                <a:off x="6712" y="7662"/>
                <a:ext cx="175" cy="53"/>
              </a:xfrm>
              <a:prstGeom prst="rect">
                <a:avLst/>
              </a:prstGeom>
              <a:solidFill>
                <a:srgbClr val="969696">
                  <a:alpha val="50000"/>
                </a:srgbClr>
              </a:solidFill>
              <a:ln w="9525">
                <a:solidFill>
                  <a:srgbClr val="000000"/>
                </a:solidFill>
                <a:miter lim="800000"/>
                <a:headEnd/>
                <a:tailEnd/>
              </a:ln>
            </p:spPr>
            <p:txBody>
              <a:bodyPr anchor="ctr"/>
              <a:lstStyle/>
              <a:p>
                <a:endParaRPr lang="zh-CN" altLang="en-US"/>
              </a:p>
            </p:txBody>
          </p:sp>
          <p:sp>
            <p:nvSpPr>
              <p:cNvPr id="104" name="Rectangle 165"/>
              <p:cNvSpPr>
                <a:spLocks noChangeArrowheads="1"/>
              </p:cNvSpPr>
              <p:nvPr/>
            </p:nvSpPr>
            <p:spPr bwMode="auto">
              <a:xfrm flipH="1">
                <a:off x="6068" y="7793"/>
                <a:ext cx="1063" cy="103"/>
              </a:xfrm>
              <a:prstGeom prst="rect">
                <a:avLst/>
              </a:prstGeom>
              <a:gradFill rotWithShape="0">
                <a:gsLst>
                  <a:gs pos="0">
                    <a:srgbClr val="C0C0C0">
                      <a:gamma/>
                      <a:shade val="60000"/>
                      <a:invGamma/>
                    </a:srgbClr>
                  </a:gs>
                  <a:gs pos="50000">
                    <a:srgbClr val="C0C0C0"/>
                  </a:gs>
                  <a:gs pos="100000">
                    <a:srgbClr val="C0C0C0">
                      <a:gamma/>
                      <a:shade val="60000"/>
                      <a:invGamma/>
                    </a:srgbClr>
                  </a:gs>
                </a:gsLst>
                <a:lin ang="5400000" scaled="1"/>
              </a:gradFill>
              <a:ln w="9525">
                <a:solidFill>
                  <a:srgbClr val="000000"/>
                </a:solidFill>
                <a:miter lim="800000"/>
                <a:headEnd/>
                <a:tailEnd/>
              </a:ln>
            </p:spPr>
            <p:txBody>
              <a:bodyPr anchor="ctr"/>
              <a:lstStyle/>
              <a:p>
                <a:endParaRPr lang="zh-CN" altLang="en-US"/>
              </a:p>
            </p:txBody>
          </p:sp>
          <p:sp>
            <p:nvSpPr>
              <p:cNvPr id="105" name="Rectangle 166" descr="深色竖线"/>
              <p:cNvSpPr>
                <a:spLocks noChangeArrowheads="1"/>
              </p:cNvSpPr>
              <p:nvPr/>
            </p:nvSpPr>
            <p:spPr bwMode="auto">
              <a:xfrm flipH="1">
                <a:off x="4385" y="7793"/>
                <a:ext cx="1532" cy="103"/>
              </a:xfrm>
              <a:prstGeom prst="rect">
                <a:avLst/>
              </a:prstGeom>
              <a:pattFill prst="dkVert">
                <a:fgClr>
                  <a:srgbClr val="969696"/>
                </a:fgClr>
                <a:bgClr>
                  <a:srgbClr val="FFFFFF"/>
                </a:bgClr>
              </a:pattFill>
              <a:ln w="19050">
                <a:solidFill>
                  <a:srgbClr val="808080"/>
                </a:solidFill>
                <a:prstDash val="lgDash"/>
                <a:miter lim="800000"/>
                <a:headEnd/>
                <a:tailEnd/>
              </a:ln>
            </p:spPr>
            <p:txBody>
              <a:bodyPr anchor="ctr"/>
              <a:lstStyle/>
              <a:p>
                <a:endParaRPr lang="zh-CN" altLang="en-US"/>
              </a:p>
            </p:txBody>
          </p:sp>
          <p:sp>
            <p:nvSpPr>
              <p:cNvPr id="106" name="Rectangle 167" descr="窄竖线"/>
              <p:cNvSpPr>
                <a:spLocks noChangeArrowheads="1"/>
              </p:cNvSpPr>
              <p:nvPr/>
            </p:nvSpPr>
            <p:spPr bwMode="auto">
              <a:xfrm flipH="1">
                <a:off x="4385" y="7595"/>
                <a:ext cx="1532" cy="198"/>
              </a:xfrm>
              <a:prstGeom prst="rect">
                <a:avLst/>
              </a:prstGeom>
              <a:pattFill prst="narVert">
                <a:fgClr>
                  <a:srgbClr val="969696"/>
                </a:fgClr>
                <a:bgClr>
                  <a:srgbClr val="FFFFFF"/>
                </a:bgClr>
              </a:pattFill>
              <a:ln w="9525">
                <a:solidFill>
                  <a:srgbClr val="FFFFFF"/>
                </a:solidFill>
                <a:miter lim="800000"/>
                <a:headEnd/>
                <a:tailEnd/>
              </a:ln>
            </p:spPr>
            <p:txBody>
              <a:bodyPr anchor="ctr"/>
              <a:lstStyle/>
              <a:p>
                <a:endParaRPr lang="zh-CN" altLang="en-US"/>
              </a:p>
            </p:txBody>
          </p:sp>
          <p:sp>
            <p:nvSpPr>
              <p:cNvPr id="107" name="Rectangle 168"/>
              <p:cNvSpPr>
                <a:spLocks noChangeArrowheads="1"/>
              </p:cNvSpPr>
              <p:nvPr/>
            </p:nvSpPr>
            <p:spPr bwMode="auto">
              <a:xfrm flipH="1">
                <a:off x="7392" y="7347"/>
                <a:ext cx="60" cy="399"/>
              </a:xfrm>
              <a:prstGeom prst="rect">
                <a:avLst/>
              </a:prstGeom>
              <a:gradFill rotWithShape="0">
                <a:gsLst>
                  <a:gs pos="0">
                    <a:srgbClr val="C0C0C0"/>
                  </a:gs>
                  <a:gs pos="100000">
                    <a:srgbClr val="C0C0C0">
                      <a:gamma/>
                      <a:shade val="46275"/>
                      <a:invGamma/>
                    </a:srgbClr>
                  </a:gs>
                </a:gsLst>
                <a:lin ang="5400000" scaled="1"/>
              </a:gradFill>
              <a:ln w="9525">
                <a:solidFill>
                  <a:srgbClr val="969696"/>
                </a:solidFill>
                <a:miter lim="800000"/>
                <a:headEnd/>
                <a:tailEnd/>
              </a:ln>
            </p:spPr>
            <p:txBody>
              <a:bodyPr anchor="ctr"/>
              <a:lstStyle/>
              <a:p>
                <a:endParaRPr lang="zh-CN" altLang="en-US"/>
              </a:p>
            </p:txBody>
          </p:sp>
          <p:grpSp>
            <p:nvGrpSpPr>
              <p:cNvPr id="61" name="Group 169"/>
              <p:cNvGrpSpPr>
                <a:grpSpLocks/>
              </p:cNvGrpSpPr>
              <p:nvPr/>
            </p:nvGrpSpPr>
            <p:grpSpPr bwMode="auto">
              <a:xfrm>
                <a:off x="6087" y="8056"/>
                <a:ext cx="3444" cy="196"/>
                <a:chOff x="4368" y="2160"/>
                <a:chExt cx="1203" cy="90"/>
              </a:xfrm>
            </p:grpSpPr>
            <p:sp>
              <p:nvSpPr>
                <p:cNvPr id="181" name="Rectangle 170"/>
                <p:cNvSpPr>
                  <a:spLocks noChangeArrowheads="1"/>
                </p:cNvSpPr>
                <p:nvPr/>
              </p:nvSpPr>
              <p:spPr bwMode="auto">
                <a:xfrm>
                  <a:off x="4368" y="2160"/>
                  <a:ext cx="1203" cy="90"/>
                </a:xfrm>
                <a:prstGeom prst="rect">
                  <a:avLst/>
                </a:prstGeom>
                <a:solidFill>
                  <a:srgbClr val="C0C0C0"/>
                </a:solidFill>
                <a:ln w="9525">
                  <a:solidFill>
                    <a:srgbClr val="008080"/>
                  </a:solidFill>
                  <a:miter lim="800000"/>
                  <a:headEnd/>
                  <a:tailEnd/>
                </a:ln>
              </p:spPr>
              <p:txBody>
                <a:bodyPr anchor="ctr"/>
                <a:lstStyle/>
                <a:p>
                  <a:endParaRPr lang="zh-CN" altLang="en-US"/>
                </a:p>
              </p:txBody>
            </p:sp>
            <p:sp>
              <p:nvSpPr>
                <p:cNvPr id="182" name="Rectangle 171"/>
                <p:cNvSpPr>
                  <a:spLocks noChangeArrowheads="1"/>
                </p:cNvSpPr>
                <p:nvPr/>
              </p:nvSpPr>
              <p:spPr bwMode="auto">
                <a:xfrm>
                  <a:off x="4399" y="2176"/>
                  <a:ext cx="1143" cy="25"/>
                </a:xfrm>
                <a:prstGeom prst="rect">
                  <a:avLst/>
                </a:prstGeom>
                <a:gradFill rotWithShape="0">
                  <a:gsLst>
                    <a:gs pos="0">
                      <a:srgbClr val="C0C0C0"/>
                    </a:gs>
                    <a:gs pos="50000">
                      <a:srgbClr val="C0C0C0">
                        <a:gamma/>
                        <a:shade val="46275"/>
                        <a:invGamma/>
                      </a:srgbClr>
                    </a:gs>
                    <a:gs pos="100000">
                      <a:srgbClr val="C0C0C0"/>
                    </a:gs>
                  </a:gsLst>
                  <a:lin ang="5400000" scaled="1"/>
                </a:gradFill>
                <a:ln w="9525">
                  <a:solidFill>
                    <a:srgbClr val="808080"/>
                  </a:solidFill>
                  <a:miter lim="800000"/>
                  <a:headEnd/>
                  <a:tailEnd/>
                </a:ln>
              </p:spPr>
              <p:txBody>
                <a:bodyPr anchor="ctr"/>
                <a:lstStyle/>
                <a:p>
                  <a:endParaRPr lang="zh-CN" altLang="en-US"/>
                </a:p>
              </p:txBody>
            </p:sp>
            <p:sp>
              <p:nvSpPr>
                <p:cNvPr id="183" name="Rectangle 172"/>
                <p:cNvSpPr>
                  <a:spLocks noChangeArrowheads="1"/>
                </p:cNvSpPr>
                <p:nvPr/>
              </p:nvSpPr>
              <p:spPr bwMode="auto">
                <a:xfrm>
                  <a:off x="4689" y="2169"/>
                  <a:ext cx="96" cy="48"/>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sp>
              <p:nvSpPr>
                <p:cNvPr id="184" name="Rectangle 173"/>
                <p:cNvSpPr>
                  <a:spLocks noChangeArrowheads="1"/>
                </p:cNvSpPr>
                <p:nvPr/>
              </p:nvSpPr>
              <p:spPr bwMode="auto">
                <a:xfrm>
                  <a:off x="4800" y="2166"/>
                  <a:ext cx="96" cy="48"/>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grpSp>
          <p:sp>
            <p:nvSpPr>
              <p:cNvPr id="109" name="Rectangle 174"/>
              <p:cNvSpPr>
                <a:spLocks noChangeArrowheads="1"/>
              </p:cNvSpPr>
              <p:nvPr/>
            </p:nvSpPr>
            <p:spPr bwMode="auto">
              <a:xfrm flipH="1">
                <a:off x="7152" y="8677"/>
                <a:ext cx="551" cy="53"/>
              </a:xfrm>
              <a:prstGeom prst="rect">
                <a:avLst/>
              </a:prstGeom>
              <a:gradFill rotWithShape="0">
                <a:gsLst>
                  <a:gs pos="0">
                    <a:srgbClr val="C0C0C0"/>
                  </a:gs>
                  <a:gs pos="100000">
                    <a:srgbClr val="C0C0C0">
                      <a:gamma/>
                      <a:shade val="46275"/>
                      <a:invGamma/>
                    </a:srgbClr>
                  </a:gs>
                </a:gsLst>
                <a:path path="shape">
                  <a:fillToRect l="50000" t="50000" r="50000" b="50000"/>
                </a:path>
              </a:gradFill>
              <a:ln w="9525">
                <a:solidFill>
                  <a:srgbClr val="C0C0C0"/>
                </a:solidFill>
                <a:miter lim="800000"/>
                <a:headEnd/>
                <a:tailEnd/>
              </a:ln>
            </p:spPr>
            <p:txBody>
              <a:bodyPr anchor="ctr"/>
              <a:lstStyle/>
              <a:p>
                <a:endParaRPr lang="zh-CN" altLang="en-US"/>
              </a:p>
            </p:txBody>
          </p:sp>
          <p:sp>
            <p:nvSpPr>
              <p:cNvPr id="110" name="Line 175"/>
              <p:cNvSpPr>
                <a:spLocks noChangeShapeType="1"/>
              </p:cNvSpPr>
              <p:nvPr/>
            </p:nvSpPr>
            <p:spPr bwMode="auto">
              <a:xfrm flipH="1">
                <a:off x="7114" y="8119"/>
                <a:ext cx="13" cy="633"/>
              </a:xfrm>
              <a:prstGeom prst="line">
                <a:avLst/>
              </a:prstGeom>
              <a:noFill/>
              <a:ln w="31750">
                <a:solidFill>
                  <a:srgbClr val="969696"/>
                </a:solidFill>
                <a:round/>
                <a:headEnd/>
                <a:tailEnd/>
              </a:ln>
            </p:spPr>
            <p:txBody>
              <a:bodyPr/>
              <a:lstStyle/>
              <a:p>
                <a:endParaRPr lang="zh-CN" altLang="en-US"/>
              </a:p>
            </p:txBody>
          </p:sp>
          <p:sp>
            <p:nvSpPr>
              <p:cNvPr id="111" name="Line 176"/>
              <p:cNvSpPr>
                <a:spLocks noChangeShapeType="1"/>
              </p:cNvSpPr>
              <p:nvPr/>
            </p:nvSpPr>
            <p:spPr bwMode="auto">
              <a:xfrm flipH="1">
                <a:off x="6876" y="8230"/>
                <a:ext cx="0" cy="535"/>
              </a:xfrm>
              <a:prstGeom prst="line">
                <a:avLst/>
              </a:prstGeom>
              <a:noFill/>
              <a:ln w="50800">
                <a:solidFill>
                  <a:srgbClr val="C0C0C0"/>
                </a:solidFill>
                <a:round/>
                <a:headEnd/>
                <a:tailEnd/>
              </a:ln>
            </p:spPr>
            <p:txBody>
              <a:bodyPr/>
              <a:lstStyle/>
              <a:p>
                <a:endParaRPr lang="zh-CN" altLang="en-US"/>
              </a:p>
            </p:txBody>
          </p:sp>
          <p:grpSp>
            <p:nvGrpSpPr>
              <p:cNvPr id="62" name="Group 177"/>
              <p:cNvGrpSpPr>
                <a:grpSpLocks/>
              </p:cNvGrpSpPr>
              <p:nvPr/>
            </p:nvGrpSpPr>
            <p:grpSpPr bwMode="auto">
              <a:xfrm>
                <a:off x="4372" y="8329"/>
                <a:ext cx="3190" cy="348"/>
                <a:chOff x="1926" y="1517"/>
                <a:chExt cx="1445" cy="160"/>
              </a:xfrm>
            </p:grpSpPr>
            <p:sp>
              <p:nvSpPr>
                <p:cNvPr id="171" name="Rectangle 178"/>
                <p:cNvSpPr>
                  <a:spLocks noChangeArrowheads="1"/>
                </p:cNvSpPr>
                <p:nvPr/>
              </p:nvSpPr>
              <p:spPr bwMode="auto">
                <a:xfrm flipH="1">
                  <a:off x="1926" y="1655"/>
                  <a:ext cx="1250" cy="10"/>
                </a:xfrm>
                <a:prstGeom prst="rect">
                  <a:avLst/>
                </a:prstGeom>
                <a:gradFill rotWithShape="0">
                  <a:gsLst>
                    <a:gs pos="0">
                      <a:srgbClr val="C0C0C0">
                        <a:gamma/>
                        <a:shade val="46667"/>
                        <a:invGamma/>
                      </a:srgbClr>
                    </a:gs>
                    <a:gs pos="50000">
                      <a:srgbClr val="C0C0C0"/>
                    </a:gs>
                    <a:gs pos="100000">
                      <a:srgbClr val="C0C0C0">
                        <a:gamma/>
                        <a:shade val="46667"/>
                        <a:invGamma/>
                      </a:srgbClr>
                    </a:gs>
                  </a:gsLst>
                  <a:lin ang="5400000" scaled="1"/>
                </a:gradFill>
                <a:ln w="9525">
                  <a:solidFill>
                    <a:srgbClr val="969696"/>
                  </a:solidFill>
                  <a:miter lim="800000"/>
                  <a:headEnd/>
                  <a:tailEnd/>
                </a:ln>
              </p:spPr>
              <p:txBody>
                <a:bodyPr anchor="ctr"/>
                <a:lstStyle/>
                <a:p>
                  <a:endParaRPr lang="zh-CN" altLang="en-US"/>
                </a:p>
              </p:txBody>
            </p:sp>
            <p:sp>
              <p:nvSpPr>
                <p:cNvPr id="172" name="Rectangle 179"/>
                <p:cNvSpPr>
                  <a:spLocks noChangeArrowheads="1"/>
                </p:cNvSpPr>
                <p:nvPr/>
              </p:nvSpPr>
              <p:spPr bwMode="auto">
                <a:xfrm flipH="1">
                  <a:off x="3176" y="1586"/>
                  <a:ext cx="195" cy="91"/>
                </a:xfrm>
                <a:prstGeom prst="rect">
                  <a:avLst/>
                </a:prstGeom>
                <a:gradFill rotWithShape="0">
                  <a:gsLst>
                    <a:gs pos="0">
                      <a:srgbClr val="00FFFF"/>
                    </a:gs>
                    <a:gs pos="50000">
                      <a:srgbClr val="00FFFF">
                        <a:gamma/>
                        <a:shade val="46275"/>
                        <a:invGamma/>
                      </a:srgbClr>
                    </a:gs>
                    <a:gs pos="100000">
                      <a:srgbClr val="00FFFF"/>
                    </a:gs>
                  </a:gsLst>
                  <a:lin ang="5400000" scaled="1"/>
                </a:gradFill>
                <a:ln w="9525">
                  <a:solidFill>
                    <a:srgbClr val="808080"/>
                  </a:solidFill>
                  <a:miter lim="800000"/>
                  <a:headEnd/>
                  <a:tailEnd/>
                </a:ln>
              </p:spPr>
              <p:txBody>
                <a:bodyPr anchor="ctr"/>
                <a:lstStyle/>
                <a:p>
                  <a:endParaRPr lang="zh-CN" altLang="en-US"/>
                </a:p>
              </p:txBody>
            </p:sp>
            <p:sp>
              <p:nvSpPr>
                <p:cNvPr id="173" name="Rectangle 180"/>
                <p:cNvSpPr>
                  <a:spLocks noChangeArrowheads="1"/>
                </p:cNvSpPr>
                <p:nvPr/>
              </p:nvSpPr>
              <p:spPr bwMode="auto">
                <a:xfrm flipH="1">
                  <a:off x="3204" y="1541"/>
                  <a:ext cx="28" cy="45"/>
                </a:xfrm>
                <a:prstGeom prst="rect">
                  <a:avLst/>
                </a:prstGeom>
                <a:gradFill rotWithShape="0">
                  <a:gsLst>
                    <a:gs pos="0">
                      <a:srgbClr val="C0C0C0">
                        <a:gamma/>
                        <a:shade val="46275"/>
                        <a:invGamma/>
                      </a:srgbClr>
                    </a:gs>
                    <a:gs pos="100000">
                      <a:srgbClr val="C0C0C0"/>
                    </a:gs>
                  </a:gsLst>
                  <a:path path="shape">
                    <a:fillToRect l="50000" t="50000" r="50000" b="50000"/>
                  </a:path>
                </a:gradFill>
                <a:ln w="9525">
                  <a:solidFill>
                    <a:srgbClr val="969696"/>
                  </a:solidFill>
                  <a:miter lim="800000"/>
                  <a:headEnd/>
                  <a:tailEnd/>
                </a:ln>
              </p:spPr>
              <p:txBody>
                <a:bodyPr anchor="ctr"/>
                <a:lstStyle/>
                <a:p>
                  <a:endParaRPr lang="zh-CN" altLang="en-US"/>
                </a:p>
              </p:txBody>
            </p:sp>
            <p:sp>
              <p:nvSpPr>
                <p:cNvPr id="174" name="Rectangle 181"/>
                <p:cNvSpPr>
                  <a:spLocks noChangeArrowheads="1"/>
                </p:cNvSpPr>
                <p:nvPr/>
              </p:nvSpPr>
              <p:spPr bwMode="auto">
                <a:xfrm flipH="1">
                  <a:off x="3232" y="1556"/>
                  <a:ext cx="28" cy="12"/>
                </a:xfrm>
                <a:prstGeom prst="rect">
                  <a:avLst/>
                </a:prstGeom>
                <a:gradFill rotWithShape="0">
                  <a:gsLst>
                    <a:gs pos="0">
                      <a:srgbClr val="808080">
                        <a:gamma/>
                        <a:shade val="46275"/>
                        <a:invGamma/>
                      </a:srgbClr>
                    </a:gs>
                    <a:gs pos="50000">
                      <a:srgbClr val="808080"/>
                    </a:gs>
                    <a:gs pos="100000">
                      <a:srgbClr val="808080">
                        <a:gamma/>
                        <a:shade val="46275"/>
                        <a:invGamma/>
                      </a:srgbClr>
                    </a:gs>
                  </a:gsLst>
                  <a:lin ang="5400000" scaled="1"/>
                </a:gradFill>
                <a:ln w="9525">
                  <a:solidFill>
                    <a:srgbClr val="808080"/>
                  </a:solidFill>
                  <a:miter lim="800000"/>
                  <a:headEnd/>
                  <a:tailEnd/>
                </a:ln>
              </p:spPr>
              <p:txBody>
                <a:bodyPr anchor="ctr"/>
                <a:lstStyle/>
                <a:p>
                  <a:endParaRPr lang="zh-CN" altLang="en-US"/>
                </a:p>
              </p:txBody>
            </p:sp>
            <p:sp>
              <p:nvSpPr>
                <p:cNvPr id="175" name="Rectangle 182"/>
                <p:cNvSpPr>
                  <a:spLocks noChangeArrowheads="1"/>
                </p:cNvSpPr>
                <p:nvPr/>
              </p:nvSpPr>
              <p:spPr bwMode="auto">
                <a:xfrm flipH="1">
                  <a:off x="3111" y="1548"/>
                  <a:ext cx="93" cy="24"/>
                </a:xfrm>
                <a:prstGeom prst="rect">
                  <a:avLst/>
                </a:prstGeom>
                <a:solidFill>
                  <a:srgbClr val="969696">
                    <a:alpha val="50000"/>
                  </a:srgbClr>
                </a:solidFill>
                <a:ln w="9525">
                  <a:solidFill>
                    <a:srgbClr val="000000"/>
                  </a:solidFill>
                  <a:miter lim="800000"/>
                  <a:headEnd/>
                  <a:tailEnd/>
                </a:ln>
              </p:spPr>
              <p:txBody>
                <a:bodyPr anchor="ctr"/>
                <a:lstStyle/>
                <a:p>
                  <a:endParaRPr lang="zh-CN" altLang="en-US"/>
                </a:p>
              </p:txBody>
            </p:sp>
            <p:sp>
              <p:nvSpPr>
                <p:cNvPr id="176" name="Line 183"/>
                <p:cNvSpPr>
                  <a:spLocks noChangeShapeType="1"/>
                </p:cNvSpPr>
                <p:nvPr/>
              </p:nvSpPr>
              <p:spPr bwMode="auto">
                <a:xfrm flipH="1">
                  <a:off x="3065" y="1563"/>
                  <a:ext cx="55" cy="0"/>
                </a:xfrm>
                <a:prstGeom prst="line">
                  <a:avLst/>
                </a:prstGeom>
                <a:noFill/>
                <a:ln w="38100">
                  <a:solidFill>
                    <a:srgbClr val="808080"/>
                  </a:solidFill>
                  <a:round/>
                  <a:headEnd/>
                  <a:tailEnd/>
                </a:ln>
              </p:spPr>
              <p:txBody>
                <a:bodyPr/>
                <a:lstStyle/>
                <a:p>
                  <a:endParaRPr lang="zh-CN" altLang="en-US"/>
                </a:p>
              </p:txBody>
            </p:sp>
            <p:sp>
              <p:nvSpPr>
                <p:cNvPr id="177" name="Rectangle 184"/>
                <p:cNvSpPr>
                  <a:spLocks noChangeArrowheads="1"/>
                </p:cNvSpPr>
                <p:nvPr/>
              </p:nvSpPr>
              <p:spPr bwMode="auto">
                <a:xfrm flipH="1">
                  <a:off x="2986" y="1548"/>
                  <a:ext cx="79" cy="24"/>
                </a:xfrm>
                <a:prstGeom prst="rect">
                  <a:avLst/>
                </a:prstGeom>
                <a:solidFill>
                  <a:srgbClr val="969696">
                    <a:alpha val="50000"/>
                  </a:srgbClr>
                </a:solidFill>
                <a:ln w="9525">
                  <a:solidFill>
                    <a:srgbClr val="000000"/>
                  </a:solidFill>
                  <a:miter lim="800000"/>
                  <a:headEnd/>
                  <a:tailEnd/>
                </a:ln>
              </p:spPr>
              <p:txBody>
                <a:bodyPr anchor="ctr"/>
                <a:lstStyle/>
                <a:p>
                  <a:endParaRPr lang="zh-CN" altLang="en-US"/>
                </a:p>
              </p:txBody>
            </p:sp>
            <p:sp>
              <p:nvSpPr>
                <p:cNvPr id="178" name="Rectangle 185"/>
                <p:cNvSpPr>
                  <a:spLocks noChangeArrowheads="1"/>
                </p:cNvSpPr>
                <p:nvPr/>
              </p:nvSpPr>
              <p:spPr bwMode="auto">
                <a:xfrm flipH="1">
                  <a:off x="2694" y="1608"/>
                  <a:ext cx="482" cy="47"/>
                </a:xfrm>
                <a:prstGeom prst="rect">
                  <a:avLst/>
                </a:prstGeom>
                <a:gradFill rotWithShape="0">
                  <a:gsLst>
                    <a:gs pos="0">
                      <a:srgbClr val="C0C0C0">
                        <a:gamma/>
                        <a:shade val="60000"/>
                        <a:invGamma/>
                      </a:srgbClr>
                    </a:gs>
                    <a:gs pos="50000">
                      <a:srgbClr val="C0C0C0"/>
                    </a:gs>
                    <a:gs pos="100000">
                      <a:srgbClr val="C0C0C0">
                        <a:gamma/>
                        <a:shade val="60000"/>
                        <a:invGamma/>
                      </a:srgbClr>
                    </a:gs>
                  </a:gsLst>
                  <a:lin ang="5400000" scaled="1"/>
                </a:gradFill>
                <a:ln w="9525">
                  <a:solidFill>
                    <a:srgbClr val="000000"/>
                  </a:solidFill>
                  <a:miter lim="800000"/>
                  <a:headEnd/>
                  <a:tailEnd/>
                </a:ln>
              </p:spPr>
              <p:txBody>
                <a:bodyPr anchor="ctr"/>
                <a:lstStyle/>
                <a:p>
                  <a:endParaRPr lang="zh-CN" altLang="en-US"/>
                </a:p>
              </p:txBody>
            </p:sp>
            <p:sp>
              <p:nvSpPr>
                <p:cNvPr id="179" name="Rectangle 186" descr="深色竖线"/>
                <p:cNvSpPr>
                  <a:spLocks noChangeArrowheads="1"/>
                </p:cNvSpPr>
                <p:nvPr/>
              </p:nvSpPr>
              <p:spPr bwMode="auto">
                <a:xfrm flipH="1">
                  <a:off x="1932" y="1608"/>
                  <a:ext cx="694" cy="47"/>
                </a:xfrm>
                <a:prstGeom prst="rect">
                  <a:avLst/>
                </a:prstGeom>
                <a:pattFill prst="dkVert">
                  <a:fgClr>
                    <a:srgbClr val="969696"/>
                  </a:fgClr>
                  <a:bgClr>
                    <a:srgbClr val="FFFFFF"/>
                  </a:bgClr>
                </a:pattFill>
                <a:ln w="19050">
                  <a:solidFill>
                    <a:srgbClr val="808080"/>
                  </a:solidFill>
                  <a:prstDash val="lgDash"/>
                  <a:miter lim="800000"/>
                  <a:headEnd/>
                  <a:tailEnd/>
                </a:ln>
              </p:spPr>
              <p:txBody>
                <a:bodyPr anchor="ctr"/>
                <a:lstStyle/>
                <a:p>
                  <a:endParaRPr lang="zh-CN" altLang="en-US"/>
                </a:p>
              </p:txBody>
            </p:sp>
            <p:sp>
              <p:nvSpPr>
                <p:cNvPr id="180" name="Rectangle 187" descr="窄竖线"/>
                <p:cNvSpPr>
                  <a:spLocks noChangeArrowheads="1"/>
                </p:cNvSpPr>
                <p:nvPr/>
              </p:nvSpPr>
              <p:spPr bwMode="auto">
                <a:xfrm flipH="1">
                  <a:off x="1932" y="1517"/>
                  <a:ext cx="694" cy="91"/>
                </a:xfrm>
                <a:prstGeom prst="rect">
                  <a:avLst/>
                </a:prstGeom>
                <a:pattFill prst="narVert">
                  <a:fgClr>
                    <a:srgbClr val="969696"/>
                  </a:fgClr>
                  <a:bgClr>
                    <a:srgbClr val="FFFFFF"/>
                  </a:bgClr>
                </a:pattFill>
                <a:ln w="9525">
                  <a:solidFill>
                    <a:srgbClr val="FFFFFF"/>
                  </a:solidFill>
                  <a:miter lim="800000"/>
                  <a:headEnd/>
                  <a:tailEnd/>
                </a:ln>
              </p:spPr>
              <p:txBody>
                <a:bodyPr anchor="ctr"/>
                <a:lstStyle/>
                <a:p>
                  <a:endParaRPr lang="zh-CN" altLang="en-US"/>
                </a:p>
              </p:txBody>
            </p:sp>
          </p:grpSp>
          <p:sp>
            <p:nvSpPr>
              <p:cNvPr id="113" name="Rectangle 188"/>
              <p:cNvSpPr>
                <a:spLocks noChangeArrowheads="1"/>
              </p:cNvSpPr>
              <p:nvPr/>
            </p:nvSpPr>
            <p:spPr bwMode="auto">
              <a:xfrm flipH="1">
                <a:off x="7406" y="8081"/>
                <a:ext cx="59" cy="398"/>
              </a:xfrm>
              <a:prstGeom prst="rect">
                <a:avLst/>
              </a:prstGeom>
              <a:gradFill rotWithShape="0">
                <a:gsLst>
                  <a:gs pos="0">
                    <a:srgbClr val="C0C0C0"/>
                  </a:gs>
                  <a:gs pos="100000">
                    <a:srgbClr val="C0C0C0">
                      <a:gamma/>
                      <a:shade val="46275"/>
                      <a:invGamma/>
                    </a:srgbClr>
                  </a:gs>
                </a:gsLst>
                <a:lin ang="5400000" scaled="1"/>
              </a:gradFill>
              <a:ln w="9525">
                <a:solidFill>
                  <a:srgbClr val="969696"/>
                </a:solidFill>
                <a:miter lim="800000"/>
                <a:headEnd/>
                <a:tailEnd/>
              </a:ln>
            </p:spPr>
            <p:txBody>
              <a:bodyPr anchor="ctr"/>
              <a:lstStyle/>
              <a:p>
                <a:endParaRPr lang="zh-CN" altLang="en-US"/>
              </a:p>
            </p:txBody>
          </p:sp>
          <p:sp>
            <p:nvSpPr>
              <p:cNvPr id="114" name="Line 189"/>
              <p:cNvSpPr>
                <a:spLocks noChangeShapeType="1"/>
              </p:cNvSpPr>
              <p:nvPr/>
            </p:nvSpPr>
            <p:spPr bwMode="auto">
              <a:xfrm rot="20558643" flipH="1">
                <a:off x="9564" y="9202"/>
                <a:ext cx="804" cy="614"/>
              </a:xfrm>
              <a:prstGeom prst="line">
                <a:avLst/>
              </a:prstGeom>
              <a:noFill/>
              <a:ln w="9525">
                <a:solidFill>
                  <a:srgbClr val="000000"/>
                </a:solidFill>
                <a:round/>
                <a:headEnd/>
                <a:tailEnd type="triangle" w="med" len="med"/>
              </a:ln>
            </p:spPr>
            <p:txBody>
              <a:bodyPr/>
              <a:lstStyle/>
              <a:p>
                <a:endParaRPr lang="zh-CN" altLang="en-US"/>
              </a:p>
            </p:txBody>
          </p:sp>
          <p:sp>
            <p:nvSpPr>
              <p:cNvPr id="115" name="Rectangle 190"/>
              <p:cNvSpPr>
                <a:spLocks noChangeArrowheads="1"/>
              </p:cNvSpPr>
              <p:nvPr/>
            </p:nvSpPr>
            <p:spPr bwMode="auto">
              <a:xfrm>
                <a:off x="9564" y="10619"/>
                <a:ext cx="903" cy="1407"/>
              </a:xfrm>
              <a:prstGeom prst="rect">
                <a:avLst/>
              </a:prstGeom>
              <a:solidFill>
                <a:srgbClr val="333333">
                  <a:alpha val="50000"/>
                </a:srgbClr>
              </a:solidFill>
              <a:ln w="9525">
                <a:solidFill>
                  <a:srgbClr val="000000"/>
                </a:solidFill>
                <a:miter lim="800000"/>
                <a:headEnd/>
                <a:tailEnd/>
              </a:ln>
            </p:spPr>
            <p:txBody>
              <a:bodyPr anchor="ctr"/>
              <a:lstStyle/>
              <a:p>
                <a:endParaRPr lang="zh-CN" altLang="en-US"/>
              </a:p>
            </p:txBody>
          </p:sp>
          <p:sp>
            <p:nvSpPr>
              <p:cNvPr id="116" name="Rectangle 191"/>
              <p:cNvSpPr>
                <a:spLocks noChangeArrowheads="1"/>
              </p:cNvSpPr>
              <p:nvPr/>
            </p:nvSpPr>
            <p:spPr bwMode="auto">
              <a:xfrm>
                <a:off x="9617" y="10692"/>
                <a:ext cx="795" cy="1277"/>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117" name="Oval 192"/>
              <p:cNvSpPr>
                <a:spLocks noChangeArrowheads="1"/>
              </p:cNvSpPr>
              <p:nvPr/>
            </p:nvSpPr>
            <p:spPr bwMode="auto">
              <a:xfrm>
                <a:off x="9889" y="10862"/>
                <a:ext cx="250" cy="247"/>
              </a:xfrm>
              <a:prstGeom prst="ellipse">
                <a:avLst/>
              </a:prstGeom>
              <a:gradFill rotWithShape="0">
                <a:gsLst>
                  <a:gs pos="0">
                    <a:srgbClr val="808080"/>
                  </a:gs>
                  <a:gs pos="100000">
                    <a:srgbClr val="808080">
                      <a:gamma/>
                      <a:shade val="46275"/>
                      <a:invGamma/>
                    </a:srgbClr>
                  </a:gs>
                </a:gsLst>
                <a:path path="shape">
                  <a:fillToRect l="50000" t="50000" r="50000" b="50000"/>
                </a:path>
              </a:gradFill>
              <a:ln w="9525">
                <a:solidFill>
                  <a:srgbClr val="333333"/>
                </a:solidFill>
                <a:round/>
                <a:headEnd/>
                <a:tailEnd/>
              </a:ln>
            </p:spPr>
            <p:txBody>
              <a:bodyPr anchor="ctr"/>
              <a:lstStyle/>
              <a:p>
                <a:endParaRPr lang="zh-CN" altLang="en-US"/>
              </a:p>
            </p:txBody>
          </p:sp>
          <p:sp>
            <p:nvSpPr>
              <p:cNvPr id="118" name="Rectangle 193"/>
              <p:cNvSpPr>
                <a:spLocks noChangeArrowheads="1"/>
              </p:cNvSpPr>
              <p:nvPr/>
            </p:nvSpPr>
            <p:spPr bwMode="auto">
              <a:xfrm>
                <a:off x="1268" y="10277"/>
                <a:ext cx="996" cy="1749"/>
              </a:xfrm>
              <a:prstGeom prst="rect">
                <a:avLst/>
              </a:prstGeom>
              <a:solidFill>
                <a:srgbClr val="333333">
                  <a:alpha val="50000"/>
                </a:srgbClr>
              </a:solidFill>
              <a:ln w="9525">
                <a:solidFill>
                  <a:srgbClr val="000000"/>
                </a:solidFill>
                <a:miter lim="800000"/>
                <a:headEnd/>
                <a:tailEnd/>
              </a:ln>
            </p:spPr>
            <p:txBody>
              <a:bodyPr anchor="ctr"/>
              <a:lstStyle/>
              <a:p>
                <a:endParaRPr lang="zh-CN" altLang="en-US"/>
              </a:p>
            </p:txBody>
          </p:sp>
          <p:sp>
            <p:nvSpPr>
              <p:cNvPr id="119" name="Rectangle 194"/>
              <p:cNvSpPr>
                <a:spLocks noChangeArrowheads="1"/>
              </p:cNvSpPr>
              <p:nvPr/>
            </p:nvSpPr>
            <p:spPr bwMode="auto">
              <a:xfrm>
                <a:off x="1315" y="10329"/>
                <a:ext cx="895" cy="1638"/>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120" name="Oval 195"/>
              <p:cNvSpPr>
                <a:spLocks noChangeArrowheads="1"/>
              </p:cNvSpPr>
              <p:nvPr/>
            </p:nvSpPr>
            <p:spPr bwMode="auto">
              <a:xfrm>
                <a:off x="1438" y="10441"/>
                <a:ext cx="59" cy="63"/>
              </a:xfrm>
              <a:prstGeom prst="ellipse">
                <a:avLst/>
              </a:prstGeom>
              <a:solidFill>
                <a:srgbClr val="FFFF99"/>
              </a:solidFill>
              <a:ln w="9525">
                <a:solidFill>
                  <a:srgbClr val="808080"/>
                </a:solidFill>
                <a:round/>
                <a:headEnd/>
                <a:tailEnd/>
              </a:ln>
            </p:spPr>
            <p:txBody>
              <a:bodyPr anchor="ctr"/>
              <a:lstStyle/>
              <a:p>
                <a:endParaRPr lang="zh-CN" altLang="en-US"/>
              </a:p>
            </p:txBody>
          </p:sp>
          <p:sp>
            <p:nvSpPr>
              <p:cNvPr id="121" name="Oval 196"/>
              <p:cNvSpPr>
                <a:spLocks noChangeArrowheads="1"/>
              </p:cNvSpPr>
              <p:nvPr/>
            </p:nvSpPr>
            <p:spPr bwMode="auto">
              <a:xfrm>
                <a:off x="1837" y="10441"/>
                <a:ext cx="60" cy="63"/>
              </a:xfrm>
              <a:prstGeom prst="ellipse">
                <a:avLst/>
              </a:prstGeom>
              <a:solidFill>
                <a:srgbClr val="FFFF99"/>
              </a:solidFill>
              <a:ln w="9525">
                <a:solidFill>
                  <a:srgbClr val="808080"/>
                </a:solidFill>
                <a:round/>
                <a:headEnd/>
                <a:tailEnd/>
              </a:ln>
            </p:spPr>
            <p:txBody>
              <a:bodyPr anchor="ctr"/>
              <a:lstStyle/>
              <a:p>
                <a:endParaRPr lang="zh-CN" altLang="en-US"/>
              </a:p>
            </p:txBody>
          </p:sp>
          <p:sp>
            <p:nvSpPr>
              <p:cNvPr id="122" name="Oval 197"/>
              <p:cNvSpPr>
                <a:spLocks noChangeArrowheads="1"/>
              </p:cNvSpPr>
              <p:nvPr/>
            </p:nvSpPr>
            <p:spPr bwMode="auto">
              <a:xfrm>
                <a:off x="1620" y="10650"/>
                <a:ext cx="228" cy="210"/>
              </a:xfrm>
              <a:prstGeom prst="ellipse">
                <a:avLst/>
              </a:prstGeom>
              <a:solidFill>
                <a:srgbClr val="808080"/>
              </a:solidFill>
              <a:ln w="9525">
                <a:solidFill>
                  <a:srgbClr val="333333"/>
                </a:solidFill>
                <a:round/>
                <a:headEnd/>
                <a:tailEnd/>
              </a:ln>
            </p:spPr>
            <p:txBody>
              <a:bodyPr anchor="ctr"/>
              <a:lstStyle/>
              <a:p>
                <a:endParaRPr lang="zh-CN" altLang="en-US"/>
              </a:p>
            </p:txBody>
          </p:sp>
          <p:sp>
            <p:nvSpPr>
              <p:cNvPr id="123" name="Line 198"/>
              <p:cNvSpPr>
                <a:spLocks noChangeShapeType="1"/>
              </p:cNvSpPr>
              <p:nvPr/>
            </p:nvSpPr>
            <p:spPr bwMode="auto">
              <a:xfrm rot="20558643" flipH="1">
                <a:off x="7057" y="8648"/>
                <a:ext cx="1377" cy="1048"/>
              </a:xfrm>
              <a:prstGeom prst="line">
                <a:avLst/>
              </a:prstGeom>
              <a:noFill/>
              <a:ln w="9525">
                <a:solidFill>
                  <a:srgbClr val="000000"/>
                </a:solidFill>
                <a:round/>
                <a:headEnd/>
                <a:tailEnd type="triangle" w="med" len="med"/>
              </a:ln>
            </p:spPr>
            <p:txBody>
              <a:bodyPr/>
              <a:lstStyle/>
              <a:p>
                <a:endParaRPr lang="zh-CN" altLang="en-US"/>
              </a:p>
            </p:txBody>
          </p:sp>
          <p:sp>
            <p:nvSpPr>
              <p:cNvPr id="124" name="Rectangle 199"/>
              <p:cNvSpPr>
                <a:spLocks noChangeArrowheads="1"/>
              </p:cNvSpPr>
              <p:nvPr/>
            </p:nvSpPr>
            <p:spPr bwMode="auto">
              <a:xfrm>
                <a:off x="6694" y="9916"/>
                <a:ext cx="1299" cy="550"/>
              </a:xfrm>
              <a:prstGeom prst="rect">
                <a:avLst/>
              </a:prstGeom>
              <a:noFill/>
              <a:ln w="9525">
                <a:noFill/>
                <a:miter lim="800000"/>
                <a:headEnd/>
                <a:tailEnd/>
              </a:ln>
            </p:spPr>
            <p:txBody>
              <a:bodyPr anchor="ctr"/>
              <a:lstStyle/>
              <a:p>
                <a:pPr algn="ctr"/>
                <a:r>
                  <a:rPr lang="zh-CN" altLang="en-US" sz="2000">
                    <a:solidFill>
                      <a:srgbClr val="000000"/>
                    </a:solidFill>
                    <a:latin typeface="Times New Roman" pitchFamily="18" charset="0"/>
                  </a:rPr>
                  <a:t>净化操作台 </a:t>
                </a:r>
                <a:endParaRPr lang="zh-CN" altLang="en-US" sz="2000">
                  <a:latin typeface="Tahoma" pitchFamily="34" charset="0"/>
                </a:endParaRPr>
              </a:p>
            </p:txBody>
          </p:sp>
          <p:grpSp>
            <p:nvGrpSpPr>
              <p:cNvPr id="63" name="Group 200"/>
              <p:cNvGrpSpPr>
                <a:grpSpLocks/>
              </p:cNvGrpSpPr>
              <p:nvPr/>
            </p:nvGrpSpPr>
            <p:grpSpPr bwMode="auto">
              <a:xfrm>
                <a:off x="9591" y="6841"/>
                <a:ext cx="834" cy="597"/>
                <a:chOff x="4254" y="1133"/>
                <a:chExt cx="378" cy="273"/>
              </a:xfrm>
            </p:grpSpPr>
            <p:sp>
              <p:nvSpPr>
                <p:cNvPr id="156" name="Rectangle 201"/>
                <p:cNvSpPr>
                  <a:spLocks noChangeArrowheads="1"/>
                </p:cNvSpPr>
                <p:nvPr/>
              </p:nvSpPr>
              <p:spPr bwMode="auto">
                <a:xfrm>
                  <a:off x="4254" y="1133"/>
                  <a:ext cx="378" cy="273"/>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157" name="Rectangle 202"/>
                <p:cNvSpPr>
                  <a:spLocks noChangeArrowheads="1"/>
                </p:cNvSpPr>
                <p:nvPr/>
              </p:nvSpPr>
              <p:spPr bwMode="auto">
                <a:xfrm>
                  <a:off x="4272" y="1176"/>
                  <a:ext cx="234" cy="195"/>
                </a:xfrm>
                <a:prstGeom prst="rect">
                  <a:avLst/>
                </a:prstGeom>
                <a:solidFill>
                  <a:srgbClr val="C0C0C0"/>
                </a:solidFill>
                <a:ln w="9525">
                  <a:solidFill>
                    <a:srgbClr val="969696"/>
                  </a:solidFill>
                  <a:miter lim="800000"/>
                  <a:headEnd/>
                  <a:tailEnd/>
                </a:ln>
              </p:spPr>
              <p:txBody>
                <a:bodyPr anchor="ctr"/>
                <a:lstStyle/>
                <a:p>
                  <a:endParaRPr lang="zh-CN" altLang="en-US"/>
                </a:p>
              </p:txBody>
            </p:sp>
            <p:grpSp>
              <p:nvGrpSpPr>
                <p:cNvPr id="69" name="Group 203"/>
                <p:cNvGrpSpPr>
                  <a:grpSpLocks/>
                </p:cNvGrpSpPr>
                <p:nvPr/>
              </p:nvGrpSpPr>
              <p:grpSpPr bwMode="auto">
                <a:xfrm>
                  <a:off x="4527" y="1161"/>
                  <a:ext cx="82" cy="205"/>
                  <a:chOff x="4176" y="1008"/>
                  <a:chExt cx="82" cy="205"/>
                </a:xfrm>
              </p:grpSpPr>
              <p:grpSp>
                <p:nvGrpSpPr>
                  <p:cNvPr id="70" name="Group 204"/>
                  <p:cNvGrpSpPr>
                    <a:grpSpLocks/>
                  </p:cNvGrpSpPr>
                  <p:nvPr/>
                </p:nvGrpSpPr>
                <p:grpSpPr bwMode="auto">
                  <a:xfrm>
                    <a:off x="4176" y="1008"/>
                    <a:ext cx="25" cy="205"/>
                    <a:chOff x="4176" y="1008"/>
                    <a:chExt cx="25" cy="205"/>
                  </a:xfrm>
                </p:grpSpPr>
                <p:sp>
                  <p:nvSpPr>
                    <p:cNvPr id="166" name="Oval 205"/>
                    <p:cNvSpPr>
                      <a:spLocks noChangeArrowheads="1"/>
                    </p:cNvSpPr>
                    <p:nvPr/>
                  </p:nvSpPr>
                  <p:spPr bwMode="auto">
                    <a:xfrm>
                      <a:off x="4176" y="1008"/>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167" name="Oval 206"/>
                    <p:cNvSpPr>
                      <a:spLocks noChangeArrowheads="1"/>
                    </p:cNvSpPr>
                    <p:nvPr/>
                  </p:nvSpPr>
                  <p:spPr bwMode="auto">
                    <a:xfrm>
                      <a:off x="4176" y="1053"/>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168" name="Oval 207"/>
                    <p:cNvSpPr>
                      <a:spLocks noChangeArrowheads="1"/>
                    </p:cNvSpPr>
                    <p:nvPr/>
                  </p:nvSpPr>
                  <p:spPr bwMode="auto">
                    <a:xfrm>
                      <a:off x="4176" y="1098"/>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169" name="Oval 208"/>
                    <p:cNvSpPr>
                      <a:spLocks noChangeArrowheads="1"/>
                    </p:cNvSpPr>
                    <p:nvPr/>
                  </p:nvSpPr>
                  <p:spPr bwMode="auto">
                    <a:xfrm>
                      <a:off x="4176" y="1143"/>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170" name="Oval 209"/>
                    <p:cNvSpPr>
                      <a:spLocks noChangeArrowheads="1"/>
                    </p:cNvSpPr>
                    <p:nvPr/>
                  </p:nvSpPr>
                  <p:spPr bwMode="auto">
                    <a:xfrm>
                      <a:off x="4176" y="1188"/>
                      <a:ext cx="25" cy="25"/>
                    </a:xfrm>
                    <a:prstGeom prst="ellipse">
                      <a:avLst/>
                    </a:prstGeom>
                    <a:solidFill>
                      <a:srgbClr val="00CC99"/>
                    </a:solidFill>
                    <a:ln w="9525">
                      <a:solidFill>
                        <a:srgbClr val="808080"/>
                      </a:solidFill>
                      <a:round/>
                      <a:headEnd/>
                      <a:tailEnd/>
                    </a:ln>
                  </p:spPr>
                  <p:txBody>
                    <a:bodyPr anchor="ctr"/>
                    <a:lstStyle/>
                    <a:p>
                      <a:endParaRPr lang="zh-CN" altLang="en-US"/>
                    </a:p>
                  </p:txBody>
                </p:sp>
              </p:grpSp>
              <p:grpSp>
                <p:nvGrpSpPr>
                  <p:cNvPr id="72" name="Group 210"/>
                  <p:cNvGrpSpPr>
                    <a:grpSpLocks/>
                  </p:cNvGrpSpPr>
                  <p:nvPr/>
                </p:nvGrpSpPr>
                <p:grpSpPr bwMode="auto">
                  <a:xfrm>
                    <a:off x="4233" y="1008"/>
                    <a:ext cx="25" cy="205"/>
                    <a:chOff x="4176" y="1008"/>
                    <a:chExt cx="25" cy="205"/>
                  </a:xfrm>
                </p:grpSpPr>
                <p:sp>
                  <p:nvSpPr>
                    <p:cNvPr id="161" name="Oval 211"/>
                    <p:cNvSpPr>
                      <a:spLocks noChangeArrowheads="1"/>
                    </p:cNvSpPr>
                    <p:nvPr/>
                  </p:nvSpPr>
                  <p:spPr bwMode="auto">
                    <a:xfrm>
                      <a:off x="4176" y="1008"/>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162" name="Oval 212"/>
                    <p:cNvSpPr>
                      <a:spLocks noChangeArrowheads="1"/>
                    </p:cNvSpPr>
                    <p:nvPr/>
                  </p:nvSpPr>
                  <p:spPr bwMode="auto">
                    <a:xfrm>
                      <a:off x="4176" y="1053"/>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163" name="Oval 213"/>
                    <p:cNvSpPr>
                      <a:spLocks noChangeArrowheads="1"/>
                    </p:cNvSpPr>
                    <p:nvPr/>
                  </p:nvSpPr>
                  <p:spPr bwMode="auto">
                    <a:xfrm>
                      <a:off x="4176" y="1098"/>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164" name="Oval 214"/>
                    <p:cNvSpPr>
                      <a:spLocks noChangeArrowheads="1"/>
                    </p:cNvSpPr>
                    <p:nvPr/>
                  </p:nvSpPr>
                  <p:spPr bwMode="auto">
                    <a:xfrm>
                      <a:off x="4176" y="1143"/>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165" name="Oval 215"/>
                    <p:cNvSpPr>
                      <a:spLocks noChangeArrowheads="1"/>
                    </p:cNvSpPr>
                    <p:nvPr/>
                  </p:nvSpPr>
                  <p:spPr bwMode="auto">
                    <a:xfrm>
                      <a:off x="4176" y="1188"/>
                      <a:ext cx="25" cy="25"/>
                    </a:xfrm>
                    <a:prstGeom prst="ellipse">
                      <a:avLst/>
                    </a:prstGeom>
                    <a:solidFill>
                      <a:srgbClr val="FF6600"/>
                    </a:solidFill>
                    <a:ln w="9525">
                      <a:solidFill>
                        <a:srgbClr val="808080"/>
                      </a:solidFill>
                      <a:round/>
                      <a:headEnd/>
                      <a:tailEnd/>
                    </a:ln>
                  </p:spPr>
                  <p:txBody>
                    <a:bodyPr anchor="ctr"/>
                    <a:lstStyle/>
                    <a:p>
                      <a:endParaRPr lang="zh-CN" altLang="en-US"/>
                    </a:p>
                  </p:txBody>
                </p:sp>
              </p:grpSp>
            </p:grpSp>
          </p:grpSp>
          <p:grpSp>
            <p:nvGrpSpPr>
              <p:cNvPr id="87" name="Group 216"/>
              <p:cNvGrpSpPr>
                <a:grpSpLocks/>
              </p:cNvGrpSpPr>
              <p:nvPr/>
            </p:nvGrpSpPr>
            <p:grpSpPr bwMode="auto">
              <a:xfrm>
                <a:off x="9591" y="6192"/>
                <a:ext cx="834" cy="597"/>
                <a:chOff x="4254" y="1133"/>
                <a:chExt cx="378" cy="273"/>
              </a:xfrm>
            </p:grpSpPr>
            <p:sp>
              <p:nvSpPr>
                <p:cNvPr id="141" name="Rectangle 217"/>
                <p:cNvSpPr>
                  <a:spLocks noChangeArrowheads="1"/>
                </p:cNvSpPr>
                <p:nvPr/>
              </p:nvSpPr>
              <p:spPr bwMode="auto">
                <a:xfrm>
                  <a:off x="4254" y="1133"/>
                  <a:ext cx="378" cy="273"/>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142" name="Rectangle 218"/>
                <p:cNvSpPr>
                  <a:spLocks noChangeArrowheads="1"/>
                </p:cNvSpPr>
                <p:nvPr/>
              </p:nvSpPr>
              <p:spPr bwMode="auto">
                <a:xfrm>
                  <a:off x="4272" y="1176"/>
                  <a:ext cx="234" cy="195"/>
                </a:xfrm>
                <a:prstGeom prst="rect">
                  <a:avLst/>
                </a:prstGeom>
                <a:solidFill>
                  <a:srgbClr val="C0C0C0"/>
                </a:solidFill>
                <a:ln w="9525">
                  <a:solidFill>
                    <a:srgbClr val="969696"/>
                  </a:solidFill>
                  <a:miter lim="800000"/>
                  <a:headEnd/>
                  <a:tailEnd/>
                </a:ln>
              </p:spPr>
              <p:txBody>
                <a:bodyPr anchor="ctr"/>
                <a:lstStyle/>
                <a:p>
                  <a:endParaRPr lang="zh-CN" altLang="en-US"/>
                </a:p>
              </p:txBody>
            </p:sp>
            <p:grpSp>
              <p:nvGrpSpPr>
                <p:cNvPr id="91" name="Group 219"/>
                <p:cNvGrpSpPr>
                  <a:grpSpLocks/>
                </p:cNvGrpSpPr>
                <p:nvPr/>
              </p:nvGrpSpPr>
              <p:grpSpPr bwMode="auto">
                <a:xfrm>
                  <a:off x="4527" y="1161"/>
                  <a:ext cx="82" cy="205"/>
                  <a:chOff x="4176" y="1008"/>
                  <a:chExt cx="82" cy="205"/>
                </a:xfrm>
              </p:grpSpPr>
              <p:grpSp>
                <p:nvGrpSpPr>
                  <p:cNvPr id="93" name="Group 220"/>
                  <p:cNvGrpSpPr>
                    <a:grpSpLocks/>
                  </p:cNvGrpSpPr>
                  <p:nvPr/>
                </p:nvGrpSpPr>
                <p:grpSpPr bwMode="auto">
                  <a:xfrm>
                    <a:off x="4176" y="1008"/>
                    <a:ext cx="25" cy="205"/>
                    <a:chOff x="4176" y="1008"/>
                    <a:chExt cx="25" cy="205"/>
                  </a:xfrm>
                </p:grpSpPr>
                <p:sp>
                  <p:nvSpPr>
                    <p:cNvPr id="151" name="Oval 221"/>
                    <p:cNvSpPr>
                      <a:spLocks noChangeArrowheads="1"/>
                    </p:cNvSpPr>
                    <p:nvPr/>
                  </p:nvSpPr>
                  <p:spPr bwMode="auto">
                    <a:xfrm>
                      <a:off x="4176" y="1008"/>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152" name="Oval 222"/>
                    <p:cNvSpPr>
                      <a:spLocks noChangeArrowheads="1"/>
                    </p:cNvSpPr>
                    <p:nvPr/>
                  </p:nvSpPr>
                  <p:spPr bwMode="auto">
                    <a:xfrm>
                      <a:off x="4176" y="1053"/>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153" name="Oval 223"/>
                    <p:cNvSpPr>
                      <a:spLocks noChangeArrowheads="1"/>
                    </p:cNvSpPr>
                    <p:nvPr/>
                  </p:nvSpPr>
                  <p:spPr bwMode="auto">
                    <a:xfrm>
                      <a:off x="4176" y="1098"/>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154" name="Oval 224"/>
                    <p:cNvSpPr>
                      <a:spLocks noChangeArrowheads="1"/>
                    </p:cNvSpPr>
                    <p:nvPr/>
                  </p:nvSpPr>
                  <p:spPr bwMode="auto">
                    <a:xfrm>
                      <a:off x="4176" y="1143"/>
                      <a:ext cx="25" cy="25"/>
                    </a:xfrm>
                    <a:prstGeom prst="ellipse">
                      <a:avLst/>
                    </a:prstGeom>
                    <a:solidFill>
                      <a:srgbClr val="00CC99"/>
                    </a:solidFill>
                    <a:ln w="9525">
                      <a:solidFill>
                        <a:srgbClr val="808080"/>
                      </a:solidFill>
                      <a:round/>
                      <a:headEnd/>
                      <a:tailEnd/>
                    </a:ln>
                  </p:spPr>
                  <p:txBody>
                    <a:bodyPr anchor="ctr"/>
                    <a:lstStyle/>
                    <a:p>
                      <a:endParaRPr lang="zh-CN" altLang="en-US"/>
                    </a:p>
                  </p:txBody>
                </p:sp>
                <p:sp>
                  <p:nvSpPr>
                    <p:cNvPr id="155" name="Oval 225"/>
                    <p:cNvSpPr>
                      <a:spLocks noChangeArrowheads="1"/>
                    </p:cNvSpPr>
                    <p:nvPr/>
                  </p:nvSpPr>
                  <p:spPr bwMode="auto">
                    <a:xfrm>
                      <a:off x="4176" y="1188"/>
                      <a:ext cx="25" cy="25"/>
                    </a:xfrm>
                    <a:prstGeom prst="ellipse">
                      <a:avLst/>
                    </a:prstGeom>
                    <a:solidFill>
                      <a:srgbClr val="00CC99"/>
                    </a:solidFill>
                    <a:ln w="9525">
                      <a:solidFill>
                        <a:srgbClr val="808080"/>
                      </a:solidFill>
                      <a:round/>
                      <a:headEnd/>
                      <a:tailEnd/>
                    </a:ln>
                  </p:spPr>
                  <p:txBody>
                    <a:bodyPr anchor="ctr"/>
                    <a:lstStyle/>
                    <a:p>
                      <a:endParaRPr lang="zh-CN" altLang="en-US"/>
                    </a:p>
                  </p:txBody>
                </p:sp>
              </p:grpSp>
              <p:grpSp>
                <p:nvGrpSpPr>
                  <p:cNvPr id="108" name="Group 226"/>
                  <p:cNvGrpSpPr>
                    <a:grpSpLocks/>
                  </p:cNvGrpSpPr>
                  <p:nvPr/>
                </p:nvGrpSpPr>
                <p:grpSpPr bwMode="auto">
                  <a:xfrm>
                    <a:off x="4233" y="1008"/>
                    <a:ext cx="25" cy="205"/>
                    <a:chOff x="4176" y="1008"/>
                    <a:chExt cx="25" cy="205"/>
                  </a:xfrm>
                </p:grpSpPr>
                <p:sp>
                  <p:nvSpPr>
                    <p:cNvPr id="146" name="Oval 227"/>
                    <p:cNvSpPr>
                      <a:spLocks noChangeArrowheads="1"/>
                    </p:cNvSpPr>
                    <p:nvPr/>
                  </p:nvSpPr>
                  <p:spPr bwMode="auto">
                    <a:xfrm>
                      <a:off x="4176" y="1008"/>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147" name="Oval 228"/>
                    <p:cNvSpPr>
                      <a:spLocks noChangeArrowheads="1"/>
                    </p:cNvSpPr>
                    <p:nvPr/>
                  </p:nvSpPr>
                  <p:spPr bwMode="auto">
                    <a:xfrm>
                      <a:off x="4176" y="1053"/>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148" name="Oval 229"/>
                    <p:cNvSpPr>
                      <a:spLocks noChangeArrowheads="1"/>
                    </p:cNvSpPr>
                    <p:nvPr/>
                  </p:nvSpPr>
                  <p:spPr bwMode="auto">
                    <a:xfrm>
                      <a:off x="4176" y="1098"/>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149" name="Oval 230"/>
                    <p:cNvSpPr>
                      <a:spLocks noChangeArrowheads="1"/>
                    </p:cNvSpPr>
                    <p:nvPr/>
                  </p:nvSpPr>
                  <p:spPr bwMode="auto">
                    <a:xfrm>
                      <a:off x="4176" y="1143"/>
                      <a:ext cx="25" cy="25"/>
                    </a:xfrm>
                    <a:prstGeom prst="ellipse">
                      <a:avLst/>
                    </a:prstGeom>
                    <a:solidFill>
                      <a:srgbClr val="FF6600"/>
                    </a:solidFill>
                    <a:ln w="9525">
                      <a:solidFill>
                        <a:srgbClr val="808080"/>
                      </a:solidFill>
                      <a:round/>
                      <a:headEnd/>
                      <a:tailEnd/>
                    </a:ln>
                  </p:spPr>
                  <p:txBody>
                    <a:bodyPr anchor="ctr"/>
                    <a:lstStyle/>
                    <a:p>
                      <a:endParaRPr lang="zh-CN" altLang="en-US"/>
                    </a:p>
                  </p:txBody>
                </p:sp>
                <p:sp>
                  <p:nvSpPr>
                    <p:cNvPr id="150" name="Oval 231"/>
                    <p:cNvSpPr>
                      <a:spLocks noChangeArrowheads="1"/>
                    </p:cNvSpPr>
                    <p:nvPr/>
                  </p:nvSpPr>
                  <p:spPr bwMode="auto">
                    <a:xfrm>
                      <a:off x="4176" y="1188"/>
                      <a:ext cx="25" cy="25"/>
                    </a:xfrm>
                    <a:prstGeom prst="ellipse">
                      <a:avLst/>
                    </a:prstGeom>
                    <a:solidFill>
                      <a:srgbClr val="FF6600"/>
                    </a:solidFill>
                    <a:ln w="9525">
                      <a:solidFill>
                        <a:srgbClr val="808080"/>
                      </a:solidFill>
                      <a:round/>
                      <a:headEnd/>
                      <a:tailEnd/>
                    </a:ln>
                  </p:spPr>
                  <p:txBody>
                    <a:bodyPr anchor="ctr"/>
                    <a:lstStyle/>
                    <a:p>
                      <a:endParaRPr lang="zh-CN" altLang="en-US"/>
                    </a:p>
                  </p:txBody>
                </p:sp>
              </p:grpSp>
            </p:grpSp>
          </p:grpSp>
          <p:sp>
            <p:nvSpPr>
              <p:cNvPr id="127" name="Line 232"/>
              <p:cNvSpPr>
                <a:spLocks noChangeShapeType="1"/>
              </p:cNvSpPr>
              <p:nvPr/>
            </p:nvSpPr>
            <p:spPr bwMode="auto">
              <a:xfrm rot="9779622" flipH="1">
                <a:off x="7308" y="5492"/>
                <a:ext cx="815" cy="539"/>
              </a:xfrm>
              <a:prstGeom prst="line">
                <a:avLst/>
              </a:prstGeom>
              <a:noFill/>
              <a:ln w="9525">
                <a:solidFill>
                  <a:srgbClr val="000000"/>
                </a:solidFill>
                <a:round/>
                <a:headEnd/>
                <a:tailEnd type="triangle" w="med" len="med"/>
              </a:ln>
            </p:spPr>
            <p:txBody>
              <a:bodyPr/>
              <a:lstStyle/>
              <a:p>
                <a:endParaRPr lang="zh-CN" altLang="en-US"/>
              </a:p>
            </p:txBody>
          </p:sp>
          <p:sp>
            <p:nvSpPr>
              <p:cNvPr id="128" name="Rectangle 233"/>
              <p:cNvSpPr>
                <a:spLocks noChangeArrowheads="1"/>
              </p:cNvSpPr>
              <p:nvPr/>
            </p:nvSpPr>
            <p:spPr bwMode="auto">
              <a:xfrm>
                <a:off x="3162" y="8768"/>
                <a:ext cx="730" cy="694"/>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129" name="Oval 234"/>
              <p:cNvSpPr>
                <a:spLocks noChangeArrowheads="1"/>
              </p:cNvSpPr>
              <p:nvPr/>
            </p:nvSpPr>
            <p:spPr bwMode="auto">
              <a:xfrm>
                <a:off x="2023" y="10441"/>
                <a:ext cx="60" cy="63"/>
              </a:xfrm>
              <a:prstGeom prst="ellipse">
                <a:avLst/>
              </a:prstGeom>
              <a:solidFill>
                <a:srgbClr val="FFFF99"/>
              </a:solidFill>
              <a:ln w="9525">
                <a:solidFill>
                  <a:srgbClr val="808080"/>
                </a:solidFill>
                <a:round/>
                <a:headEnd/>
                <a:tailEnd/>
              </a:ln>
            </p:spPr>
            <p:txBody>
              <a:bodyPr anchor="ctr"/>
              <a:lstStyle/>
              <a:p>
                <a:endParaRPr lang="zh-CN" altLang="en-US"/>
              </a:p>
            </p:txBody>
          </p:sp>
          <p:sp>
            <p:nvSpPr>
              <p:cNvPr id="130" name="Rectangle 235"/>
              <p:cNvSpPr>
                <a:spLocks noChangeArrowheads="1"/>
              </p:cNvSpPr>
              <p:nvPr/>
            </p:nvSpPr>
            <p:spPr bwMode="auto">
              <a:xfrm>
                <a:off x="3948" y="8768"/>
                <a:ext cx="731" cy="694"/>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131" name="Rectangle 236"/>
              <p:cNvSpPr>
                <a:spLocks noChangeArrowheads="1"/>
              </p:cNvSpPr>
              <p:nvPr/>
            </p:nvSpPr>
            <p:spPr bwMode="auto">
              <a:xfrm>
                <a:off x="4743" y="8759"/>
                <a:ext cx="730" cy="694"/>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132" name="Rectangle 237"/>
              <p:cNvSpPr>
                <a:spLocks noChangeArrowheads="1"/>
              </p:cNvSpPr>
              <p:nvPr/>
            </p:nvSpPr>
            <p:spPr bwMode="auto">
              <a:xfrm>
                <a:off x="5535" y="8754"/>
                <a:ext cx="316" cy="695"/>
              </a:xfrm>
              <a:prstGeom prst="rect">
                <a:avLst/>
              </a:prstGeom>
              <a:solidFill>
                <a:srgbClr val="DDDDDD"/>
              </a:solidFill>
              <a:ln w="9525">
                <a:solidFill>
                  <a:srgbClr val="000000"/>
                </a:solidFill>
                <a:miter lim="800000"/>
                <a:headEnd/>
                <a:tailEnd/>
              </a:ln>
            </p:spPr>
            <p:txBody>
              <a:bodyPr anchor="ctr"/>
              <a:lstStyle/>
              <a:p>
                <a:endParaRPr lang="zh-CN" altLang="en-US"/>
              </a:p>
            </p:txBody>
          </p:sp>
          <p:sp>
            <p:nvSpPr>
              <p:cNvPr id="133" name="Line 238"/>
              <p:cNvSpPr>
                <a:spLocks noChangeShapeType="1"/>
              </p:cNvSpPr>
              <p:nvPr/>
            </p:nvSpPr>
            <p:spPr bwMode="auto">
              <a:xfrm>
                <a:off x="3266" y="8449"/>
                <a:ext cx="393" cy="1428"/>
              </a:xfrm>
              <a:prstGeom prst="line">
                <a:avLst/>
              </a:prstGeom>
              <a:noFill/>
              <a:ln w="9525">
                <a:solidFill>
                  <a:srgbClr val="000000"/>
                </a:solidFill>
                <a:round/>
                <a:headEnd/>
                <a:tailEnd type="triangle" w="med" len="med"/>
              </a:ln>
            </p:spPr>
            <p:txBody>
              <a:bodyPr/>
              <a:lstStyle/>
              <a:p>
                <a:endParaRPr lang="zh-CN" altLang="en-US"/>
              </a:p>
            </p:txBody>
          </p:sp>
          <p:sp>
            <p:nvSpPr>
              <p:cNvPr id="134" name="Line 239"/>
              <p:cNvSpPr>
                <a:spLocks noChangeShapeType="1"/>
              </p:cNvSpPr>
              <p:nvPr/>
            </p:nvSpPr>
            <p:spPr bwMode="auto">
              <a:xfrm flipH="1">
                <a:off x="1570" y="8553"/>
                <a:ext cx="592" cy="1259"/>
              </a:xfrm>
              <a:prstGeom prst="line">
                <a:avLst/>
              </a:prstGeom>
              <a:noFill/>
              <a:ln w="9525">
                <a:solidFill>
                  <a:srgbClr val="000000"/>
                </a:solidFill>
                <a:round/>
                <a:headEnd/>
                <a:tailEnd type="triangle" w="med" len="med"/>
              </a:ln>
            </p:spPr>
            <p:txBody>
              <a:bodyPr/>
              <a:lstStyle/>
              <a:p>
                <a:endParaRPr lang="zh-CN" altLang="en-US"/>
              </a:p>
            </p:txBody>
          </p:sp>
          <p:sp>
            <p:nvSpPr>
              <p:cNvPr id="135" name="Line 240"/>
              <p:cNvSpPr>
                <a:spLocks noChangeShapeType="1"/>
              </p:cNvSpPr>
              <p:nvPr/>
            </p:nvSpPr>
            <p:spPr bwMode="auto">
              <a:xfrm rot="20558643" flipH="1">
                <a:off x="5227" y="9471"/>
                <a:ext cx="547" cy="345"/>
              </a:xfrm>
              <a:prstGeom prst="line">
                <a:avLst/>
              </a:prstGeom>
              <a:noFill/>
              <a:ln w="9525">
                <a:solidFill>
                  <a:srgbClr val="000000"/>
                </a:solidFill>
                <a:round/>
                <a:headEnd/>
                <a:tailEnd type="triangle" w="med" len="med"/>
              </a:ln>
            </p:spPr>
            <p:txBody>
              <a:bodyPr/>
              <a:lstStyle/>
              <a:p>
                <a:endParaRPr lang="zh-CN" altLang="en-US"/>
              </a:p>
            </p:txBody>
          </p:sp>
          <p:sp>
            <p:nvSpPr>
              <p:cNvPr id="136" name="Rectangle 241"/>
              <p:cNvSpPr>
                <a:spLocks noChangeArrowheads="1"/>
              </p:cNvSpPr>
              <p:nvPr/>
            </p:nvSpPr>
            <p:spPr bwMode="auto">
              <a:xfrm>
                <a:off x="4544" y="9852"/>
                <a:ext cx="1361" cy="468"/>
              </a:xfrm>
              <a:prstGeom prst="rect">
                <a:avLst/>
              </a:prstGeom>
              <a:noFill/>
              <a:ln w="9525">
                <a:noFill/>
                <a:miter lim="800000"/>
                <a:headEnd/>
                <a:tailEnd/>
              </a:ln>
            </p:spPr>
            <p:txBody>
              <a:bodyPr anchor="ctr"/>
              <a:lstStyle/>
              <a:p>
                <a:pPr algn="ctr"/>
                <a:r>
                  <a:rPr lang="zh-CN" altLang="en-US" sz="2000">
                    <a:solidFill>
                      <a:srgbClr val="000000"/>
                    </a:solidFill>
                    <a:latin typeface="Times New Roman" pitchFamily="18" charset="0"/>
                  </a:rPr>
                  <a:t>总电源进线 </a:t>
                </a:r>
                <a:endParaRPr lang="zh-CN" altLang="en-US" sz="2000">
                  <a:latin typeface="Tahoma" pitchFamily="34" charset="0"/>
                </a:endParaRPr>
              </a:p>
            </p:txBody>
          </p:sp>
          <p:sp>
            <p:nvSpPr>
              <p:cNvPr id="137" name="Line 242"/>
              <p:cNvSpPr>
                <a:spLocks noChangeShapeType="1"/>
              </p:cNvSpPr>
              <p:nvPr/>
            </p:nvSpPr>
            <p:spPr bwMode="auto">
              <a:xfrm rot="-5400000">
                <a:off x="1676" y="9826"/>
                <a:ext cx="414" cy="841"/>
              </a:xfrm>
              <a:prstGeom prst="line">
                <a:avLst/>
              </a:prstGeom>
              <a:noFill/>
              <a:ln w="9525">
                <a:solidFill>
                  <a:srgbClr val="000000"/>
                </a:solidFill>
                <a:round/>
                <a:headEnd/>
                <a:tailEnd type="triangle" w="med" len="med"/>
              </a:ln>
            </p:spPr>
            <p:txBody>
              <a:bodyPr/>
              <a:lstStyle/>
              <a:p>
                <a:endParaRPr lang="zh-CN" altLang="en-US"/>
              </a:p>
            </p:txBody>
          </p:sp>
          <p:sp>
            <p:nvSpPr>
              <p:cNvPr id="138" name="Line 243"/>
              <p:cNvSpPr>
                <a:spLocks noChangeShapeType="1"/>
              </p:cNvSpPr>
              <p:nvPr/>
            </p:nvSpPr>
            <p:spPr bwMode="auto">
              <a:xfrm flipV="1">
                <a:off x="1875" y="10191"/>
                <a:ext cx="139" cy="256"/>
              </a:xfrm>
              <a:prstGeom prst="line">
                <a:avLst/>
              </a:prstGeom>
              <a:noFill/>
              <a:ln w="9525">
                <a:solidFill>
                  <a:srgbClr val="000000"/>
                </a:solidFill>
                <a:round/>
                <a:headEnd/>
                <a:tailEnd/>
              </a:ln>
            </p:spPr>
            <p:txBody>
              <a:bodyPr/>
              <a:lstStyle/>
              <a:p>
                <a:endParaRPr lang="zh-CN" altLang="en-US"/>
              </a:p>
            </p:txBody>
          </p:sp>
          <p:sp>
            <p:nvSpPr>
              <p:cNvPr id="139" name="Line 244"/>
              <p:cNvSpPr>
                <a:spLocks noChangeShapeType="1"/>
              </p:cNvSpPr>
              <p:nvPr/>
            </p:nvSpPr>
            <p:spPr bwMode="auto">
              <a:xfrm flipV="1">
                <a:off x="2048" y="10148"/>
                <a:ext cx="57" cy="284"/>
              </a:xfrm>
              <a:prstGeom prst="line">
                <a:avLst/>
              </a:prstGeom>
              <a:noFill/>
              <a:ln w="9525">
                <a:solidFill>
                  <a:srgbClr val="000000"/>
                </a:solidFill>
                <a:round/>
                <a:headEnd/>
                <a:tailEnd/>
              </a:ln>
            </p:spPr>
            <p:txBody>
              <a:bodyPr/>
              <a:lstStyle/>
              <a:p>
                <a:endParaRPr lang="zh-CN" altLang="en-US"/>
              </a:p>
            </p:txBody>
          </p:sp>
          <p:sp>
            <p:nvSpPr>
              <p:cNvPr id="140" name="Rectangle 245"/>
              <p:cNvSpPr>
                <a:spLocks noChangeArrowheads="1"/>
              </p:cNvSpPr>
              <p:nvPr/>
            </p:nvSpPr>
            <p:spPr bwMode="auto">
              <a:xfrm>
                <a:off x="2079" y="9752"/>
                <a:ext cx="802" cy="433"/>
              </a:xfrm>
              <a:prstGeom prst="rect">
                <a:avLst/>
              </a:prstGeom>
              <a:noFill/>
              <a:ln w="9525">
                <a:noFill/>
                <a:miter lim="800000"/>
                <a:headEnd/>
                <a:tailEnd/>
              </a:ln>
            </p:spPr>
            <p:txBody>
              <a:bodyPr anchor="ctr"/>
              <a:lstStyle/>
              <a:p>
                <a:pPr algn="ctr"/>
                <a:r>
                  <a:rPr lang="zh-CN" altLang="en-US" sz="2000">
                    <a:solidFill>
                      <a:srgbClr val="000000"/>
                    </a:solidFill>
                    <a:latin typeface="Times New Roman" pitchFamily="18" charset="0"/>
                  </a:rPr>
                  <a:t>进气</a:t>
                </a:r>
                <a:endParaRPr lang="zh-CN" altLang="en-US" sz="2000">
                  <a:latin typeface="Tahoma" pitchFamily="34" charset="0"/>
                </a:endParaRPr>
              </a:p>
            </p:txBody>
          </p:sp>
        </p:grpSp>
      </p:grpSp>
      <p:sp>
        <p:nvSpPr>
          <p:cNvPr id="249" name="Rectangle 38"/>
          <p:cNvSpPr>
            <a:spLocks noChangeArrowheads="1"/>
          </p:cNvSpPr>
          <p:nvPr/>
        </p:nvSpPr>
        <p:spPr bwMode="auto">
          <a:xfrm>
            <a:off x="395536" y="836712"/>
            <a:ext cx="879806" cy="576064"/>
          </a:xfrm>
          <a:prstGeom prst="rect">
            <a:avLst/>
          </a:prstGeom>
          <a:noFill/>
          <a:ln w="9525">
            <a:noFill/>
            <a:miter lim="800000"/>
            <a:headEnd/>
            <a:tailEnd/>
          </a:ln>
        </p:spPr>
        <p:txBody>
          <a:bodyPr anchor="ctr"/>
          <a:lstStyle/>
          <a:p>
            <a:pPr algn="ctr"/>
            <a:r>
              <a:rPr lang="zh-CN" altLang="en-US" dirty="0">
                <a:solidFill>
                  <a:srgbClr val="000000"/>
                </a:solidFill>
                <a:latin typeface="Times New Roman" pitchFamily="18" charset="0"/>
              </a:rPr>
              <a:t>排风口</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332656"/>
            <a:ext cx="4392488" cy="400110"/>
          </a:xfrm>
          <a:prstGeom prst="rect">
            <a:avLst/>
          </a:prstGeom>
          <a:noFill/>
        </p:spPr>
        <p:txBody>
          <a:bodyPr wrap="square" rtlCol="0">
            <a:spAutoFit/>
          </a:bodyPr>
          <a:lstStyle/>
          <a:p>
            <a:r>
              <a:rPr lang="zh-CN" altLang="en-US" sz="2000" b="1" dirty="0">
                <a:solidFill>
                  <a:srgbClr val="FFFF00"/>
                </a:solidFill>
              </a:rPr>
              <a:t>三氯氧磷</a:t>
            </a:r>
            <a:r>
              <a:rPr lang="zh-CN" altLang="en-US" sz="2000" b="1" dirty="0">
                <a:solidFill>
                  <a:schemeClr val="bg1"/>
                </a:solidFill>
              </a:rPr>
              <a:t>工作流程示意图</a:t>
            </a:r>
          </a:p>
        </p:txBody>
      </p:sp>
      <p:pic>
        <p:nvPicPr>
          <p:cNvPr id="6" name="Picture 3"/>
          <p:cNvPicPr>
            <a:picLocks noChangeAspect="1" noChangeArrowheads="1"/>
          </p:cNvPicPr>
          <p:nvPr/>
        </p:nvPicPr>
        <p:blipFill>
          <a:blip r:embed="rId3" cstate="print"/>
          <a:srcRect/>
          <a:stretch>
            <a:fillRect/>
          </a:stretch>
        </p:blipFill>
        <p:spPr bwMode="auto">
          <a:xfrm>
            <a:off x="539750" y="1700213"/>
            <a:ext cx="8059738" cy="4316412"/>
          </a:xfrm>
          <a:prstGeom prst="rect">
            <a:avLst/>
          </a:prstGeom>
          <a:noFill/>
        </p:spPr>
      </p:pic>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13682</TotalTime>
  <Words>3947</Words>
  <Application>Microsoft Office PowerPoint</Application>
  <PresentationFormat>全屏显示(4:3)</PresentationFormat>
  <Paragraphs>487</Paragraphs>
  <Slides>52</Slides>
  <Notes>42</Notes>
  <HiddenSlides>0</HiddenSlides>
  <MMClips>0</MMClips>
  <ScaleCrop>false</ScaleCrop>
  <HeadingPairs>
    <vt:vector size="6" baseType="variant">
      <vt:variant>
        <vt:lpstr>已用的字体</vt:lpstr>
      </vt:variant>
      <vt:variant>
        <vt:i4>15</vt:i4>
      </vt:variant>
      <vt:variant>
        <vt:lpstr>主题</vt:lpstr>
      </vt:variant>
      <vt:variant>
        <vt:i4>3</vt:i4>
      </vt:variant>
      <vt:variant>
        <vt:lpstr>幻灯片标题</vt:lpstr>
      </vt:variant>
      <vt:variant>
        <vt:i4>52</vt:i4>
      </vt:variant>
    </vt:vector>
  </HeadingPairs>
  <TitlesOfParts>
    <vt:vector size="70" baseType="lpstr">
      <vt:lpstr>ˎ̥</vt:lpstr>
      <vt:lpstr>Arial Unicode MS</vt:lpstr>
      <vt:lpstr>方正北魏楷书简体</vt:lpstr>
      <vt:lpstr>黑体</vt:lpstr>
      <vt:lpstr>华文彩云</vt:lpstr>
      <vt:lpstr>华文行楷</vt:lpstr>
      <vt:lpstr>华文新魏</vt:lpstr>
      <vt:lpstr>宋体</vt:lpstr>
      <vt:lpstr>微软雅黑</vt:lpstr>
      <vt:lpstr>Arial</vt:lpstr>
      <vt:lpstr>Calibri</vt:lpstr>
      <vt:lpstr>Tahoma</vt:lpstr>
      <vt:lpstr>Times New Roman</vt:lpstr>
      <vt:lpstr>Trebuchet MS</vt:lpstr>
      <vt:lpstr>Wingdings</vt:lpstr>
      <vt:lpstr>Office 主题</vt:lpstr>
      <vt:lpstr>自定义设计方案</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Lan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Lan</dc:creator>
  <cp:lastModifiedBy>Administrator</cp:lastModifiedBy>
  <cp:revision>1523</cp:revision>
  <dcterms:created xsi:type="dcterms:W3CDTF">2010-03-20T14:27:56Z</dcterms:created>
  <dcterms:modified xsi:type="dcterms:W3CDTF">2018-10-16T01:10:37Z</dcterms:modified>
</cp:coreProperties>
</file>