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64" r:id="rId3"/>
    <p:sldMasterId id="2147483679" r:id="rId4"/>
    <p:sldMasterId id="2147483698" r:id="rId5"/>
  </p:sldMasterIdLst>
  <p:notesMasterIdLst>
    <p:notesMasterId r:id="rId50"/>
  </p:notesMasterIdLst>
  <p:handoutMasterIdLst>
    <p:handoutMasterId r:id="rId51"/>
  </p:handoutMasterIdLst>
  <p:sldIdLst>
    <p:sldId id="438" r:id="rId6"/>
    <p:sldId id="395" r:id="rId7"/>
    <p:sldId id="396" r:id="rId8"/>
    <p:sldId id="353" r:id="rId9"/>
    <p:sldId id="319" r:id="rId10"/>
    <p:sldId id="322" r:id="rId11"/>
    <p:sldId id="323" r:id="rId12"/>
    <p:sldId id="398" r:id="rId13"/>
    <p:sldId id="399" r:id="rId14"/>
    <p:sldId id="264" r:id="rId15"/>
    <p:sldId id="324" r:id="rId16"/>
    <p:sldId id="392" r:id="rId17"/>
    <p:sldId id="328" r:id="rId18"/>
    <p:sldId id="283" r:id="rId19"/>
    <p:sldId id="284" r:id="rId20"/>
    <p:sldId id="285" r:id="rId21"/>
    <p:sldId id="286" r:id="rId22"/>
    <p:sldId id="403" r:id="rId23"/>
    <p:sldId id="393" r:id="rId24"/>
    <p:sldId id="400" r:id="rId25"/>
    <p:sldId id="401" r:id="rId26"/>
    <p:sldId id="402" r:id="rId27"/>
    <p:sldId id="404" r:id="rId28"/>
    <p:sldId id="355" r:id="rId29"/>
    <p:sldId id="356" r:id="rId30"/>
    <p:sldId id="357" r:id="rId31"/>
    <p:sldId id="358" r:id="rId32"/>
    <p:sldId id="359" r:id="rId33"/>
    <p:sldId id="360" r:id="rId34"/>
    <p:sldId id="361" r:id="rId35"/>
    <p:sldId id="330" r:id="rId36"/>
    <p:sldId id="331" r:id="rId37"/>
    <p:sldId id="288" r:id="rId38"/>
    <p:sldId id="270" r:id="rId39"/>
    <p:sldId id="271" r:id="rId40"/>
    <p:sldId id="272" r:id="rId41"/>
    <p:sldId id="273" r:id="rId42"/>
    <p:sldId id="274" r:id="rId43"/>
    <p:sldId id="291" r:id="rId44"/>
    <p:sldId id="292" r:id="rId45"/>
    <p:sldId id="332" r:id="rId46"/>
    <p:sldId id="277" r:id="rId47"/>
    <p:sldId id="276" r:id="rId48"/>
    <p:sldId id="439" r:id="rId49"/>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9"/>
    <a:srgbClr val="E85504"/>
    <a:srgbClr val="203864"/>
    <a:srgbClr val="EB6C15"/>
    <a:srgbClr val="DB6413"/>
    <a:srgbClr val="E26714"/>
    <a:srgbClr val="E9EEF7"/>
    <a:srgbClr val="D1DDEF"/>
    <a:srgbClr val="CADFF2"/>
    <a:srgbClr val="ACC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17" autoAdjust="0"/>
  </p:normalViewPr>
  <p:slideViewPr>
    <p:cSldViewPr snapToGrid="0">
      <p:cViewPr varScale="1">
        <p:scale>
          <a:sx n="101" d="100"/>
          <a:sy n="101" d="100"/>
        </p:scale>
        <p:origin x="954" y="114"/>
      </p:cViewPr>
      <p:guideLst>
        <p:guide orient="horz" pos="2205"/>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中毒窒息事故所占比例</a:t>
            </a:r>
          </a:p>
        </c:rich>
      </c:tx>
      <c:overlay val="0"/>
      <c:spPr>
        <a:noFill/>
        <a:ln>
          <a:noFill/>
        </a:ln>
        <a:effectLst/>
      </c:spPr>
      <c:txPr>
        <a:bodyPr rot="0" spcFirstLastPara="0" vertOverflow="ellipsis" vert="horz" wrap="square" anchor="ctr" anchorCtr="1"/>
        <a:lstStyle/>
        <a:p>
          <a:pPr defTabSz="914400">
            <a:defRPr lang="zh-CN" sz="16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7E-4B28-9E6C-3528218F76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7E-4B28-9E6C-3528218F760C}"/>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E-4B28-9E6C-3528218F760C}"/>
                </c:ext>
              </c:extLst>
            </c:dLbl>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E-4B28-9E6C-3528218F760C}"/>
                </c:ext>
              </c:extLst>
            </c:dLbl>
            <c:spPr>
              <a:noFill/>
              <a:ln>
                <a:noFill/>
              </a:ln>
              <a:effectLst/>
            </c:spPr>
            <c:txPr>
              <a:bodyPr rot="0" spcFirstLastPara="0" vertOverflow="ellipsis" vert="horz" wrap="square" lIns="38100" tIns="19050" rIns="38100" bIns="19050" anchor="ctr" anchorCtr="1"/>
              <a:lstStyle/>
              <a:p>
                <a:pPr>
                  <a:defRPr lang="zh-CN" sz="2400" b="1" i="0" u="none" strike="noStrike" kern="1200" baseline="0">
                    <a:solidFill>
                      <a:schemeClr val="bg1"/>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中毒</c:v>
                </c:pt>
                <c:pt idx="1">
                  <c:v>窒息</c:v>
                </c:pt>
              </c:strCache>
            </c:strRef>
          </c:cat>
          <c:val>
            <c:numRef>
              <c:f>Sheet1!$B$2:$B$3</c:f>
              <c:numCache>
                <c:formatCode>0.00%</c:formatCode>
                <c:ptCount val="2"/>
                <c:pt idx="0">
                  <c:v>0.182</c:v>
                </c:pt>
                <c:pt idx="1">
                  <c:v>0.17499999999999999</c:v>
                </c:pt>
              </c:numCache>
            </c:numRef>
          </c:val>
          <c:extLst>
            <c:ext xmlns:c16="http://schemas.microsoft.com/office/drawing/2014/chart" uri="{C3380CC4-5D6E-409C-BE32-E72D297353CC}">
              <c16:uniqueId val="{00000004-197E-4B28-9E6C-3528218F760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E4CD7-68FE-4C2F-A336-C57CAFD19253}" type="datetimeFigureOut">
              <a:rPr lang="zh-CN" altLang="en-US" smtClean="0"/>
              <a:t>2022/8/8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0DDC2-C959-4B5D-92B6-4774C2C8AFD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30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31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6</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32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、应当严格遵守“先通风、再检测、后作业”的原则。</a:t>
            </a:r>
          </a:p>
          <a:p>
            <a:r>
              <a:rPr lang="zh-CN" altLang="zh-CN" sz="1200" kern="1200" dirty="0">
                <a:solidFill>
                  <a:schemeClr val="tx1"/>
                </a:solidFill>
                <a:effectLst/>
                <a:latin typeface="+mn-lt"/>
                <a:ea typeface="+mn-ea"/>
                <a:cs typeface="+mn-cs"/>
              </a:rPr>
              <a:t>（检测的时间不得早于作业开始前</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a:t>
            </a:r>
          </a:p>
          <a:p>
            <a:r>
              <a:rPr lang="zh-CN" altLang="zh-CN" sz="1200" kern="1200" dirty="0">
                <a:solidFill>
                  <a:schemeClr val="tx1"/>
                </a:solidFill>
                <a:effectLst/>
                <a:latin typeface="+mn-lt"/>
                <a:ea typeface="+mn-ea"/>
                <a:cs typeface="+mn-cs"/>
              </a:rPr>
              <a:t>（有限空间内盛装或者残留的物料对作业存在危害时，作业人员应当在作业前对物料进行清洗、清空或者置换）</a:t>
            </a:r>
          </a:p>
          <a:p>
            <a:r>
              <a:rPr lang="zh-CN" altLang="zh-CN" sz="1200" kern="1200" dirty="0">
                <a:solidFill>
                  <a:schemeClr val="tx1"/>
                </a:solidFill>
                <a:effectLst/>
                <a:latin typeface="+mn-lt"/>
                <a:ea typeface="+mn-ea"/>
                <a:cs typeface="+mn-cs"/>
              </a:rPr>
              <a:t>（作业中断超过</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分钟，作业人员再次进入有限空间作业前，应当重新通风、检测合格后方可进入）</a:t>
            </a:r>
          </a:p>
          <a:p>
            <a:r>
              <a:rPr lang="zh-CN" altLang="zh-CN" sz="1200" kern="1200" dirty="0">
                <a:solidFill>
                  <a:schemeClr val="tx1"/>
                </a:solidFill>
                <a:effectLst/>
                <a:latin typeface="+mn-lt"/>
                <a:ea typeface="+mn-ea"/>
                <a:cs typeface="+mn-cs"/>
              </a:rPr>
              <a:t>（作业场所存在可燃性气体、粉尘的，其电气设施设备及照明灯具的防爆安全要求）</a:t>
            </a: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38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43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p:cNvSpPr>
          <p:nvPr>
            <p:ph type="sldImg"/>
          </p:nvPr>
        </p:nvSpPr>
        <p:spPr bwMode="auto">
          <a:noFill/>
          <a:ln>
            <a:solidFill>
              <a:srgbClr val="000000"/>
            </a:solidFill>
            <a:miter lim="800000"/>
          </a:ln>
        </p:spPr>
      </p:sp>
      <p:sp>
        <p:nvSpPr>
          <p:cNvPr id="808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80899" name="灯片编号占位符 3"/>
          <p:cNvSpPr>
            <a:spLocks noGrp="1"/>
          </p:cNvSpPr>
          <p:nvPr>
            <p:ph type="sldNum" sz="quarter" idx="5"/>
          </p:nvPr>
        </p:nvSpPr>
        <p:spPr bwMode="auto">
          <a:noFill/>
          <a:ln>
            <a:miter lim="800000"/>
          </a:ln>
        </p:spPr>
        <p:txBody>
          <a:bodyPr wrap="square" numCol="1" anchorCtr="0" compatLnSpc="1"/>
          <a:lstStyle/>
          <a:p>
            <a:pPr defTabSz="913130" fontAlgn="base">
              <a:spcBef>
                <a:spcPct val="0"/>
              </a:spcBef>
              <a:spcAft>
                <a:spcPct val="0"/>
              </a:spcAft>
            </a:pPr>
            <a:fld id="{045BE848-6608-48CE-9E87-ED3FB122DD2D}" type="slidenum">
              <a:rPr lang="zh-CN" altLang="en-US"/>
              <a:t>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280C17-4B43-4B62-9CBE-1F03F65EC651}"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01498E-6262-46BA-8B9F-0EA920F16A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51040" name="日期占位符 3"/>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AD608D6B-5688-4B1B-816B-C8E80BFF8CDD}"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41" name="灯片编号占位符 5"/>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5" name="日期占位符 3"/>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2A0CE1AF-DAB2-4ADF-93FA-D25DD27C0739}"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48586" name="灯片编号占位符 5"/>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51044" name="日期占位符 3"/>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4C4AE661-801A-4BC7-BD13-B4514D0BF7CB}"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45" name="灯片编号占位符 5"/>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51030" name="日期占位符 4"/>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AE90F0C4-B81E-437B-B9F6-D83FD98A62B2}"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31" name="灯片编号占位符 6"/>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51032" name="日期占位符 6"/>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7C37047B-9E9A-4966-BBED-C933A05174B3}"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33" name="灯片编号占位符 8"/>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51034" name="日期占位符 2"/>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C156E77B-BCC5-45BE-9B5E-2D38C7AFB5B0}"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35" name="灯片编号占位符 4"/>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51038" name="日期占位符 1"/>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578B9A80-8B57-403E-9ABD-5EF56E9E49B2}"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39" name="灯片编号占位符 3"/>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051048" name="日期占位符 4"/>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08F5F676-15A5-402A-A89B-21515CD99382}"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49" name="灯片编号占位符 6"/>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51042" name="日期占位符 4"/>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6E23C7EA-4A56-4142-8A9F-722925628C6B}"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43" name="灯片编号占位符 6"/>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51046" name="日期占位符 3"/>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BF16079A-01F7-403F-A5A4-2406BB22D543}"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47" name="灯片编号占位符 5"/>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051036" name="日期占位符 3"/>
          <p:cNvSpPr>
            <a:spLocks noGrp="1"/>
          </p:cNvSpPr>
          <p:nvPr>
            <p:ph type="dt" sz="half" idx="10"/>
          </p:nvPr>
        </p:nvSpPr>
        <p:spPr>
          <a:xfrm>
            <a:off x="82551" y="6403975"/>
            <a:ext cx="2844800" cy="365125"/>
          </a:xfrm>
          <a:prstGeom prst="rect">
            <a:avLst/>
          </a:prstGeom>
        </p:spPr>
        <p:txBody>
          <a:bodyPr vert="horz" lIns="91440" tIns="45720" rIns="91440" bIns="45720" rtlCol="0" anchor="ctr"/>
          <a:lstStyle/>
          <a:p>
            <a:pPr fontAlgn="base"/>
            <a:fld id="{00E9E1B8-D0C0-42DE-B82B-0D9273CB657D}"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051037" name="灯片编号占位符 5"/>
          <p:cNvSpPr>
            <a:spLocks noGrp="1"/>
          </p:cNvSpPr>
          <p:nvPr>
            <p:ph type="sldNum" sz="quarter" idx="12"/>
          </p:nvPr>
        </p:nvSpPr>
        <p:spPr>
          <a:xfrm>
            <a:off x="3887788" y="6405563"/>
            <a:ext cx="2844800" cy="3651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916F26BD-DE47-4663-A93D-9EEAA4334141}" type="slidenum">
              <a:rPr lang="zh-CN" altLang="en-US" strike="noStrike" noProof="1" smtClean="0">
                <a:cs typeface="微软雅黑" panose="020B0503020204020204" pitchFamily="34" charset="-122"/>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101378" name="图片 2"/>
          <p:cNvPicPr>
            <a:picLocks noChangeAspect="1"/>
          </p:cNvPicPr>
          <p:nvPr userDrawn="1"/>
        </p:nvPicPr>
        <p:blipFill>
          <a:blip r:embed="rId2"/>
          <a:srcRect l="53036" r="43750"/>
          <a:stretch>
            <a:fillRect/>
          </a:stretch>
        </p:blipFill>
        <p:spPr>
          <a:xfrm rot="5400000">
            <a:off x="5956300" y="622300"/>
            <a:ext cx="277813" cy="121920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k_headline + text">
    <p:spTree>
      <p:nvGrpSpPr>
        <p:cNvPr id="1" name=""/>
        <p:cNvGrpSpPr/>
        <p:nvPr/>
      </p:nvGrpSpPr>
      <p:grpSpPr>
        <a:xfrm>
          <a:off x="0" y="0"/>
          <a:ext cx="0" cy="0"/>
          <a:chOff x="0" y="0"/>
          <a:chExt cx="0" cy="0"/>
        </a:xfrm>
      </p:grpSpPr>
      <p:pic>
        <p:nvPicPr>
          <p:cNvPr id="102402" name="Object 8" hidden="1"/>
          <p:cNvPicPr>
            <a:picLocks noChangeAspect="1"/>
          </p:cNvPicPr>
          <p:nvPr>
            <p:custDataLst>
              <p:tags r:id="rId1"/>
            </p:custDataLst>
          </p:nvPr>
        </p:nvPicPr>
        <p:blipFill>
          <a:blip r:embed="rId4"/>
          <a:stretch>
            <a:fillRect/>
          </a:stretch>
        </p:blipFill>
        <p:spPr>
          <a:xfrm>
            <a:off x="1588" y="1588"/>
            <a:ext cx="3175" cy="1587"/>
          </a:xfrm>
          <a:prstGeom prst="rect">
            <a:avLst/>
          </a:prstGeom>
          <a:noFill/>
          <a:ln w="6350">
            <a:noFill/>
          </a:ln>
        </p:spPr>
      </p:pic>
      <p:sp>
        <p:nvSpPr>
          <p:cNvPr id="102403" name="TextBox 7"/>
          <p:cNvSpPr txBox="1"/>
          <p:nvPr/>
        </p:nvSpPr>
        <p:spPr>
          <a:xfrm>
            <a:off x="336551" y="6540500"/>
            <a:ext cx="334963" cy="112713"/>
          </a:xfrm>
          <a:prstGeom prst="rect">
            <a:avLst/>
          </a:prstGeom>
          <a:noFill/>
          <a:ln w="9525">
            <a:noFill/>
          </a:ln>
        </p:spPr>
        <p:txBody>
          <a:bodyPr wrap="none" lIns="0" tIns="0" rIns="0" bIns="0" anchor="b" anchorCtr="0"/>
          <a:lstStyle/>
          <a:p>
            <a:pPr lvl="0"/>
            <a:fld id="{9A0DB2DC-4C9A-4742-B13C-FB6460FD3503}" type="slidenum">
              <a:rPr lang="en-US" altLang="en-US" sz="800" dirty="0">
                <a:solidFill>
                  <a:srgbClr val="78879B"/>
                </a:solidFill>
                <a:latin typeface="微软雅黑" panose="020B0503020204020204" pitchFamily="34" charset="-122"/>
                <a:ea typeface="微软雅黑" panose="020B0503020204020204" pitchFamily="34" charset="-122"/>
                <a:cs typeface="微软雅黑" panose="020B0503020204020204" pitchFamily="34" charset="-122"/>
              </a:rPr>
              <a:t>‹#›</a:t>
            </a:fld>
            <a:endParaRPr lang="en-US" altLang="en-US" sz="800" dirty="0">
              <a:solidFill>
                <a:srgbClr val="78879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404" name="Object 3" hidden="1"/>
          <p:cNvPicPr>
            <a:picLocks noChangeAspect="1"/>
          </p:cNvPicPr>
          <p:nvPr userDrawn="1">
            <p:custDataLst>
              <p:tags r:id="rId2"/>
            </p:custDataLst>
          </p:nvPr>
        </p:nvPicPr>
        <p:blipFill>
          <a:blip r:embed="rId4"/>
          <a:stretch>
            <a:fillRect/>
          </a:stretch>
        </p:blipFill>
        <p:spPr>
          <a:xfrm>
            <a:off x="1588" y="1588"/>
            <a:ext cx="3175" cy="1587"/>
          </a:xfrm>
          <a:prstGeom prst="rect">
            <a:avLst/>
          </a:prstGeom>
          <a:noFill/>
          <a:ln w="6350">
            <a:noFill/>
          </a:ln>
        </p:spPr>
      </p:pic>
      <p:sp>
        <p:nvSpPr>
          <p:cNvPr id="2" name="Title 1"/>
          <p:cNvSpPr>
            <a:spLocks noGrp="1"/>
          </p:cNvSpPr>
          <p:nvPr>
            <p:ph type="title"/>
          </p:nvPr>
        </p:nvSpPr>
        <p:spPr>
          <a:xfrm>
            <a:off x="336000" y="575912"/>
            <a:ext cx="11520000" cy="338555"/>
          </a:xfrm>
        </p:spPr>
        <p:txBody>
          <a:bodyPr/>
          <a:lstStyle>
            <a:lvl1pPr>
              <a:defRPr baseline="0">
                <a:cs typeface="微软雅黑" panose="020B0503020204020204" pitchFamily="34" charset="-122"/>
              </a:defRPr>
            </a:lvl1pPr>
          </a:lstStyle>
          <a:p>
            <a:pPr fontAlgn="auto"/>
            <a:r>
              <a:rPr lang="zh-CN" altLang="en-US" sz="5865" strike="noStrike" noProof="1"/>
              <a:t>单击此处编辑母版标题样式</a:t>
            </a:r>
            <a:endParaRPr lang="en-US" strike="noStrike" noProof="1"/>
          </a:p>
        </p:txBody>
      </p:sp>
      <p:sp>
        <p:nvSpPr>
          <p:cNvPr id="3" name="Content Placeholder 2"/>
          <p:cNvSpPr>
            <a:spLocks noGrp="1"/>
          </p:cNvSpPr>
          <p:nvPr>
            <p:ph idx="1"/>
          </p:nvPr>
        </p:nvSpPr>
        <p:spPr/>
        <p:txBody>
          <a:bodyPr/>
          <a:lstStyle>
            <a:lvl1pPr>
              <a:defRPr>
                <a:cs typeface="微软雅黑" panose="020B0503020204020204" pitchFamily="34" charset="-122"/>
              </a:defRPr>
            </a:lvl1pPr>
            <a:lvl2pPr>
              <a:defRPr>
                <a:cs typeface="微软雅黑" panose="020B0503020204020204" pitchFamily="34" charset="-122"/>
              </a:defRPr>
            </a:lvl2pPr>
            <a:lvl3pPr>
              <a:defRPr>
                <a:cs typeface="微软雅黑" panose="020B0503020204020204" pitchFamily="34" charset="-122"/>
              </a:defRPr>
            </a:lvl3pPr>
            <a:lvl4pPr>
              <a:defRPr>
                <a:cs typeface="微软雅黑" panose="020B0503020204020204" pitchFamily="34" charset="-122"/>
              </a:defRPr>
            </a:lvl4pPr>
            <a:lvl5pPr>
              <a:defRPr>
                <a:cs typeface="微软雅黑" panose="020B0503020204020204" pitchFamily="34" charset="-122"/>
              </a:defRPr>
            </a:lvl5pPr>
          </a:lstStyle>
          <a:p>
            <a:pPr lvl="0" fontAlgn="auto"/>
            <a:r>
              <a:rPr lang="en-US" altLang="zh-CN" sz="4265" strike="noStrike" noProof="1"/>
              <a:t>Click to edit Master text styles</a:t>
            </a:r>
            <a:endParaRPr lang="en-US" altLang="zh-CN" strike="noStrike" noProof="1"/>
          </a:p>
          <a:p>
            <a:pPr lvl="1" fontAlgn="auto"/>
            <a:r>
              <a:rPr lang="en-US" altLang="zh-CN" sz="3735" strike="noStrike" noProof="1"/>
              <a:t>Second level</a:t>
            </a:r>
            <a:endParaRPr lang="en-US" altLang="zh-CN" strike="noStrike" noProof="1"/>
          </a:p>
          <a:p>
            <a:pPr lvl="2" fontAlgn="auto"/>
            <a:r>
              <a:rPr lang="en-US" altLang="zh-CN" strike="noStrike" noProof="1"/>
              <a:t>Third level</a:t>
            </a:r>
          </a:p>
          <a:p>
            <a:pPr lvl="3" fontAlgn="auto"/>
            <a:r>
              <a:rPr lang="en-US" altLang="zh-CN" sz="2665" strike="noStrike" noProof="1"/>
              <a:t>Fourth level</a:t>
            </a:r>
            <a:endParaRPr lang="en-US" altLang="zh-CN" strike="noStrike" noProof="1"/>
          </a:p>
          <a:p>
            <a:pPr lvl="4" fontAlgn="auto"/>
            <a:r>
              <a:rPr lang="en-US" altLang="zh-CN" sz="2665" strike="noStrike" noProof="1"/>
              <a:t>Fifth level</a:t>
            </a:r>
            <a:endParaRPr lang="en-US" strike="noStrike" noProof="1"/>
          </a:p>
        </p:txBody>
      </p:sp>
      <p:sp>
        <p:nvSpPr>
          <p:cNvPr id="9" name="Text Placeholder 8"/>
          <p:cNvSpPr>
            <a:spLocks noGrp="1"/>
          </p:cNvSpPr>
          <p:nvPr>
            <p:ph type="body" sz="quarter" idx="11"/>
          </p:nvPr>
        </p:nvSpPr>
        <p:spPr>
          <a:xfrm>
            <a:off x="335999" y="6163200"/>
            <a:ext cx="10704000" cy="144000"/>
          </a:xfrm>
        </p:spPr>
        <p:txBody>
          <a:bodyPr anchor="b"/>
          <a:lstStyle>
            <a:lvl1pPr marL="0" indent="0">
              <a:lnSpc>
                <a:spcPct val="100000"/>
              </a:lnSpc>
              <a:spcBef>
                <a:spcPts val="0"/>
              </a:spcBef>
              <a:buNone/>
              <a:defRPr sz="800" baseline="0">
                <a:cs typeface="微软雅黑" panose="020B0503020204020204" pitchFamily="34" charset="-122"/>
              </a:defRPr>
            </a:lvl1pPr>
          </a:lstStyle>
          <a:p>
            <a:pPr lvl="0" fontAlgn="auto"/>
            <a:r>
              <a:rPr lang="zh-CN" altLang="en-US" strike="noStrike" noProof="1"/>
              <a:t>单击此处编辑母版文本样式</a:t>
            </a:r>
          </a:p>
        </p:txBody>
      </p:sp>
      <p:sp>
        <p:nvSpPr>
          <p:cNvPr id="4" name="日期占位符 3"/>
          <p:cNvSpPr>
            <a:spLocks noGrp="1"/>
          </p:cNvSpPr>
          <p:nvPr>
            <p:ph type="dt" sz="half" idx="12"/>
          </p:nvPr>
        </p:nvSpPr>
        <p:spPr>
          <a:xfrm>
            <a:off x="838200" y="6356351"/>
            <a:ext cx="2743200" cy="365125"/>
          </a:xfrm>
          <a:prstGeom prst="rect">
            <a:avLst/>
          </a:prstGeom>
        </p:spPr>
        <p:txBody>
          <a:bodyPr vert="horz" lIns="91440" tIns="45720" rIns="91440" bIns="45720" rtlCol="0" anchor="ctr"/>
          <a:lstStyle>
            <a:lvl1pPr>
              <a:defRPr>
                <a:latin typeface="微软雅黑" panose="020B0503020204020204" pitchFamily="34" charset="-122"/>
                <a:sym typeface="微软雅黑" panose="020B0503020204020204" pitchFamily="34" charset="-122"/>
              </a:defRPr>
            </a:lvl1pPr>
          </a:lstStyle>
          <a:p>
            <a:pPr defTabSz="685800" fontAlgn="base">
              <a:spcBef>
                <a:spcPct val="0"/>
              </a:spcBef>
              <a:spcAft>
                <a:spcPct val="0"/>
              </a:spcAft>
              <a:defRPr/>
            </a:pPr>
            <a:endParaRPr lang="en-US" altLang="zh-CN" sz="1050" strike="noStrike" noProof="1">
              <a:solidFill>
                <a:schemeClr val="tx1"/>
              </a:solidFill>
            </a:endParaRPr>
          </a:p>
        </p:txBody>
      </p:sp>
      <p:sp>
        <p:nvSpPr>
          <p:cNvPr id="5" name="页脚占位符 4"/>
          <p:cNvSpPr>
            <a:spLocks noGrp="1"/>
          </p:cNvSpPr>
          <p:nvPr>
            <p:ph type="ftr" sz="quarter" idx="13"/>
          </p:nvPr>
        </p:nvSpPr>
        <p:spPr>
          <a:xfrm>
            <a:off x="0" y="0"/>
            <a:ext cx="0" cy="0"/>
          </a:xfrm>
        </p:spPr>
        <p:txBody>
          <a:bodyPr/>
          <a:lstStyle>
            <a:lvl1pPr>
              <a:defRPr>
                <a:latin typeface="微软雅黑" panose="020B0503020204020204" pitchFamily="34" charset="-122"/>
                <a:cs typeface="微软雅黑" panose="020B0503020204020204" pitchFamily="34" charset="-122"/>
                <a:sym typeface="微软雅黑" panose="020B0503020204020204" pitchFamily="34" charset="-122"/>
              </a:defRPr>
            </a:lvl1pPr>
          </a:lstStyle>
          <a:p>
            <a:pPr algn="ctr" defTabSz="685800" fontAlgn="base">
              <a:spcBef>
                <a:spcPct val="0"/>
              </a:spcBef>
              <a:spcAft>
                <a:spcPct val="0"/>
              </a:spcAft>
              <a:defRPr/>
            </a:pPr>
            <a:endParaRPr lang="en-US" altLang="zh-CN" sz="1050" strike="noStrike" noProof="1"/>
          </a:p>
        </p:txBody>
      </p:sp>
      <p:sp>
        <p:nvSpPr>
          <p:cNvPr id="6" name="灯片编号占位符 5"/>
          <p:cNvSpPr>
            <a:spLocks noGrp="1"/>
          </p:cNvSpPr>
          <p:nvPr>
            <p:ph type="sldNum" sz="quarter" idx="14"/>
          </p:nvPr>
        </p:nvSpPr>
        <p:spPr>
          <a:xfrm>
            <a:off x="8610600" y="6356351"/>
            <a:ext cx="2743200" cy="365125"/>
          </a:xfrm>
        </p:spPr>
        <p:txBody>
          <a:bodyPr/>
          <a:lstStyle/>
          <a:p>
            <a:pPr lvl="0" eaLnBrk="1" fontAlgn="base" hangingPunct="1"/>
            <a:fld id="{9A0DB2DC-4C9A-4742-B13C-FB6460FD3503}" type="slidenum">
              <a:rPr lang="en-US" alt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t>‹#›</a:t>
            </a:fld>
            <a:endParaRPr lang="en-US" altLang="zh-CN" strike="noStrike" noProof="1">
              <a:latin typeface="微软雅黑" panose="020B0503020204020204" pitchFamily="34" charset="-122"/>
            </a:endParaRPr>
          </a:p>
        </p:txBody>
      </p:sp>
    </p:spTree>
  </p:cSld>
  <p:clrMapOvr>
    <a:masterClrMapping/>
  </p:clrMapOvr>
  <p:transition>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945080" y="1204123"/>
            <a:ext cx="5518720" cy="4122620"/>
          </a:xfrm>
          <a:custGeom>
            <a:avLst/>
            <a:gdLst>
              <a:gd name="connsiteX0" fmla="*/ 5388205 w 5518720"/>
              <a:gd name="connsiteY0" fmla="*/ 1205 h 2700715"/>
              <a:gd name="connsiteX1" fmla="*/ 4698360 w 5518720"/>
              <a:gd name="connsiteY1" fmla="*/ 2542104 h 2700715"/>
              <a:gd name="connsiteX2" fmla="*/ 2339041 w 5518720"/>
              <a:gd name="connsiteY2" fmla="*/ 1946133 h 2700715"/>
              <a:gd name="connsiteX3" fmla="*/ 905227 w 5518720"/>
              <a:gd name="connsiteY3" fmla="*/ 1696210 h 2700715"/>
              <a:gd name="connsiteX4" fmla="*/ 18084 w 5518720"/>
              <a:gd name="connsiteY4" fmla="*/ 1652954 h 2700715"/>
              <a:gd name="connsiteX5" fmla="*/ 3278932 w 5518720"/>
              <a:gd name="connsiteY5" fmla="*/ 427370 h 2700715"/>
              <a:gd name="connsiteX6" fmla="*/ 5312167 w 5518720"/>
              <a:gd name="connsiteY6" fmla="*/ 62097 h 2700715"/>
              <a:gd name="connsiteX7" fmla="*/ 5388205 w 5518720"/>
              <a:gd name="connsiteY7" fmla="*/ 1205 h 270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8720" h="2700715">
                <a:moveTo>
                  <a:pt x="5388205" y="1205"/>
                </a:moveTo>
                <a:cubicBezTo>
                  <a:pt x="5614781" y="62660"/>
                  <a:pt x="5637053" y="2454991"/>
                  <a:pt x="4698360" y="2542104"/>
                </a:cubicBezTo>
                <a:cubicBezTo>
                  <a:pt x="3662561" y="2638228"/>
                  <a:pt x="3183025" y="3061175"/>
                  <a:pt x="2339041" y="1946133"/>
                </a:cubicBezTo>
                <a:cubicBezTo>
                  <a:pt x="2339041" y="1946133"/>
                  <a:pt x="1691667" y="811867"/>
                  <a:pt x="905227" y="1696210"/>
                </a:cubicBezTo>
                <a:cubicBezTo>
                  <a:pt x="689435" y="2215281"/>
                  <a:pt x="229080" y="2782415"/>
                  <a:pt x="18084" y="1652954"/>
                </a:cubicBezTo>
                <a:cubicBezTo>
                  <a:pt x="-192912" y="523494"/>
                  <a:pt x="1475875" y="62097"/>
                  <a:pt x="3278932" y="427370"/>
                </a:cubicBezTo>
                <a:cubicBezTo>
                  <a:pt x="4679179" y="523494"/>
                  <a:pt x="5024445" y="581168"/>
                  <a:pt x="5312167" y="62097"/>
                </a:cubicBezTo>
                <a:cubicBezTo>
                  <a:pt x="5339141" y="13434"/>
                  <a:pt x="5364766" y="-5152"/>
                  <a:pt x="5388205" y="1205"/>
                </a:cubicBezTo>
                <a:close/>
              </a:path>
            </a:pathLst>
          </a:custGeom>
        </p:spPr>
        <p:txBody>
          <a:bodyPr wrap="square" anchor="ctr">
            <a:noAutofit/>
          </a:bodyPr>
          <a:lstStyle>
            <a:lvl1pPr marL="0" indent="0" algn="ctr">
              <a:buNone/>
              <a:defRPr sz="2400" b="1"/>
            </a:lvl1pPr>
          </a:lstStyle>
          <a:p>
            <a:pPr fontAlgn="auto"/>
            <a:r>
              <a:rPr lang="en-US" strike="noStrike" noProof="1"/>
              <a:t>Image Placeholder</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pitchFamily="3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cs typeface="微软雅黑" panose="020B0503020204020204" pitchFamily="34" charset="-122"/>
              </a:defRPr>
            </a:lvl1pPr>
            <a:lvl2pPr>
              <a:defRPr>
                <a:cs typeface="微软雅黑" panose="020B0503020204020204" pitchFamily="34" charset="-122"/>
              </a:defRPr>
            </a:lvl2pPr>
            <a:lvl3pPr>
              <a:defRPr>
                <a:cs typeface="微软雅黑" panose="020B0503020204020204" pitchFamily="34" charset="-122"/>
              </a:defRPr>
            </a:lvl3pPr>
            <a:lvl4pPr>
              <a:defRPr>
                <a:cs typeface="微软雅黑" panose="020B0503020204020204" pitchFamily="34" charset="-122"/>
              </a:defRPr>
            </a:lvl4pPr>
            <a:lvl5pPr>
              <a:defRPr>
                <a:cs typeface="微软雅黑" panose="020B0503020204020204" pitchFamily="34" charset="-122"/>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
        <p:nvSpPr>
          <p:cNvPr id="4" name="Rectangle 4"/>
          <p:cNvSpPr>
            <a:spLocks noGrp="1" noChangeArrowheads="1"/>
          </p:cNvSpPr>
          <p:nvPr>
            <p:ph type="dt" sz="half" idx="10"/>
          </p:nvPr>
        </p:nvSpPr>
        <p:spPr>
          <a:xfrm>
            <a:off x="82551"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5" name="Rectangle 5"/>
          <p:cNvSpPr>
            <a:spLocks noGrp="1" noChangeArrowheads="1"/>
          </p:cNvSpPr>
          <p:nvPr>
            <p:ph type="ftr" sz="quarter" idx="11"/>
          </p:nvPr>
        </p:nvSpPr>
        <p:spPr>
          <a:xfrm>
            <a:off x="0" y="0"/>
            <a:ext cx="0" cy="0"/>
          </a:xfrm>
        </p:spPr>
        <p:txBody>
          <a:bodyPr/>
          <a:lstStyle>
            <a:lvl1pPr>
              <a:defRPr>
                <a:cs typeface="微软雅黑" panose="020B0503020204020204" pitchFamily="34" charset="-122"/>
              </a:defRPr>
            </a:lvl1pPr>
          </a:lstStyle>
          <a:p>
            <a:pPr fontAlgn="base">
              <a:defRPr/>
            </a:pPr>
            <a:endParaRPr lang="en-US" altLang="zh-CN" strike="noStrike" noProof="1"/>
          </a:p>
        </p:txBody>
      </p:sp>
      <p:sp>
        <p:nvSpPr>
          <p:cNvPr id="6" name="Rectangle 6"/>
          <p:cNvSpPr>
            <a:spLocks noGrp="1" noChangeArrowheads="1"/>
          </p:cNvSpPr>
          <p:nvPr>
            <p:ph type="sldNum" sz="quarter" idx="12"/>
          </p:nvPr>
        </p:nvSpPr>
        <p:spPr>
          <a:xfrm>
            <a:off x="0" y="0"/>
            <a:ext cx="0" cy="0"/>
          </a:xfr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defRPr/>
            </a:pPr>
            <a:fld id="{B6709990-F4FA-4DFB-979B-F8A0F7706B5D}" type="slidenum">
              <a:rPr lang="en-US" altLang="zh-CN" strike="noStrike" noProof="1">
                <a:cs typeface="微软雅黑" panose="020B0503020204020204" pitchFamily="34" charset="-122"/>
              </a:rPr>
              <a:t>‹#›</a:t>
            </a:fld>
            <a:endParaRPr lang="en-US" altLang="zh-CN" strike="noStrike" noProof="1"/>
          </a:p>
        </p:txBody>
      </p:sp>
    </p:spTree>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pitchFamily="3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92233" cy="3886200"/>
          </a:xfrm>
        </p:spPr>
        <p:txBody>
          <a:bodyPr/>
          <a:lstStyle>
            <a:lvl1pPr>
              <a:defRPr sz="2800">
                <a:cs typeface="微软雅黑" panose="020B0503020204020204" pitchFamily="34" charset="-122"/>
              </a:defRPr>
            </a:lvl1pPr>
            <a:lvl2pPr>
              <a:defRPr sz="2400">
                <a:cs typeface="微软雅黑" panose="020B0503020204020204" pitchFamily="34" charset="-122"/>
              </a:defRPr>
            </a:lvl2pPr>
            <a:lvl3pPr>
              <a:defRPr sz="2000">
                <a:cs typeface="微软雅黑" panose="020B0503020204020204" pitchFamily="34" charset="-122"/>
              </a:defRPr>
            </a:lvl3pPr>
            <a:lvl4pPr>
              <a:defRPr sz="1800">
                <a:cs typeface="微软雅黑" panose="020B0503020204020204" pitchFamily="34" charset="-122"/>
              </a:defRPr>
            </a:lvl4pPr>
            <a:lvl5pPr>
              <a:defRPr sz="1800">
                <a:cs typeface="微软雅黑" panose="020B0503020204020204" pitchFamily="3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201833" y="1981200"/>
            <a:ext cx="5592233" cy="3886200"/>
          </a:xfrm>
        </p:spPr>
        <p:txBody>
          <a:bodyPr/>
          <a:lstStyle>
            <a:lvl1pPr>
              <a:defRPr sz="2800">
                <a:cs typeface="微软雅黑" panose="020B0503020204020204" pitchFamily="34" charset="-122"/>
              </a:defRPr>
            </a:lvl1pPr>
            <a:lvl2pPr>
              <a:defRPr sz="2400">
                <a:cs typeface="微软雅黑" panose="020B0503020204020204" pitchFamily="34" charset="-122"/>
              </a:defRPr>
            </a:lvl2pPr>
            <a:lvl3pPr>
              <a:defRPr sz="2000">
                <a:cs typeface="微软雅黑" panose="020B0503020204020204" pitchFamily="34" charset="-122"/>
              </a:defRPr>
            </a:lvl3pPr>
            <a:lvl4pPr>
              <a:defRPr sz="1800">
                <a:cs typeface="微软雅黑" panose="020B0503020204020204" pitchFamily="34" charset="-122"/>
              </a:defRPr>
            </a:lvl4pPr>
            <a:lvl5pPr>
              <a:defRPr sz="1800">
                <a:cs typeface="微软雅黑" panose="020B0503020204020204" pitchFamily="3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Rectangle 4"/>
          <p:cNvSpPr>
            <a:spLocks noGrp="1" noChangeArrowheads="1"/>
          </p:cNvSpPr>
          <p:nvPr>
            <p:ph type="dt" sz="half" idx="10"/>
          </p:nvPr>
        </p:nvSpPr>
        <p:spPr>
          <a:xfrm>
            <a:off x="82551"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6" name="Rectangle 5"/>
          <p:cNvSpPr>
            <a:spLocks noGrp="1" noChangeArrowheads="1"/>
          </p:cNvSpPr>
          <p:nvPr>
            <p:ph type="ftr" sz="quarter" idx="11"/>
          </p:nvPr>
        </p:nvSpPr>
        <p:spPr>
          <a:xfrm>
            <a:off x="0" y="0"/>
            <a:ext cx="0" cy="0"/>
          </a:xfrm>
        </p:spPr>
        <p:txBody>
          <a:bodyPr/>
          <a:lstStyle>
            <a:lvl1pPr>
              <a:defRPr>
                <a:cs typeface="微软雅黑" panose="020B0503020204020204" pitchFamily="34" charset="-122"/>
              </a:defRPr>
            </a:lvl1pPr>
          </a:lstStyle>
          <a:p>
            <a:pPr fontAlgn="base">
              <a:defRPr/>
            </a:pPr>
            <a:endParaRPr lang="en-US" altLang="zh-CN" strike="noStrike" noProof="1"/>
          </a:p>
        </p:txBody>
      </p:sp>
      <p:sp>
        <p:nvSpPr>
          <p:cNvPr id="7" name="Rectangle 6"/>
          <p:cNvSpPr>
            <a:spLocks noGrp="1" noChangeArrowheads="1"/>
          </p:cNvSpPr>
          <p:nvPr>
            <p:ph type="sldNum" sz="quarter" idx="12"/>
          </p:nvPr>
        </p:nvSpPr>
        <p:spPr>
          <a:xfrm>
            <a:off x="0" y="0"/>
            <a:ext cx="0" cy="0"/>
          </a:xfr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defRPr/>
            </a:pPr>
            <a:fld id="{5320FE5E-710A-47CC-A441-9D6369A8AF9C}" type="slidenum">
              <a:rPr lang="en-US" altLang="zh-CN" strike="noStrike" noProof="1">
                <a:cs typeface="微软雅黑" panose="020B0503020204020204" pitchFamily="34" charset="-122"/>
              </a:rPr>
              <a:t>‹#›</a:t>
            </a:fld>
            <a:endParaRPr lang="en-US" altLang="zh-CN" strike="noStrike" noProof="1"/>
          </a:p>
        </p:txBody>
      </p:sp>
    </p:spTree>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03"/>
            <a:ext cx="10515600" cy="1325479"/>
          </a:xfrm>
        </p:spPr>
        <p:txBody>
          <a:bodyPr/>
          <a:lstStyle>
            <a:lvl1pPr>
              <a:defRPr>
                <a:cs typeface="微软雅黑" panose="020B0503020204020204" pitchFamily="34" charset="-122"/>
              </a:defRPr>
            </a:lvl1pPr>
          </a:lstStyle>
          <a:p>
            <a:pPr fontAlgn="auto"/>
            <a:r>
              <a:rPr lang="zh-CN" altLang="en-US" sz="5865" strike="noStrike" noProof="1"/>
              <a:t>单击此处编辑母版标题样式</a:t>
            </a:r>
            <a:endParaRPr lang="zh-CN" altLang="en-US" strike="noStrike" noProof="1"/>
          </a:p>
        </p:txBody>
      </p:sp>
      <p:sp>
        <p:nvSpPr>
          <p:cNvPr id="3" name="Date Placeholder 3"/>
          <p:cNvSpPr>
            <a:spLocks noGrp="1" noChangeArrowheads="1"/>
          </p:cNvSpPr>
          <p:nvPr>
            <p:ph type="dt" sz="half" idx="10"/>
          </p:nvPr>
        </p:nvSpPr>
        <p:spPr>
          <a:xfrm>
            <a:off x="82551" y="6403975"/>
            <a:ext cx="2844800" cy="365125"/>
          </a:xfrm>
          <a:prstGeom prst="rect">
            <a:avLst/>
          </a:prstGeom>
        </p:spPr>
        <p:txBody>
          <a:bodyPr vert="horz" lIns="91440" tIns="45720" rIns="91440" bIns="45720" rtlCol="0" anchor="ctr"/>
          <a:lstStyle>
            <a:lvl1pPr>
              <a:defRPr/>
            </a:lvl1pPr>
          </a:lstStyle>
          <a:p>
            <a:pPr fontAlgn="base">
              <a:defRPr/>
            </a:pPr>
            <a:fld id="{8EB76DFE-7DBE-49AA-B235-DC754F3FA7CB}" type="datetime1">
              <a:rPr lang="zh-CN" altLang="en-US" strike="noStrike" noProof="1">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z="1525" strike="noStrike" noProof="1">
              <a:solidFill>
                <a:schemeClr val="tx1"/>
              </a:solidFill>
            </a:endParaRPr>
          </a:p>
        </p:txBody>
      </p:sp>
      <p:sp>
        <p:nvSpPr>
          <p:cNvPr id="4" name="Footer Placeholder 4"/>
          <p:cNvSpPr>
            <a:spLocks noGrp="1" noChangeArrowheads="1"/>
          </p:cNvSpPr>
          <p:nvPr>
            <p:ph type="ftr" sz="quarter" idx="11"/>
          </p:nvPr>
        </p:nvSpPr>
        <p:spPr>
          <a:xfrm>
            <a:off x="0" y="0"/>
            <a:ext cx="0" cy="0"/>
          </a:xfrm>
        </p:spPr>
        <p:txBody>
          <a:bodyPr/>
          <a:lstStyle>
            <a:lvl1pPr>
              <a:defRPr>
                <a:cs typeface="微软雅黑" panose="020B0503020204020204" pitchFamily="34" charset="-122"/>
              </a:defRPr>
            </a:lvl1pPr>
          </a:lstStyle>
          <a:p>
            <a:pPr fontAlgn="base">
              <a:defRPr/>
            </a:pPr>
            <a:endParaRPr lang="zh-CN" altLang="zh-CN" strike="noStrike" noProof="1"/>
          </a:p>
        </p:txBody>
      </p:sp>
      <p:sp>
        <p:nvSpPr>
          <p:cNvPr id="5" name="Slide Number Placeholder 5"/>
          <p:cNvSpPr>
            <a:spLocks noGrp="1" noChangeArrowheads="1"/>
          </p:cNvSpPr>
          <p:nvPr>
            <p:ph type="sldNum" sz="quarter" idx="12"/>
          </p:nvPr>
        </p:nvSpPr>
        <p:spPr>
          <a:xfrm>
            <a:off x="0" y="0"/>
            <a:ext cx="0" cy="0"/>
          </a:xfr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base"/>
            <a:fld id="{B75BED6E-91AB-4451-9F91-C0CCF3286FE6}" type="slidenum">
              <a:rPr lang="zh-CN" altLang="en-US" strike="noStrike" noProof="1">
                <a:cs typeface="微软雅黑" panose="020B0503020204020204" pitchFamily="34" charset="-122"/>
              </a:rPr>
              <a:t>‹#›</a:t>
            </a:fld>
            <a:endParaRPr lang="zh-CN" altLang="en-US" sz="1525" strike="noStrike" noProof="1">
              <a:solidFill>
                <a:schemeClr val="tx1"/>
              </a:solidFill>
            </a:endParaRPr>
          </a:p>
        </p:txBody>
      </p:sp>
    </p:spTree>
  </p:cSld>
  <p:clrMapOvr>
    <a:masterClrMapping/>
  </p:clrMapOvr>
  <p:transition spd="slow" advClick="0" advTm="2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8000" y="838201"/>
            <a:ext cx="10972800" cy="461665"/>
          </a:xfrm>
          <a:prstGeom prst="rect">
            <a:avLst/>
          </a:prstGeom>
        </p:spPr>
        <p:txBody>
          <a:bodyPr lIns="0" tIns="0" rIns="0" bIns="0"/>
          <a:lstStyle>
            <a:lvl1pPr>
              <a:defRPr sz="28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auto"/>
            <a:endParaRPr/>
          </a:p>
        </p:txBody>
      </p:sp>
      <p:sp>
        <p:nvSpPr>
          <p:cNvPr id="3" name="Holder 3"/>
          <p:cNvSpPr>
            <a:spLocks noGrp="1"/>
          </p:cNvSpPr>
          <p:nvPr>
            <p:ph sz="half" idx="2"/>
          </p:nvPr>
        </p:nvSpPr>
        <p:spPr>
          <a:xfrm>
            <a:off x="810091" y="1294765"/>
            <a:ext cx="5443220" cy="276999"/>
          </a:xfrm>
          <a:prstGeom prst="rect">
            <a:avLst/>
          </a:prstGeom>
        </p:spPr>
        <p:txBody>
          <a:bodyPr wrap="square" lIns="0" tIns="0" rIns="0" bIns="0">
            <a:spAutoFit/>
          </a:bodyPr>
          <a:lstStyle>
            <a:lvl1pPr>
              <a:defRPr sz="1800" b="1" i="0"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auto"/>
            <a:endParaRPr/>
          </a:p>
        </p:txBody>
      </p:sp>
      <p:sp>
        <p:nvSpPr>
          <p:cNvPr id="4" name="Holder 4"/>
          <p:cNvSpPr>
            <a:spLocks noGrp="1"/>
          </p:cNvSpPr>
          <p:nvPr>
            <p:ph sz="half" idx="3"/>
          </p:nvPr>
        </p:nvSpPr>
        <p:spPr>
          <a:xfrm>
            <a:off x="6278880" y="1577340"/>
            <a:ext cx="5303520" cy="656591"/>
          </a:xfrm>
          <a:prstGeom prst="rect">
            <a:avLst/>
          </a:prstGeom>
        </p:spPr>
        <p:txBody>
          <a:bodyPr wrap="square" lIns="0" tIns="0" rIns="0" bIns="0">
            <a:spAutoFit/>
          </a:bodyPr>
          <a:lstStyle>
            <a:lvl1pPr>
              <a:defRPr>
                <a:ea typeface="微软雅黑" panose="020B0503020204020204" pitchFamily="34" charset="-122"/>
                <a:cs typeface="微软雅黑" panose="020B0503020204020204" pitchFamily="34" charset="-122"/>
              </a:defRPr>
            </a:lvl1pPr>
          </a:lstStyle>
          <a:p>
            <a:pPr fontAlgn="auto"/>
            <a:endParaRPr/>
          </a:p>
        </p:txBody>
      </p:sp>
      <p:sp>
        <p:nvSpPr>
          <p:cNvPr id="5" name="Holder 5"/>
          <p:cNvSpPr>
            <a:spLocks noGrp="1"/>
          </p:cNvSpPr>
          <p:nvPr>
            <p:ph type="ftr" sz="quarter" idx="5"/>
          </p:nvPr>
        </p:nvSpPr>
        <p:spPr>
          <a:xfrm>
            <a:off x="101600" y="6400800"/>
            <a:ext cx="3962400" cy="338139"/>
          </a:xfrm>
          <a:prstGeom prst="rect">
            <a:avLst/>
          </a:prstGeom>
        </p:spPr>
        <p:txBody>
          <a:bodyPr lIns="0" tIns="0" rIns="0" bIns="0"/>
          <a:lstStyle>
            <a:lvl1pPr algn="ctr">
              <a:defRPr>
                <a:solidFill>
                  <a:schemeClr val="tx1">
                    <a:tint val="75000"/>
                  </a:schemeClr>
                </a:solidFill>
                <a:ea typeface="微软雅黑" panose="020B0503020204020204" pitchFamily="34" charset="-122"/>
                <a:cs typeface="微软雅黑" panose="020B0503020204020204" pitchFamily="34" charset="-122"/>
              </a:defRPr>
            </a:lvl1pPr>
          </a:lstStyle>
          <a:p>
            <a:pPr fontAlgn="base"/>
            <a:endParaRPr/>
          </a:p>
        </p:txBody>
      </p:sp>
      <p:sp>
        <p:nvSpPr>
          <p:cNvPr id="6" name="Holder 6"/>
          <p:cNvSpPr>
            <a:spLocks noGrp="1"/>
          </p:cNvSpPr>
          <p:nvPr>
            <p:ph type="dt" sz="half" idx="6"/>
          </p:nvPr>
        </p:nvSpPr>
        <p:spPr>
          <a:xfrm>
            <a:off x="609600" y="6378575"/>
            <a:ext cx="2803525" cy="342900"/>
          </a:xfrm>
          <a:prstGeom prst="rect">
            <a:avLst/>
          </a:prstGeom>
        </p:spPr>
        <p:txBody>
          <a:bodyPr vert="horz" lIns="0" tIns="0" rIns="0" bIns="0" rtlCol="0" anchor="ctr"/>
          <a:lstStyle>
            <a:lvl1pPr algn="l">
              <a:defRPr>
                <a:solidFill>
                  <a:schemeClr val="tx1">
                    <a:tint val="75000"/>
                  </a:schemeClr>
                </a:solidFill>
                <a:ea typeface="微软雅黑" panose="020B0503020204020204" pitchFamily="34" charset="-122"/>
              </a:defRPr>
            </a:lvl1pPr>
          </a:lstStyle>
          <a:p>
            <a:pPr fontAlgn="base"/>
            <a:fld id="{1D8BD707-D9CF-40AE-B4C6-C98DA3205C09}" type="datetimeFigureOut">
              <a:rPr lang="en-US" strike="noStrike" noProof="1">
                <a:latin typeface="微软雅黑" panose="020B0503020204020204" pitchFamily="34" charset="-122"/>
                <a:ea typeface="微软雅黑" panose="020B0503020204020204" pitchFamily="34" charset="-122"/>
                <a:cs typeface="微软雅黑" panose="020B0503020204020204" pitchFamily="34" charset="-122"/>
              </a:rPr>
              <a:t>8/8/2022</a:t>
            </a:fld>
            <a:endParaRPr lang="en-US" strike="noStrike" noProof="1"/>
          </a:p>
        </p:txBody>
      </p:sp>
      <p:sp>
        <p:nvSpPr>
          <p:cNvPr id="7" name="Holder 7"/>
          <p:cNvSpPr>
            <a:spLocks noGrp="1"/>
          </p:cNvSpPr>
          <p:nvPr>
            <p:ph type="sldNum" sz="quarter" idx="7"/>
          </p:nvPr>
        </p:nvSpPr>
        <p:spPr>
          <a:xfrm>
            <a:off x="11074400" y="6477000"/>
            <a:ext cx="1016000" cy="228600"/>
          </a:xfrm>
          <a:prstGeom prst="rect">
            <a:avLst/>
          </a:prstGeom>
        </p:spPr>
        <p:txBody>
          <a:bodyPr lIns="0" tIns="0" rIns="0" bIns="0"/>
          <a:lstStyle>
            <a:lvl1pPr>
              <a:defRPr sz="1400" b="0" i="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19050" fontAlgn="base">
              <a:lnSpc>
                <a:spcPts val="1190"/>
              </a:lnSpc>
            </a:pPr>
            <a:fld id="{81D60167-4931-47E6-BA6A-407CBD079E47}" type="slidenum">
              <a:rPr lang="en-US" altLang="zh-CN" strike="noStrike" noProof="1" smtClean="0">
                <a:latin typeface="微软雅黑" panose="020B0503020204020204" pitchFamily="34" charset="-122"/>
                <a:cs typeface="微软雅黑" panose="020B0503020204020204" pitchFamily="34" charset="-122"/>
              </a:rPr>
              <a:t>‹#›</a:t>
            </a:fld>
            <a:endParaRPr lang="en-US" altLang="zh-CN"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获取资料咨询微信：ansyingsj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617"/>
            <a:ext cx="9144000" cy="238814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855"/>
            <a:ext cx="9144000" cy="16561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平行四边形 6"/>
          <p:cNvSpPr/>
          <p:nvPr userDrawn="1"/>
        </p:nvSpPr>
        <p:spPr>
          <a:xfrm>
            <a:off x="-2686049" y="0"/>
            <a:ext cx="9250363"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pitchFamily="34" charset="-122"/>
            </a:endParaRPr>
          </a:p>
        </p:txBody>
      </p:sp>
      <p:sp>
        <p:nvSpPr>
          <p:cNvPr id="8" name="平行四边形 7"/>
          <p:cNvSpPr/>
          <p:nvPr userDrawn="1"/>
        </p:nvSpPr>
        <p:spPr>
          <a:xfrm>
            <a:off x="4789488" y="0"/>
            <a:ext cx="9250363"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pitchFamily="34" charset="-122"/>
            </a:endParaRPr>
          </a:p>
        </p:txBody>
      </p:sp>
      <p:sp>
        <p:nvSpPr>
          <p:cNvPr id="9" name="矩形 8"/>
          <p:cNvSpPr/>
          <p:nvPr userDrawn="1"/>
        </p:nvSpPr>
        <p:spPr>
          <a:xfrm>
            <a:off x="547688" y="468313"/>
            <a:ext cx="11096625" cy="592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pitchFamily="34" charset="-122"/>
            </a:endParaRPr>
          </a:p>
        </p:txBody>
      </p:sp>
      <p:grpSp>
        <p:nvGrpSpPr>
          <p:cNvPr id="677893" name="组合 24"/>
          <p:cNvGrpSpPr/>
          <p:nvPr userDrawn="1"/>
        </p:nvGrpSpPr>
        <p:grpSpPr>
          <a:xfrm rot="5400000">
            <a:off x="5673725" y="1157288"/>
            <a:ext cx="830263" cy="2190751"/>
            <a:chOff x="1301148" y="2161052"/>
            <a:chExt cx="1741251" cy="2610856"/>
          </a:xfrm>
        </p:grpSpPr>
        <p:grpSp>
          <p:nvGrpSpPr>
            <p:cNvPr id="677894" name="组合 25"/>
            <p:cNvGrpSpPr/>
            <p:nvPr/>
          </p:nvGrpSpPr>
          <p:grpSpPr>
            <a:xfrm>
              <a:off x="1301148" y="2161052"/>
              <a:ext cx="1741251" cy="257102"/>
              <a:chOff x="1288158" y="2106579"/>
              <a:chExt cx="1741251" cy="237787"/>
            </a:xfrm>
          </p:grpSpPr>
          <p:cxnSp>
            <p:nvCxnSpPr>
              <p:cNvPr id="31" name="直接连接符 3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7898" name="组合 26"/>
            <p:cNvGrpSpPr/>
            <p:nvPr/>
          </p:nvGrpSpPr>
          <p:grpSpPr>
            <a:xfrm>
              <a:off x="1301148" y="4514806"/>
              <a:ext cx="1741251" cy="257102"/>
              <a:chOff x="1288158" y="2106579"/>
              <a:chExt cx="1741251" cy="237787"/>
            </a:xfrm>
          </p:grpSpPr>
          <p:cxnSp>
            <p:nvCxnSpPr>
              <p:cNvPr id="28" name="直接连接符 27"/>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9"/>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3" name="页脚占位符 2"/>
          <p:cNvSpPr>
            <a:spLocks noGrp="1"/>
          </p:cNvSpPr>
          <p:nvPr>
            <p:ph type="ftr" sz="quarter" idx="11"/>
          </p:nvPr>
        </p:nvSpPr>
        <p:spPr>
          <a:xfrm>
            <a:off x="4038600" y="6357939"/>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9"/>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平行四边形 9"/>
          <p:cNvSpPr/>
          <p:nvPr userDrawn="1"/>
        </p:nvSpPr>
        <p:spPr>
          <a:xfrm>
            <a:off x="-2686049" y="0"/>
            <a:ext cx="9250363"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pitchFamily="34" charset="-122"/>
            </a:endParaRPr>
          </a:p>
        </p:txBody>
      </p:sp>
      <p:sp>
        <p:nvSpPr>
          <p:cNvPr id="11" name="平行四边形 10"/>
          <p:cNvSpPr/>
          <p:nvPr userDrawn="1"/>
        </p:nvSpPr>
        <p:spPr>
          <a:xfrm>
            <a:off x="4789488" y="0"/>
            <a:ext cx="9250363"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pitchFamily="34" charset="-122"/>
            </a:endParaRPr>
          </a:p>
        </p:txBody>
      </p:sp>
      <p:sp>
        <p:nvSpPr>
          <p:cNvPr id="12" name="矩形 11"/>
          <p:cNvSpPr/>
          <p:nvPr userDrawn="1"/>
        </p:nvSpPr>
        <p:spPr>
          <a:xfrm>
            <a:off x="547688" y="468313"/>
            <a:ext cx="11096625" cy="592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pitchFamily="34" charset="-122"/>
            </a:endParaRPr>
          </a:p>
        </p:txBody>
      </p:sp>
      <p:grpSp>
        <p:nvGrpSpPr>
          <p:cNvPr id="678917" name="组合 24"/>
          <p:cNvGrpSpPr/>
          <p:nvPr userDrawn="1"/>
        </p:nvGrpSpPr>
        <p:grpSpPr>
          <a:xfrm>
            <a:off x="1301751" y="2487613"/>
            <a:ext cx="2065339" cy="2609851"/>
            <a:chOff x="1537" y="2529"/>
            <a:chExt cx="2056" cy="3084"/>
          </a:xfrm>
        </p:grpSpPr>
        <p:grpSp>
          <p:nvGrpSpPr>
            <p:cNvPr id="678918" name="组合 19"/>
            <p:cNvGrpSpPr/>
            <p:nvPr/>
          </p:nvGrpSpPr>
          <p:grpSpPr>
            <a:xfrm>
              <a:off x="1537" y="2529"/>
              <a:ext cx="2057" cy="304"/>
              <a:chOff x="1288158" y="2106579"/>
              <a:chExt cx="1741251" cy="237787"/>
            </a:xfrm>
          </p:grpSpPr>
          <p:cxnSp>
            <p:nvCxnSpPr>
              <p:cNvPr id="21" name="直接连接符 2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8922" name="组合 25"/>
            <p:cNvGrpSpPr/>
            <p:nvPr/>
          </p:nvGrpSpPr>
          <p:grpSpPr>
            <a:xfrm>
              <a:off x="1537" y="5309"/>
              <a:ext cx="2057" cy="304"/>
              <a:chOff x="1288158" y="2106579"/>
              <a:chExt cx="1741251" cy="237787"/>
            </a:xfrm>
          </p:grpSpPr>
          <p:cxnSp>
            <p:nvCxnSpPr>
              <p:cNvPr id="27" name="直接连接符 26"/>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9"/>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3" name="页脚占位符 2"/>
          <p:cNvSpPr>
            <a:spLocks noGrp="1"/>
          </p:cNvSpPr>
          <p:nvPr>
            <p:ph type="ftr" sz="quarter" idx="11"/>
          </p:nvPr>
        </p:nvSpPr>
        <p:spPr>
          <a:xfrm>
            <a:off x="4038600" y="6357939"/>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9"/>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679938"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1585913" y="836613"/>
            <a:ext cx="10606088"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79940"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0" y="836613"/>
            <a:ext cx="12192000"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609600" y="1600201"/>
            <a:ext cx="10972801" cy="4525963"/>
          </a:xfrm>
        </p:spPr>
        <p:txBody>
          <a:bodyPr/>
          <a:lstStyle>
            <a:lvl2pPr>
              <a:defRPr sz="2400"/>
            </a:lvl2pPr>
            <a:lvl3pPr>
              <a:defRPr sz="2000"/>
            </a:lvl3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10" name="日期占位符 3"/>
          <p:cNvSpPr>
            <a:spLocks noGrp="1"/>
          </p:cNvSpPr>
          <p:nvPr>
            <p:ph type="dt" sz="half" idx="10"/>
          </p:nvPr>
        </p:nvSpPr>
        <p:spPr>
          <a:xfrm>
            <a:off x="609600" y="6356351"/>
            <a:ext cx="2844800" cy="366713"/>
          </a:xfrm>
          <a:prstGeom prst="rect">
            <a:avLst/>
          </a:prstGeom>
        </p:spPr>
        <p:txBody>
          <a:bodyPr vert="horz" lIns="91440" tIns="45720" rIns="91440" bIns="45720" rtlCol="0" anchor="ctr"/>
          <a:lstStyle>
            <a:lvl1pPr>
              <a:defRPr/>
            </a:lvl1pPr>
          </a:lstStyle>
          <a:p>
            <a:pPr fontAlgn="base">
              <a:defRPr/>
            </a:pPr>
            <a:fld id="{85490DD4-95FB-43E6-B685-923F2582D95E}"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11" name="页脚占位符 4"/>
          <p:cNvSpPr>
            <a:spLocks noGrp="1"/>
          </p:cNvSpPr>
          <p:nvPr>
            <p:ph type="ftr" sz="quarter" idx="11"/>
          </p:nvPr>
        </p:nvSpPr>
        <p:spPr>
          <a:xfrm>
            <a:off x="4165600" y="6356351"/>
            <a:ext cx="3860800" cy="366713"/>
          </a:xfrm>
          <a:prstGeom prst="rect">
            <a:avLst/>
          </a:prstGeom>
        </p:spPr>
        <p:txBody>
          <a:bodyPr vert="horz" lIns="91440" tIns="45720" rIns="91440" bIns="45720" rtlCol="0" anchor="ctr"/>
          <a:lstStyle>
            <a:lvl1pPr>
              <a:defRPr/>
            </a:lvl1pPr>
          </a:lstStyle>
          <a:p>
            <a:pPr fontAlgn="base">
              <a:defRPr/>
            </a:pPr>
            <a:endParaRPr lang="zh-CN" altLang="en-US" strike="noStrike" noProof="1"/>
          </a:p>
        </p:txBody>
      </p:sp>
      <p:sp>
        <p:nvSpPr>
          <p:cNvPr id="12" name="灯片编号占位符 5"/>
          <p:cNvSpPr>
            <a:spLocks noGrp="1"/>
          </p:cNvSpPr>
          <p:nvPr>
            <p:ph type="sldNum" sz="quarter" idx="12"/>
          </p:nvPr>
        </p:nvSpPr>
        <p:spPr>
          <a:xfrm>
            <a:off x="8737600" y="6356351"/>
            <a:ext cx="2844800" cy="366713"/>
          </a:xfrm>
          <a:prstGeom prst="rect">
            <a:avLst/>
          </a:prstGeom>
        </p:spPr>
        <p:txBody>
          <a:bodyPr vert="horz" lIns="91440" tIns="45720" rIns="91440" bIns="45720" rtlCol="0" anchor="ctr"/>
          <a:lstStyle>
            <a:lvl1pPr>
              <a:defRPr/>
            </a:lvl1pPr>
          </a:lstStyle>
          <a:p>
            <a:pPr fontAlgn="base">
              <a:defRPr/>
            </a:pPr>
            <a:fld id="{958D40FD-D813-45F8-8077-395BE2C3DBF9}" type="slidenum">
              <a:rPr lang="zh-CN" altLang="en-US" strike="noStrike" noProof="1">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strike="noStrike" noProof="1"/>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70EE2C-1A76-4ED3-98B1-10F25581B7A2}" type="datetimeFigureOut">
              <a:rPr lang="zh-CN" altLang="en-US" smtClean="0"/>
              <a:t>2022/8/8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9D325F65-193F-4E75-8FFC-F2848766EB9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0EE2C-1A76-4ED3-98B1-10F25581B7A2}" type="datetimeFigureOut">
              <a:rPr lang="zh-CN" altLang="en-US" smtClean="0"/>
              <a:t>2022/8/8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2022/8/8</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80C17-4B43-4B62-9CBE-1F03F65EC651}" type="datetimeFigureOut">
              <a:rPr lang="zh-CN" altLang="en-US" smtClean="0"/>
              <a:t>2022/8/8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1498E-6262-46BA-8B9F-0EA920F16AD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8576" name="矩形 6"/>
          <p:cNvSpPr/>
          <p:nvPr userDrawn="1"/>
        </p:nvSpPr>
        <p:spPr>
          <a:xfrm>
            <a:off x="0" y="6308725"/>
            <a:ext cx="12192000" cy="555625"/>
          </a:xfrm>
          <a:prstGeom prst="rect">
            <a:avLst/>
          </a:prstGeom>
          <a:solidFill>
            <a:srgbClr val="20386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Noto Serif CJK SC" panose="02020400000000000000" pitchFamily="18" charset="-122"/>
              <a:ea typeface="FZHei-B01S" panose="02010601030101010101" pitchFamily="2" charset="-122"/>
              <a:sym typeface="+mn-ea"/>
            </a:endParaRPr>
          </a:p>
        </p:txBody>
      </p:sp>
      <p:sp>
        <p:nvSpPr>
          <p:cNvPr id="1048577" name="日期占位符 3"/>
          <p:cNvSpPr>
            <a:spLocks noGrp="1"/>
          </p:cNvSpPr>
          <p:nvPr>
            <p:ph type="dt" sz="half" idx="2"/>
          </p:nvPr>
        </p:nvSpPr>
        <p:spPr>
          <a:xfrm>
            <a:off x="82551" y="6403975"/>
            <a:ext cx="2844800" cy="365125"/>
          </a:xfrm>
          <a:prstGeom prst="rect">
            <a:avLst/>
          </a:prstGeom>
        </p:spPr>
        <p:txBody>
          <a:bodyPr vert="horz" lIns="91440" tIns="45720" rIns="91440" bIns="45720" rtlCol="0" anchor="ctr"/>
          <a:lstStyle>
            <a:lvl1pPr algn="l">
              <a:defRPr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fld id="{9DD1F462-85FF-4F29-B431-4C51C50C97AB}" type="datetime1">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grpSp>
        <p:nvGrpSpPr>
          <p:cNvPr id="2052" name="组合 8"/>
          <p:cNvGrpSpPr/>
          <p:nvPr userDrawn="1"/>
        </p:nvGrpSpPr>
        <p:grpSpPr>
          <a:xfrm>
            <a:off x="11550651" y="6489700"/>
            <a:ext cx="300039" cy="300039"/>
            <a:chOff x="11550315" y="6496550"/>
            <a:chExt cx="299785" cy="299785"/>
          </a:xfrm>
        </p:grpSpPr>
        <p:sp>
          <p:nvSpPr>
            <p:cNvPr id="1048578"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579"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55" name="组合 11"/>
          <p:cNvGrpSpPr/>
          <p:nvPr userDrawn="1"/>
        </p:nvGrpSpPr>
        <p:grpSpPr>
          <a:xfrm flipH="1">
            <a:off x="11055351" y="6489700"/>
            <a:ext cx="300039" cy="300039"/>
            <a:chOff x="11550315" y="6496550"/>
            <a:chExt cx="299785" cy="299785"/>
          </a:xfrm>
        </p:grpSpPr>
        <p:sp>
          <p:nvSpPr>
            <p:cNvPr id="1048580"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581"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48582" name="矩形 37"/>
          <p:cNvSpPr/>
          <p:nvPr userDrawn="1"/>
        </p:nvSpPr>
        <p:spPr>
          <a:xfrm>
            <a:off x="0" y="260351"/>
            <a:ext cx="1103313" cy="622300"/>
          </a:xfrm>
          <a:prstGeom prst="rect">
            <a:avLst/>
          </a:prstGeom>
          <a:solidFill>
            <a:srgbClr val="20386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Noto Serif CJK SC" panose="02020400000000000000" pitchFamily="18" charset="-122"/>
              <a:ea typeface="FZHei-B01S" panose="02010601030101010101" pitchFamily="2" charset="-122"/>
              <a:sym typeface="+mn-ea"/>
            </a:endParaRPr>
          </a:p>
        </p:txBody>
      </p:sp>
      <p:sp>
        <p:nvSpPr>
          <p:cNvPr id="1048583" name="矩形 38"/>
          <p:cNvSpPr/>
          <p:nvPr userDrawn="1"/>
        </p:nvSpPr>
        <p:spPr>
          <a:xfrm>
            <a:off x="1193800" y="260351"/>
            <a:ext cx="293688" cy="6223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584" name="矩形 29"/>
          <p:cNvSpPr/>
          <p:nvPr userDrawn="1"/>
        </p:nvSpPr>
        <p:spPr>
          <a:xfrm>
            <a:off x="11798300" y="298451"/>
            <a:ext cx="395288" cy="622300"/>
          </a:xfrm>
          <a:prstGeom prst="rect">
            <a:avLst/>
          </a:prstGeom>
          <a:solidFill>
            <a:srgbClr val="203864"/>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Noto Serif CJK SC" panose="02020400000000000000" pitchFamily="18" charset="-122"/>
              <a:ea typeface="FZHei-B01S" panose="02010601030101010101" pitchFamily="2" charset="-122"/>
              <a:sym typeface="+mn-ea"/>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ransition spd="slow">
    <p:fade/>
  </p:transition>
  <p:hf sldNum="0"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994" name="标题占位符 1"/>
          <p:cNvSpPr>
            <a:spLocks noGrp="1"/>
          </p:cNvSpPr>
          <p:nvPr>
            <p:ph type="title"/>
          </p:nvPr>
        </p:nvSpPr>
        <p:spPr>
          <a:xfrm>
            <a:off x="838200" y="366713"/>
            <a:ext cx="10515600" cy="1323975"/>
          </a:xfrm>
          <a:prstGeom prst="rect">
            <a:avLst/>
          </a:prstGeom>
          <a:noFill/>
          <a:ln w="9525">
            <a:noFill/>
          </a:ln>
        </p:spPr>
        <p:txBody>
          <a:bodyPr vert="horz" lIns="91440" tIns="45720" rIns="91440" bIns="45720" anchor="ctr" anchorCtr="0"/>
          <a:lstStyle/>
          <a:p>
            <a:pPr lvl="0"/>
            <a:r>
              <a:rPr lang="zh-CN" altLang="en-US"/>
              <a:t>单击此处编辑母版标题样式</a:t>
            </a:r>
          </a:p>
        </p:txBody>
      </p:sp>
      <p:sp>
        <p:nvSpPr>
          <p:cNvPr id="3075" name="文本占位符 2"/>
          <p:cNvSpPr>
            <a:spLocks noGrp="1"/>
          </p:cNvSpPr>
          <p:nvPr>
            <p:ph type="body"/>
          </p:nvPr>
        </p:nvSpPr>
        <p:spPr>
          <a:xfrm>
            <a:off x="838200" y="1827213"/>
            <a:ext cx="10515600" cy="4351339"/>
          </a:xfrm>
          <a:prstGeom prst="rect">
            <a:avLst/>
          </a:prstGeom>
          <a:noFill/>
          <a:ln w="9525">
            <a:noFill/>
          </a:ln>
        </p:spPr>
        <p:txBody>
          <a:bodyPr vert="horz" lIns="91440" tIns="45720" rIns="91440" bIns="45720" anchor="t" anchorCtr="0"/>
          <a:lstStyle/>
          <a:p>
            <a:pPr lvl="0" fontAlgn="auto"/>
            <a:r>
              <a:rPr lang="zh-CN" altLang="en-US" strike="noStrike" noProof="1"/>
              <a:t>单击此处编辑母版文本样式</a:t>
            </a:r>
          </a:p>
          <a:p>
            <a:pPr lvl="1" fontAlgn="auto"/>
            <a:r>
              <a:rPr lang="zh-CN" altLang="en-US" strike="noStrike" noProof="1"/>
              <a:t>二级</a:t>
            </a:r>
          </a:p>
          <a:p>
            <a:pPr lvl="2" fontAlgn="auto"/>
            <a:r>
              <a:rPr lang="zh-CN" altLang="en-US" strike="noStrike" noProof="1"/>
              <a:t>三级</a:t>
            </a:r>
          </a:p>
          <a:p>
            <a:pPr lvl="3" fontAlgn="auto"/>
            <a:r>
              <a:rPr lang="zh-CN" altLang="en-US" sz="1350" strike="noStrike" noProof="1"/>
              <a:t>四级</a:t>
            </a:r>
            <a:endParaRPr lang="zh-CN" altLang="en-US" strike="noStrike" noProof="1"/>
          </a:p>
          <a:p>
            <a:pPr lvl="4" fontAlgn="auto"/>
            <a:r>
              <a:rPr lang="zh-CN" altLang="en-US" sz="1350" strike="noStrike" noProof="1"/>
              <a:t>五级</a:t>
            </a:r>
            <a:endParaRPr lang="zh-CN" altLang="en-US" strike="noStrike" noProof="1"/>
          </a:p>
        </p:txBody>
      </p:sp>
      <p:sp>
        <p:nvSpPr>
          <p:cNvPr id="4" name="日期占位符 3"/>
          <p:cNvSpPr>
            <a:spLocks noGrp="1"/>
          </p:cNvSpPr>
          <p:nvPr>
            <p:ph type="dt" sz="half" idx="2"/>
          </p:nvPr>
        </p:nvSpPr>
        <p:spPr>
          <a:xfrm>
            <a:off x="838200" y="6357939"/>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fld id="{447D0B11-C51C-4F7F-8044-6DB1506A2F52}"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2022/8/8</a:t>
            </a:fld>
            <a:endParaRPr lang="zh-CN" altLang="en-US" strike="noStrike" noProof="1"/>
          </a:p>
        </p:txBody>
      </p:sp>
      <p:sp>
        <p:nvSpPr>
          <p:cNvPr id="5" name="页脚占位符 4"/>
          <p:cNvSpPr>
            <a:spLocks noGrp="1"/>
          </p:cNvSpPr>
          <p:nvPr>
            <p:ph type="ftr" sz="quarter" idx="3"/>
          </p:nvPr>
        </p:nvSpPr>
        <p:spPr>
          <a:xfrm>
            <a:off x="4038600" y="635793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endParaRPr lang="zh-CN" altLang="en-US" strike="noStrike" noProof="1"/>
          </a:p>
        </p:txBody>
      </p:sp>
      <p:sp>
        <p:nvSpPr>
          <p:cNvPr id="6" name="灯片编号占位符 5"/>
          <p:cNvSpPr>
            <a:spLocks noGrp="1"/>
          </p:cNvSpPr>
          <p:nvPr>
            <p:ph type="sldNum" sz="quarter" idx="4"/>
          </p:nvPr>
        </p:nvSpPr>
        <p:spPr>
          <a:xfrm>
            <a:off x="8610600" y="6357939"/>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fld id="{679FDA23-309A-4657-87F2-7CE40EB68598}"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228600" indent="-228600" algn="l" defTabSz="914400" rtl="0" eaLnBrk="1" latinLnBrk="0" hangingPunct="1">
        <a:lnSpc>
          <a:spcPct val="90000"/>
        </a:lnSpc>
        <a:spcBef>
          <a:spcPct val="20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ct val="10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ct val="10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67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39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Layout" Target="../slideLayouts/slideLayout1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ttp://photo-static-api.fotomore.com/creative/vcg/400/new/VCG41N1222080640.jpg" descr="&amp;pky380_sjzg_VCG41N1222080640&amp;2&amp;src_toppic_inpsrchzd1&amp;"/>
          <p:cNvPicPr>
            <a:picLocks noChangeAspect="1"/>
          </p:cNvPicPr>
          <p:nvPr/>
        </p:nvPicPr>
        <p:blipFill>
          <a:blip r:embed="rId5"/>
          <a:srcRect t="21752" b="27225"/>
          <a:stretch>
            <a:fillRect/>
          </a:stretch>
        </p:blipFill>
        <p:spPr>
          <a:xfrm>
            <a:off x="635" y="1491615"/>
            <a:ext cx="12205335" cy="3498850"/>
          </a:xfrm>
          <a:prstGeom prst="rect">
            <a:avLst/>
          </a:prstGeom>
        </p:spPr>
      </p:pic>
      <p:sp>
        <p:nvSpPr>
          <p:cNvPr id="8" name="矩形 7"/>
          <p:cNvSpPr/>
          <p:nvPr>
            <p:custDataLst>
              <p:tags r:id="rId1"/>
            </p:custDataLst>
          </p:nvPr>
        </p:nvSpPr>
        <p:spPr>
          <a:xfrm>
            <a:off x="635" y="1490980"/>
            <a:ext cx="12205335" cy="3499485"/>
          </a:xfrm>
          <a:prstGeom prst="rect">
            <a:avLst/>
          </a:prstGeom>
          <a:solidFill>
            <a:schemeClr val="lt1">
              <a:lumMod val="9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chemeClr val="lt1"/>
              </a:solidFill>
              <a:cs typeface="微软雅黑" panose="020B0503020204020204" pitchFamily="34" charset="-122"/>
            </a:endParaRPr>
          </a:p>
        </p:txBody>
      </p:sp>
      <p:sp>
        <p:nvSpPr>
          <p:cNvPr id="2" name="日期占位符 1"/>
          <p:cNvSpPr>
            <a:spLocks noGrp="1"/>
          </p:cNvSpPr>
          <p:nvPr>
            <p:ph type="dt" sz="half" idx="10"/>
            <p:custDataLst>
              <p:tags r:id="rId2"/>
            </p:custDataLst>
          </p:nvPr>
        </p:nvSpPr>
        <p:spPr/>
        <p:txBody>
          <a:bodyPr lIns="91440" tIns="45720" rIns="91440" bIns="45720" rtlCol="0" anchor="ctr"/>
          <a:lstStyle/>
          <a:p>
            <a:pPr marL="0" marR="0" indent="0" algn="l" defTabSz="914400" rtl="0" eaLnBrk="1" fontAlgn="base" latinLnBrk="0" hangingPunct="1">
              <a:lnSpc>
                <a:spcPct val="100000"/>
              </a:lnSpc>
              <a:spcBef>
                <a:spcPct val="0"/>
              </a:spcBef>
              <a:spcAft>
                <a:spcPct val="0"/>
              </a:spcAft>
              <a:buClrTx/>
              <a:buSzTx/>
              <a:buFontTx/>
              <a:buNone/>
            </a:pPr>
            <a:fld id="{2A0CE1AF-DAB2-4ADF-93FA-D25DD27C0739}" type="datetime1">
              <a:rPr kumimoji="0" lang="zh-CN" altLang="en-US" sz="2135"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2022/8/8</a:t>
            </a:fld>
            <a:endParaRPr kumimoji="0" lang="zh-CN" altLang="en-US" sz="2135"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1988" name="文本框 2"/>
          <p:cNvSpPr txBox="1"/>
          <p:nvPr/>
        </p:nvSpPr>
        <p:spPr>
          <a:xfrm>
            <a:off x="196851" y="2132965"/>
            <a:ext cx="11825288" cy="1050925"/>
          </a:xfrm>
          <a:prstGeom prst="rect">
            <a:avLst/>
          </a:prstGeom>
          <a:noFill/>
          <a:ln w="9525">
            <a:noFill/>
          </a:ln>
        </p:spPr>
        <p:txBody>
          <a:bodyPr wrap="square" anchor="t" anchorCtr="0">
            <a:spAutoFit/>
          </a:bodyPr>
          <a:lstStyle/>
          <a:p>
            <a:pPr algn="ctr" eaLnBrk="1" hangingPunct="1">
              <a:lnSpc>
                <a:spcPct val="130000"/>
              </a:lnSpc>
              <a:buClrTx/>
              <a:buSzTx/>
              <a:buFontTx/>
            </a:pPr>
            <a:r>
              <a:rPr lang="en-US" altLang="zh-CN" sz="4800" b="1" dirty="0">
                <a:solidFill>
                  <a:schemeClr val="tx1"/>
                </a:solidFill>
                <a:latin typeface="微软雅黑" panose="020B0503020204020204" pitchFamily="34" charset="-122"/>
                <a:ea typeface="微软雅黑" panose="020B0503020204020204" pitchFamily="34" charset="-122"/>
              </a:rPr>
              <a:t>2022</a:t>
            </a:r>
            <a:r>
              <a:rPr lang="zh-CN" sz="4800" b="1" dirty="0">
                <a:solidFill>
                  <a:schemeClr val="tx1"/>
                </a:solidFill>
                <a:latin typeface="微软雅黑" panose="020B0503020204020204" pitchFamily="34" charset="-122"/>
                <a:ea typeface="微软雅黑" panose="020B0503020204020204" pitchFamily="34" charset="-122"/>
              </a:rPr>
              <a:t>有限空间作业安全</a:t>
            </a:r>
          </a:p>
        </p:txBody>
      </p:sp>
      <p:sp>
        <p:nvSpPr>
          <p:cNvPr id="4" name="矩形 3"/>
          <p:cNvSpPr/>
          <p:nvPr>
            <p:custDataLst>
              <p:tags r:id="rId3"/>
            </p:custDataLst>
          </p:nvPr>
        </p:nvSpPr>
        <p:spPr>
          <a:xfrm>
            <a:off x="3311525" y="3541713"/>
            <a:ext cx="5568951" cy="61913"/>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Noto Serif CJK SC" panose="02020400000000000000" pitchFamily="18" charset="-122"/>
              <a:ea typeface="FZHei-B01S" panose="02010601030101010101" pitchFamily="2" charset="-122"/>
              <a:sym typeface="+mn-ea"/>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6876" y="436407"/>
            <a:ext cx="4009526" cy="420821"/>
          </a:xfrm>
          <a:prstGeom prst="rect">
            <a:avLst/>
          </a:prstGeom>
        </p:spPr>
        <p:txBody>
          <a:bodyPr wrap="square">
            <a:spAutoFit/>
          </a:bodyPr>
          <a:lstStyle/>
          <a:p>
            <a:pP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什么是有限空间？</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840368" y="2459614"/>
            <a:ext cx="6206183" cy="2862322"/>
          </a:xfrm>
          <a:prstGeom prst="rect">
            <a:avLst/>
          </a:prstGeom>
        </p:spPr>
        <p:txBody>
          <a:bodyPr wrap="square">
            <a:spAutoFit/>
          </a:bodyPr>
          <a:lstStyle/>
          <a:p>
            <a:pPr algn="just">
              <a:lnSpc>
                <a:spcPct val="150000"/>
              </a:lnSpc>
            </a:pPr>
            <a:r>
              <a:rPr lang="en-US" altLang="zh-CN" sz="2000" b="1"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400" b="1"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有</a:t>
            </a:r>
            <a:r>
              <a:rPr lang="zh-CN" altLang="zh-CN" sz="2400" b="1" kern="0" dirty="0">
                <a:solidFill>
                  <a:schemeClr val="accent2"/>
                </a:solidFill>
                <a:effectLst/>
                <a:latin typeface="微软雅黑" panose="020B0503020204020204" pitchFamily="34" charset="-122"/>
                <a:ea typeface="微软雅黑" panose="020B0503020204020204" pitchFamily="34" charset="-122"/>
                <a:cs typeface="宋体" panose="02010600030101010101" pitchFamily="2" charset="-122"/>
              </a:rPr>
              <a:t>限空间</a:t>
            </a:r>
            <a:r>
              <a:rPr lang="zh-CN" altLang="zh-CN" sz="2400"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是指</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封闭</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或者</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部分封闭</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，与外界相对隔离，出入口较为狭窄，作业人员不能长时间在内工作，自然通风不良，易造成有毒有害、易燃易爆物质积聚或者氧含量不足的空间。</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p:cNvPicPr>
            <a:picLocks noChangeAspect="1"/>
          </p:cNvPicPr>
          <p:nvPr/>
        </p:nvPicPr>
        <p:blipFill>
          <a:blip r:embed="rId2" cstate="print"/>
          <a:stretch>
            <a:fillRect/>
          </a:stretch>
        </p:blipFill>
        <p:spPr>
          <a:xfrm>
            <a:off x="7199009" y="2329881"/>
            <a:ext cx="5002516" cy="3121570"/>
          </a:xfrm>
          <a:prstGeom prst="ellipse">
            <a:avLst/>
          </a:prstGeom>
          <a:ln>
            <a:noFill/>
          </a:ln>
          <a:effectLst>
            <a:softEdge rad="127000"/>
          </a:effectLst>
        </p:spPr>
      </p:pic>
      <p:sp>
        <p:nvSpPr>
          <p:cNvPr id="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 calcmode="lin" valueType="num">
                                      <p:cBhvr>
                                        <p:cTn id="21" dur="300" fill="hold"/>
                                        <p:tgtEl>
                                          <p:spTgt spid="9"/>
                                        </p:tgtEl>
                                        <p:attrNameLst>
                                          <p:attrName>style.rotation</p:attrName>
                                        </p:attrNameLst>
                                      </p:cBhvr>
                                      <p:tavLst>
                                        <p:tav tm="0">
                                          <p:val>
                                            <p:fltVal val="90"/>
                                          </p:val>
                                        </p:tav>
                                        <p:tav tm="100000">
                                          <p:val>
                                            <p:fltVal val="0"/>
                                          </p:val>
                                        </p:tav>
                                      </p:tavLst>
                                    </p:anim>
                                    <p:animEffect transition="in" filter="fade">
                                      <p:cBhvr>
                                        <p:cTn id="2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665286" y="411306"/>
            <a:ext cx="26212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有限空间分类</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8569" y="1592302"/>
            <a:ext cx="1839311"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密闭设备</a:t>
            </a:r>
          </a:p>
        </p:txBody>
      </p:sp>
      <p:sp>
        <p:nvSpPr>
          <p:cNvPr id="11" name="圆角矩形 10"/>
          <p:cNvSpPr/>
          <p:nvPr/>
        </p:nvSpPr>
        <p:spPr>
          <a:xfrm>
            <a:off x="583314" y="3053242"/>
            <a:ext cx="1839311" cy="1072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微软雅黑" panose="020B0503020204020204" pitchFamily="34" charset="-122"/>
                <a:ea typeface="微软雅黑" panose="020B0503020204020204" pitchFamily="34" charset="-122"/>
              </a:rPr>
              <a:t>地下有限空间</a:t>
            </a:r>
            <a:endParaRPr lang="zh-CN" altLang="en-US" sz="28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578059" y="4608771"/>
            <a:ext cx="1839311"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微软雅黑" panose="020B0503020204020204" pitchFamily="34" charset="-122"/>
                <a:ea typeface="微软雅黑" panose="020B0503020204020204" pitchFamily="34" charset="-122"/>
              </a:rPr>
              <a:t>地上有限空间</a:t>
            </a:r>
            <a:endParaRPr lang="zh-CN" altLang="en-US" sz="2800"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2879826" y="1602812"/>
            <a:ext cx="8008882"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如船舱、贮罐、车载槽罐、反应塔（釜）、冷藏箱、压力容器、管道、烟道、锅炉等；</a:t>
            </a:r>
            <a:r>
              <a:rPr lang="en-US"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2858805" y="3063750"/>
            <a:ext cx="8008882" cy="1072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如地下管道、地下室、地下仓库、地下工程、暗沟、隧道、涵洞、地坑、废井、地窖、污水池（井）、沼气池、化粪池、下水道等；</a:t>
            </a:r>
            <a:r>
              <a:rPr lang="en-US" altLang="zh-CN" b="1" kern="0" dirty="0">
                <a:solidFill>
                  <a:srgbClr val="3E3E3E"/>
                </a:solidFill>
                <a:latin typeface="Calibri" panose="020F0502020204030204" charset="0"/>
                <a:ea typeface="微软雅黑" panose="020B0503020204020204" pitchFamily="34" charset="-122"/>
                <a:cs typeface="宋体" panose="02010600030101010101" pitchFamily="2" charset="-122"/>
              </a:rPr>
              <a:t> </a:t>
            </a:r>
            <a:endParaRPr lang="zh-CN" altLang="en-US" b="1" dirty="0"/>
          </a:p>
        </p:txBody>
      </p:sp>
      <p:sp>
        <p:nvSpPr>
          <p:cNvPr id="19" name="圆角矩形 18"/>
          <p:cNvSpPr/>
          <p:nvPr/>
        </p:nvSpPr>
        <p:spPr>
          <a:xfrm>
            <a:off x="2900847" y="4603515"/>
            <a:ext cx="8008882"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如储藏室、酒糟池、发酵池、垃圾站、温室、冷库、粮仓、料仓等；</a:t>
            </a:r>
            <a:endParaRPr lang="zh-CN" altLang="en-US"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21141" y="392256"/>
            <a:ext cx="30276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有限空间的识别</a:t>
            </a:r>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 name="图片 1"/>
          <p:cNvPicPr>
            <a:picLocks noChangeAspect="1"/>
          </p:cNvPicPr>
          <p:nvPr/>
        </p:nvPicPr>
        <p:blipFill>
          <a:blip r:embed="rId2"/>
          <a:stretch>
            <a:fillRect/>
          </a:stretch>
        </p:blipFill>
        <p:spPr>
          <a:xfrm>
            <a:off x="840105" y="1050925"/>
            <a:ext cx="4624070" cy="5559425"/>
          </a:xfrm>
          <a:prstGeom prst="rect">
            <a:avLst/>
          </a:prstGeom>
        </p:spPr>
      </p:pic>
      <p:pic>
        <p:nvPicPr>
          <p:cNvPr id="3" name="图片 2"/>
          <p:cNvPicPr>
            <a:picLocks noChangeAspect="1"/>
          </p:cNvPicPr>
          <p:nvPr/>
        </p:nvPicPr>
        <p:blipFill>
          <a:blip r:embed="rId3"/>
          <a:stretch>
            <a:fillRect/>
          </a:stretch>
        </p:blipFill>
        <p:spPr>
          <a:xfrm>
            <a:off x="6214110" y="1235075"/>
            <a:ext cx="4442460" cy="5452745"/>
          </a:xfrm>
          <a:prstGeom prst="rect">
            <a:avLst/>
          </a:prstGeom>
        </p:spPr>
      </p:pic>
      <p:sp>
        <p:nvSpPr>
          <p:cNvPr id="4" name="文本框 3"/>
          <p:cNvSpPr txBox="1"/>
          <p:nvPr/>
        </p:nvSpPr>
        <p:spPr>
          <a:xfrm>
            <a:off x="4471035" y="6242050"/>
            <a:ext cx="993140" cy="368300"/>
          </a:xfrm>
          <a:prstGeom prst="rect">
            <a:avLst/>
          </a:prstGeom>
          <a:solidFill>
            <a:schemeClr val="bg1"/>
          </a:solidFill>
        </p:spPr>
        <p:txBody>
          <a:bodyPr wrap="square" rtlCol="0">
            <a:spAutoFit/>
          </a:bodyPr>
          <a:lstStyle/>
          <a:p>
            <a:endParaRPr lang="zh-CN" altLang="en-US"/>
          </a:p>
        </p:txBody>
      </p:sp>
      <p:sp>
        <p:nvSpPr>
          <p:cNvPr id="5" name="文本框 4"/>
          <p:cNvSpPr txBox="1"/>
          <p:nvPr/>
        </p:nvSpPr>
        <p:spPr>
          <a:xfrm>
            <a:off x="9846310" y="6378575"/>
            <a:ext cx="993140" cy="368300"/>
          </a:xfrm>
          <a:prstGeom prst="rect">
            <a:avLst/>
          </a:prstGeom>
          <a:solidFill>
            <a:schemeClr val="bg1"/>
          </a:solidFill>
        </p:spPr>
        <p:txBody>
          <a:bodyPr wrap="square" rtlCol="0">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5"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12441" y="469509"/>
            <a:ext cx="4288354"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有限空间有哪些危害？</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6"/>
          <p:cNvSpPr/>
          <p:nvPr/>
        </p:nvSpPr>
        <p:spPr bwMode="auto">
          <a:xfrm>
            <a:off x="6648450" y="2868613"/>
            <a:ext cx="1376363" cy="1587500"/>
          </a:xfrm>
          <a:custGeom>
            <a:avLst/>
            <a:gdLst>
              <a:gd name="T0" fmla="*/ 688181 w 2260"/>
              <a:gd name="T1" fmla="*/ 0 h 2610"/>
              <a:gd name="T2" fmla="*/ 1032272 w 2260"/>
              <a:gd name="T3" fmla="*/ 198285 h 2610"/>
              <a:gd name="T4" fmla="*/ 1376363 w 2260"/>
              <a:gd name="T5" fmla="*/ 396571 h 2610"/>
              <a:gd name="T6" fmla="*/ 1376363 w 2260"/>
              <a:gd name="T7" fmla="*/ 793750 h 2610"/>
              <a:gd name="T8" fmla="*/ 1376363 w 2260"/>
              <a:gd name="T9" fmla="*/ 1190321 h 2610"/>
              <a:gd name="T10" fmla="*/ 1032272 w 2260"/>
              <a:gd name="T11" fmla="*/ 1388606 h 2610"/>
              <a:gd name="T12" fmla="*/ 688181 w 2260"/>
              <a:gd name="T13" fmla="*/ 1587500 h 2610"/>
              <a:gd name="T14" fmla="*/ 344091 w 2260"/>
              <a:gd name="T15" fmla="*/ 1388606 h 2610"/>
              <a:gd name="T16" fmla="*/ 0 w 2260"/>
              <a:gd name="T17" fmla="*/ 1190321 h 2610"/>
              <a:gd name="T18" fmla="*/ 0 w 2260"/>
              <a:gd name="T19" fmla="*/ 793750 h 2610"/>
              <a:gd name="T20" fmla="*/ 0 w 2260"/>
              <a:gd name="T21" fmla="*/ 396571 h 2610"/>
              <a:gd name="T22" fmla="*/ 344091 w 2260"/>
              <a:gd name="T23" fmla="*/ 198285 h 2610"/>
              <a:gd name="T24" fmla="*/ 688181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4" name="Freeform 7"/>
          <p:cNvSpPr/>
          <p:nvPr/>
        </p:nvSpPr>
        <p:spPr bwMode="auto">
          <a:xfrm>
            <a:off x="3794125" y="2868613"/>
            <a:ext cx="1374775" cy="1587500"/>
          </a:xfrm>
          <a:custGeom>
            <a:avLst/>
            <a:gdLst>
              <a:gd name="T0" fmla="*/ 687388 w 2260"/>
              <a:gd name="T1" fmla="*/ 0 h 2610"/>
              <a:gd name="T2" fmla="*/ 1031081 w 2260"/>
              <a:gd name="T3" fmla="*/ 198285 h 2610"/>
              <a:gd name="T4" fmla="*/ 1374775 w 2260"/>
              <a:gd name="T5" fmla="*/ 396571 h 2610"/>
              <a:gd name="T6" fmla="*/ 1374775 w 2260"/>
              <a:gd name="T7" fmla="*/ 793750 h 2610"/>
              <a:gd name="T8" fmla="*/ 1374775 w 2260"/>
              <a:gd name="T9" fmla="*/ 1190321 h 2610"/>
              <a:gd name="T10" fmla="*/ 1031081 w 2260"/>
              <a:gd name="T11" fmla="*/ 1388606 h 2610"/>
              <a:gd name="T12" fmla="*/ 687388 w 2260"/>
              <a:gd name="T13" fmla="*/ 1587500 h 2610"/>
              <a:gd name="T14" fmla="*/ 343694 w 2260"/>
              <a:gd name="T15" fmla="*/ 1388606 h 2610"/>
              <a:gd name="T16" fmla="*/ 0 w 2260"/>
              <a:gd name="T17" fmla="*/ 1190321 h 2610"/>
              <a:gd name="T18" fmla="*/ 0 w 2260"/>
              <a:gd name="T19" fmla="*/ 793750 h 2610"/>
              <a:gd name="T20" fmla="*/ 0 w 2260"/>
              <a:gd name="T21" fmla="*/ 396571 h 2610"/>
              <a:gd name="T22" fmla="*/ 343694 w 2260"/>
              <a:gd name="T23" fmla="*/ 198285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65" name="Freeform 8"/>
          <p:cNvSpPr/>
          <p:nvPr/>
        </p:nvSpPr>
        <p:spPr bwMode="auto">
          <a:xfrm>
            <a:off x="4506913"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defRPr/>
            </a:pPr>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6" name="Freeform 9"/>
          <p:cNvSpPr/>
          <p:nvPr/>
        </p:nvSpPr>
        <p:spPr bwMode="auto">
          <a:xfrm>
            <a:off x="5937250"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67" name="Freeform 10"/>
          <p:cNvSpPr/>
          <p:nvPr/>
        </p:nvSpPr>
        <p:spPr bwMode="auto">
          <a:xfrm>
            <a:off x="4506913"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defRPr/>
            </a:pPr>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8" name="Freeform 11"/>
          <p:cNvSpPr/>
          <p:nvPr/>
        </p:nvSpPr>
        <p:spPr bwMode="auto">
          <a:xfrm>
            <a:off x="5937250"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75" name="TextBox 19"/>
          <p:cNvSpPr txBox="1">
            <a:spLocks noChangeArrowheads="1"/>
          </p:cNvSpPr>
          <p:nvPr/>
        </p:nvSpPr>
        <p:spPr bwMode="auto">
          <a:xfrm>
            <a:off x="2411555" y="1435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dirty="0">
                <a:solidFill>
                  <a:schemeClr val="tx1"/>
                </a:solidFill>
                <a:latin typeface="微软雅黑" panose="020B0503020204020204" pitchFamily="34" charset="-122"/>
              </a:rPr>
              <a:t>电力危害</a:t>
            </a:r>
          </a:p>
        </p:txBody>
      </p:sp>
      <p:sp>
        <p:nvSpPr>
          <p:cNvPr id="77" name="TextBox 21"/>
          <p:cNvSpPr txBox="1">
            <a:spLocks noChangeArrowheads="1"/>
          </p:cNvSpPr>
          <p:nvPr/>
        </p:nvSpPr>
        <p:spPr bwMode="auto">
          <a:xfrm>
            <a:off x="8024926" y="3228889"/>
            <a:ext cx="199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b="1" dirty="0">
                <a:solidFill>
                  <a:schemeClr val="tx1"/>
                </a:solidFill>
                <a:latin typeface="微软雅黑" panose="020B0503020204020204" pitchFamily="34" charset="-122"/>
              </a:rPr>
              <a:t>交通危害</a:t>
            </a:r>
          </a:p>
        </p:txBody>
      </p:sp>
      <p:sp>
        <p:nvSpPr>
          <p:cNvPr id="78" name="TextBox 22"/>
          <p:cNvSpPr txBox="1">
            <a:spLocks noChangeArrowheads="1"/>
          </p:cNvSpPr>
          <p:nvPr/>
        </p:nvSpPr>
        <p:spPr bwMode="auto">
          <a:xfrm>
            <a:off x="8025272" y="3721014"/>
            <a:ext cx="386254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800" dirty="0">
                <a:solidFill>
                  <a:schemeClr val="tx1"/>
                </a:solidFill>
                <a:latin typeface="微软雅黑" panose="020B0503020204020204" pitchFamily="34" charset="-122"/>
              </a:rPr>
              <a:t>密闭空间（沙井）进出点位于行人道或马路上时，工作人员会有被车轮撞倒的可能，其它人士也会有跌下密闭空间的危险。沙井附近需设置适当的围栏。</a:t>
            </a:r>
          </a:p>
        </p:txBody>
      </p:sp>
      <p:sp>
        <p:nvSpPr>
          <p:cNvPr id="79" name="TextBox 23"/>
          <p:cNvSpPr txBox="1">
            <a:spLocks noChangeArrowheads="1"/>
          </p:cNvSpPr>
          <p:nvPr/>
        </p:nvSpPr>
        <p:spPr bwMode="auto">
          <a:xfrm>
            <a:off x="7048556" y="1228726"/>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燃爆危害</a:t>
            </a:r>
          </a:p>
        </p:txBody>
      </p:sp>
      <p:sp>
        <p:nvSpPr>
          <p:cNvPr id="81" name="TextBox 25"/>
          <p:cNvSpPr txBox="1">
            <a:spLocks noChangeArrowheads="1"/>
          </p:cNvSpPr>
          <p:nvPr/>
        </p:nvSpPr>
        <p:spPr bwMode="auto">
          <a:xfrm>
            <a:off x="7312025" y="5340037"/>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中毒窒息</a:t>
            </a:r>
          </a:p>
        </p:txBody>
      </p:sp>
      <p:sp>
        <p:nvSpPr>
          <p:cNvPr id="83" name="TextBox 27"/>
          <p:cNvSpPr txBox="1">
            <a:spLocks noChangeArrowheads="1"/>
          </p:cNvSpPr>
          <p:nvPr/>
        </p:nvSpPr>
        <p:spPr bwMode="auto">
          <a:xfrm>
            <a:off x="2325053" y="5093856"/>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dirty="0">
                <a:solidFill>
                  <a:schemeClr val="tx1"/>
                </a:solidFill>
                <a:latin typeface="微软雅黑" panose="020B0503020204020204" pitchFamily="34" charset="-122"/>
              </a:rPr>
              <a:t>机械危害</a:t>
            </a:r>
          </a:p>
        </p:txBody>
      </p:sp>
      <p:sp>
        <p:nvSpPr>
          <p:cNvPr id="85" name="TextBox 29"/>
          <p:cNvSpPr txBox="1">
            <a:spLocks noChangeArrowheads="1"/>
          </p:cNvSpPr>
          <p:nvPr/>
        </p:nvSpPr>
        <p:spPr bwMode="auto">
          <a:xfrm>
            <a:off x="1666875" y="3240694"/>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None/>
            </a:pPr>
            <a:r>
              <a:rPr lang="zh-CN" altLang="en-US" b="1" dirty="0">
                <a:solidFill>
                  <a:schemeClr val="tx1"/>
                </a:solidFill>
                <a:latin typeface="微软雅黑" panose="020B0503020204020204" pitchFamily="34" charset="-122"/>
              </a:rPr>
              <a:t>生物危害</a:t>
            </a:r>
          </a:p>
        </p:txBody>
      </p:sp>
      <p:sp>
        <p:nvSpPr>
          <p:cNvPr id="86" name="TextBox 30"/>
          <p:cNvSpPr txBox="1">
            <a:spLocks noChangeArrowheads="1"/>
          </p:cNvSpPr>
          <p:nvPr/>
        </p:nvSpPr>
        <p:spPr bwMode="auto">
          <a:xfrm>
            <a:off x="274638" y="3634394"/>
            <a:ext cx="34083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None/>
            </a:pPr>
            <a:r>
              <a:rPr lang="zh-CN" altLang="en-US" sz="1800" dirty="0">
                <a:solidFill>
                  <a:schemeClr val="tx1"/>
                </a:solidFill>
                <a:latin typeface="微软雅黑" panose="020B0503020204020204" pitchFamily="34" charset="-122"/>
              </a:rPr>
              <a:t>密闭空间内工作可能会感染到各类细菌和病毒，甚至由昆虫、蛇、老鼠等引起的生物性危害，在地下污水渠工作的工人应该穿着覆盖全身的保护衣物；</a:t>
            </a:r>
          </a:p>
        </p:txBody>
      </p:sp>
      <p:sp>
        <p:nvSpPr>
          <p:cNvPr id="87" name="稻壳儿小白白(http://dwz.cn/Wu2UP)"/>
          <p:cNvSpPr>
            <a:spLocks noEditPoints="1"/>
          </p:cNvSpPr>
          <p:nvPr/>
        </p:nvSpPr>
        <p:spPr bwMode="auto">
          <a:xfrm>
            <a:off x="6975143" y="3370004"/>
            <a:ext cx="765725" cy="665968"/>
          </a:xfrm>
          <a:custGeom>
            <a:avLst/>
            <a:gdLst>
              <a:gd name="T0" fmla="*/ 2147483646 w 54"/>
              <a:gd name="T1" fmla="*/ 1365607981 h 48"/>
              <a:gd name="T2" fmla="*/ 2147483646 w 54"/>
              <a:gd name="T3" fmla="*/ 1866334056 h 48"/>
              <a:gd name="T4" fmla="*/ 2147483646 w 54"/>
              <a:gd name="T5" fmla="*/ 1911855222 h 48"/>
              <a:gd name="T6" fmla="*/ 2147483646 w 54"/>
              <a:gd name="T7" fmla="*/ 1911855222 h 48"/>
              <a:gd name="T8" fmla="*/ 2147483646 w 54"/>
              <a:gd name="T9" fmla="*/ 1957376388 h 48"/>
              <a:gd name="T10" fmla="*/ 1976796628 w 54"/>
              <a:gd name="T11" fmla="*/ 2147483646 h 48"/>
              <a:gd name="T12" fmla="*/ 1752159733 w 54"/>
              <a:gd name="T13" fmla="*/ 1957376388 h 48"/>
              <a:gd name="T14" fmla="*/ 1752159733 w 54"/>
              <a:gd name="T15" fmla="*/ 1911855222 h 48"/>
              <a:gd name="T16" fmla="*/ 628981964 w 54"/>
              <a:gd name="T17" fmla="*/ 1911855222 h 48"/>
              <a:gd name="T18" fmla="*/ 628981964 w 54"/>
              <a:gd name="T19" fmla="*/ 1957376388 h 48"/>
              <a:gd name="T20" fmla="*/ 404345069 w 54"/>
              <a:gd name="T21" fmla="*/ 2147483646 h 48"/>
              <a:gd name="T22" fmla="*/ 179708175 w 54"/>
              <a:gd name="T23" fmla="*/ 1957376388 h 48"/>
              <a:gd name="T24" fmla="*/ 179708175 w 54"/>
              <a:gd name="T25" fmla="*/ 1911855222 h 48"/>
              <a:gd name="T26" fmla="*/ 44928719 w 54"/>
              <a:gd name="T27" fmla="*/ 1911855222 h 48"/>
              <a:gd name="T28" fmla="*/ 0 w 54"/>
              <a:gd name="T29" fmla="*/ 1866334056 h 48"/>
              <a:gd name="T30" fmla="*/ 0 w 54"/>
              <a:gd name="T31" fmla="*/ 1365607981 h 48"/>
              <a:gd name="T32" fmla="*/ 269565614 w 54"/>
              <a:gd name="T33" fmla="*/ 1092487734 h 48"/>
              <a:gd name="T34" fmla="*/ 314487631 w 54"/>
              <a:gd name="T35" fmla="*/ 1092487734 h 48"/>
              <a:gd name="T36" fmla="*/ 449273789 w 54"/>
              <a:gd name="T37" fmla="*/ 591761659 h 48"/>
              <a:gd name="T38" fmla="*/ 808690139 w 54"/>
              <a:gd name="T39" fmla="*/ 318641413 h 48"/>
              <a:gd name="T40" fmla="*/ 943469594 w 54"/>
              <a:gd name="T41" fmla="*/ 318641413 h 48"/>
              <a:gd name="T42" fmla="*/ 943469594 w 54"/>
              <a:gd name="T43" fmla="*/ 45521166 h 48"/>
              <a:gd name="T44" fmla="*/ 988398314 w 54"/>
              <a:gd name="T45" fmla="*/ 0 h 48"/>
              <a:gd name="T46" fmla="*/ 1527522839 w 54"/>
              <a:gd name="T47" fmla="*/ 0 h 48"/>
              <a:gd name="T48" fmla="*/ 1572451558 w 54"/>
              <a:gd name="T49" fmla="*/ 45521166 h 48"/>
              <a:gd name="T50" fmla="*/ 1572451558 w 54"/>
              <a:gd name="T51" fmla="*/ 318641413 h 48"/>
              <a:gd name="T52" fmla="*/ 1617380278 w 54"/>
              <a:gd name="T53" fmla="*/ 318641413 h 48"/>
              <a:gd name="T54" fmla="*/ 1976796628 w 54"/>
              <a:gd name="T55" fmla="*/ 591761659 h 48"/>
              <a:gd name="T56" fmla="*/ 2111582786 w 54"/>
              <a:gd name="T57" fmla="*/ 1092487734 h 48"/>
              <a:gd name="T58" fmla="*/ 2147483646 w 54"/>
              <a:gd name="T59" fmla="*/ 1092487734 h 48"/>
              <a:gd name="T60" fmla="*/ 2147483646 w 54"/>
              <a:gd name="T61" fmla="*/ 1365607981 h 48"/>
              <a:gd name="T62" fmla="*/ 584053244 w 54"/>
              <a:gd name="T63" fmla="*/ 1502171478 h 48"/>
              <a:gd name="T64" fmla="*/ 404345069 w 54"/>
              <a:gd name="T65" fmla="*/ 1320086816 h 48"/>
              <a:gd name="T66" fmla="*/ 224636894 w 54"/>
              <a:gd name="T67" fmla="*/ 1502171478 h 48"/>
              <a:gd name="T68" fmla="*/ 404345069 w 54"/>
              <a:gd name="T69" fmla="*/ 1684249394 h 48"/>
              <a:gd name="T70" fmla="*/ 584053244 w 54"/>
              <a:gd name="T71" fmla="*/ 1502171478 h 48"/>
              <a:gd name="T72" fmla="*/ 1797088453 w 54"/>
              <a:gd name="T73" fmla="*/ 1092487734 h 48"/>
              <a:gd name="T74" fmla="*/ 1662308997 w 54"/>
              <a:gd name="T75" fmla="*/ 682803991 h 48"/>
              <a:gd name="T76" fmla="*/ 1617380278 w 54"/>
              <a:gd name="T77" fmla="*/ 637282825 h 48"/>
              <a:gd name="T78" fmla="*/ 808690139 w 54"/>
              <a:gd name="T79" fmla="*/ 637282825 h 48"/>
              <a:gd name="T80" fmla="*/ 763761419 w 54"/>
              <a:gd name="T81" fmla="*/ 682803991 h 48"/>
              <a:gd name="T82" fmla="*/ 628981964 w 54"/>
              <a:gd name="T83" fmla="*/ 1092487734 h 48"/>
              <a:gd name="T84" fmla="*/ 1797088453 w 54"/>
              <a:gd name="T85" fmla="*/ 1092487734 h 48"/>
              <a:gd name="T86" fmla="*/ 2147483646 w 54"/>
              <a:gd name="T87" fmla="*/ 1502171478 h 48"/>
              <a:gd name="T88" fmla="*/ 1976796628 w 54"/>
              <a:gd name="T89" fmla="*/ 1320086816 h 48"/>
              <a:gd name="T90" fmla="*/ 1797088453 w 54"/>
              <a:gd name="T91" fmla="*/ 1502171478 h 48"/>
              <a:gd name="T92" fmla="*/ 1976796628 w 54"/>
              <a:gd name="T93" fmla="*/ 1684249394 h 48"/>
              <a:gd name="T94" fmla="*/ 2147483646 w 54"/>
              <a:gd name="T95" fmla="*/ 1502171478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 h="48">
                <a:moveTo>
                  <a:pt x="54" y="30"/>
                </a:moveTo>
                <a:cubicBezTo>
                  <a:pt x="54" y="41"/>
                  <a:pt x="54" y="41"/>
                  <a:pt x="54" y="41"/>
                </a:cubicBezTo>
                <a:cubicBezTo>
                  <a:pt x="54" y="41"/>
                  <a:pt x="53" y="42"/>
                  <a:pt x="53" y="42"/>
                </a:cubicBezTo>
                <a:cubicBezTo>
                  <a:pt x="49" y="42"/>
                  <a:pt x="49" y="42"/>
                  <a:pt x="49" y="42"/>
                </a:cubicBezTo>
                <a:cubicBezTo>
                  <a:pt x="49" y="43"/>
                  <a:pt x="49" y="43"/>
                  <a:pt x="49" y="43"/>
                </a:cubicBezTo>
                <a:cubicBezTo>
                  <a:pt x="49" y="46"/>
                  <a:pt x="47" y="48"/>
                  <a:pt x="44" y="48"/>
                </a:cubicBezTo>
                <a:cubicBezTo>
                  <a:pt x="41" y="48"/>
                  <a:pt x="39" y="46"/>
                  <a:pt x="39" y="43"/>
                </a:cubicBezTo>
                <a:cubicBezTo>
                  <a:pt x="39" y="42"/>
                  <a:pt x="39" y="42"/>
                  <a:pt x="39" y="42"/>
                </a:cubicBezTo>
                <a:cubicBezTo>
                  <a:pt x="14" y="42"/>
                  <a:pt x="14" y="42"/>
                  <a:pt x="14" y="42"/>
                </a:cubicBezTo>
                <a:cubicBezTo>
                  <a:pt x="14" y="43"/>
                  <a:pt x="14" y="43"/>
                  <a:pt x="14" y="43"/>
                </a:cubicBezTo>
                <a:cubicBezTo>
                  <a:pt x="14" y="46"/>
                  <a:pt x="12" y="48"/>
                  <a:pt x="9" y="48"/>
                </a:cubicBezTo>
                <a:cubicBezTo>
                  <a:pt x="6" y="48"/>
                  <a:pt x="4" y="46"/>
                  <a:pt x="4" y="43"/>
                </a:cubicBezTo>
                <a:cubicBezTo>
                  <a:pt x="4" y="42"/>
                  <a:pt x="4" y="42"/>
                  <a:pt x="4" y="42"/>
                </a:cubicBezTo>
                <a:cubicBezTo>
                  <a:pt x="1" y="42"/>
                  <a:pt x="1" y="42"/>
                  <a:pt x="1" y="42"/>
                </a:cubicBezTo>
                <a:cubicBezTo>
                  <a:pt x="1" y="42"/>
                  <a:pt x="0" y="41"/>
                  <a:pt x="0" y="41"/>
                </a:cubicBezTo>
                <a:cubicBezTo>
                  <a:pt x="0" y="30"/>
                  <a:pt x="0" y="30"/>
                  <a:pt x="0" y="30"/>
                </a:cubicBezTo>
                <a:cubicBezTo>
                  <a:pt x="0" y="27"/>
                  <a:pt x="3" y="24"/>
                  <a:pt x="6" y="24"/>
                </a:cubicBezTo>
                <a:cubicBezTo>
                  <a:pt x="7" y="24"/>
                  <a:pt x="7" y="24"/>
                  <a:pt x="7" y="24"/>
                </a:cubicBezTo>
                <a:cubicBezTo>
                  <a:pt x="10" y="13"/>
                  <a:pt x="10" y="13"/>
                  <a:pt x="10" y="13"/>
                </a:cubicBezTo>
                <a:cubicBezTo>
                  <a:pt x="11" y="10"/>
                  <a:pt x="14" y="7"/>
                  <a:pt x="18" y="7"/>
                </a:cubicBezTo>
                <a:cubicBezTo>
                  <a:pt x="21" y="7"/>
                  <a:pt x="21" y="7"/>
                  <a:pt x="21" y="7"/>
                </a:cubicBezTo>
                <a:cubicBezTo>
                  <a:pt x="21" y="1"/>
                  <a:pt x="21" y="1"/>
                  <a:pt x="21" y="1"/>
                </a:cubicBezTo>
                <a:cubicBezTo>
                  <a:pt x="21" y="1"/>
                  <a:pt x="21" y="0"/>
                  <a:pt x="22" y="0"/>
                </a:cubicBezTo>
                <a:cubicBezTo>
                  <a:pt x="34" y="0"/>
                  <a:pt x="34" y="0"/>
                  <a:pt x="34" y="0"/>
                </a:cubicBezTo>
                <a:cubicBezTo>
                  <a:pt x="34" y="0"/>
                  <a:pt x="35" y="1"/>
                  <a:pt x="35" y="1"/>
                </a:cubicBezTo>
                <a:cubicBezTo>
                  <a:pt x="35" y="7"/>
                  <a:pt x="35" y="7"/>
                  <a:pt x="35" y="7"/>
                </a:cubicBezTo>
                <a:cubicBezTo>
                  <a:pt x="36" y="7"/>
                  <a:pt x="36" y="7"/>
                  <a:pt x="36" y="7"/>
                </a:cubicBezTo>
                <a:cubicBezTo>
                  <a:pt x="40" y="7"/>
                  <a:pt x="43" y="10"/>
                  <a:pt x="44" y="13"/>
                </a:cubicBezTo>
                <a:cubicBezTo>
                  <a:pt x="47" y="24"/>
                  <a:pt x="47" y="24"/>
                  <a:pt x="47" y="24"/>
                </a:cubicBezTo>
                <a:cubicBezTo>
                  <a:pt x="48" y="24"/>
                  <a:pt x="48" y="24"/>
                  <a:pt x="48" y="24"/>
                </a:cubicBezTo>
                <a:cubicBezTo>
                  <a:pt x="51" y="24"/>
                  <a:pt x="54" y="27"/>
                  <a:pt x="54" y="30"/>
                </a:cubicBezTo>
                <a:close/>
                <a:moveTo>
                  <a:pt x="13" y="33"/>
                </a:moveTo>
                <a:cubicBezTo>
                  <a:pt x="13" y="31"/>
                  <a:pt x="11" y="29"/>
                  <a:pt x="9" y="29"/>
                </a:cubicBezTo>
                <a:cubicBezTo>
                  <a:pt x="7" y="29"/>
                  <a:pt x="5" y="31"/>
                  <a:pt x="5" y="33"/>
                </a:cubicBezTo>
                <a:cubicBezTo>
                  <a:pt x="5" y="35"/>
                  <a:pt x="7" y="37"/>
                  <a:pt x="9" y="37"/>
                </a:cubicBezTo>
                <a:cubicBezTo>
                  <a:pt x="11" y="37"/>
                  <a:pt x="13" y="35"/>
                  <a:pt x="13" y="33"/>
                </a:cubicBezTo>
                <a:close/>
                <a:moveTo>
                  <a:pt x="40" y="24"/>
                </a:moveTo>
                <a:cubicBezTo>
                  <a:pt x="37" y="15"/>
                  <a:pt x="37" y="15"/>
                  <a:pt x="37" y="15"/>
                </a:cubicBezTo>
                <a:cubicBezTo>
                  <a:pt x="37" y="15"/>
                  <a:pt x="37" y="14"/>
                  <a:pt x="36" y="14"/>
                </a:cubicBezTo>
                <a:cubicBezTo>
                  <a:pt x="18" y="14"/>
                  <a:pt x="18" y="14"/>
                  <a:pt x="18" y="14"/>
                </a:cubicBezTo>
                <a:cubicBezTo>
                  <a:pt x="17" y="14"/>
                  <a:pt x="17" y="15"/>
                  <a:pt x="17" y="15"/>
                </a:cubicBezTo>
                <a:cubicBezTo>
                  <a:pt x="14" y="24"/>
                  <a:pt x="14" y="24"/>
                  <a:pt x="14" y="24"/>
                </a:cubicBezTo>
                <a:lnTo>
                  <a:pt x="40" y="24"/>
                </a:lnTo>
                <a:close/>
                <a:moveTo>
                  <a:pt x="48" y="33"/>
                </a:moveTo>
                <a:cubicBezTo>
                  <a:pt x="48" y="31"/>
                  <a:pt x="46" y="29"/>
                  <a:pt x="44" y="29"/>
                </a:cubicBezTo>
                <a:cubicBezTo>
                  <a:pt x="42" y="29"/>
                  <a:pt x="40" y="31"/>
                  <a:pt x="40" y="33"/>
                </a:cubicBezTo>
                <a:cubicBezTo>
                  <a:pt x="40" y="35"/>
                  <a:pt x="42" y="37"/>
                  <a:pt x="44" y="37"/>
                </a:cubicBezTo>
                <a:cubicBezTo>
                  <a:pt x="46" y="37"/>
                  <a:pt x="48" y="35"/>
                  <a:pt x="48"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pic>
        <p:nvPicPr>
          <p:cNvPr id="89" name="稻壳儿小白白(http://dwz.cn/Wu2UP)"/>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656" y="4524704"/>
            <a:ext cx="882869" cy="8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5" descr="W:\Open Engagements\Productivity\MS-Unified Communications\#1601 BizProd MOD Team Core Content Work\New Iconography\Words\Draft\061312_Word_Icons\Fire_061312_white-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582" y="1973109"/>
            <a:ext cx="866400" cy="8646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hangce\Desktop\poison.png"/>
          <p:cNvPicPr>
            <a:picLocks noChangeAspect="1" noChangeArrowheads="1"/>
          </p:cNvPicPr>
          <p:nvPr/>
        </p:nvPicPr>
        <p:blipFill>
          <a:blip r:embed="rId4" cstate="print"/>
          <a:srcRect/>
          <a:stretch>
            <a:fillRect/>
          </a:stretch>
        </p:blipFill>
        <p:spPr bwMode="auto">
          <a:xfrm>
            <a:off x="6148552" y="4416971"/>
            <a:ext cx="961697" cy="961697"/>
          </a:xfrm>
          <a:prstGeom prst="rect">
            <a:avLst/>
          </a:prstGeom>
          <a:noFill/>
        </p:spPr>
      </p:pic>
      <p:pic>
        <p:nvPicPr>
          <p:cNvPr id="1031" name="Picture 7" descr="C:\Users\zhangce\Desktop\winamp.png"/>
          <p:cNvPicPr>
            <a:picLocks noChangeAspect="1" noChangeArrowheads="1"/>
          </p:cNvPicPr>
          <p:nvPr/>
        </p:nvPicPr>
        <p:blipFill>
          <a:blip r:embed="rId5" cstate="print"/>
          <a:srcRect/>
          <a:stretch>
            <a:fillRect/>
          </a:stretch>
        </p:blipFill>
        <p:spPr bwMode="auto">
          <a:xfrm>
            <a:off x="4713890" y="1989083"/>
            <a:ext cx="898634" cy="898634"/>
          </a:xfrm>
          <a:prstGeom prst="rect">
            <a:avLst/>
          </a:prstGeom>
          <a:noFill/>
        </p:spPr>
      </p:pic>
      <p:pic>
        <p:nvPicPr>
          <p:cNvPr id="1032" name="Picture 8" descr="C:\Users\zhangce\Desktop\mouse33.png"/>
          <p:cNvPicPr>
            <a:picLocks noChangeAspect="1" noChangeArrowheads="1"/>
          </p:cNvPicPr>
          <p:nvPr/>
        </p:nvPicPr>
        <p:blipFill>
          <a:blip r:embed="rId6" cstate="print"/>
          <a:srcRect/>
          <a:stretch>
            <a:fillRect/>
          </a:stretch>
        </p:blipFill>
        <p:spPr bwMode="auto">
          <a:xfrm>
            <a:off x="3799492" y="3076905"/>
            <a:ext cx="1150882" cy="1150882"/>
          </a:xfrm>
          <a:prstGeom prst="rect">
            <a:avLst/>
          </a:prstGeom>
          <a:noFill/>
        </p:spPr>
      </p:pic>
      <p:sp>
        <p:nvSpPr>
          <p:cNvPr id="2" name="矩形 1"/>
          <p:cNvSpPr/>
          <p:nvPr/>
        </p:nvSpPr>
        <p:spPr>
          <a:xfrm>
            <a:off x="7312025" y="5771152"/>
            <a:ext cx="36638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zh-CN" dirty="0">
                <a:latin typeface="微软雅黑" panose="020B0503020204020204" pitchFamily="34" charset="-122"/>
                <a:ea typeface="微软雅黑" panose="020B0503020204020204" pitchFamily="34" charset="-122"/>
              </a:rPr>
              <a:t>常见的有毒有害气体有硫化氢、一氧化碳、苯、甲苯、二甲苯等</a:t>
            </a:r>
          </a:p>
        </p:txBody>
      </p:sp>
      <p:sp>
        <p:nvSpPr>
          <p:cNvPr id="3" name="矩形 2"/>
          <p:cNvSpPr/>
          <p:nvPr/>
        </p:nvSpPr>
        <p:spPr>
          <a:xfrm>
            <a:off x="7539355" y="1628561"/>
            <a:ext cx="454633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2" indent="0">
              <a:buNone/>
            </a:pPr>
            <a:r>
              <a:rPr lang="zh-CN" altLang="en-US" dirty="0">
                <a:latin typeface="微软雅黑" panose="020B0503020204020204" pitchFamily="34" charset="-122"/>
                <a:ea typeface="微软雅黑" panose="020B0503020204020204" pitchFamily="34" charset="-122"/>
              </a:rPr>
              <a:t>当可燃性气体浓度超过最低爆炸限度的10%时；</a:t>
            </a:r>
          </a:p>
          <a:p>
            <a:pPr marL="0" lvl="2" indent="0">
              <a:buNone/>
            </a:pPr>
            <a:r>
              <a:rPr lang="zh-CN" altLang="en-US" dirty="0">
                <a:latin typeface="微软雅黑" panose="020B0503020204020204" pitchFamily="34" charset="-122"/>
                <a:ea typeface="微软雅黑" panose="020B0503020204020204" pitchFamily="34" charset="-122"/>
              </a:rPr>
              <a:t>当空气中易燃性粉尘相对集中,从而使可视距离在、1.5米以内模糊时；</a:t>
            </a:r>
          </a:p>
          <a:p>
            <a:pPr marL="0" lvl="2" indent="0">
              <a:buNone/>
            </a:pPr>
            <a:r>
              <a:rPr lang="zh-CN" altLang="en-US" dirty="0">
                <a:latin typeface="微软雅黑" panose="020B0503020204020204" pitchFamily="34" charset="-122"/>
                <a:ea typeface="微软雅黑" panose="020B0503020204020204" pitchFamily="34" charset="-122"/>
              </a:rPr>
              <a:t>当氧气浓度在23%以上时。</a:t>
            </a:r>
          </a:p>
        </p:txBody>
      </p:sp>
      <p:sp>
        <p:nvSpPr>
          <p:cNvPr id="4" name="文本框 3"/>
          <p:cNvSpPr txBox="1"/>
          <p:nvPr/>
        </p:nvSpPr>
        <p:spPr>
          <a:xfrm>
            <a:off x="553085" y="5494020"/>
            <a:ext cx="3456940" cy="92202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rPr>
              <a:t>受限空间内可能有各种机械动力、传动、设备，若处理不当、操作失误等，可能发生机械伤害事故</a:t>
            </a:r>
          </a:p>
        </p:txBody>
      </p:sp>
      <p:sp>
        <p:nvSpPr>
          <p:cNvPr id="5" name="文本框 4"/>
          <p:cNvSpPr txBox="1"/>
          <p:nvPr/>
        </p:nvSpPr>
        <p:spPr>
          <a:xfrm>
            <a:off x="465455" y="1905635"/>
            <a:ext cx="3456940" cy="92202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rPr>
              <a:t>受限空间内可能有各种电气设备，若处理不当、操作失误等，可能发生触电事故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00"/>
                                        <p:tgtEl>
                                          <p:spTgt spid="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300"/>
                                        <p:tgtEl>
                                          <p:spTgt spid="3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300" fill="hold"/>
                                        <p:tgtEl>
                                          <p:spTgt spid="36"/>
                                        </p:tgtEl>
                                        <p:attrNameLst>
                                          <p:attrName>ppt_w</p:attrName>
                                        </p:attrNameLst>
                                      </p:cBhvr>
                                      <p:tavLst>
                                        <p:tav tm="0">
                                          <p:val>
                                            <p:fltVal val="0"/>
                                          </p:val>
                                        </p:tav>
                                        <p:tav tm="100000">
                                          <p:val>
                                            <p:strVal val="#ppt_w"/>
                                          </p:val>
                                        </p:tav>
                                      </p:tavLst>
                                    </p:anim>
                                    <p:anim calcmode="lin" valueType="num">
                                      <p:cBhvr>
                                        <p:cTn id="20" dur="300" fill="hold"/>
                                        <p:tgtEl>
                                          <p:spTgt spid="36"/>
                                        </p:tgtEl>
                                        <p:attrNameLst>
                                          <p:attrName>ppt_h</p:attrName>
                                        </p:attrNameLst>
                                      </p:cBhvr>
                                      <p:tavLst>
                                        <p:tav tm="0">
                                          <p:val>
                                            <p:fltVal val="0"/>
                                          </p:val>
                                        </p:tav>
                                        <p:tav tm="100000">
                                          <p:val>
                                            <p:strVal val="#ppt_h"/>
                                          </p:val>
                                        </p:tav>
                                      </p:tavLst>
                                    </p:anim>
                                    <p:anim calcmode="lin" valueType="num">
                                      <p:cBhvr>
                                        <p:cTn id="21" dur="300" fill="hold"/>
                                        <p:tgtEl>
                                          <p:spTgt spid="36"/>
                                        </p:tgtEl>
                                        <p:attrNameLst>
                                          <p:attrName>style.rotation</p:attrName>
                                        </p:attrNameLst>
                                      </p:cBhvr>
                                      <p:tavLst>
                                        <p:tav tm="0">
                                          <p:val>
                                            <p:fltVal val="90"/>
                                          </p:val>
                                        </p:tav>
                                        <p:tav tm="100000">
                                          <p:val>
                                            <p:fltVal val="0"/>
                                          </p:val>
                                        </p:tav>
                                      </p:tavLst>
                                    </p:anim>
                                    <p:animEffect transition="in" filter="fade">
                                      <p:cBhvr>
                                        <p:cTn id="22" dur="300"/>
                                        <p:tgtEl>
                                          <p:spTgt spid="36"/>
                                        </p:tgtEl>
                                      </p:cBhvr>
                                    </p:animEffect>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0-#ppt_w/2"/>
                                          </p:val>
                                        </p:tav>
                                        <p:tav tm="100000">
                                          <p:val>
                                            <p:strVal val="#ppt_x"/>
                                          </p:val>
                                        </p:tav>
                                      </p:tavLst>
                                    </p:anim>
                                    <p:anim calcmode="lin" valueType="num">
                                      <p:cBhvr additive="base">
                                        <p:cTn id="27" dur="500" fill="hold"/>
                                        <p:tgtEl>
                                          <p:spTgt spid="6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1+#ppt_w/2"/>
                                          </p:val>
                                        </p:tav>
                                        <p:tav tm="100000">
                                          <p:val>
                                            <p:strVal val="#ppt_x"/>
                                          </p:val>
                                        </p:tav>
                                      </p:tavLst>
                                    </p:anim>
                                    <p:anim calcmode="lin" valueType="num">
                                      <p:cBhvr additive="base">
                                        <p:cTn id="31" dur="500" fill="hold"/>
                                        <p:tgtEl>
                                          <p:spTgt spid="66"/>
                                        </p:tgtEl>
                                        <p:attrNameLst>
                                          <p:attrName>ppt_y</p:attrName>
                                        </p:attrNameLst>
                                      </p:cBhvr>
                                      <p:tavLst>
                                        <p:tav tm="0">
                                          <p:val>
                                            <p:strVal val="0-#ppt_h/2"/>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1+#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1+#ppt_w/2"/>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0-#ppt_w/2"/>
                                          </p:val>
                                        </p:tav>
                                        <p:tav tm="100000">
                                          <p:val>
                                            <p:strVal val="#ppt_x"/>
                                          </p:val>
                                        </p:tav>
                                      </p:tavLst>
                                    </p:anim>
                                    <p:anim calcmode="lin" valueType="num">
                                      <p:cBhvr additive="base">
                                        <p:cTn id="43" dur="500" fill="hold"/>
                                        <p:tgtEl>
                                          <p:spTgt spid="67"/>
                                        </p:tgtEl>
                                        <p:attrNameLst>
                                          <p:attrName>ppt_y</p:attrName>
                                        </p:attrNameLst>
                                      </p:cBhvr>
                                      <p:tavLst>
                                        <p:tav tm="0">
                                          <p:val>
                                            <p:strVal val="1+#ppt_h/2"/>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500" fill="hold"/>
                                        <p:tgtEl>
                                          <p:spTgt spid="64"/>
                                        </p:tgtEl>
                                        <p:attrNameLst>
                                          <p:attrName>ppt_x</p:attrName>
                                        </p:attrNameLst>
                                      </p:cBhvr>
                                      <p:tavLst>
                                        <p:tav tm="0">
                                          <p:val>
                                            <p:strVal val="0-#ppt_w/2"/>
                                          </p:val>
                                        </p:tav>
                                        <p:tav tm="100000">
                                          <p:val>
                                            <p:strVal val="#ppt_x"/>
                                          </p:val>
                                        </p:tav>
                                      </p:tavLst>
                                    </p:anim>
                                    <p:anim calcmode="lin" valueType="num">
                                      <p:cBhvr additive="base">
                                        <p:cTn id="47" dur="500" fill="hold"/>
                                        <p:tgtEl>
                                          <p:spTgt spid="64"/>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right)">
                                      <p:cBhvr>
                                        <p:cTn id="51" dur="500"/>
                                        <p:tgtEl>
                                          <p:spTgt spid="75"/>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right)">
                                      <p:cBhvr>
                                        <p:cTn id="55" dur="500"/>
                                        <p:tgtEl>
                                          <p:spTgt spid="7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right)">
                                      <p:cBhvr>
                                        <p:cTn id="58" dur="500"/>
                                        <p:tgtEl>
                                          <p:spTgt spid="78"/>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right)">
                                      <p:cBhvr>
                                        <p:cTn id="62" dur="500"/>
                                        <p:tgtEl>
                                          <p:spTgt spid="79"/>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right)">
                                      <p:cBhvr>
                                        <p:cTn id="66" dur="500"/>
                                        <p:tgtEl>
                                          <p:spTgt spid="81"/>
                                        </p:tgtEl>
                                      </p:cBhvr>
                                    </p:animEffect>
                                  </p:childTnLst>
                                </p:cTn>
                              </p:par>
                            </p:childTnLst>
                          </p:cTn>
                        </p:par>
                        <p:par>
                          <p:cTn id="67" fill="hold">
                            <p:stCondLst>
                              <p:cond delay="4500"/>
                            </p:stCondLst>
                            <p:childTnLst>
                              <p:par>
                                <p:cTn id="68" presetID="22" presetClass="entr" presetSubtype="2"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right)">
                                      <p:cBhvr>
                                        <p:cTn id="70" dur="500"/>
                                        <p:tgtEl>
                                          <p:spTgt spid="83"/>
                                        </p:tgtEl>
                                      </p:cBhvr>
                                    </p:animEffect>
                                  </p:childTnLst>
                                </p:cTn>
                              </p:par>
                            </p:childTnLst>
                          </p:cTn>
                        </p:par>
                        <p:par>
                          <p:cTn id="71" fill="hold">
                            <p:stCondLst>
                              <p:cond delay="5000"/>
                            </p:stCondLst>
                            <p:childTnLst>
                              <p:par>
                                <p:cTn id="72" presetID="22" presetClass="entr" presetSubtype="2"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right)">
                                      <p:cBhvr>
                                        <p:cTn id="74" dur="500"/>
                                        <p:tgtEl>
                                          <p:spTgt spid="8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right)">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63" grpId="0" animBg="1"/>
      <p:bldP spid="64" grpId="0" animBg="1"/>
      <p:bldP spid="65" grpId="0" animBg="1"/>
      <p:bldP spid="66" grpId="0" animBg="1"/>
      <p:bldP spid="67" grpId="0" animBg="1"/>
      <p:bldP spid="68" grpId="0" animBg="1"/>
      <p:bldP spid="75" grpId="0" autoUpdateAnimBg="0"/>
      <p:bldP spid="77" grpId="0" autoUpdateAnimBg="0"/>
      <p:bldP spid="78" grpId="0" autoUpdateAnimBg="0"/>
      <p:bldP spid="79" grpId="0" autoUpdateAnimBg="0"/>
      <p:bldP spid="81" grpId="0" autoUpdateAnimBg="0"/>
      <p:bldP spid="83" grpId="0" autoUpdateAnimBg="0"/>
      <p:bldP spid="85" grpId="0" autoUpdateAnimBg="0"/>
      <p:bldP spid="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0" y="780836"/>
            <a:ext cx="12192000" cy="20548"/>
          </a:xfrm>
          <a:prstGeom prst="line">
            <a:avLst/>
          </a:prstGeom>
          <a:ln w="25400">
            <a:noFill/>
          </a:ln>
        </p:spPr>
        <p:style>
          <a:lnRef idx="1">
            <a:schemeClr val="accent1"/>
          </a:lnRef>
          <a:fillRef idx="0">
            <a:schemeClr val="accent1"/>
          </a:fillRef>
          <a:effectRef idx="0">
            <a:schemeClr val="accent1"/>
          </a:effectRef>
          <a:fontRef idx="minor">
            <a:schemeClr val="tx1"/>
          </a:fontRef>
        </p:style>
      </p:cxnSp>
      <p:graphicFrame>
        <p:nvGraphicFramePr>
          <p:cNvPr id="13" name="表格 12"/>
          <p:cNvGraphicFramePr>
            <a:graphicFrameLocks noGrp="1"/>
          </p:cNvGraphicFramePr>
          <p:nvPr/>
        </p:nvGraphicFramePr>
        <p:xfrm>
          <a:off x="551794" y="1149042"/>
          <a:ext cx="10752082" cy="5519293"/>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2070772">
                  <a:extLst>
                    <a:ext uri="{9D8B030D-6E8A-4147-A177-3AD203B41FA5}">
                      <a16:colId xmlns:a16="http://schemas.microsoft.com/office/drawing/2014/main" val="20000"/>
                    </a:ext>
                  </a:extLst>
                </a:gridCol>
                <a:gridCol w="3879916">
                  <a:extLst>
                    <a:ext uri="{9D8B030D-6E8A-4147-A177-3AD203B41FA5}">
                      <a16:colId xmlns:a16="http://schemas.microsoft.com/office/drawing/2014/main" val="20001"/>
                    </a:ext>
                  </a:extLst>
                </a:gridCol>
                <a:gridCol w="4801394">
                  <a:extLst>
                    <a:ext uri="{9D8B030D-6E8A-4147-A177-3AD203B41FA5}">
                      <a16:colId xmlns:a16="http://schemas.microsoft.com/office/drawing/2014/main" val="20002"/>
                    </a:ext>
                  </a:extLst>
                </a:gridCol>
              </a:tblGrid>
              <a:tr h="474806">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有限空间种类</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有限空间名称</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主要危害有害因素</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63786">
                <a:tc rowSpan="3">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封闭或半封闭设备</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l">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船舱、储罐、车载槽罐、反应塔（釜）、压力容器</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一氧化碳中毒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挥发性有机溶剂中毒、爆炸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01"/>
                  </a:ext>
                </a:extLst>
              </a:tr>
              <a:tr h="338877">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冷藏箱、管道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02"/>
                  </a:ext>
                </a:extLst>
              </a:tr>
              <a:tr h="381894">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烟道、锅炉</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一氧化碳中毒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03"/>
                  </a:ext>
                </a:extLst>
              </a:tr>
              <a:tr h="475729">
                <a:tc rowSpan="3">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地下有限空间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地下室、地下仓库、隧道、地窖</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extLst>
                  <a:ext uri="{0D108BD9-81ED-4DB2-BD59-A6C34878D82A}">
                    <a16:rowId xmlns:a16="http://schemas.microsoft.com/office/drawing/2014/main" val="10004"/>
                  </a:ext>
                </a:extLst>
              </a:tr>
              <a:tr h="861263">
                <a:tc vMerge="1">
                  <a:txBody>
                    <a:bodyPr/>
                    <a:lstStyle/>
                    <a:p>
                      <a:endParaRPr lang="zh-CN"/>
                    </a:p>
                  </a:txBody>
                  <a:tcPr/>
                </a:tc>
                <a:tc>
                  <a:txBody>
                    <a:bodyPr/>
                    <a:lstStyle/>
                    <a:p>
                      <a:pPr algn="l">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地下工程、地下管道、暗沟、涵洞、地坑、废井、污水池（井）、沼气池、化粪池、下水道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a:t>
                      </a:r>
                      <a:r>
                        <a:rPr lang="en-US" sz="1800" kern="1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CH</a:t>
                      </a:r>
                      <a:r>
                        <a:rPr lang="en-US" sz="1800" kern="100" baseline="-250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a:t>
                      </a:r>
                      <a:r>
                        <a:rPr lang="en-US" sz="1800" kern="1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CO</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等）爆炸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extLst>
                  <a:ext uri="{0D108BD9-81ED-4DB2-BD59-A6C34878D82A}">
                    <a16:rowId xmlns:a16="http://schemas.microsoft.com/office/drawing/2014/main" val="10005"/>
                  </a:ext>
                </a:extLst>
              </a:tr>
              <a:tr h="425669">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储藏室、温室、冷库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extLst>
                  <a:ext uri="{0D108BD9-81ED-4DB2-BD59-A6C34878D82A}">
                    <a16:rowId xmlns:a16="http://schemas.microsoft.com/office/drawing/2014/main" val="10006"/>
                  </a:ext>
                </a:extLst>
              </a:tr>
              <a:tr h="572840">
                <a:tc rowSpan="4">
                  <a:txBody>
                    <a:bodyPr/>
                    <a:lstStyle/>
                    <a:p>
                      <a:pPr algn="ctr">
                        <a:lnSpc>
                          <a:spcPct val="100000"/>
                        </a:lnSpc>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地上有限空间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酒精池、发酵池</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07"/>
                  </a:ext>
                </a:extLst>
              </a:tr>
              <a:tr h="404622">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垃圾站</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08"/>
                  </a:ext>
                </a:extLst>
              </a:tr>
              <a:tr h="425669">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粮仓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缺氧窒息、粉尘爆炸、磷化氢中毒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09"/>
                  </a:ext>
                </a:extLst>
              </a:tr>
              <a:tr h="394138">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料仓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缺氧窒息、粉尘爆炸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extLst>
                  <a:ext uri="{0D108BD9-81ED-4DB2-BD59-A6C34878D82A}">
                    <a16:rowId xmlns:a16="http://schemas.microsoft.com/office/drawing/2014/main" val="10010"/>
                  </a:ext>
                </a:extLst>
              </a:tr>
            </a:tbl>
          </a:graphicData>
        </a:graphic>
      </p:graphicFrame>
      <p:sp>
        <p:nvSpPr>
          <p:cNvPr id="9" name="矩形 8"/>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1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 calcmode="lin" valueType="num">
                                      <p:cBhvr>
                                        <p:cTn id="21" dur="300" fill="hold"/>
                                        <p:tgtEl>
                                          <p:spTgt spid="17"/>
                                        </p:tgtEl>
                                        <p:attrNameLst>
                                          <p:attrName>style.rotation</p:attrName>
                                        </p:attrNameLst>
                                      </p:cBhvr>
                                      <p:tavLst>
                                        <p:tav tm="0">
                                          <p:val>
                                            <p:fltVal val="90"/>
                                          </p:val>
                                        </p:tav>
                                        <p:tav tm="100000">
                                          <p:val>
                                            <p:fltVal val="0"/>
                                          </p:val>
                                        </p:tav>
                                      </p:tavLst>
                                    </p:anim>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85043" y="1109608"/>
            <a:ext cx="5579581" cy="5301466"/>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stretch>
              <a:fillRect/>
            </a:stretch>
          </p:blipFill>
          <p:spPr>
            <a:xfrm>
              <a:off x="10492251" y="1296428"/>
              <a:ext cx="1365440" cy="1977157"/>
            </a:xfrm>
            <a:prstGeom prst="rect">
              <a:avLst/>
            </a:prstGeom>
          </p:spPr>
        </p:pic>
        <p:sp>
          <p:nvSpPr>
            <p:cNvPr id="18" name="文本框 17"/>
            <p:cNvSpPr txBox="1"/>
            <p:nvPr/>
          </p:nvSpPr>
          <p:spPr>
            <a:xfrm>
              <a:off x="6999812" y="1145283"/>
              <a:ext cx="2393879" cy="47072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硫化氢（</a:t>
              </a:r>
              <a:r>
                <a:rPr lang="en-US" altLang="zh-CN" sz="2400" b="1" dirty="0">
                  <a:solidFill>
                    <a:schemeClr val="bg1"/>
                  </a:solidFill>
                  <a:latin typeface="微软雅黑" panose="020B0503020204020204" pitchFamily="34" charset="-122"/>
                  <a:ea typeface="微软雅黑" panose="020B0503020204020204" pitchFamily="34" charset="-122"/>
                </a:rPr>
                <a:t>H</a:t>
              </a:r>
              <a:r>
                <a:rPr lang="en-US" altLang="zh-CN" sz="2400" b="1" baseline="-25000" dirty="0">
                  <a:solidFill>
                    <a:schemeClr val="bg1"/>
                  </a:solidFill>
                  <a:latin typeface="微软雅黑" panose="020B0503020204020204" pitchFamily="34" charset="-122"/>
                  <a:ea typeface="微软雅黑" panose="020B0503020204020204" pitchFamily="34" charset="-122"/>
                </a:rPr>
                <a:t>2</a:t>
              </a:r>
              <a:r>
                <a:rPr lang="en-US" altLang="zh-CN" sz="2400" b="1" dirty="0">
                  <a:solidFill>
                    <a:schemeClr val="bg1"/>
                  </a:solidFill>
                  <a:latin typeface="微软雅黑" panose="020B0503020204020204" pitchFamily="34" charset="-122"/>
                  <a:ea typeface="微软雅黑" panose="020B0503020204020204" pitchFamily="34" charset="-122"/>
                </a:rPr>
                <a:t>S</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6972563" y="1699979"/>
              <a:ext cx="3400035" cy="89156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由含氮化合物如蛋白质腐败分解产生，咸菜腌制过程中会产生硫化氢。</a:t>
              </a:r>
            </a:p>
          </p:txBody>
        </p:sp>
        <p:sp>
          <p:nvSpPr>
            <p:cNvPr id="20" name="文本框 19"/>
            <p:cNvSpPr txBox="1"/>
            <p:nvPr/>
          </p:nvSpPr>
          <p:spPr>
            <a:xfrm>
              <a:off x="6894669" y="2538625"/>
              <a:ext cx="5065159" cy="383181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）无色、有特色的臭鸡蛋味；</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）易溶于水、酒精、汽油；</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）比重比空气大，易积聚在通风不良的城市污水管道、化粪池、污水池、纸浆池以及其他各类发酵池和蔬菜腌制池等低洼处。</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4.0%~46.0%</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a:t>
              </a:r>
              <a:r>
                <a:rPr lang="en-US" altLang="zh-CN" baseline="-25000" dirty="0">
                  <a:solidFill>
                    <a:schemeClr val="bg1"/>
                  </a:solidFill>
                  <a:latin typeface="微软雅黑" panose="020B0503020204020204" pitchFamily="34" charset="-122"/>
                  <a:ea typeface="微软雅黑" panose="020B0503020204020204" pitchFamily="34" charset="-122"/>
                </a:rPr>
                <a:t>2</a:t>
              </a:r>
              <a:r>
                <a:rPr lang="en-US" altLang="zh-CN" dirty="0">
                  <a:solidFill>
                    <a:schemeClr val="bg1"/>
                  </a:solidFill>
                  <a:latin typeface="微软雅黑" panose="020B0503020204020204" pitchFamily="34" charset="-122"/>
                  <a:ea typeface="微软雅黑" panose="020B0503020204020204" pitchFamily="34" charset="-122"/>
                </a:rPr>
                <a:t>S</a:t>
              </a:r>
              <a:r>
                <a:rPr lang="zh-CN" altLang="en-US" dirty="0">
                  <a:solidFill>
                    <a:schemeClr val="bg1"/>
                  </a:solidFill>
                  <a:latin typeface="微软雅黑" panose="020B0503020204020204" pitchFamily="34" charset="-122"/>
                  <a:ea typeface="微软雅黑" panose="020B0503020204020204" pitchFamily="34" charset="-122"/>
                </a:rPr>
                <a:t>属窒息性气体，是一种强烈的神经毒物；</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）在作业环境中的最高容许浓度为</a:t>
              </a:r>
              <a:r>
                <a:rPr lang="en-US" altLang="zh-CN" dirty="0">
                  <a:solidFill>
                    <a:schemeClr val="bg1"/>
                  </a:solidFill>
                  <a:latin typeface="微软雅黑" panose="020B0503020204020204" pitchFamily="34" charset="-122"/>
                  <a:ea typeface="微软雅黑" panose="020B0503020204020204" pitchFamily="34" charset="-122"/>
                </a:rPr>
                <a:t>10mg/m</a:t>
              </a:r>
              <a:r>
                <a:rPr lang="en-US" altLang="zh-CN" baseline="30000"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a:t>
              </a:r>
            </a:p>
          </p:txBody>
        </p:sp>
      </p:grpSp>
      <p:graphicFrame>
        <p:nvGraphicFramePr>
          <p:cNvPr id="2" name="表格 1"/>
          <p:cNvGraphicFramePr>
            <a:graphicFrameLocks noGrp="1"/>
          </p:cNvGraphicFramePr>
          <p:nvPr/>
        </p:nvGraphicFramePr>
        <p:xfrm>
          <a:off x="914400" y="1102857"/>
          <a:ext cx="5013789" cy="5317327"/>
        </p:xfrm>
        <a:graphic>
          <a:graphicData uri="http://schemas.openxmlformats.org/drawingml/2006/table">
            <a:tbl>
              <a:tblPr firstRow="1" bandRow="1">
                <a:tableStyleId>{5C22544A-7EE6-4342-B048-85BDC9FD1C3A}</a:tableStyleId>
              </a:tblPr>
              <a:tblGrid>
                <a:gridCol w="1171254">
                  <a:extLst>
                    <a:ext uri="{9D8B030D-6E8A-4147-A177-3AD203B41FA5}">
                      <a16:colId xmlns:a16="http://schemas.microsoft.com/office/drawing/2014/main" val="20000"/>
                    </a:ext>
                  </a:extLst>
                </a:gridCol>
                <a:gridCol w="2013735">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768377">
                <a:tc>
                  <a:txBody>
                    <a:bodyPr/>
                    <a:lstStyle/>
                    <a:p>
                      <a:pPr algn="ctr"/>
                      <a:r>
                        <a:rPr lang="zh-CN" altLang="en-US" sz="1600" dirty="0">
                          <a:latin typeface="微软雅黑" panose="020B0503020204020204" pitchFamily="34" charset="-122"/>
                          <a:ea typeface="微软雅黑" panose="020B0503020204020204" pitchFamily="34" charset="-122"/>
                        </a:rPr>
                        <a:t>浓度（</a:t>
                      </a:r>
                      <a:r>
                        <a:rPr lang="en-US" altLang="zh-CN" sz="1600" dirty="0">
                          <a:latin typeface="微软雅黑" panose="020B0503020204020204" pitchFamily="34" charset="-122"/>
                          <a:ea typeface="微软雅黑" panose="020B0503020204020204" pitchFamily="34" charset="-122"/>
                        </a:rPr>
                        <a:t>mg/m</a:t>
                      </a:r>
                      <a:r>
                        <a:rPr lang="en-US" altLang="zh-CN" sz="1600" baseline="30000" dirty="0">
                          <a:latin typeface="微软雅黑" panose="020B0503020204020204" pitchFamily="34" charset="-122"/>
                          <a:ea typeface="微软雅黑" panose="020B0503020204020204" pitchFamily="34" charset="-122"/>
                        </a:rPr>
                        <a:t>3</a:t>
                      </a:r>
                      <a:r>
                        <a:rPr lang="en-US" altLang="zh-CN" sz="1600" baseline="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症状</a:t>
                      </a: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停留时间</a:t>
                      </a:r>
                    </a:p>
                  </a:txBody>
                  <a:tcPr anchor="ctr"/>
                </a:tc>
                <a:extLst>
                  <a:ext uri="{0D108BD9-81ED-4DB2-BD59-A6C34878D82A}">
                    <a16:rowId xmlns:a16="http://schemas.microsoft.com/office/drawing/2014/main" val="10000"/>
                  </a:ext>
                </a:extLst>
              </a:tr>
              <a:tr h="696430">
                <a:tc>
                  <a:txBody>
                    <a:bodyPr/>
                    <a:lstStyle/>
                    <a:p>
                      <a:pPr algn="ctr"/>
                      <a:r>
                        <a:rPr lang="en-US" altLang="zh-CN" sz="1600" dirty="0">
                          <a:latin typeface="微软雅黑" panose="020B0503020204020204" pitchFamily="34" charset="-122"/>
                          <a:ea typeface="微软雅黑" panose="020B0503020204020204" pitchFamily="34" charset="-122"/>
                        </a:rPr>
                        <a:t>0.01-0.03</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硫化氢的嗅觉感</a:t>
                      </a:r>
                    </a:p>
                  </a:txBody>
                  <a:tcPr anchor="ctr"/>
                </a:tc>
                <a:tc>
                  <a:txBody>
                    <a:bodyPr/>
                    <a:lstStyle/>
                    <a:p>
                      <a:pPr algn="ctr"/>
                      <a:endParaRPr lang="zh-CN" altLang="en-US" sz="1600" dirty="0">
                        <a:latin typeface="微软雅黑" panose="020B0503020204020204" pitchFamily="34" charset="-122"/>
                        <a:ea typeface="微软雅黑" panose="020B0503020204020204" pitchFamily="34" charset="-122"/>
                      </a:endParaRPr>
                    </a:p>
                  </a:txBody>
                  <a:tcPr anchor="ctr">
                    <a:solidFill>
                      <a:srgbClr val="D1DDEF"/>
                    </a:solidFill>
                  </a:tcPr>
                </a:tc>
                <a:extLst>
                  <a:ext uri="{0D108BD9-81ED-4DB2-BD59-A6C34878D82A}">
                    <a16:rowId xmlns:a16="http://schemas.microsoft.com/office/drawing/2014/main" val="10001"/>
                  </a:ext>
                </a:extLst>
              </a:tr>
              <a:tr h="696430">
                <a:tc>
                  <a:txBody>
                    <a:bodyPr/>
                    <a:lstStyle/>
                    <a:p>
                      <a:pPr algn="ctr"/>
                      <a:r>
                        <a:rPr lang="en-US" altLang="zh-CN" sz="1600" dirty="0">
                          <a:latin typeface="微软雅黑" panose="020B0503020204020204" pitchFamily="34" charset="-122"/>
                          <a:ea typeface="微软雅黑" panose="020B0503020204020204" pitchFamily="34" charset="-122"/>
                        </a:rPr>
                        <a:t>10</a:t>
                      </a:r>
                      <a:endParaRPr lang="zh-CN" altLang="en-US" sz="1600" dirty="0">
                        <a:latin typeface="微软雅黑" panose="020B0503020204020204" pitchFamily="34" charset="-122"/>
                        <a:ea typeface="微软雅黑" panose="020B0503020204020204" pitchFamily="34" charset="-122"/>
                      </a:endParaRPr>
                    </a:p>
                  </a:txBody>
                  <a:tcPr anchor="ctr">
                    <a:solidFill>
                      <a:srgbClr val="E9EEF7"/>
                    </a:solidFill>
                  </a:tcPr>
                </a:tc>
                <a:tc>
                  <a:txBody>
                    <a:bodyPr/>
                    <a:lstStyle/>
                    <a:p>
                      <a:pPr algn="ctr"/>
                      <a:r>
                        <a:rPr lang="zh-CN" altLang="en-US" sz="1600" dirty="0">
                          <a:latin typeface="微软雅黑" panose="020B0503020204020204" pitchFamily="34" charset="-122"/>
                          <a:ea typeface="微软雅黑" panose="020B0503020204020204" pitchFamily="34" charset="-122"/>
                        </a:rPr>
                        <a:t>最高容许浓度</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小时</a:t>
                      </a:r>
                    </a:p>
                  </a:txBody>
                  <a:tcPr anchor="ctr"/>
                </a:tc>
                <a:extLst>
                  <a:ext uri="{0D108BD9-81ED-4DB2-BD59-A6C34878D82A}">
                    <a16:rowId xmlns:a16="http://schemas.microsoft.com/office/drawing/2014/main" val="10002"/>
                  </a:ext>
                </a:extLst>
              </a:tr>
              <a:tr h="696430">
                <a:tc>
                  <a:txBody>
                    <a:bodyPr/>
                    <a:lstStyle/>
                    <a:p>
                      <a:pPr algn="ctr"/>
                      <a:r>
                        <a:rPr lang="en-US" altLang="zh-CN" sz="1600" dirty="0">
                          <a:latin typeface="微软雅黑" panose="020B0503020204020204" pitchFamily="34" charset="-122"/>
                          <a:ea typeface="微软雅黑" panose="020B0503020204020204" pitchFamily="34" charset="-122"/>
                        </a:rPr>
                        <a:t>70-150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呼吸道及眼部刺激症状</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小时</a:t>
                      </a:r>
                    </a:p>
                  </a:txBody>
                  <a:tcPr anchor="ctr"/>
                </a:tc>
                <a:extLst>
                  <a:ext uri="{0D108BD9-81ED-4DB2-BD59-A6C34878D82A}">
                    <a16:rowId xmlns:a16="http://schemas.microsoft.com/office/drawing/2014/main" val="10003"/>
                  </a:ext>
                </a:extLst>
              </a:tr>
              <a:tr h="696430">
                <a:tc>
                  <a:txBody>
                    <a:bodyPr/>
                    <a:lstStyle/>
                    <a:p>
                      <a:pPr algn="ctr"/>
                      <a:r>
                        <a:rPr lang="en-US" altLang="zh-CN" sz="1600" dirty="0">
                          <a:latin typeface="微软雅黑" panose="020B0503020204020204" pitchFamily="34" charset="-122"/>
                          <a:ea typeface="微软雅黑" panose="020B0503020204020204" pitchFamily="34" charset="-122"/>
                        </a:rPr>
                        <a:t>200-300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眼疾性刺激症状、肺水肿</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小时</a:t>
                      </a:r>
                    </a:p>
                  </a:txBody>
                  <a:tcPr anchor="ctr"/>
                </a:tc>
                <a:extLst>
                  <a:ext uri="{0D108BD9-81ED-4DB2-BD59-A6C34878D82A}">
                    <a16:rowId xmlns:a16="http://schemas.microsoft.com/office/drawing/2014/main" val="10004"/>
                  </a:ext>
                </a:extLst>
              </a:tr>
              <a:tr h="996045">
                <a:tc>
                  <a:txBody>
                    <a:bodyPr/>
                    <a:lstStyle/>
                    <a:p>
                      <a:pPr algn="ctr"/>
                      <a:r>
                        <a:rPr lang="en-US" altLang="zh-CN" sz="1600" dirty="0">
                          <a:latin typeface="微软雅黑" panose="020B0503020204020204" pitchFamily="34" charset="-122"/>
                          <a:ea typeface="微软雅黑" panose="020B0503020204020204" pitchFamily="34" charset="-122"/>
                        </a:rPr>
                        <a:t>500-760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肺水肿、支气管炎及肺炎、头痛、头晕、步态不稳、恶心、呕吐、甚至死亡</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15-60</a:t>
                      </a:r>
                      <a:r>
                        <a:rPr lang="zh-CN" altLang="en-US" sz="1600" dirty="0">
                          <a:latin typeface="微软雅黑" panose="020B0503020204020204" pitchFamily="34" charset="-122"/>
                          <a:ea typeface="微软雅黑" panose="020B0503020204020204" pitchFamily="34" charset="-122"/>
                        </a:rPr>
                        <a:t>分钟</a:t>
                      </a:r>
                    </a:p>
                  </a:txBody>
                  <a:tcPr anchor="ctr"/>
                </a:tc>
                <a:extLst>
                  <a:ext uri="{0D108BD9-81ED-4DB2-BD59-A6C34878D82A}">
                    <a16:rowId xmlns:a16="http://schemas.microsoft.com/office/drawing/2014/main" val="10005"/>
                  </a:ext>
                </a:extLst>
              </a:tr>
              <a:tr h="696430">
                <a:tc>
                  <a:txBody>
                    <a:bodyPr/>
                    <a:lstStyle/>
                    <a:p>
                      <a:pPr algn="ct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1000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意识丧失或死亡</a:t>
                      </a: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几分钟甚至瞬间死亡（点击样死亡）</a:t>
                      </a:r>
                    </a:p>
                  </a:txBody>
                  <a:tcPr anchor="ctr"/>
                </a:tc>
                <a:extLst>
                  <a:ext uri="{0D108BD9-81ED-4DB2-BD59-A6C34878D82A}">
                    <a16:rowId xmlns:a16="http://schemas.microsoft.com/office/drawing/2014/main" val="10006"/>
                  </a:ext>
                </a:extLst>
              </a:tr>
            </a:tbl>
          </a:graphicData>
        </a:graphic>
      </p:graphicFrame>
      <p:sp>
        <p:nvSpPr>
          <p:cNvPr id="3" name="矩形 2"/>
          <p:cNvSpPr/>
          <p:nvPr/>
        </p:nvSpPr>
        <p:spPr>
          <a:xfrm>
            <a:off x="400690" y="1113132"/>
            <a:ext cx="472611" cy="534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硫化氢中毒</a:t>
            </a:r>
          </a:p>
        </p:txBody>
      </p:sp>
      <p:sp>
        <p:nvSpPr>
          <p:cNvPr id="23" name="矩形 22"/>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24"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2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300"/>
                                        <p:tgtEl>
                                          <p:spTgt spid="2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300" fill="hold"/>
                                        <p:tgtEl>
                                          <p:spTgt spid="27"/>
                                        </p:tgtEl>
                                        <p:attrNameLst>
                                          <p:attrName>ppt_w</p:attrName>
                                        </p:attrNameLst>
                                      </p:cBhvr>
                                      <p:tavLst>
                                        <p:tav tm="0">
                                          <p:val>
                                            <p:fltVal val="0"/>
                                          </p:val>
                                        </p:tav>
                                        <p:tav tm="100000">
                                          <p:val>
                                            <p:strVal val="#ppt_w"/>
                                          </p:val>
                                        </p:tav>
                                      </p:tavLst>
                                    </p:anim>
                                    <p:anim calcmode="lin" valueType="num">
                                      <p:cBhvr>
                                        <p:cTn id="20" dur="300" fill="hold"/>
                                        <p:tgtEl>
                                          <p:spTgt spid="27"/>
                                        </p:tgtEl>
                                        <p:attrNameLst>
                                          <p:attrName>ppt_h</p:attrName>
                                        </p:attrNameLst>
                                      </p:cBhvr>
                                      <p:tavLst>
                                        <p:tav tm="0">
                                          <p:val>
                                            <p:fltVal val="0"/>
                                          </p:val>
                                        </p:tav>
                                        <p:tav tm="100000">
                                          <p:val>
                                            <p:strVal val="#ppt_h"/>
                                          </p:val>
                                        </p:tav>
                                      </p:tavLst>
                                    </p:anim>
                                    <p:anim calcmode="lin" valueType="num">
                                      <p:cBhvr>
                                        <p:cTn id="21" dur="300" fill="hold"/>
                                        <p:tgtEl>
                                          <p:spTgt spid="27"/>
                                        </p:tgtEl>
                                        <p:attrNameLst>
                                          <p:attrName>style.rotation</p:attrName>
                                        </p:attrNameLst>
                                      </p:cBhvr>
                                      <p:tavLst>
                                        <p:tav tm="0">
                                          <p:val>
                                            <p:fltVal val="90"/>
                                          </p:val>
                                        </p:tav>
                                        <p:tav tm="100000">
                                          <p:val>
                                            <p:fltVal val="0"/>
                                          </p:val>
                                        </p:tav>
                                      </p:tavLst>
                                    </p:anim>
                                    <p:animEffect transition="in" filter="fade">
                                      <p:cBhvr>
                                        <p:cTn id="22"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69979" y="1109608"/>
            <a:ext cx="5394646" cy="5346114"/>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28869" y="1341424"/>
              <a:ext cx="2393879" cy="46679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一氧化碳（</a:t>
              </a:r>
              <a:r>
                <a:rPr lang="en-US" altLang="zh-CN" sz="2400" b="1" dirty="0">
                  <a:solidFill>
                    <a:schemeClr val="bg1"/>
                  </a:solidFill>
                  <a:latin typeface="微软雅黑" panose="020B0503020204020204" pitchFamily="34" charset="-122"/>
                  <a:ea typeface="微软雅黑" panose="020B0503020204020204" pitchFamily="34" charset="-122"/>
                </a:rPr>
                <a:t>CO</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7036157" y="2060903"/>
              <a:ext cx="2284637" cy="884122"/>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有机物分解会产生一氧化碳</a:t>
              </a:r>
            </a:p>
          </p:txBody>
        </p:sp>
        <p:sp>
          <p:nvSpPr>
            <p:cNvPr id="20" name="文本框 19"/>
            <p:cNvSpPr txBox="1"/>
            <p:nvPr/>
          </p:nvSpPr>
          <p:spPr>
            <a:xfrm>
              <a:off x="6940902" y="3060844"/>
              <a:ext cx="5065159" cy="345427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）无色、无臭、无味、无刺激性；</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）比重比空气小；</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）难溶于水，溶于乙醇，苯等多种有机溶剂</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）易燃，与空气混合能形成爆炸性混合气体，爆炸极限为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12.5%~74.2%</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）有毒，属窒息性气体。进入体内后主要与红细胞的血红蛋白结合，形成碳氧血红蛋白，使红细胞失去携氧能力，而造成组织缺氧。</a:t>
              </a:r>
            </a:p>
          </p:txBody>
        </p:sp>
      </p:grpSp>
      <p:sp>
        <p:nvSpPr>
          <p:cNvPr id="3" name="矩形 2"/>
          <p:cNvSpPr/>
          <p:nvPr/>
        </p:nvSpPr>
        <p:spPr>
          <a:xfrm>
            <a:off x="400690" y="1113132"/>
            <a:ext cx="472611" cy="534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一氧化碳中毒</a:t>
            </a:r>
          </a:p>
        </p:txBody>
      </p:sp>
      <p:graphicFrame>
        <p:nvGraphicFramePr>
          <p:cNvPr id="7" name="表格 6"/>
          <p:cNvGraphicFramePr>
            <a:graphicFrameLocks noGrp="1"/>
          </p:cNvGraphicFramePr>
          <p:nvPr/>
        </p:nvGraphicFramePr>
        <p:xfrm>
          <a:off x="936391" y="1109608"/>
          <a:ext cx="5156184" cy="5346112"/>
        </p:xfrm>
        <a:graphic>
          <a:graphicData uri="http://schemas.openxmlformats.org/drawingml/2006/table">
            <a:tbl>
              <a:tblPr firstRow="1" bandRow="1">
                <a:tableStyleId>{5C22544A-7EE6-4342-B048-85BDC9FD1C3A}</a:tableStyleId>
              </a:tblPr>
              <a:tblGrid>
                <a:gridCol w="1334974">
                  <a:extLst>
                    <a:ext uri="{9D8B030D-6E8A-4147-A177-3AD203B41FA5}">
                      <a16:colId xmlns:a16="http://schemas.microsoft.com/office/drawing/2014/main" val="20000"/>
                    </a:ext>
                  </a:extLst>
                </a:gridCol>
                <a:gridCol w="1861615">
                  <a:extLst>
                    <a:ext uri="{9D8B030D-6E8A-4147-A177-3AD203B41FA5}">
                      <a16:colId xmlns:a16="http://schemas.microsoft.com/office/drawing/2014/main" val="20001"/>
                    </a:ext>
                  </a:extLst>
                </a:gridCol>
                <a:gridCol w="1959595">
                  <a:extLst>
                    <a:ext uri="{9D8B030D-6E8A-4147-A177-3AD203B41FA5}">
                      <a16:colId xmlns:a16="http://schemas.microsoft.com/office/drawing/2014/main" val="20002"/>
                    </a:ext>
                  </a:extLst>
                </a:gridCol>
              </a:tblGrid>
              <a:tr h="668264">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浓度（</a:t>
                      </a:r>
                      <a:r>
                        <a:rPr lang="en-US" sz="1800" kern="1200" dirty="0" err="1">
                          <a:effectLst/>
                          <a:latin typeface="微软雅黑" panose="020B0503020204020204" pitchFamily="34" charset="-122"/>
                          <a:ea typeface="微软雅黑" panose="020B0503020204020204" pitchFamily="34" charset="-122"/>
                        </a:rPr>
                        <a:t>ppm</a:t>
                      </a:r>
                      <a:r>
                        <a:rPr lang="en-US" sz="1800" kern="1200" dirty="0">
                          <a:effectLst/>
                          <a:latin typeface="微软雅黑" panose="020B0503020204020204" pitchFamily="34" charset="-122"/>
                          <a:ea typeface="微软雅黑" panose="020B0503020204020204" pitchFamily="34" charset="-122"/>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症状</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停留时间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0"/>
                  </a:ext>
                </a:extLst>
              </a:tr>
              <a:tr h="668264">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50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最高容许浓度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8</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1"/>
                  </a:ext>
                </a:extLst>
              </a:tr>
              <a:tr h="668264">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200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轻度头痛、不适</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2"/>
                  </a:ext>
                </a:extLst>
              </a:tr>
              <a:tr h="668264">
                <a:tc rowSpan="2">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600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头痛、不适</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a:effectLst/>
                          <a:latin typeface="微软雅黑" panose="020B0503020204020204" pitchFamily="34" charset="-122"/>
                          <a:ea typeface="微软雅黑" panose="020B0503020204020204" pitchFamily="34" charset="-122"/>
                        </a:rPr>
                        <a:t>1</a:t>
                      </a:r>
                      <a:r>
                        <a:rPr lang="zh-CN" sz="1600" kern="1200">
                          <a:effectLst/>
                          <a:latin typeface="微软雅黑" panose="020B0503020204020204" pitchFamily="34" charset="-122"/>
                          <a:ea typeface="微软雅黑" panose="020B0503020204020204" pitchFamily="34" charset="-122"/>
                        </a:rPr>
                        <a:t>小时</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3"/>
                  </a:ext>
                </a:extLst>
              </a:tr>
              <a:tr h="668264">
                <a:tc vMerge="1">
                  <a:txBody>
                    <a:bodyPr/>
                    <a:lstStyle/>
                    <a:p>
                      <a:endParaRPr lang="zh-CN"/>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轻度心悸</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30</a:t>
                      </a:r>
                      <a:r>
                        <a:rPr lang="zh-CN" sz="1600" kern="1200" dirty="0">
                          <a:effectLst/>
                          <a:latin typeface="微软雅黑" panose="020B0503020204020204" pitchFamily="34" charset="-122"/>
                          <a:ea typeface="微软雅黑" panose="020B0503020204020204" pitchFamily="34" charset="-122"/>
                        </a:rPr>
                        <a:t>分钟</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4"/>
                  </a:ext>
                </a:extLst>
              </a:tr>
              <a:tr h="668264">
                <a:tc rowSpan="2">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1000~2000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站立不稳，蹒跚</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1.5</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5"/>
                  </a:ext>
                </a:extLst>
              </a:tr>
              <a:tr h="668264">
                <a:tc vMerge="1">
                  <a:txBody>
                    <a:bodyPr/>
                    <a:lstStyle/>
                    <a:p>
                      <a:endParaRPr lang="zh-CN"/>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混乱、恶心、头痛</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2</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6"/>
                  </a:ext>
                </a:extLst>
              </a:tr>
              <a:tr h="668264">
                <a:tc>
                  <a:txBody>
                    <a:bodyPr/>
                    <a:lstStyle/>
                    <a:p>
                      <a:pPr algn="ctr">
                        <a:spcAft>
                          <a:spcPts val="0"/>
                        </a:spcAft>
                      </a:pPr>
                      <a:r>
                        <a:rPr lang="en-US" sz="1600" kern="1200">
                          <a:effectLst/>
                          <a:latin typeface="微软雅黑" panose="020B0503020204020204" pitchFamily="34" charset="-122"/>
                          <a:ea typeface="微软雅黑" panose="020B0503020204020204" pitchFamily="34" charset="-122"/>
                        </a:rPr>
                        <a:t>2000~5000</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昏迷、失去知觉</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30</a:t>
                      </a:r>
                      <a:r>
                        <a:rPr lang="zh-CN" sz="1600" kern="1200" dirty="0">
                          <a:effectLst/>
                          <a:latin typeface="微软雅黑" panose="020B0503020204020204" pitchFamily="34" charset="-122"/>
                          <a:ea typeface="微软雅黑" panose="020B0503020204020204" pitchFamily="34" charset="-122"/>
                        </a:rPr>
                        <a:t>分钟</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extLst>
                  <a:ext uri="{0D108BD9-81ED-4DB2-BD59-A6C34878D82A}">
                    <a16:rowId xmlns:a16="http://schemas.microsoft.com/office/drawing/2014/main" val="10007"/>
                  </a:ext>
                </a:extLst>
              </a:tr>
            </a:tbl>
          </a:graphicData>
        </a:graphic>
      </p:graphicFrame>
      <p:pic>
        <p:nvPicPr>
          <p:cNvPr id="8" name="图片 7"/>
          <p:cNvPicPr>
            <a:picLocks noChangeAspect="1"/>
          </p:cNvPicPr>
          <p:nvPr/>
        </p:nvPicPr>
        <p:blipFill>
          <a:blip r:embed="rId3" cstate="print"/>
          <a:stretch>
            <a:fillRect/>
          </a:stretch>
        </p:blipFill>
        <p:spPr>
          <a:xfrm>
            <a:off x="9175531" y="1399578"/>
            <a:ext cx="2348793" cy="1651711"/>
          </a:xfrm>
          <a:prstGeom prst="rect">
            <a:avLst/>
          </a:prstGeom>
        </p:spPr>
      </p:pic>
      <p:sp>
        <p:nvSpPr>
          <p:cNvPr id="16" name="矩形 15"/>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17"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2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anim calcmode="lin" valueType="num">
                                      <p:cBhvr>
                                        <p:cTn id="21" dur="300" fill="hold"/>
                                        <p:tgtEl>
                                          <p:spTgt spid="24"/>
                                        </p:tgtEl>
                                        <p:attrNameLst>
                                          <p:attrName>style.rotation</p:attrName>
                                        </p:attrNameLst>
                                      </p:cBhvr>
                                      <p:tavLst>
                                        <p:tav tm="0">
                                          <p:val>
                                            <p:fltVal val="90"/>
                                          </p:val>
                                        </p:tav>
                                        <p:tav tm="100000">
                                          <p:val>
                                            <p:fltVal val="0"/>
                                          </p:val>
                                        </p:tav>
                                      </p:tavLst>
                                    </p:anim>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2819" y="3533775"/>
            <a:ext cx="5394644" cy="2856751"/>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74089" y="1224491"/>
              <a:ext cx="2393880" cy="87355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甲烷（</a:t>
              </a:r>
              <a:r>
                <a:rPr lang="en-US" altLang="zh-CN" sz="2400" b="1" dirty="0">
                  <a:solidFill>
                    <a:schemeClr val="bg1"/>
                  </a:solidFill>
                  <a:latin typeface="微软雅黑" panose="020B0503020204020204" pitchFamily="34" charset="-122"/>
                  <a:ea typeface="微软雅黑" panose="020B0503020204020204" pitchFamily="34" charset="-122"/>
                </a:rPr>
                <a:t>CH</a:t>
              </a:r>
              <a:r>
                <a:rPr lang="en-US" altLang="zh-CN" sz="2400" b="1" baseline="-25000" dirty="0">
                  <a:solidFill>
                    <a:schemeClr val="bg1"/>
                  </a:solidFill>
                  <a:latin typeface="微软雅黑" panose="020B0503020204020204" pitchFamily="34" charset="-122"/>
                  <a:ea typeface="微软雅黑" panose="020B0503020204020204" pitchFamily="34" charset="-122"/>
                </a:rPr>
                <a:t>4</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7049059" y="1813062"/>
              <a:ext cx="3599596" cy="86834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天然气、沼气、煤气主要成分</a:t>
              </a:r>
            </a:p>
          </p:txBody>
        </p:sp>
        <p:sp>
          <p:nvSpPr>
            <p:cNvPr id="20" name="文本框 19"/>
            <p:cNvSpPr txBox="1"/>
            <p:nvPr/>
          </p:nvSpPr>
          <p:spPr>
            <a:xfrm>
              <a:off x="6940902" y="2455958"/>
              <a:ext cx="5065161" cy="401314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）在标准状态下是一种无色、无味的气体；</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）比重比空气小；（</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）难溶于水，溶于醇、乙醚；（</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）易燃，与空气混合能形成爆炸性混合气体，爆炸极限为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5.0%~15.0%</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）有机物在缺氧的情况下分解会产生甲烷。</a:t>
              </a:r>
            </a:p>
          </p:txBody>
        </p:sp>
      </p:grpSp>
      <p:grpSp>
        <p:nvGrpSpPr>
          <p:cNvPr id="13" name="组合 12"/>
          <p:cNvGrpSpPr/>
          <p:nvPr/>
        </p:nvGrpSpPr>
        <p:grpSpPr>
          <a:xfrm>
            <a:off x="542818" y="1114559"/>
            <a:ext cx="5394648" cy="2214589"/>
            <a:chOff x="6894667" y="1109608"/>
            <a:chExt cx="5157629" cy="2295818"/>
          </a:xfrm>
        </p:grpSpPr>
        <p:sp>
          <p:nvSpPr>
            <p:cNvPr id="14" name="矩形 13"/>
            <p:cNvSpPr/>
            <p:nvPr/>
          </p:nvSpPr>
          <p:spPr>
            <a:xfrm>
              <a:off x="6894669" y="1109608"/>
              <a:ext cx="5157627" cy="2295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59381" y="1163362"/>
              <a:ext cx="2393879" cy="47859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缺氧窒息</a:t>
              </a:r>
            </a:p>
          </p:txBody>
        </p:sp>
        <p:sp>
          <p:nvSpPr>
            <p:cNvPr id="17" name="文本框 16"/>
            <p:cNvSpPr txBox="1"/>
            <p:nvPr/>
          </p:nvSpPr>
          <p:spPr>
            <a:xfrm>
              <a:off x="6894667" y="1582179"/>
              <a:ext cx="5157627" cy="1767956"/>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人正常生活和工作的氧气浓度为</a:t>
              </a:r>
              <a:r>
                <a:rPr lang="en-US" altLang="zh-CN" dirty="0">
                  <a:solidFill>
                    <a:schemeClr val="bg1"/>
                  </a:solidFill>
                  <a:latin typeface="微软雅黑" panose="020B0503020204020204" pitchFamily="34" charset="-122"/>
                  <a:ea typeface="微软雅黑" panose="020B0503020204020204" pitchFamily="34" charset="-122"/>
                </a:rPr>
                <a:t>19.5%~23.5%</a:t>
              </a:r>
              <a:r>
                <a:rPr lang="zh-CN" altLang="en-US" dirty="0">
                  <a:solidFill>
                    <a:schemeClr val="bg1"/>
                  </a:solidFill>
                  <a:latin typeface="微软雅黑" panose="020B0503020204020204" pitchFamily="34" charset="-122"/>
                  <a:ea typeface="微软雅黑" panose="020B0503020204020204" pitchFamily="34" charset="-122"/>
                </a:rPr>
                <a:t>。空气中的氧气浓度低于此范围会对人的身体造成不同程度的伤害。长期浓度过低，引起人体组织处于缺氧状态，造成窒息死亡</a:t>
              </a:r>
            </a:p>
          </p:txBody>
        </p:sp>
      </p:grpSp>
      <p:graphicFrame>
        <p:nvGraphicFramePr>
          <p:cNvPr id="10" name="表格 9"/>
          <p:cNvGraphicFramePr>
            <a:graphicFrameLocks noGrp="1"/>
          </p:cNvGraphicFramePr>
          <p:nvPr/>
        </p:nvGraphicFramePr>
        <p:xfrm>
          <a:off x="6388243" y="1114559"/>
          <a:ext cx="5057168" cy="5313726"/>
        </p:xfrm>
        <a:graphic>
          <a:graphicData uri="http://schemas.openxmlformats.org/drawingml/2006/table">
            <a:tbl>
              <a:tblPr firstRow="1" bandRow="1">
                <a:tableStyleId>{5C22544A-7EE6-4342-B048-85BDC9FD1C3A}</a:tableStyleId>
              </a:tblPr>
              <a:tblGrid>
                <a:gridCol w="1800260">
                  <a:extLst>
                    <a:ext uri="{9D8B030D-6E8A-4147-A177-3AD203B41FA5}">
                      <a16:colId xmlns:a16="http://schemas.microsoft.com/office/drawing/2014/main" val="20000"/>
                    </a:ext>
                  </a:extLst>
                </a:gridCol>
                <a:gridCol w="3256908">
                  <a:extLst>
                    <a:ext uri="{9D8B030D-6E8A-4147-A177-3AD203B41FA5}">
                      <a16:colId xmlns:a16="http://schemas.microsoft.com/office/drawing/2014/main" val="20001"/>
                    </a:ext>
                  </a:extLst>
                </a:gridCol>
              </a:tblGrid>
              <a:tr h="641538">
                <a:tc>
                  <a:txBody>
                    <a:bodyPr/>
                    <a:lstStyle/>
                    <a:p>
                      <a:pPr algn="ctr"/>
                      <a:r>
                        <a:rPr lang="zh-CN" altLang="en-US" sz="1800" dirty="0">
                          <a:latin typeface="微软雅黑" panose="020B0503020204020204" pitchFamily="34" charset="-122"/>
                          <a:ea typeface="微软雅黑" panose="020B0503020204020204" pitchFamily="34" charset="-122"/>
                        </a:rPr>
                        <a:t>氧气浓度（</a:t>
                      </a:r>
                      <a:r>
                        <a:rPr lang="en-US" altLang="zh-CN" sz="1800" dirty="0">
                          <a:latin typeface="微软雅黑" panose="020B0503020204020204" pitchFamily="34" charset="-122"/>
                          <a:ea typeface="微软雅黑" panose="020B0503020204020204" pitchFamily="34" charset="-122"/>
                        </a:rPr>
                        <a:t>v/v</a:t>
                      </a:r>
                      <a:r>
                        <a:rPr lang="zh-CN" altLang="en-US" sz="1800" dirty="0">
                          <a:latin typeface="微软雅黑" panose="020B0503020204020204" pitchFamily="34" charset="-122"/>
                          <a:ea typeface="微软雅黑" panose="020B0503020204020204" pitchFamily="34" charset="-122"/>
                        </a:rPr>
                        <a:t>）</a:t>
                      </a:r>
                    </a:p>
                  </a:txBody>
                  <a:tcPr anchor="ctr"/>
                </a:tc>
                <a:tc>
                  <a:txBody>
                    <a:bodyPr/>
                    <a:lstStyle/>
                    <a:p>
                      <a:pPr algn="ctr"/>
                      <a:r>
                        <a:rPr lang="zh-CN" altLang="en-US" sz="1800" dirty="0">
                          <a:latin typeface="微软雅黑" panose="020B0503020204020204" pitchFamily="34" charset="-122"/>
                          <a:ea typeface="微软雅黑" panose="020B0503020204020204" pitchFamily="34" charset="-122"/>
                        </a:rPr>
                        <a:t>症状</a:t>
                      </a:r>
                    </a:p>
                  </a:txBody>
                  <a:tcPr anchor="ctr"/>
                </a:tc>
                <a:extLst>
                  <a:ext uri="{0D108BD9-81ED-4DB2-BD59-A6C34878D82A}">
                    <a16:rowId xmlns:a16="http://schemas.microsoft.com/office/drawing/2014/main" val="10000"/>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19.5~25.5%</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正常氧气浓度，人工作正常</a:t>
                      </a:r>
                    </a:p>
                  </a:txBody>
                  <a:tcPr anchor="ctr"/>
                </a:tc>
                <a:extLst>
                  <a:ext uri="{0D108BD9-81ED-4DB2-BD59-A6C34878D82A}">
                    <a16:rowId xmlns:a16="http://schemas.microsoft.com/office/drawing/2014/main" val="10001"/>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15~19%</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工作能力降低、感到费力</a:t>
                      </a:r>
                    </a:p>
                  </a:txBody>
                  <a:tcPr anchor="ctr"/>
                </a:tc>
                <a:extLst>
                  <a:ext uri="{0D108BD9-81ED-4DB2-BD59-A6C34878D82A}">
                    <a16:rowId xmlns:a16="http://schemas.microsoft.com/office/drawing/2014/main" val="10002"/>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12~14%</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呼吸急促、脉搏加快、协调能力和感知判断力降低</a:t>
                      </a:r>
                    </a:p>
                  </a:txBody>
                  <a:tcPr anchor="ctr"/>
                </a:tc>
                <a:extLst>
                  <a:ext uri="{0D108BD9-81ED-4DB2-BD59-A6C34878D82A}">
                    <a16:rowId xmlns:a16="http://schemas.microsoft.com/office/drawing/2014/main" val="10003"/>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10~12%</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呼吸减弱，嘴唇发青</a:t>
                      </a:r>
                    </a:p>
                  </a:txBody>
                  <a:tcPr anchor="ctr"/>
                </a:tc>
                <a:extLst>
                  <a:ext uri="{0D108BD9-81ED-4DB2-BD59-A6C34878D82A}">
                    <a16:rowId xmlns:a16="http://schemas.microsoft.com/office/drawing/2014/main" val="10004"/>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8~10%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神志不清、昏厥、面色土灰、恶心、呕吐</a:t>
                      </a:r>
                    </a:p>
                  </a:txBody>
                  <a:tcPr anchor="ctr"/>
                </a:tc>
                <a:extLst>
                  <a:ext uri="{0D108BD9-81ED-4DB2-BD59-A6C34878D82A}">
                    <a16:rowId xmlns:a16="http://schemas.microsoft.com/office/drawing/2014/main" val="10005"/>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6~8%</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超过</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分钟：</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死亡；</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超过</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分钟：</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死亡；</a:t>
                      </a:r>
                      <a:endParaRPr lang="en-US" altLang="zh-CN" sz="1600" dirty="0">
                        <a:latin typeface="微软雅黑" panose="020B0503020204020204" pitchFamily="34" charset="-122"/>
                        <a:ea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a:t>
                      </a:r>
                      <a:r>
                        <a:rPr lang="zh-CN" altLang="en-US" sz="1600" baseline="0" dirty="0">
                          <a:latin typeface="微软雅黑" panose="020B0503020204020204" pitchFamily="34" charset="-122"/>
                          <a:ea typeface="微软雅黑" panose="020B0503020204020204" pitchFamily="34" charset="-122"/>
                        </a:rPr>
                        <a:t> 有可能恢复</a:t>
                      </a:r>
                      <a:endParaRPr lang="zh-CN" altLang="en-US" sz="16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6"/>
                  </a:ext>
                </a:extLst>
              </a:tr>
              <a:tr h="641538">
                <a:tc>
                  <a:txBody>
                    <a:bodyPr/>
                    <a:lstStyle/>
                    <a:p>
                      <a:pPr algn="ctr"/>
                      <a:r>
                        <a:rPr lang="en-US" altLang="zh-CN" sz="1600" dirty="0">
                          <a:latin typeface="微软雅黑" panose="020B0503020204020204" pitchFamily="34" charset="-122"/>
                          <a:ea typeface="微软雅黑" panose="020B0503020204020204" pitchFamily="34" charset="-122"/>
                        </a:rPr>
                        <a:t>4~6%</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停留</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秒后昏晕、抽搐、呼吸停止，死亡</a:t>
                      </a:r>
                    </a:p>
                  </a:txBody>
                  <a:tcPr anchor="ctr"/>
                </a:tc>
                <a:extLst>
                  <a:ext uri="{0D108BD9-81ED-4DB2-BD59-A6C34878D82A}">
                    <a16:rowId xmlns:a16="http://schemas.microsoft.com/office/drawing/2014/main" val="10007"/>
                  </a:ext>
                </a:extLst>
              </a:tr>
            </a:tbl>
          </a:graphicData>
        </a:graphic>
      </p:graphicFrame>
      <p:sp>
        <p:nvSpPr>
          <p:cNvPr id="24" name="矩形 23"/>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1638" y="958829"/>
            <a:ext cx="2349494" cy="2212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6" name="矩形 15"/>
          <p:cNvSpPr/>
          <p:nvPr/>
        </p:nvSpPr>
        <p:spPr>
          <a:xfrm>
            <a:off x="5293888" y="1815820"/>
            <a:ext cx="2508134" cy="332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7" name="矩形 16"/>
          <p:cNvSpPr/>
          <p:nvPr/>
        </p:nvSpPr>
        <p:spPr>
          <a:xfrm>
            <a:off x="4443932" y="953056"/>
            <a:ext cx="487890" cy="472639"/>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4" name="矩形 23"/>
          <p:cNvSpPr/>
          <p:nvPr/>
        </p:nvSpPr>
        <p:spPr>
          <a:xfrm>
            <a:off x="4750051" y="1294934"/>
            <a:ext cx="2691897" cy="1876425"/>
          </a:xfrm>
          <a:prstGeom prst="rect">
            <a:avLst/>
          </a:prstGeom>
        </p:spPr>
        <p:txBody>
          <a:bodyPr wrap="square">
            <a:spAutoFit/>
          </a:bodyPr>
          <a:lstStyle/>
          <a:p>
            <a:pPr algn="ctr" defTabSz="1218565">
              <a:defRPr/>
            </a:pPr>
            <a:r>
              <a:rPr lang="en-US" altLang="zh-CN"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03</a:t>
            </a:r>
            <a:endParaRPr lang="zh-CN" altLang="en-US"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5" name="矩形 24"/>
          <p:cNvSpPr/>
          <p:nvPr/>
        </p:nvSpPr>
        <p:spPr>
          <a:xfrm>
            <a:off x="5316031" y="2770396"/>
            <a:ext cx="1581651" cy="707758"/>
          </a:xfrm>
          <a:prstGeom prst="rect">
            <a:avLst/>
          </a:prstGeom>
        </p:spPr>
        <p:txBody>
          <a:bodyPr wrap="none">
            <a:spAutoFit/>
            <a:scene3d>
              <a:camera prst="orthographicFront"/>
              <a:lightRig rig="threePt" dir="t"/>
            </a:scene3d>
            <a:sp3d contourW="12700"/>
          </a:bodyPr>
          <a:lstStyle/>
          <a:p>
            <a:pPr algn="r"/>
            <a:r>
              <a:rPr lang="en-US" altLang="zh-CN"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PART</a:t>
            </a:r>
            <a:endParaRPr lang="zh-CN" altLang="en-US"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6" name="矩形 25"/>
          <p:cNvSpPr/>
          <p:nvPr/>
        </p:nvSpPr>
        <p:spPr>
          <a:xfrm>
            <a:off x="3523866" y="3678517"/>
            <a:ext cx="5143726" cy="911225"/>
          </a:xfrm>
          <a:prstGeom prst="rect">
            <a:avLst/>
          </a:prstGeom>
        </p:spPr>
        <p:txBody>
          <a:bodyPr wrap="square">
            <a:spAutoFit/>
          </a:bodyPr>
          <a:lstStyle/>
          <a:p>
            <a:pPr lvl="0" algn="ctr"/>
            <a:r>
              <a:rPr lang="zh-CN" altLang="en-US" sz="5325" b="1" kern="0" dirty="0">
                <a:solidFill>
                  <a:srgbClr val="203864"/>
                </a:solidFill>
                <a:latin typeface="微软雅黑" panose="020B0503020204020204" pitchFamily="34" charset="-122"/>
                <a:ea typeface="微软雅黑" panose="020B0503020204020204" pitchFamily="34" charset="-122"/>
                <a:cs typeface="+mn-ea"/>
                <a:sym typeface="+mn-ea"/>
              </a:rPr>
              <a:t>操作要点</a:t>
            </a:r>
          </a:p>
        </p:txBody>
      </p:sp>
      <p:sp>
        <p:nvSpPr>
          <p:cNvPr id="2" name="矩形 1"/>
          <p:cNvSpPr/>
          <p:nvPr/>
        </p:nvSpPr>
        <p:spPr>
          <a:xfrm>
            <a:off x="0" y="6311900"/>
            <a:ext cx="12192000" cy="5461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345084" y="469509"/>
            <a:ext cx="66852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有限空间作业“十大安全操作要点”</a:t>
            </a: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文本框 2"/>
          <p:cNvSpPr txBox="1"/>
          <p:nvPr/>
        </p:nvSpPr>
        <p:spPr>
          <a:xfrm>
            <a:off x="553085" y="1015365"/>
            <a:ext cx="11235690" cy="5631180"/>
          </a:xfrm>
          <a:prstGeom prst="rect">
            <a:avLst/>
          </a:prstGeom>
          <a:noFill/>
        </p:spPr>
        <p:txBody>
          <a:bodyPr wrap="square" rtlCol="0" anchor="t">
            <a:spAutoFit/>
          </a:bodyPr>
          <a:lstStyle/>
          <a:p>
            <a:pPr indent="0">
              <a:lnSpc>
                <a:spcPct val="150000"/>
              </a:lnSpc>
              <a:buNone/>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1、制定作业方案</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企业在进行作业前应对作业环境进行风险评估，分析存在的危险有害因素，提出消除、控制危害的安全措施，制定有限空间作业方案，并经本企业安全生产管理人员审核，负责人批准。方案中要明确有限空间作业负责人、监护人员、作业人员及其安全职责，并且在作业前，应当将有限空间作业方案和现场作业可能存在的危险有害因素、防控措施告知作业人员。现场负责人应当监督作业人员按照方案进行作业准备。</a:t>
            </a:r>
          </a:p>
          <a:p>
            <a:pPr indent="0">
              <a:lnSpc>
                <a:spcPct val="150000"/>
              </a:lnSpc>
              <a:buNone/>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2、作业审批</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作业前，作业人员按照本企业制定的《有限空间作业审批制度》履行审批手续，审批文件应存档备案。必须严格实行作业审批制度，严禁擅自进入有限空间作业。</a:t>
            </a:r>
          </a:p>
          <a:p>
            <a:pPr indent="0">
              <a:lnSpc>
                <a:spcPct val="150000"/>
              </a:lnSpc>
              <a:buNone/>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3、作业现场区域的管控</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在作业前，应封闭作业区域，保持有限空间出入口畅通并在出入口周边显著位置设置安全警示标志和警示说明。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0016" y="691325"/>
            <a:ext cx="2349494" cy="2212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4" name="MH_Entry_1"/>
          <p:cNvSpPr/>
          <p:nvPr>
            <p:custDataLst>
              <p:tags r:id="rId1"/>
            </p:custDataLst>
          </p:nvPr>
        </p:nvSpPr>
        <p:spPr>
          <a:xfrm>
            <a:off x="7176476" y="1506406"/>
            <a:ext cx="2990215" cy="5537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600" b="1" dirty="0">
                <a:solidFill>
                  <a:srgbClr val="203864"/>
                </a:solidFill>
                <a:latin typeface="微软雅黑" panose="020B0503020204020204" pitchFamily="34" charset="-122"/>
                <a:ea typeface="微软雅黑" panose="020B0503020204020204" pitchFamily="34" charset="-122"/>
                <a:sym typeface="+mn-ea"/>
              </a:rPr>
              <a:t>事故案例</a:t>
            </a:r>
            <a:endParaRPr lang="en-US" altLang="zh-CN" sz="1600" dirty="0">
              <a:solidFill>
                <a:srgbClr val="203864"/>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5" name="MH_Entry_2"/>
          <p:cNvSpPr/>
          <p:nvPr>
            <p:custDataLst>
              <p:tags r:id="rId2"/>
            </p:custDataLst>
          </p:nvPr>
        </p:nvSpPr>
        <p:spPr>
          <a:xfrm>
            <a:off x="7176476" y="2769103"/>
            <a:ext cx="2990215" cy="5537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600" b="1" dirty="0">
                <a:solidFill>
                  <a:srgbClr val="203864"/>
                </a:solidFill>
                <a:latin typeface="微软雅黑" panose="020B0503020204020204" pitchFamily="34" charset="-122"/>
                <a:ea typeface="微软雅黑" panose="020B0503020204020204" pitchFamily="34" charset="-122"/>
                <a:sym typeface="+mn-ea"/>
              </a:rPr>
              <a:t>作业概述</a:t>
            </a:r>
            <a:endParaRPr lang="en-US" altLang="zh-CN" sz="16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6" name="MH_Entry_3"/>
          <p:cNvSpPr/>
          <p:nvPr>
            <p:custDataLst>
              <p:tags r:id="rId3"/>
            </p:custDataLst>
          </p:nvPr>
        </p:nvSpPr>
        <p:spPr>
          <a:xfrm>
            <a:off x="7176476" y="4032118"/>
            <a:ext cx="2990215" cy="5537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600" b="1" dirty="0">
                <a:solidFill>
                  <a:srgbClr val="203864"/>
                </a:solidFill>
                <a:latin typeface="微软雅黑" panose="020B0503020204020204" pitchFamily="34" charset="-122"/>
                <a:ea typeface="微软雅黑" panose="020B0503020204020204" pitchFamily="34" charset="-122"/>
                <a:sym typeface="+mn-ea"/>
              </a:rPr>
              <a:t>操作要点</a:t>
            </a:r>
            <a:endParaRPr lang="en-US" altLang="zh-CN" sz="16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7" name="MH_Entry_4"/>
          <p:cNvSpPr/>
          <p:nvPr>
            <p:custDataLst>
              <p:tags r:id="rId4"/>
            </p:custDataLst>
          </p:nvPr>
        </p:nvSpPr>
        <p:spPr>
          <a:xfrm>
            <a:off x="7176476" y="5295768"/>
            <a:ext cx="2990215" cy="55372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600" b="1" dirty="0">
                <a:solidFill>
                  <a:srgbClr val="203864"/>
                </a:solidFill>
                <a:latin typeface="微软雅黑" panose="020B0503020204020204" pitchFamily="34" charset="-122"/>
                <a:ea typeface="微软雅黑" panose="020B0503020204020204" pitchFamily="34" charset="-122"/>
                <a:sym typeface="+mn-ea"/>
              </a:rPr>
              <a:t>安全管理</a:t>
            </a:r>
            <a:endParaRPr lang="en-US" altLang="zh-CN" sz="16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8" name="矩形 17"/>
          <p:cNvSpPr/>
          <p:nvPr/>
        </p:nvSpPr>
        <p:spPr>
          <a:xfrm>
            <a:off x="6096036" y="1457281"/>
            <a:ext cx="636879" cy="65196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rPr>
              <a:t>01</a:t>
            </a:r>
            <a:endParaRPr lang="zh-CN" altLang="en-US"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9" name="矩形 18"/>
          <p:cNvSpPr/>
          <p:nvPr/>
        </p:nvSpPr>
        <p:spPr>
          <a:xfrm>
            <a:off x="6096036" y="2695713"/>
            <a:ext cx="636879" cy="65196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rPr>
              <a:t>02</a:t>
            </a:r>
            <a:endParaRPr lang="zh-CN" altLang="en-US"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0" name="矩形 19"/>
          <p:cNvSpPr/>
          <p:nvPr/>
        </p:nvSpPr>
        <p:spPr>
          <a:xfrm>
            <a:off x="6096035" y="3934145"/>
            <a:ext cx="636879" cy="65196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rPr>
              <a:t>03</a:t>
            </a:r>
            <a:endParaRPr lang="zh-CN" altLang="en-US"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1" name="矩形 20"/>
          <p:cNvSpPr/>
          <p:nvPr/>
        </p:nvSpPr>
        <p:spPr>
          <a:xfrm>
            <a:off x="6096034" y="5172578"/>
            <a:ext cx="636879" cy="65196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rPr>
              <a:t>04</a:t>
            </a:r>
            <a:endParaRPr lang="zh-CN" altLang="en-US" sz="3200" dirty="0">
              <a:solidFill>
                <a:schemeClr val="accent1">
                  <a:lumMod val="50000"/>
                </a:schemeClr>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 name="矩形 1"/>
          <p:cNvSpPr/>
          <p:nvPr/>
        </p:nvSpPr>
        <p:spPr>
          <a:xfrm>
            <a:off x="1962266" y="1548316"/>
            <a:ext cx="2508134" cy="332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2" name="MH_Others_1"/>
          <p:cNvSpPr txBox="1"/>
          <p:nvPr>
            <p:custDataLst>
              <p:tags r:id="rId5"/>
            </p:custDataLst>
          </p:nvPr>
        </p:nvSpPr>
        <p:spPr>
          <a:xfrm rot="16200000">
            <a:off x="2652628" y="348723"/>
            <a:ext cx="923330" cy="3794383"/>
          </a:xfrm>
          <a:prstGeom prst="rect">
            <a:avLst/>
          </a:prstGeom>
          <a:noFill/>
        </p:spPr>
        <p:txBody>
          <a:bodyPr vert="eaVert" wrap="square" lIns="0" tIns="0" rIns="0" bIns="0" rtlCol="0" anchor="ctr" anchorCtr="0">
            <a:spAutoFit/>
          </a:bodyPr>
          <a:lstStyle/>
          <a:p>
            <a:pPr algn="ctr"/>
            <a:r>
              <a:rPr lang="zh-CN" altLang="en-US" sz="6000" b="1" dirty="0">
                <a:solidFill>
                  <a:srgbClr val="203864"/>
                </a:solidFill>
                <a:latin typeface="Noto Serif CJK SC" panose="02020400000000000000" pitchFamily="18" charset="-122"/>
                <a:ea typeface="FZHei-B01S" panose="02010601030101010101" pitchFamily="2" charset="-122"/>
                <a:sym typeface="Noto Serif CJK SC" panose="02020400000000000000" pitchFamily="18" charset="-122"/>
              </a:rPr>
              <a:t>目录</a:t>
            </a:r>
          </a:p>
        </p:txBody>
      </p:sp>
      <p:sp>
        <p:nvSpPr>
          <p:cNvPr id="23" name="MH_Others_2"/>
          <p:cNvSpPr txBox="1"/>
          <p:nvPr>
            <p:custDataLst>
              <p:tags r:id="rId6"/>
            </p:custDataLst>
          </p:nvPr>
        </p:nvSpPr>
        <p:spPr>
          <a:xfrm>
            <a:off x="1442751" y="2793095"/>
            <a:ext cx="3299115" cy="307777"/>
          </a:xfrm>
          <a:prstGeom prst="rect">
            <a:avLst/>
          </a:prstGeom>
          <a:noFill/>
        </p:spPr>
        <p:txBody>
          <a:bodyPr wrap="square" lIns="0" tIns="0" rIns="0" bIns="0">
            <a:spAutoFit/>
          </a:bodyPr>
          <a:lstStyle/>
          <a:p>
            <a:pPr algn="ctr">
              <a:defRPr/>
            </a:pPr>
            <a:r>
              <a:rPr lang="en-US" altLang="zh-CN" sz="2000" b="1" dirty="0">
                <a:solidFill>
                  <a:srgbClr val="203864"/>
                </a:solidFill>
                <a:latin typeface="Noto Serif CJK SC" panose="02020400000000000000" pitchFamily="18" charset="-122"/>
                <a:ea typeface="FZHei-B01S" panose="02010601030101010101" pitchFamily="2" charset="-122"/>
                <a:sym typeface="Noto Serif CJK SC" panose="02020400000000000000" pitchFamily="18" charset="-122"/>
              </a:rPr>
              <a:t>CONTENTS</a:t>
            </a:r>
          </a:p>
        </p:txBody>
      </p:sp>
      <p:sp>
        <p:nvSpPr>
          <p:cNvPr id="3" name="矩形 2"/>
          <p:cNvSpPr/>
          <p:nvPr/>
        </p:nvSpPr>
        <p:spPr>
          <a:xfrm>
            <a:off x="11125200" y="5824547"/>
            <a:ext cx="1066800" cy="1033453"/>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4" name="矩形 23"/>
          <p:cNvSpPr/>
          <p:nvPr/>
        </p:nvSpPr>
        <p:spPr>
          <a:xfrm>
            <a:off x="-1" y="5307820"/>
            <a:ext cx="1600201" cy="155018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6" name="矩形 25"/>
          <p:cNvSpPr/>
          <p:nvPr/>
        </p:nvSpPr>
        <p:spPr>
          <a:xfrm>
            <a:off x="1112310" y="685552"/>
            <a:ext cx="487890" cy="472639"/>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anim by="(-#ppt_w*2)" calcmode="lin" valueType="num">
                                      <p:cBhvr rctx="PPT">
                                        <p:cTn id="21" dur="500" autoRev="1" fill="hold">
                                          <p:stCondLst>
                                            <p:cond delay="0"/>
                                          </p:stCondLst>
                                        </p:cTn>
                                        <p:tgtEl>
                                          <p:spTgt spid="22"/>
                                        </p:tgtEl>
                                        <p:attrNameLst>
                                          <p:attrName>ppt_w</p:attrName>
                                        </p:attrNameLst>
                                      </p:cBhvr>
                                    </p:anim>
                                    <p:anim by="(#ppt_w*0.50)" calcmode="lin" valueType="num">
                                      <p:cBhvr>
                                        <p:cTn id="22" dur="500" decel="50000" autoRev="1" fill="hold">
                                          <p:stCondLst>
                                            <p:cond delay="0"/>
                                          </p:stCondLst>
                                        </p:cTn>
                                        <p:tgtEl>
                                          <p:spTgt spid="22"/>
                                        </p:tgtEl>
                                        <p:attrNameLst>
                                          <p:attrName>ppt_x</p:attrName>
                                        </p:attrNameLst>
                                      </p:cBhvr>
                                    </p:anim>
                                    <p:anim from="(-#ppt_h/2)" to="(#ppt_y)" calcmode="lin" valueType="num">
                                      <p:cBhvr>
                                        <p:cTn id="23" dur="1000" fill="hold">
                                          <p:stCondLst>
                                            <p:cond delay="0"/>
                                          </p:stCondLst>
                                        </p:cTn>
                                        <p:tgtEl>
                                          <p:spTgt spid="22"/>
                                        </p:tgtEl>
                                        <p:attrNameLst>
                                          <p:attrName>ppt_y</p:attrName>
                                        </p:attrNameLst>
                                      </p:cBhvr>
                                    </p:anim>
                                    <p:animRot by="21600000">
                                      <p:cBhvr>
                                        <p:cTn id="24" dur="1000" fill="hold">
                                          <p:stCondLst>
                                            <p:cond delay="0"/>
                                          </p:stCondLst>
                                        </p:cTn>
                                        <p:tgtEl>
                                          <p:spTgt spid="22"/>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345084" y="469509"/>
            <a:ext cx="66852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有限空间作业“十大安全操作要点”</a:t>
            </a: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文本框 2"/>
          <p:cNvSpPr txBox="1"/>
          <p:nvPr/>
        </p:nvSpPr>
        <p:spPr>
          <a:xfrm>
            <a:off x="384810" y="1015365"/>
            <a:ext cx="11668125" cy="5631180"/>
          </a:xfrm>
          <a:prstGeom prst="rect">
            <a:avLst/>
          </a:prstGeom>
          <a:noFill/>
        </p:spPr>
        <p:txBody>
          <a:bodyPr wrap="square" rtlCol="0" anchor="t">
            <a:spAutoFit/>
          </a:bodyPr>
          <a:lstStyle/>
          <a:p>
            <a:pPr indent="0">
              <a:lnSpc>
                <a:spcPct val="150000"/>
              </a:lnSpc>
              <a:buNone/>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4、安全隔离</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应当采取可靠的隔断（隔离）措施，将可能危及作业安全的设施设备、存在有毒有害物质的空间与作业地点隔开。</a:t>
            </a:r>
          </a:p>
          <a:p>
            <a:pPr indent="0">
              <a:lnSpc>
                <a:spcPct val="150000"/>
              </a:lnSpc>
              <a:buNone/>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5、清除及置换</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当有限空间内残留有挥发有毒有害、易燃易爆气体的物质时，需要使用水、水蒸气、惰性气体或新鲜空气进行蒸煮、清洗、置换或吹扫。当使用前三类介质置换后，应进行充分通风，防止有限空间内缺氧。</a:t>
            </a:r>
          </a:p>
          <a:p>
            <a:pPr indent="0">
              <a:lnSpc>
                <a:spcPct val="150000"/>
              </a:lnSpc>
              <a:buNone/>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6、通风和检测</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None/>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限空间作业应当严格遵守“先通风、再检测、后作业”的原则。在作业前，作业人员应先对有限空间进行充分通风。通风管应置于有限空间中下部，进行充分通风，且严禁用纯氧进行通风。通风后，使用泵吸式气体检测报警仪检测硫化氢、一氧化碳、氧含量、易燃易爆气体以及其他有毒有害物质。有限空间作业环境气体浓度如不符合标准情况，应重复通风检测程序，直至符合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345084" y="469509"/>
            <a:ext cx="66852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有限空间作业“十大安全操作要点”</a:t>
            </a: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文本框 2"/>
          <p:cNvSpPr txBox="1"/>
          <p:nvPr/>
        </p:nvSpPr>
        <p:spPr>
          <a:xfrm>
            <a:off x="384810" y="1536700"/>
            <a:ext cx="11668125" cy="3784600"/>
          </a:xfrm>
          <a:prstGeom prst="rect">
            <a:avLst/>
          </a:prstGeom>
          <a:noFill/>
        </p:spPr>
        <p:txBody>
          <a:bodyPr wrap="square" rtlCol="0" anchor="t">
            <a:spAutoFit/>
          </a:bodyPr>
          <a:lstStyle/>
          <a:p>
            <a:pPr>
              <a:lnSpc>
                <a:spcPct val="150000"/>
              </a:lnSpc>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7、个人防护用品</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进入有限空间作业人员，应穿戴全身式安全带，使用安全绳；当作业环境较为复杂，仍存在危险的情况下，应使用送风式长管呼吸器或钢瓶式空气呼吸器。</a:t>
            </a:r>
          </a:p>
          <a:p>
            <a:pPr>
              <a:lnSpc>
                <a:spcPct val="150000"/>
              </a:lnSpc>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8、作业与监护</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（1）作业前清点作业人员和工器具。</a:t>
            </a:r>
          </a:p>
          <a:p>
            <a:pPr>
              <a:lnSpc>
                <a:spcPct val="15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（2）应采取通风措施，保持空气流通，并且对作业场所中的有毒有害气体进行连续监测。</a:t>
            </a:r>
          </a:p>
          <a:p>
            <a:pPr>
              <a:lnSpc>
                <a:spcPct val="15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（3）监护者应坚守岗位，与作业者进行持续的沟通，全程进行持续监护，不得脱岗。 </a:t>
            </a:r>
          </a:p>
          <a:p>
            <a:pPr>
              <a:lnSpc>
                <a:spcPct val="15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（4）当作业者出现身体不适、气体检测报警仪报警等情况下，应及时停止作业，撤离作业场所。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345084" y="469509"/>
            <a:ext cx="66852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有限空间作业“十大安全操作要点”</a:t>
            </a: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文本框 2"/>
          <p:cNvSpPr txBox="1"/>
          <p:nvPr/>
        </p:nvSpPr>
        <p:spPr>
          <a:xfrm>
            <a:off x="384810" y="1172845"/>
            <a:ext cx="11668125" cy="5015865"/>
          </a:xfrm>
          <a:prstGeom prst="rect">
            <a:avLst/>
          </a:prstGeom>
          <a:noFill/>
        </p:spPr>
        <p:txBody>
          <a:bodyPr wrap="square" rtlCol="0" anchor="t">
            <a:spAutoFit/>
          </a:bodyPr>
          <a:lstStyle/>
          <a:p>
            <a:pPr>
              <a:lnSpc>
                <a:spcPct val="200000"/>
              </a:lnSpc>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9、交叉作业</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存在交叉作业时，采取避免互相伤害的措施。</a:t>
            </a:r>
          </a:p>
          <a:p>
            <a:pPr>
              <a:lnSpc>
                <a:spcPct val="200000"/>
              </a:lnSpc>
            </a:pPr>
            <a:r>
              <a:rPr lang="zh-CN" altLang="en-US" sz="2000" b="1">
                <a:solidFill>
                  <a:srgbClr val="006FB9"/>
                </a:solidFill>
                <a:latin typeface="微软雅黑" panose="020B0503020204020204" pitchFamily="34" charset="-122"/>
                <a:ea typeface="微软雅黑" panose="020B0503020204020204" pitchFamily="34" charset="-122"/>
                <a:cs typeface="微软雅黑" panose="020B0503020204020204" pitchFamily="34" charset="-122"/>
              </a:rPr>
              <a:t>10、作业结束</a:t>
            </a: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有限空间作业结束后，作业现场负责人、监护人员应当对作业现场进行清理，撤离作业人员。</a:t>
            </a:r>
          </a:p>
          <a:p>
            <a:pPr>
              <a:lnSpc>
                <a:spcPct val="20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★注意事项：</a:t>
            </a:r>
          </a:p>
          <a:p>
            <a:pPr>
              <a:lnSpc>
                <a:spcPct val="20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1、检测的时间不得早于作业开始前30分钟。</a:t>
            </a:r>
          </a:p>
          <a:p>
            <a:pPr>
              <a:lnSpc>
                <a:spcPct val="20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2、作业中断超过30分钟，作业人员再次进入有限空间作业前，应当重新通风、检测合格后方可进入。</a:t>
            </a:r>
          </a:p>
          <a:p>
            <a:pPr>
              <a:lnSpc>
                <a:spcPct val="200000"/>
              </a:lnSpc>
            </a:pP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3、作业场所存在可燃性气体、粉尘的，其电气设施设备及照明灯具的防爆安全要求。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1638" y="958829"/>
            <a:ext cx="2349494" cy="2212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6" name="矩形 15"/>
          <p:cNvSpPr/>
          <p:nvPr/>
        </p:nvSpPr>
        <p:spPr>
          <a:xfrm>
            <a:off x="5293888" y="1815820"/>
            <a:ext cx="2508134" cy="332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7" name="矩形 16"/>
          <p:cNvSpPr/>
          <p:nvPr/>
        </p:nvSpPr>
        <p:spPr>
          <a:xfrm>
            <a:off x="4443932" y="953056"/>
            <a:ext cx="487890" cy="472639"/>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4" name="矩形 23"/>
          <p:cNvSpPr/>
          <p:nvPr/>
        </p:nvSpPr>
        <p:spPr>
          <a:xfrm>
            <a:off x="4750051" y="1294934"/>
            <a:ext cx="2691897" cy="1876425"/>
          </a:xfrm>
          <a:prstGeom prst="rect">
            <a:avLst/>
          </a:prstGeom>
        </p:spPr>
        <p:txBody>
          <a:bodyPr wrap="square">
            <a:spAutoFit/>
          </a:bodyPr>
          <a:lstStyle/>
          <a:p>
            <a:pPr algn="ctr" defTabSz="1218565">
              <a:defRPr/>
            </a:pPr>
            <a:r>
              <a:rPr lang="en-US" altLang="zh-CN"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0</a:t>
            </a:r>
            <a:r>
              <a:rPr lang="en-US"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4</a:t>
            </a:r>
          </a:p>
        </p:txBody>
      </p:sp>
      <p:sp>
        <p:nvSpPr>
          <p:cNvPr id="25" name="矩形 24"/>
          <p:cNvSpPr/>
          <p:nvPr/>
        </p:nvSpPr>
        <p:spPr>
          <a:xfrm>
            <a:off x="5316031" y="2770396"/>
            <a:ext cx="1581651" cy="707758"/>
          </a:xfrm>
          <a:prstGeom prst="rect">
            <a:avLst/>
          </a:prstGeom>
        </p:spPr>
        <p:txBody>
          <a:bodyPr wrap="none">
            <a:spAutoFit/>
            <a:scene3d>
              <a:camera prst="orthographicFront"/>
              <a:lightRig rig="threePt" dir="t"/>
            </a:scene3d>
            <a:sp3d contourW="12700"/>
          </a:bodyPr>
          <a:lstStyle/>
          <a:p>
            <a:pPr algn="r"/>
            <a:r>
              <a:rPr lang="en-US" altLang="zh-CN"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PART</a:t>
            </a:r>
            <a:endParaRPr lang="zh-CN" altLang="en-US"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6" name="矩形 25"/>
          <p:cNvSpPr/>
          <p:nvPr/>
        </p:nvSpPr>
        <p:spPr>
          <a:xfrm>
            <a:off x="3523866" y="3678517"/>
            <a:ext cx="5143726" cy="911225"/>
          </a:xfrm>
          <a:prstGeom prst="rect">
            <a:avLst/>
          </a:prstGeom>
        </p:spPr>
        <p:txBody>
          <a:bodyPr wrap="square">
            <a:spAutoFit/>
          </a:bodyPr>
          <a:lstStyle/>
          <a:p>
            <a:pPr lvl="0" algn="ctr"/>
            <a:r>
              <a:rPr lang="zh-CN" altLang="en-US" sz="5325" b="1" kern="0" dirty="0">
                <a:solidFill>
                  <a:srgbClr val="203864"/>
                </a:solidFill>
                <a:latin typeface="微软雅黑" panose="020B0503020204020204" pitchFamily="34" charset="-122"/>
                <a:ea typeface="微软雅黑" panose="020B0503020204020204" pitchFamily="34" charset="-122"/>
                <a:cs typeface="+mn-ea"/>
                <a:sym typeface="+mn-ea"/>
              </a:rPr>
              <a:t>安全管理</a:t>
            </a:r>
          </a:p>
        </p:txBody>
      </p:sp>
      <p:sp>
        <p:nvSpPr>
          <p:cNvPr id="2" name="矩形 1"/>
          <p:cNvSpPr/>
          <p:nvPr/>
        </p:nvSpPr>
        <p:spPr>
          <a:xfrm>
            <a:off x="0" y="6311900"/>
            <a:ext cx="12192000" cy="5461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进入受限空间作业前</a:t>
            </a:r>
          </a:p>
        </p:txBody>
      </p:sp>
      <p:sp>
        <p:nvSpPr>
          <p:cNvPr id="16" name="圆角矩形 15"/>
          <p:cNvSpPr/>
          <p:nvPr/>
        </p:nvSpPr>
        <p:spPr>
          <a:xfrm>
            <a:off x="1187297" y="1200567"/>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latin typeface="微软雅黑" panose="020B0503020204020204" pitchFamily="34" charset="-122"/>
                <a:ea typeface="微软雅黑" panose="020B0503020204020204" pitchFamily="34" charset="-122"/>
                <a:cs typeface="宋体" panose="02010600030101010101" pitchFamily="2" charset="-122"/>
                <a:sym typeface="+mn-ea"/>
              </a:rPr>
              <a:t>作业空间的隔离</a:t>
            </a:r>
            <a:endPar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7" name="矩形 16"/>
          <p:cNvSpPr/>
          <p:nvPr/>
        </p:nvSpPr>
        <p:spPr>
          <a:xfrm>
            <a:off x="446405" y="2045970"/>
            <a:ext cx="11299190" cy="4490085"/>
          </a:xfrm>
          <a:prstGeom prst="rect">
            <a:avLst/>
          </a:prstGeom>
        </p:spPr>
        <p:txBody>
          <a:bodyPr wrap="square">
            <a:spAutoFit/>
          </a:bodyPr>
          <a:lstStyle/>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有效的隔离是保证作业风险受控的前提。隔离按对象应分为两种情况：一种是物料的隔离，一种是能量的隔离。</a:t>
            </a:r>
          </a:p>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1、常见的物料有效隔离方式有盲板、拆下一段管线等，这项工作中要特别注意阀门的不可靠性和隔离的全面性。</a:t>
            </a:r>
          </a:p>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阀门不可靠性表现在阀门有可能出现内漏，也不好判断是否关到位，同时阀门的状态很难保证在整个作业过程中不发生改变，存在人员误操作的风险；隔离的全面性可能出现的问题就是盲板没有加全、有漏加的情况，这就要求严格执行方案、严格执行盲板编号制表及作业许可多重确认制度，保证应加的盲板逐一落实。</a:t>
            </a:r>
          </a:p>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2、常见的需要隔离的能量主要是电和热，与作业空间相关的电气路线要有可靠的断开，对于断开的电气部位要挂牌、上锁，对于热的隔离也是如此。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进入受限空间作业前</a:t>
            </a:r>
          </a:p>
        </p:txBody>
      </p:sp>
      <p:sp>
        <p:nvSpPr>
          <p:cNvPr id="16" name="圆角矩形 15"/>
          <p:cNvSpPr/>
          <p:nvPr/>
        </p:nvSpPr>
        <p:spPr>
          <a:xfrm>
            <a:off x="1187297" y="1200567"/>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latin typeface="微软雅黑" panose="020B0503020204020204" pitchFamily="34" charset="-122"/>
                <a:ea typeface="微软雅黑" panose="020B0503020204020204" pitchFamily="34" charset="-122"/>
                <a:cs typeface="宋体" panose="02010600030101010101" pitchFamily="2" charset="-122"/>
                <a:sym typeface="+mn-ea"/>
              </a:rPr>
              <a:t>空间内气体的检测</a:t>
            </a:r>
          </a:p>
        </p:txBody>
      </p:sp>
      <p:sp>
        <p:nvSpPr>
          <p:cNvPr id="17" name="矩形 16"/>
          <p:cNvSpPr/>
          <p:nvPr/>
        </p:nvSpPr>
        <p:spPr>
          <a:xfrm>
            <a:off x="446405" y="2045970"/>
            <a:ext cx="11299190" cy="4050030"/>
          </a:xfrm>
          <a:prstGeom prst="rect">
            <a:avLst/>
          </a:prstGeom>
        </p:spPr>
        <p:txBody>
          <a:bodyPr wrap="square">
            <a:spAutoFit/>
          </a:bodyPr>
          <a:lstStyle/>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受限空间内的气体检测结果是识别作业风险及选择防控措施最重要的依据。这项工作要注意3个方面的问题：</a:t>
            </a:r>
          </a:p>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1、取样代表性：取样科学设点、规范取样，确保采出的气体样品最大限度地代表空间内气体的状态。</a:t>
            </a:r>
          </a:p>
          <a:p>
            <a:pPr>
              <a:lnSpc>
                <a:spcPct val="130000"/>
              </a:lnSpc>
              <a:spcBef>
                <a:spcPts val="0"/>
              </a:spcBef>
              <a:spcAft>
                <a:spcPts val="0"/>
              </a:spcAft>
            </a:pPr>
            <a:endParaRPr lang="zh-CN" altLang="zh-CN" sz="2200" kern="0" dirty="0">
              <a:latin typeface="微软雅黑" panose="020B0503020204020204" pitchFamily="34" charset="-122"/>
              <a:ea typeface="微软雅黑" panose="020B0503020204020204" pitchFamily="34" charset="-122"/>
              <a:cs typeface="宋体" panose="02010600030101010101" pitchFamily="2" charset="-122"/>
            </a:endParaRPr>
          </a:p>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2、取样的时效性：取样时间与人员进入空间的时间差尽可能缩短，在这段时间内空间的气体状态不应发生重大变化，如果有，应重新取样分析。</a:t>
            </a:r>
          </a:p>
          <a:p>
            <a:pPr>
              <a:lnSpc>
                <a:spcPct val="130000"/>
              </a:lnSpc>
              <a:spcBef>
                <a:spcPts val="0"/>
              </a:spcBef>
              <a:spcAft>
                <a:spcPts val="0"/>
              </a:spcAft>
            </a:pPr>
            <a:endParaRPr lang="zh-CN" altLang="zh-CN" sz="2200" kern="0" dirty="0">
              <a:latin typeface="微软雅黑" panose="020B0503020204020204" pitchFamily="34" charset="-122"/>
              <a:ea typeface="微软雅黑" panose="020B0503020204020204" pitchFamily="34" charset="-122"/>
              <a:cs typeface="宋体" panose="02010600030101010101" pitchFamily="2" charset="-122"/>
            </a:endParaRPr>
          </a:p>
          <a:p>
            <a:pPr>
              <a:lnSpc>
                <a:spcPct val="13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3、结果的执行力：对照检测结果，严格执行判定标准，不违章指挥，不强制蛮干。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进入受限空间作业前</a:t>
            </a:r>
          </a:p>
        </p:txBody>
      </p:sp>
      <p:sp>
        <p:nvSpPr>
          <p:cNvPr id="16" name="圆角矩形 15"/>
          <p:cNvSpPr/>
          <p:nvPr/>
        </p:nvSpPr>
        <p:spPr>
          <a:xfrm>
            <a:off x="1187297" y="1200567"/>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latin typeface="微软雅黑" panose="020B0503020204020204" pitchFamily="34" charset="-122"/>
                <a:ea typeface="微软雅黑" panose="020B0503020204020204" pitchFamily="34" charset="-122"/>
                <a:cs typeface="宋体" panose="02010600030101010101" pitchFamily="2" charset="-122"/>
                <a:sym typeface="+mn-ea"/>
              </a:rPr>
              <a:t>环境的准备</a:t>
            </a:r>
          </a:p>
        </p:txBody>
      </p:sp>
      <p:sp>
        <p:nvSpPr>
          <p:cNvPr id="17" name="矩形 16"/>
          <p:cNvSpPr/>
          <p:nvPr/>
        </p:nvSpPr>
        <p:spPr>
          <a:xfrm>
            <a:off x="446405" y="2045970"/>
            <a:ext cx="11299190" cy="3138170"/>
          </a:xfrm>
          <a:prstGeom prst="rect">
            <a:avLst/>
          </a:prstGeom>
        </p:spPr>
        <p:txBody>
          <a:bodyPr wrap="square">
            <a:spAutoFit/>
          </a:bodyPr>
          <a:lstStyle/>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1、通道准备：进入受限空间作业风险的重要因素就是进出口受限，因此对进出通道的准备至关重要，设置并保证通道尽可能的便利，不但可能提高作业的效率，在应急救援工作中也显得至关重要。</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2、照明准备：良好的照明是作业高效安全开展的重要保证，在使用安全电压的前提下，保证良好的照明是前期工作的重要内容，这项工作要特别注意顺序问题，搭设照明设施常常是进入受限空间的第一步，要在其他工作准备就绪后开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进入受限空间作业前</a:t>
            </a:r>
          </a:p>
        </p:txBody>
      </p:sp>
      <p:sp>
        <p:nvSpPr>
          <p:cNvPr id="16" name="圆角矩形 15"/>
          <p:cNvSpPr/>
          <p:nvPr/>
        </p:nvSpPr>
        <p:spPr>
          <a:xfrm>
            <a:off x="1187297" y="1200567"/>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latin typeface="微软雅黑" panose="020B0503020204020204" pitchFamily="34" charset="-122"/>
                <a:ea typeface="微软雅黑" panose="020B0503020204020204" pitchFamily="34" charset="-122"/>
                <a:cs typeface="宋体" panose="02010600030101010101" pitchFamily="2" charset="-122"/>
                <a:sym typeface="+mn-ea"/>
              </a:rPr>
              <a:t>环境的准备</a:t>
            </a:r>
          </a:p>
        </p:txBody>
      </p:sp>
      <p:sp>
        <p:nvSpPr>
          <p:cNvPr id="17" name="矩形 16"/>
          <p:cNvSpPr/>
          <p:nvPr/>
        </p:nvSpPr>
        <p:spPr>
          <a:xfrm>
            <a:off x="446405" y="2045970"/>
            <a:ext cx="11299190" cy="3646170"/>
          </a:xfrm>
          <a:prstGeom prst="rect">
            <a:avLst/>
          </a:prstGeom>
        </p:spPr>
        <p:txBody>
          <a:bodyPr wrap="square">
            <a:spAutoFit/>
          </a:bodyPr>
          <a:lstStyle/>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3、通风准备：强制通风与自然通风相比，可以有效降低空间内作业人员中毒窒息的风险，同时提升空间内空气质量，对提升人员作业效率、延长作业时间有明显的促进作用。这项工作中应注意空间内气流路线的设计，如果气体可能含有易燃易爆的成分或粉尘，应选择防爆的通风设备。</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4、通信准备：进入受限空间作业，监护、监控、监管工作都很难落实到直接作业点，从应急的角度来讲，第一时间启动应急措施的难度也很大，因此可靠连续的通信十分必要，同时在空间内作业人员的通信设备根据实际情况考虑防爆、防尘等性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6459855" y="2952750"/>
            <a:ext cx="5486400" cy="3905250"/>
          </a:xfrm>
          <a:prstGeom prst="rect">
            <a:avLst/>
          </a:prstGeom>
        </p:spPr>
      </p:pic>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进入受限空间作业前</a:t>
            </a:r>
          </a:p>
        </p:txBody>
      </p:sp>
      <p:sp>
        <p:nvSpPr>
          <p:cNvPr id="16" name="圆角矩形 15"/>
          <p:cNvSpPr/>
          <p:nvPr/>
        </p:nvSpPr>
        <p:spPr>
          <a:xfrm>
            <a:off x="1187297" y="1200567"/>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latin typeface="微软雅黑" panose="020B0503020204020204" pitchFamily="34" charset="-122"/>
                <a:ea typeface="微软雅黑" panose="020B0503020204020204" pitchFamily="34" charset="-122"/>
                <a:cs typeface="宋体" panose="02010600030101010101" pitchFamily="2" charset="-122"/>
                <a:sym typeface="+mn-ea"/>
              </a:rPr>
              <a:t>人员的准备</a:t>
            </a:r>
          </a:p>
        </p:txBody>
      </p:sp>
      <p:sp>
        <p:nvSpPr>
          <p:cNvPr id="17" name="矩形 16"/>
          <p:cNvSpPr/>
          <p:nvPr/>
        </p:nvSpPr>
        <p:spPr>
          <a:xfrm>
            <a:off x="361950" y="1998345"/>
            <a:ext cx="11299190" cy="1614805"/>
          </a:xfrm>
          <a:prstGeom prst="rect">
            <a:avLst/>
          </a:prstGeom>
        </p:spPr>
        <p:txBody>
          <a:bodyPr wrap="square">
            <a:spAutoFit/>
          </a:bodyPr>
          <a:lstStyle/>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进入受限空间作业人员除常规安全教育外，应有针对性的教育，特别提醒他们对于进出人和物的登记、出现意外情况的应急处置与撤离等。在实际作业时，每一天第一个进入空间作业的人员应设置安全绳及救生三脚架等应急设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401435" y="2856865"/>
            <a:ext cx="5486400" cy="3905250"/>
          </a:xfrm>
          <a:prstGeom prst="rect">
            <a:avLst/>
          </a:prstGeom>
        </p:spPr>
      </p:pic>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进入受限空间作业前</a:t>
            </a:r>
          </a:p>
        </p:txBody>
      </p:sp>
      <p:sp>
        <p:nvSpPr>
          <p:cNvPr id="16" name="圆角矩形 15"/>
          <p:cNvSpPr/>
          <p:nvPr/>
        </p:nvSpPr>
        <p:spPr>
          <a:xfrm>
            <a:off x="1187297" y="1200567"/>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latin typeface="微软雅黑" panose="020B0503020204020204" pitchFamily="34" charset="-122"/>
                <a:ea typeface="微软雅黑" panose="020B0503020204020204" pitchFamily="34" charset="-122"/>
                <a:cs typeface="宋体" panose="02010600030101010101" pitchFamily="2" charset="-122"/>
                <a:sym typeface="+mn-ea"/>
              </a:rPr>
              <a:t>监护人的职责</a:t>
            </a:r>
          </a:p>
        </p:txBody>
      </p:sp>
      <p:sp>
        <p:nvSpPr>
          <p:cNvPr id="17" name="矩形 16"/>
          <p:cNvSpPr/>
          <p:nvPr/>
        </p:nvSpPr>
        <p:spPr>
          <a:xfrm>
            <a:off x="361950" y="1998345"/>
            <a:ext cx="11299190" cy="4154170"/>
          </a:xfrm>
          <a:prstGeom prst="rect">
            <a:avLst/>
          </a:prstGeom>
        </p:spPr>
        <p:txBody>
          <a:bodyPr wrap="square">
            <a:spAutoFit/>
          </a:bodyPr>
          <a:lstStyle/>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受限空间作业监护人较其他作业监护人责任更多，要求作业监护人熟悉作业区域的环境和工艺情况，有判断和处理异常情况的能力，掌握急救知识。所以应当选派责任心强、业务能力强的岗位人员担任，重点做好以下工作：</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1、检查安全措施落实情况；</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2、进出空间的人和物品登记核对；</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3、保持与空间内作业人员通信；</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4、作业过程中定时对空间内气体状态监测；</a:t>
            </a:r>
          </a:p>
          <a:p>
            <a:pPr>
              <a:lnSpc>
                <a:spcPct val="150000"/>
              </a:lnSpc>
              <a:spcBef>
                <a:spcPts val="0"/>
              </a:spcBef>
              <a:spcAft>
                <a:spcPts val="0"/>
              </a:spcAft>
            </a:pPr>
            <a:r>
              <a:rPr lang="zh-CN" altLang="zh-CN" sz="2200" kern="0" dirty="0">
                <a:latin typeface="微软雅黑" panose="020B0503020204020204" pitchFamily="34" charset="-122"/>
                <a:ea typeface="微软雅黑" panose="020B0503020204020204" pitchFamily="34" charset="-122"/>
                <a:cs typeface="宋体" panose="02010600030101010101" pitchFamily="2" charset="-122"/>
              </a:rPr>
              <a:t>5、配备应急装备，作为应急处理及救援的第一人。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1638" y="958829"/>
            <a:ext cx="2349494" cy="2212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6" name="矩形 15"/>
          <p:cNvSpPr/>
          <p:nvPr/>
        </p:nvSpPr>
        <p:spPr>
          <a:xfrm>
            <a:off x="5293888" y="1815820"/>
            <a:ext cx="2508134" cy="332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7" name="矩形 16"/>
          <p:cNvSpPr/>
          <p:nvPr/>
        </p:nvSpPr>
        <p:spPr>
          <a:xfrm>
            <a:off x="4443932" y="953056"/>
            <a:ext cx="487890" cy="472639"/>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4" name="矩形 23"/>
          <p:cNvSpPr/>
          <p:nvPr/>
        </p:nvSpPr>
        <p:spPr>
          <a:xfrm>
            <a:off x="4750051" y="1294934"/>
            <a:ext cx="2691897" cy="1876796"/>
          </a:xfrm>
          <a:prstGeom prst="rect">
            <a:avLst/>
          </a:prstGeom>
        </p:spPr>
        <p:txBody>
          <a:bodyPr wrap="square">
            <a:spAutoFit/>
          </a:bodyPr>
          <a:lstStyle/>
          <a:p>
            <a:pPr algn="ctr" defTabSz="1218565">
              <a:defRPr/>
            </a:pPr>
            <a:r>
              <a:rPr lang="en-US" altLang="zh-CN"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01</a:t>
            </a:r>
            <a:endParaRPr lang="zh-CN" altLang="en-US"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5" name="矩形 24"/>
          <p:cNvSpPr/>
          <p:nvPr/>
        </p:nvSpPr>
        <p:spPr>
          <a:xfrm>
            <a:off x="5316031" y="2770396"/>
            <a:ext cx="1581651" cy="707758"/>
          </a:xfrm>
          <a:prstGeom prst="rect">
            <a:avLst/>
          </a:prstGeom>
        </p:spPr>
        <p:txBody>
          <a:bodyPr wrap="none">
            <a:spAutoFit/>
            <a:scene3d>
              <a:camera prst="orthographicFront"/>
              <a:lightRig rig="threePt" dir="t"/>
            </a:scene3d>
            <a:sp3d contourW="12700"/>
          </a:bodyPr>
          <a:lstStyle/>
          <a:p>
            <a:pPr algn="r"/>
            <a:r>
              <a:rPr lang="en-US" altLang="zh-CN"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PART</a:t>
            </a:r>
            <a:endParaRPr lang="zh-CN" altLang="en-US"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6" name="矩形 25"/>
          <p:cNvSpPr/>
          <p:nvPr/>
        </p:nvSpPr>
        <p:spPr>
          <a:xfrm>
            <a:off x="3447031" y="3678517"/>
            <a:ext cx="5143726" cy="911225"/>
          </a:xfrm>
          <a:prstGeom prst="rect">
            <a:avLst/>
          </a:prstGeom>
        </p:spPr>
        <p:txBody>
          <a:bodyPr wrap="square">
            <a:spAutoFit/>
          </a:bodyPr>
          <a:lstStyle/>
          <a:p>
            <a:pPr lvl="0" algn="ctr"/>
            <a:r>
              <a:rPr lang="zh-CN" altLang="en-US" sz="5325" b="1" dirty="0">
                <a:solidFill>
                  <a:srgbClr val="203864"/>
                </a:solidFill>
                <a:latin typeface="微软雅黑" panose="020B0503020204020204" pitchFamily="34" charset="-122"/>
                <a:ea typeface="微软雅黑" panose="020B0503020204020204" pitchFamily="34" charset="-122"/>
                <a:sym typeface="+mn-ea"/>
              </a:rPr>
              <a:t>事故案例</a:t>
            </a:r>
            <a:endParaRPr lang="zh-CN" altLang="en-US" sz="5325" b="1" kern="0" dirty="0">
              <a:solidFill>
                <a:srgbClr val="203864"/>
              </a:solidFill>
              <a:latin typeface="微软雅黑" panose="020B0503020204020204" pitchFamily="34" charset="-122"/>
              <a:ea typeface="微软雅黑" panose="020B0503020204020204" pitchFamily="34" charset="-122"/>
              <a:cs typeface="+mn-ea"/>
              <a:sym typeface="+mn-ea"/>
            </a:endParaRPr>
          </a:p>
        </p:txBody>
      </p:sp>
      <p:sp>
        <p:nvSpPr>
          <p:cNvPr id="2" name="矩形 1"/>
          <p:cNvSpPr/>
          <p:nvPr/>
        </p:nvSpPr>
        <p:spPr>
          <a:xfrm>
            <a:off x="0" y="6311900"/>
            <a:ext cx="12192000" cy="5461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6205" y="469265"/>
            <a:ext cx="4339590" cy="398780"/>
          </a:xfrm>
          <a:prstGeom prst="rect">
            <a:avLst/>
          </a:prstGeom>
        </p:spPr>
        <p:txBody>
          <a:bodyPr wrap="squar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进入受限空间作业后</a:t>
            </a:r>
          </a:p>
        </p:txBody>
      </p:sp>
      <p:sp>
        <p:nvSpPr>
          <p:cNvPr id="17" name="矩形 16"/>
          <p:cNvSpPr/>
          <p:nvPr/>
        </p:nvSpPr>
        <p:spPr>
          <a:xfrm>
            <a:off x="384810" y="2012315"/>
            <a:ext cx="5620385" cy="3046095"/>
          </a:xfrm>
          <a:prstGeom prst="rect">
            <a:avLst/>
          </a:prstGeom>
        </p:spPr>
        <p:txBody>
          <a:bodyPr wrap="square">
            <a:spAutoFit/>
          </a:bodyPr>
          <a:lstStyle/>
          <a:p>
            <a:pPr>
              <a:lnSpc>
                <a:spcPct val="200000"/>
              </a:lnSpc>
              <a:spcBef>
                <a:spcPts val="0"/>
              </a:spcBef>
              <a:spcAft>
                <a:spcPts val="0"/>
              </a:spcAft>
            </a:pPr>
            <a:r>
              <a:rPr sz="2400" kern="0" dirty="0">
                <a:latin typeface="微软雅黑" panose="020B0503020204020204" pitchFamily="34" charset="-122"/>
                <a:ea typeface="微软雅黑" panose="020B0503020204020204" pitchFamily="34" charset="-122"/>
                <a:cs typeface="宋体" panose="02010600030101010101" pitchFamily="2" charset="-122"/>
              </a:rPr>
              <a:t>作业结束后，应根据进出人和物品登记表检查是否有遗留；如果进入通道并不立即关闭，应及时安装规范的封闭器，防止无关人员误入。</a:t>
            </a:r>
          </a:p>
        </p:txBody>
      </p:sp>
      <p:pic>
        <p:nvPicPr>
          <p:cNvPr id="4" name="图片 3"/>
          <p:cNvPicPr>
            <a:picLocks noChangeAspect="1"/>
          </p:cNvPicPr>
          <p:nvPr/>
        </p:nvPicPr>
        <p:blipFill>
          <a:blip r:embed="rId3"/>
          <a:stretch>
            <a:fillRect/>
          </a:stretch>
        </p:blipFill>
        <p:spPr>
          <a:xfrm>
            <a:off x="6124575" y="1697990"/>
            <a:ext cx="5705475" cy="4057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0174" y="3321452"/>
            <a:ext cx="9785785" cy="1338828"/>
          </a:xfrm>
          <a:prstGeom prst="rect">
            <a:avLst/>
          </a:prstGeom>
        </p:spPr>
        <p:txBody>
          <a:bodyPr wrap="square">
            <a:spAutoFit/>
          </a:bodyPr>
          <a:lstStyle/>
          <a:p>
            <a:pPr marL="34290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严禁不审批开展作业。针对可能逸出硫化氢等有毒有害气体的清淤、清污、维修等作业，严格履行审批手续，重点确认相应防护措施，确保作业现场有持续稳定的机械通风，并配备空气呼吸器等个体防护装备和应急装备。</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908023" y="5456108"/>
            <a:ext cx="9780998" cy="923330"/>
          </a:xfrm>
          <a:prstGeom prst="rect">
            <a:avLst/>
          </a:prstGeom>
        </p:spPr>
        <p:txBody>
          <a:bodyPr wrap="square">
            <a:spAutoFit/>
          </a:bodyPr>
          <a:lstStyle/>
          <a:p>
            <a:pPr marL="28575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在排查出的每个有限空间作业场所或设备附近设置清晰、醒目、规范的安全警示标识，标明主要危险有害因素，警示有限空间风险，严禁擅自进入和盲目施救。</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3467616"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企业应该怎么做？</a:t>
            </a:r>
          </a:p>
        </p:txBody>
      </p:sp>
      <p:sp>
        <p:nvSpPr>
          <p:cNvPr id="16" name="圆角矩形 15"/>
          <p:cNvSpPr/>
          <p:nvPr/>
        </p:nvSpPr>
        <p:spPr>
          <a:xfrm>
            <a:off x="1119352" y="1403132"/>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全面辨识本企业有限空间</a:t>
            </a:r>
            <a:endParaRPr lang="zh-CN" altLang="en-US" dirty="0">
              <a:solidFill>
                <a:schemeClr val="bg1"/>
              </a:solidFill>
            </a:endParaRPr>
          </a:p>
        </p:txBody>
      </p:sp>
      <p:sp>
        <p:nvSpPr>
          <p:cNvPr id="17" name="矩形 16"/>
          <p:cNvSpPr/>
          <p:nvPr/>
        </p:nvSpPr>
        <p:spPr>
          <a:xfrm>
            <a:off x="1187668" y="2033776"/>
            <a:ext cx="9454055" cy="369332"/>
          </a:xfrm>
          <a:prstGeom prst="rect">
            <a:avLst/>
          </a:prstGeom>
        </p:spPr>
        <p:txBody>
          <a:bodyPr wrap="square">
            <a:spAutoFit/>
          </a:bodyPr>
          <a:lstStyle/>
          <a:p>
            <a:r>
              <a:rPr lang="zh-CN" altLang="zh-CN" kern="0" dirty="0">
                <a:latin typeface="微软雅黑" panose="020B0503020204020204" pitchFamily="34" charset="-122"/>
                <a:ea typeface="微软雅黑" panose="020B0503020204020204" pitchFamily="34" charset="-122"/>
                <a:cs typeface="宋体" panose="02010600030101010101" pitchFamily="2" charset="-122"/>
              </a:rPr>
              <a:t>掌握危险有害因素等基本情况，建立管理台账并报送属地安全监管部门。</a:t>
            </a:r>
            <a:endParaRPr lang="zh-CN" altLang="en-US" dirty="0"/>
          </a:p>
        </p:txBody>
      </p:sp>
      <p:sp>
        <p:nvSpPr>
          <p:cNvPr id="18" name="圆角矩形 17"/>
          <p:cNvSpPr/>
          <p:nvPr/>
        </p:nvSpPr>
        <p:spPr>
          <a:xfrm>
            <a:off x="1145627" y="2722180"/>
            <a:ext cx="6169573"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建立健全并严格执行有限空间作业审批制度</a:t>
            </a:r>
            <a:endParaRPr lang="zh-CN" altLang="en-US" dirty="0">
              <a:solidFill>
                <a:schemeClr val="bg1"/>
              </a:solidFill>
            </a:endParaRPr>
          </a:p>
        </p:txBody>
      </p:sp>
      <p:sp>
        <p:nvSpPr>
          <p:cNvPr id="19" name="圆角矩形 18"/>
          <p:cNvSpPr/>
          <p:nvPr/>
        </p:nvSpPr>
        <p:spPr>
          <a:xfrm>
            <a:off x="1203435" y="4861036"/>
            <a:ext cx="3116317"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设置安全警示标识</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8643" y="4346207"/>
            <a:ext cx="9706958" cy="923330"/>
          </a:xfrm>
          <a:prstGeom prst="rect">
            <a:avLst/>
          </a:prstGeom>
        </p:spPr>
        <p:txBody>
          <a:bodyPr wrap="square">
            <a:spAutoFit/>
          </a:bodyPr>
          <a:lstStyle/>
          <a:p>
            <a:pPr marL="34290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开展安全培训，确保企业安全管理人员熟知并严格落实有限空间作业有关规定，确保作业人员掌握有限空间作业安全知识和应急救援方法。</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3467616"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企业应该怎么做？</a:t>
            </a:r>
          </a:p>
        </p:txBody>
      </p:sp>
      <p:sp>
        <p:nvSpPr>
          <p:cNvPr id="16" name="圆角矩形 15"/>
          <p:cNvSpPr/>
          <p:nvPr/>
        </p:nvSpPr>
        <p:spPr>
          <a:xfrm>
            <a:off x="1119352" y="1403132"/>
            <a:ext cx="4556234"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加强应急演练，杜绝盲目施救</a:t>
            </a:r>
            <a:endParaRPr lang="zh-CN" altLang="en-US" dirty="0">
              <a:solidFill>
                <a:schemeClr val="bg1"/>
              </a:solidFill>
            </a:endParaRPr>
          </a:p>
        </p:txBody>
      </p:sp>
      <p:sp>
        <p:nvSpPr>
          <p:cNvPr id="17" name="矩形 16"/>
          <p:cNvSpPr/>
          <p:nvPr/>
        </p:nvSpPr>
        <p:spPr>
          <a:xfrm>
            <a:off x="761986" y="2033776"/>
            <a:ext cx="9454055" cy="1289905"/>
          </a:xfrm>
          <a:prstGeom prst="rect">
            <a:avLst/>
          </a:prstGeom>
        </p:spPr>
        <p:txBody>
          <a:bodyPr wrap="square">
            <a:spAutoFit/>
          </a:bodyPr>
          <a:lstStyle/>
          <a:p>
            <a:pPr marL="342900" algn="just">
              <a:lnSpc>
                <a:spcPct val="150000"/>
              </a:lnSpc>
            </a:pPr>
            <a:r>
              <a:rPr lang="zh-CN" altLang="en-US" kern="0" dirty="0">
                <a:latin typeface="微软雅黑" panose="020B0503020204020204" pitchFamily="34" charset="-122"/>
                <a:ea typeface="微软雅黑" panose="020B0503020204020204" pitchFamily="34" charset="-122"/>
                <a:cs typeface="宋体" panose="02010600030101010101" pitchFamily="2" charset="-122"/>
              </a:rPr>
              <a:t>制定有限空间作业应急预案，配备必要的应急防护装备，开展针对性的应急演练，提高有关人员对有限空间作业场所风险的认识，加强现场安全监护，发生意外进行科学施救，杜绝盲目施救。</a:t>
            </a:r>
          </a:p>
        </p:txBody>
      </p:sp>
      <p:sp>
        <p:nvSpPr>
          <p:cNvPr id="18" name="圆角矩形 17"/>
          <p:cNvSpPr/>
          <p:nvPr/>
        </p:nvSpPr>
        <p:spPr>
          <a:xfrm>
            <a:off x="1114097" y="3746935"/>
            <a:ext cx="46718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参加有限空间作业专题安全培训</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
          <p:cNvSpPr/>
          <p:nvPr/>
        </p:nvSpPr>
        <p:spPr bwMode="gray">
          <a:xfrm rot="14230165">
            <a:off x="6048949" y="4319286"/>
            <a:ext cx="1369556"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FFC000"/>
          </a:solidFill>
          <a:ln w="0">
            <a:noFill/>
            <a:prstDash val="solid"/>
            <a:round/>
          </a:ln>
        </p:spPr>
        <p:txBody>
          <a:bodyPr/>
          <a:lstStyle/>
          <a:p>
            <a:pPr>
              <a:defRPr/>
            </a:pPr>
            <a:endParaRPr lang="zh-CN" altLang="en-US">
              <a:solidFill>
                <a:srgbClr val="000000"/>
              </a:solidFill>
            </a:endParaRP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矩形 32"/>
          <p:cNvSpPr/>
          <p:nvPr/>
        </p:nvSpPr>
        <p:spPr>
          <a:xfrm>
            <a:off x="1558067"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制度管理</a:t>
            </a:r>
          </a:p>
        </p:txBody>
      </p:sp>
      <p:sp>
        <p:nvSpPr>
          <p:cNvPr id="34" name="Freeform 4"/>
          <p:cNvSpPr/>
          <p:nvPr/>
        </p:nvSpPr>
        <p:spPr bwMode="gray">
          <a:xfrm>
            <a:off x="4232889" y="3507422"/>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DB6413"/>
          </a:solidFill>
          <a:ln w="0">
            <a:noFill/>
            <a:prstDash val="solid"/>
            <a:round/>
          </a:ln>
        </p:spPr>
        <p:txBody>
          <a:bodyPr/>
          <a:lstStyle/>
          <a:p>
            <a:pPr>
              <a:defRPr/>
            </a:pPr>
            <a:endParaRPr lang="zh-CN" altLang="en-US">
              <a:solidFill>
                <a:srgbClr val="000000"/>
              </a:solidFill>
            </a:endParaRPr>
          </a:p>
        </p:txBody>
      </p:sp>
      <p:sp>
        <p:nvSpPr>
          <p:cNvPr id="35" name="Freeform 5"/>
          <p:cNvSpPr/>
          <p:nvPr/>
        </p:nvSpPr>
        <p:spPr bwMode="gray">
          <a:xfrm rot="7200000">
            <a:off x="5925163" y="2427922"/>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lang="zh-CN" altLang="en-US">
              <a:solidFill>
                <a:srgbClr val="000000"/>
              </a:solidFill>
            </a:endParaRPr>
          </a:p>
        </p:txBody>
      </p:sp>
      <p:grpSp>
        <p:nvGrpSpPr>
          <p:cNvPr id="36" name="Group 6"/>
          <p:cNvGrpSpPr/>
          <p:nvPr/>
        </p:nvGrpSpPr>
        <p:grpSpPr bwMode="auto">
          <a:xfrm>
            <a:off x="4315439" y="2413634"/>
            <a:ext cx="2349500" cy="2066925"/>
            <a:chOff x="1712" y="1389"/>
            <a:chExt cx="1480" cy="1302"/>
          </a:xfrm>
          <a:solidFill>
            <a:schemeClr val="accent1"/>
          </a:solidFill>
        </p:grpSpPr>
        <p:sp>
          <p:nvSpPr>
            <p:cNvPr id="37"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38"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39"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40" name="Group 11"/>
          <p:cNvGrpSpPr/>
          <p:nvPr/>
        </p:nvGrpSpPr>
        <p:grpSpPr bwMode="auto">
          <a:xfrm>
            <a:off x="6124702" y="3345822"/>
            <a:ext cx="2057400" cy="2192338"/>
            <a:chOff x="2854" y="1996"/>
            <a:chExt cx="1296" cy="1381"/>
          </a:xfrm>
          <a:solidFill>
            <a:srgbClr val="FCC818"/>
          </a:solidFill>
        </p:grpSpPr>
        <p:sp>
          <p:nvSpPr>
            <p:cNvPr id="41"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42"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43"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44" name="Group 15"/>
          <p:cNvGrpSpPr/>
          <p:nvPr/>
        </p:nvGrpSpPr>
        <p:grpSpPr bwMode="auto">
          <a:xfrm>
            <a:off x="4224951" y="4712334"/>
            <a:ext cx="2493963" cy="1395413"/>
            <a:chOff x="1655" y="2837"/>
            <a:chExt cx="1571" cy="879"/>
          </a:xfrm>
          <a:solidFill>
            <a:schemeClr val="accent2"/>
          </a:solidFill>
        </p:grpSpPr>
        <p:sp>
          <p:nvSpPr>
            <p:cNvPr id="45"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46"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47"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48" name="文本框 17"/>
          <p:cNvSpPr txBox="1"/>
          <p:nvPr/>
        </p:nvSpPr>
        <p:spPr>
          <a:xfrm>
            <a:off x="1522602" y="4782670"/>
            <a:ext cx="2556865" cy="1815882"/>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企业要对有限空间进行识别，确定有限空间的数量、位置以及危险有害因素等基本情况，建立有限空间管理台账并及时更新。长期存在风险的有限空间，需设置醒目的标志、标示。</a:t>
            </a:r>
          </a:p>
        </p:txBody>
      </p:sp>
      <p:sp>
        <p:nvSpPr>
          <p:cNvPr id="49" name="文本框 18"/>
          <p:cNvSpPr txBox="1"/>
          <p:nvPr/>
        </p:nvSpPr>
        <p:spPr>
          <a:xfrm>
            <a:off x="1506837" y="4213341"/>
            <a:ext cx="2556865" cy="607667"/>
          </a:xfrm>
          <a:prstGeom prst="rect">
            <a:avLst/>
          </a:prstGeom>
          <a:noFill/>
        </p:spPr>
        <p:txBody>
          <a:bodyPr wrap="square" rtlCol="0">
            <a:spAutoFit/>
          </a:bodyPr>
          <a:lstStyle/>
          <a:p>
            <a:pPr>
              <a:lnSpc>
                <a:spcPct val="133000"/>
              </a:lnSpc>
              <a:defRPr/>
            </a:pP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建立作业台账</a:t>
            </a:r>
          </a:p>
        </p:txBody>
      </p:sp>
      <p:sp>
        <p:nvSpPr>
          <p:cNvPr id="52" name="文本框 21"/>
          <p:cNvSpPr txBox="1"/>
          <p:nvPr/>
        </p:nvSpPr>
        <p:spPr>
          <a:xfrm>
            <a:off x="4903076" y="1385815"/>
            <a:ext cx="2569779" cy="1077218"/>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进行有限空间作业前必须严格实行作业审批制度，严禁擅自进入有限空间作业。</a:t>
            </a:r>
          </a:p>
        </p:txBody>
      </p:sp>
      <p:sp>
        <p:nvSpPr>
          <p:cNvPr id="53" name="文本框 22"/>
          <p:cNvSpPr txBox="1"/>
          <p:nvPr/>
        </p:nvSpPr>
        <p:spPr>
          <a:xfrm>
            <a:off x="4627402" y="911080"/>
            <a:ext cx="2892749" cy="523220"/>
          </a:xfrm>
          <a:prstGeom prst="rect">
            <a:avLst/>
          </a:prstGeom>
          <a:noFill/>
        </p:spPr>
        <p:txBody>
          <a:bodyPr wrap="square" rtlCol="0">
            <a:spAutoFit/>
          </a:bodyPr>
          <a:lstStyle/>
          <a:p>
            <a:pPr algn="ct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严格作业审批</a:t>
            </a:r>
          </a:p>
        </p:txBody>
      </p:sp>
      <p:sp>
        <p:nvSpPr>
          <p:cNvPr id="54" name="文本框 21"/>
          <p:cNvSpPr txBox="1"/>
          <p:nvPr/>
        </p:nvSpPr>
        <p:spPr>
          <a:xfrm>
            <a:off x="8429297" y="4785911"/>
            <a:ext cx="2559269" cy="1815882"/>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有限空间作业的工贸企业应当建立六项安全生产制度和规程。</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(1)</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安全责任制度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应急管理制度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审批制度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安全操作规程</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作业现场安全管理制度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相关人员安全培训教育制度</a:t>
            </a:r>
          </a:p>
        </p:txBody>
      </p:sp>
      <p:sp>
        <p:nvSpPr>
          <p:cNvPr id="55" name="文本框 22"/>
          <p:cNvSpPr txBox="1"/>
          <p:nvPr/>
        </p:nvSpPr>
        <p:spPr>
          <a:xfrm>
            <a:off x="8153623" y="4311176"/>
            <a:ext cx="2892749" cy="523220"/>
          </a:xfrm>
          <a:prstGeom prst="rect">
            <a:avLst/>
          </a:prstGeom>
          <a:noFill/>
        </p:spPr>
        <p:txBody>
          <a:bodyPr wrap="square" rtlCol="0">
            <a:spAutoFit/>
          </a:bodyPr>
          <a:lstStyle/>
          <a:p>
            <a:pPr algn="ct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建立管理制度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47"/>
          <p:cNvGrpSpPr/>
          <p:nvPr/>
        </p:nvGrpSpPr>
        <p:grpSpPr>
          <a:xfrm>
            <a:off x="1525891" y="1196995"/>
            <a:ext cx="4242225" cy="700169"/>
            <a:chOff x="2159496" y="1391204"/>
            <a:chExt cx="5460503" cy="590105"/>
          </a:xfrm>
        </p:grpSpPr>
        <p:sp>
          <p:nvSpPr>
            <p:cNvPr id="20" name="任意多边形 19"/>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有限空间作业安全责任制度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9" name="任意多边形 18"/>
          <p:cNvSpPr/>
          <p:nvPr/>
        </p:nvSpPr>
        <p:spPr>
          <a:xfrm>
            <a:off x="817144" y="1230568"/>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23" name="组合 48"/>
          <p:cNvGrpSpPr/>
          <p:nvPr/>
        </p:nvGrpSpPr>
        <p:grpSpPr>
          <a:xfrm>
            <a:off x="1525891" y="2057362"/>
            <a:ext cx="4242225" cy="700169"/>
            <a:chOff x="2159496" y="2179391"/>
            <a:chExt cx="5460503" cy="590105"/>
          </a:xfrm>
        </p:grpSpPr>
        <p:sp>
          <p:nvSpPr>
            <p:cNvPr id="27" name="任意多边形 26"/>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有限空间作业审批制度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26" name="任意多边形 25"/>
          <p:cNvSpPr/>
          <p:nvPr/>
        </p:nvSpPr>
        <p:spPr>
          <a:xfrm>
            <a:off x="817144" y="209093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0" name="组合 49"/>
          <p:cNvGrpSpPr/>
          <p:nvPr/>
        </p:nvGrpSpPr>
        <p:grpSpPr>
          <a:xfrm>
            <a:off x="1525891" y="2917730"/>
            <a:ext cx="4242225" cy="700168"/>
            <a:chOff x="2159496" y="2967579"/>
            <a:chExt cx="5460503" cy="590104"/>
          </a:xfrm>
        </p:grpSpPr>
        <p:sp>
          <p:nvSpPr>
            <p:cNvPr id="41" name="任意多边形 40"/>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有限空间作业现场安全管理制度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40" name="任意多边形 39"/>
          <p:cNvSpPr/>
          <p:nvPr/>
        </p:nvSpPr>
        <p:spPr>
          <a:xfrm>
            <a:off x="817144" y="295130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44" name="组合 50"/>
          <p:cNvGrpSpPr/>
          <p:nvPr/>
        </p:nvGrpSpPr>
        <p:grpSpPr>
          <a:xfrm>
            <a:off x="1525891" y="3778096"/>
            <a:ext cx="4242225" cy="700168"/>
            <a:chOff x="2159496" y="3755765"/>
            <a:chExt cx="5460503" cy="590104"/>
          </a:xfrm>
        </p:grpSpPr>
        <p:sp>
          <p:nvSpPr>
            <p:cNvPr id="48" name="任意多边形 47"/>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r>
                <a:rPr lang="zh-CN" altLang="zh-CN" dirty="0">
                  <a:latin typeface="微软雅黑" panose="020B0503020204020204" pitchFamily="34" charset="-122"/>
                  <a:ea typeface="微软雅黑" panose="020B0503020204020204" pitchFamily="34" charset="-122"/>
                </a:rPr>
                <a:t>人员安全培训教育制度</a:t>
              </a:r>
            </a:p>
          </p:txBody>
        </p:sp>
      </p:grpSp>
      <p:sp>
        <p:nvSpPr>
          <p:cNvPr id="47" name="任意多边形 46"/>
          <p:cNvSpPr/>
          <p:nvPr/>
        </p:nvSpPr>
        <p:spPr>
          <a:xfrm>
            <a:off x="817144" y="3811667"/>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51" name="组合 70"/>
          <p:cNvGrpSpPr/>
          <p:nvPr/>
        </p:nvGrpSpPr>
        <p:grpSpPr>
          <a:xfrm>
            <a:off x="1525891" y="4638462"/>
            <a:ext cx="4242225" cy="700168"/>
            <a:chOff x="2159496" y="3755765"/>
            <a:chExt cx="5460503" cy="590104"/>
          </a:xfrm>
        </p:grpSpPr>
        <p:sp>
          <p:nvSpPr>
            <p:cNvPr id="55" name="任意多边形 54"/>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56" name="任意多边形 55"/>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有限空间作业应急管理制度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54" name="任意多边形 53"/>
          <p:cNvSpPr/>
          <p:nvPr/>
        </p:nvSpPr>
        <p:spPr>
          <a:xfrm>
            <a:off x="817144" y="467203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93" name="组合 70"/>
          <p:cNvGrpSpPr/>
          <p:nvPr/>
        </p:nvGrpSpPr>
        <p:grpSpPr>
          <a:xfrm>
            <a:off x="1525891" y="5498828"/>
            <a:ext cx="4242225" cy="700168"/>
            <a:chOff x="2159496" y="3755765"/>
            <a:chExt cx="5460503" cy="590104"/>
          </a:xfrm>
        </p:grpSpPr>
        <p:sp>
          <p:nvSpPr>
            <p:cNvPr id="97" name="任意多边形 96"/>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98" name="任意多边形 97"/>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有限空间作业安全操作规程</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96" name="任意多边形 95"/>
          <p:cNvSpPr/>
          <p:nvPr/>
        </p:nvSpPr>
        <p:spPr>
          <a:xfrm>
            <a:off x="817144" y="5532397"/>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36" name="组合 47"/>
          <p:cNvGrpSpPr/>
          <p:nvPr/>
        </p:nvGrpSpPr>
        <p:grpSpPr>
          <a:xfrm>
            <a:off x="7031127" y="1207269"/>
            <a:ext cx="4242225" cy="700169"/>
            <a:chOff x="2159496" y="1391204"/>
            <a:chExt cx="5460503" cy="590105"/>
          </a:xfrm>
        </p:grpSpPr>
        <p:sp>
          <p:nvSpPr>
            <p:cNvPr id="140" name="任意多边形 139"/>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41" name="任意多边形 140"/>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有限空间辨识清单</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39" name="任意多边形 138"/>
          <p:cNvSpPr/>
          <p:nvPr/>
        </p:nvSpPr>
        <p:spPr>
          <a:xfrm>
            <a:off x="6322380" y="1240842"/>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7</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30" name="组合 48"/>
          <p:cNvGrpSpPr/>
          <p:nvPr/>
        </p:nvGrpSpPr>
        <p:grpSpPr>
          <a:xfrm>
            <a:off x="7031127" y="2067636"/>
            <a:ext cx="4242225" cy="700169"/>
            <a:chOff x="2159496" y="2179391"/>
            <a:chExt cx="5460503" cy="590105"/>
          </a:xfrm>
        </p:grpSpPr>
        <p:sp>
          <p:nvSpPr>
            <p:cNvPr id="134" name="任意多边形 133"/>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135" name="任意多边形 134"/>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有限空间管理台账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33" name="任意多边形 132"/>
          <p:cNvSpPr/>
          <p:nvPr/>
        </p:nvSpPr>
        <p:spPr>
          <a:xfrm>
            <a:off x="6322380" y="2101209"/>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8</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24" name="组合 49"/>
          <p:cNvGrpSpPr/>
          <p:nvPr/>
        </p:nvGrpSpPr>
        <p:grpSpPr>
          <a:xfrm>
            <a:off x="7031127" y="2928004"/>
            <a:ext cx="4242225" cy="700168"/>
            <a:chOff x="2159496" y="2967579"/>
            <a:chExt cx="5460503" cy="590104"/>
          </a:xfrm>
        </p:grpSpPr>
        <p:sp>
          <p:nvSpPr>
            <p:cNvPr id="128" name="任意多边形 127"/>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29" name="任意多边形 128"/>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有限空间作业票</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27" name="任意多边形 126"/>
          <p:cNvSpPr/>
          <p:nvPr/>
        </p:nvSpPr>
        <p:spPr>
          <a:xfrm>
            <a:off x="6322380" y="296157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9</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18" name="组合 50"/>
          <p:cNvGrpSpPr/>
          <p:nvPr/>
        </p:nvGrpSpPr>
        <p:grpSpPr>
          <a:xfrm>
            <a:off x="7031127" y="3788370"/>
            <a:ext cx="4242225" cy="700168"/>
            <a:chOff x="2159496" y="3755765"/>
            <a:chExt cx="5460503" cy="590104"/>
          </a:xfrm>
        </p:grpSpPr>
        <p:sp>
          <p:nvSpPr>
            <p:cNvPr id="122" name="任意多边形 121"/>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23" name="任意多边形 122"/>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安全培训记录</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21" name="任意多边形 120"/>
          <p:cNvSpPr/>
          <p:nvPr/>
        </p:nvSpPr>
        <p:spPr>
          <a:xfrm>
            <a:off x="6322380" y="382194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10</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12" name="组合 70"/>
          <p:cNvGrpSpPr/>
          <p:nvPr/>
        </p:nvGrpSpPr>
        <p:grpSpPr>
          <a:xfrm>
            <a:off x="7031127" y="4648736"/>
            <a:ext cx="4242225" cy="700168"/>
            <a:chOff x="2159496" y="3755765"/>
            <a:chExt cx="5460503" cy="590104"/>
          </a:xfrm>
        </p:grpSpPr>
        <p:sp>
          <p:nvSpPr>
            <p:cNvPr id="116" name="任意多边形 115"/>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17" name="任意多边形 116"/>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有限空间专项应急预案</a:t>
              </a:r>
            </a:p>
          </p:txBody>
        </p:sp>
      </p:grpSp>
      <p:sp>
        <p:nvSpPr>
          <p:cNvPr id="115" name="任意多边形 114"/>
          <p:cNvSpPr/>
          <p:nvPr/>
        </p:nvSpPr>
        <p:spPr>
          <a:xfrm>
            <a:off x="6322380" y="468230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06" name="组合 70"/>
          <p:cNvGrpSpPr/>
          <p:nvPr/>
        </p:nvGrpSpPr>
        <p:grpSpPr>
          <a:xfrm>
            <a:off x="7031127" y="5509102"/>
            <a:ext cx="4242225" cy="700168"/>
            <a:chOff x="2159496" y="3755765"/>
            <a:chExt cx="5460503" cy="590104"/>
          </a:xfrm>
        </p:grpSpPr>
        <p:sp>
          <p:nvSpPr>
            <p:cNvPr id="110" name="任意多边形 109"/>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11" name="任意多边形 110"/>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有限空间应急装备、物资</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09" name="任意多边形 108"/>
          <p:cNvSpPr/>
          <p:nvPr/>
        </p:nvSpPr>
        <p:spPr>
          <a:xfrm>
            <a:off x="6322380" y="554267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9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矩形 144"/>
          <p:cNvSpPr/>
          <p:nvPr/>
        </p:nvSpPr>
        <p:spPr>
          <a:xfrm>
            <a:off x="1558067"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制度管理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200"/>
                                        <p:tgtEl>
                                          <p:spTgt spid="1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left)">
                                      <p:cBhvr>
                                        <p:cTn id="15" dur="300"/>
                                        <p:tgtEl>
                                          <p:spTgt spid="14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p:cTn id="19" dur="300" fill="hold"/>
                                        <p:tgtEl>
                                          <p:spTgt spid="144"/>
                                        </p:tgtEl>
                                        <p:attrNameLst>
                                          <p:attrName>ppt_w</p:attrName>
                                        </p:attrNameLst>
                                      </p:cBhvr>
                                      <p:tavLst>
                                        <p:tav tm="0">
                                          <p:val>
                                            <p:fltVal val="0"/>
                                          </p:val>
                                        </p:tav>
                                        <p:tav tm="100000">
                                          <p:val>
                                            <p:strVal val="#ppt_w"/>
                                          </p:val>
                                        </p:tav>
                                      </p:tavLst>
                                    </p:anim>
                                    <p:anim calcmode="lin" valueType="num">
                                      <p:cBhvr>
                                        <p:cTn id="20" dur="300" fill="hold"/>
                                        <p:tgtEl>
                                          <p:spTgt spid="144"/>
                                        </p:tgtEl>
                                        <p:attrNameLst>
                                          <p:attrName>ppt_h</p:attrName>
                                        </p:attrNameLst>
                                      </p:cBhvr>
                                      <p:tavLst>
                                        <p:tav tm="0">
                                          <p:val>
                                            <p:fltVal val="0"/>
                                          </p:val>
                                        </p:tav>
                                        <p:tav tm="100000">
                                          <p:val>
                                            <p:strVal val="#ppt_h"/>
                                          </p:val>
                                        </p:tav>
                                      </p:tavLst>
                                    </p:anim>
                                    <p:anim calcmode="lin" valueType="num">
                                      <p:cBhvr>
                                        <p:cTn id="21" dur="300" fill="hold"/>
                                        <p:tgtEl>
                                          <p:spTgt spid="144"/>
                                        </p:tgtEl>
                                        <p:attrNameLst>
                                          <p:attrName>style.rotation</p:attrName>
                                        </p:attrNameLst>
                                      </p:cBhvr>
                                      <p:tavLst>
                                        <p:tav tm="0">
                                          <p:val>
                                            <p:fltVal val="90"/>
                                          </p:val>
                                        </p:tav>
                                        <p:tav tm="100000">
                                          <p:val>
                                            <p:fltVal val="0"/>
                                          </p:val>
                                        </p:tav>
                                      </p:tavLst>
                                    </p:anim>
                                    <p:animEffect transition="in" filter="fade">
                                      <p:cBhvr>
                                        <p:cTn id="22" dur="3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42" grpId="0" animBg="1"/>
      <p:bldP spid="143" grpId="0" animBg="1"/>
      <p:bldP spid="1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1"/>
          <p:cNvSpPr>
            <a:spLocks noChangeAspect="1"/>
          </p:cNvSpPr>
          <p:nvPr/>
        </p:nvSpPr>
        <p:spPr>
          <a:xfrm>
            <a:off x="937809" y="983873"/>
            <a:ext cx="10558164" cy="524772"/>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b="1" kern="0" dirty="0">
                <a:solidFill>
                  <a:srgbClr val="F9F9F9"/>
                </a:solidFill>
                <a:latin typeface="微软雅黑" panose="020B0503020204020204" pitchFamily="34" charset="-122"/>
                <a:ea typeface="微软雅黑" panose="020B0503020204020204" pitchFamily="34" charset="-122"/>
              </a:rPr>
              <a:t>作业安全要求</a:t>
            </a:r>
          </a:p>
        </p:txBody>
      </p:sp>
      <p:sp>
        <p:nvSpPr>
          <p:cNvPr id="203" name="深色1"/>
          <p:cNvSpPr>
            <a:spLocks noChangeAspect="1" noChangeArrowheads="1"/>
          </p:cNvSpPr>
          <p:nvPr/>
        </p:nvSpPr>
        <p:spPr bwMode="ltGray">
          <a:xfrm>
            <a:off x="652847" y="975922"/>
            <a:ext cx="1021841" cy="520567"/>
          </a:xfrm>
          <a:prstGeom prst="homePlate">
            <a:avLst>
              <a:gd name="adj" fmla="val 25000"/>
            </a:avLst>
          </a:prstGeom>
          <a:solidFill>
            <a:srgbClr val="EB6C15"/>
          </a:solidFill>
          <a:ln w="28575"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pPr>
            <a:endParaRPr lang="zh-CN" altLang="zh-CN" sz="2000" kern="0">
              <a:solidFill>
                <a:srgbClr val="F9F9F9"/>
              </a:solidFill>
              <a:latin typeface="微软雅黑" panose="020B0503020204020204" pitchFamily="34" charset="-122"/>
              <a:ea typeface="微软雅黑" panose="020B0503020204020204" pitchFamily="34" charset="-122"/>
            </a:endParaRPr>
          </a:p>
        </p:txBody>
      </p:sp>
      <p:sp>
        <p:nvSpPr>
          <p:cNvPr id="204" name="文本2"/>
          <p:cNvSpPr>
            <a:spLocks noChangeAspect="1"/>
          </p:cNvSpPr>
          <p:nvPr/>
        </p:nvSpPr>
        <p:spPr>
          <a:xfrm>
            <a:off x="1496135" y="1512576"/>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必须严格实行作业审批制度，严禁擅自进入有限空间作业</a:t>
            </a:r>
          </a:p>
        </p:txBody>
      </p:sp>
      <p:sp>
        <p:nvSpPr>
          <p:cNvPr id="205" name="深色2"/>
          <p:cNvSpPr>
            <a:spLocks noChangeAspect="1"/>
          </p:cNvSpPr>
          <p:nvPr/>
        </p:nvSpPr>
        <p:spPr>
          <a:xfrm>
            <a:off x="652847" y="1511251"/>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8" name="文本2"/>
          <p:cNvSpPr>
            <a:spLocks noChangeAspect="1"/>
          </p:cNvSpPr>
          <p:nvPr/>
        </p:nvSpPr>
        <p:spPr>
          <a:xfrm>
            <a:off x="1496135" y="2021064"/>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作业前，应当将有限空间作业方案和作业现场可能存在的危险有害因素、防控措施告知作业人员</a:t>
            </a:r>
          </a:p>
        </p:txBody>
      </p:sp>
      <p:sp>
        <p:nvSpPr>
          <p:cNvPr id="219" name="深色2"/>
          <p:cNvSpPr>
            <a:spLocks noChangeAspect="1"/>
          </p:cNvSpPr>
          <p:nvPr/>
        </p:nvSpPr>
        <p:spPr>
          <a:xfrm>
            <a:off x="652847" y="2019739"/>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2</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0" name="文本2"/>
          <p:cNvSpPr>
            <a:spLocks noChangeAspect="1"/>
          </p:cNvSpPr>
          <p:nvPr/>
        </p:nvSpPr>
        <p:spPr>
          <a:xfrm>
            <a:off x="1496135" y="2528941"/>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采取可靠隔断措施，将可能危及作业安全的设施设备、存在有毒有害物质的空间与作业地点隔开</a:t>
            </a:r>
          </a:p>
        </p:txBody>
      </p:sp>
      <p:sp>
        <p:nvSpPr>
          <p:cNvPr id="221" name="深色2"/>
          <p:cNvSpPr>
            <a:spLocks noChangeAspect="1"/>
          </p:cNvSpPr>
          <p:nvPr/>
        </p:nvSpPr>
        <p:spPr>
          <a:xfrm>
            <a:off x="652847" y="2527616"/>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3</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2" name="文本2"/>
          <p:cNvSpPr>
            <a:spLocks noChangeAspect="1"/>
          </p:cNvSpPr>
          <p:nvPr/>
        </p:nvSpPr>
        <p:spPr>
          <a:xfrm>
            <a:off x="1496135" y="3037429"/>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应当严格遵守“先通风、再检测、后作业”的原则</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深色2"/>
          <p:cNvSpPr>
            <a:spLocks noChangeAspect="1"/>
          </p:cNvSpPr>
          <p:nvPr/>
        </p:nvSpPr>
        <p:spPr>
          <a:xfrm>
            <a:off x="652847" y="3036104"/>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4</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4" name="文本2"/>
          <p:cNvSpPr>
            <a:spLocks noChangeAspect="1"/>
          </p:cNvSpPr>
          <p:nvPr/>
        </p:nvSpPr>
        <p:spPr>
          <a:xfrm>
            <a:off x="1496135" y="3544592"/>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保持有限空间出入口畅通</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5" name="深色2"/>
          <p:cNvSpPr>
            <a:spLocks noChangeAspect="1"/>
          </p:cNvSpPr>
          <p:nvPr/>
        </p:nvSpPr>
        <p:spPr>
          <a:xfrm>
            <a:off x="652847" y="3543267"/>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5</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6" name="文本2"/>
          <p:cNvSpPr>
            <a:spLocks noChangeAspect="1"/>
          </p:cNvSpPr>
          <p:nvPr/>
        </p:nvSpPr>
        <p:spPr>
          <a:xfrm>
            <a:off x="1496135" y="4053080"/>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设置明显的安全警示标志和警示说明</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深色2"/>
          <p:cNvSpPr>
            <a:spLocks noChangeAspect="1"/>
          </p:cNvSpPr>
          <p:nvPr/>
        </p:nvSpPr>
        <p:spPr>
          <a:xfrm>
            <a:off x="652847" y="4051755"/>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6</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8" name="文本2"/>
          <p:cNvSpPr>
            <a:spLocks noChangeAspect="1"/>
          </p:cNvSpPr>
          <p:nvPr/>
        </p:nvSpPr>
        <p:spPr>
          <a:xfrm>
            <a:off x="1496135" y="4558918"/>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作业前清点作业人员和工器具</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9" name="深色2"/>
          <p:cNvSpPr>
            <a:spLocks noChangeAspect="1"/>
          </p:cNvSpPr>
          <p:nvPr/>
        </p:nvSpPr>
        <p:spPr>
          <a:xfrm>
            <a:off x="652847" y="4557593"/>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7</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0" name="文本2"/>
          <p:cNvSpPr>
            <a:spLocks noChangeAspect="1"/>
          </p:cNvSpPr>
          <p:nvPr/>
        </p:nvSpPr>
        <p:spPr>
          <a:xfrm>
            <a:off x="1496135" y="5067406"/>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作业人员与外部有可靠的通讯联络</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1" name="深色2"/>
          <p:cNvSpPr>
            <a:spLocks noChangeAspect="1"/>
          </p:cNvSpPr>
          <p:nvPr/>
        </p:nvSpPr>
        <p:spPr>
          <a:xfrm>
            <a:off x="652847" y="5066081"/>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8</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2" name="文本2"/>
          <p:cNvSpPr>
            <a:spLocks noChangeAspect="1"/>
          </p:cNvSpPr>
          <p:nvPr/>
        </p:nvSpPr>
        <p:spPr>
          <a:xfrm>
            <a:off x="1496135" y="5577933"/>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监护人员不得离开作业现场，并与作业人员保持联系</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3" name="深色2"/>
          <p:cNvSpPr>
            <a:spLocks noChangeAspect="1"/>
          </p:cNvSpPr>
          <p:nvPr/>
        </p:nvSpPr>
        <p:spPr>
          <a:xfrm>
            <a:off x="652847" y="5576608"/>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9</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4" name="文本2"/>
          <p:cNvSpPr>
            <a:spLocks noChangeAspect="1"/>
          </p:cNvSpPr>
          <p:nvPr/>
        </p:nvSpPr>
        <p:spPr>
          <a:xfrm>
            <a:off x="1496135" y="6086421"/>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存在交叉作业时，采取避免互相伤害的措施</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5" name="深色2"/>
          <p:cNvSpPr>
            <a:spLocks noChangeAspect="1"/>
          </p:cNvSpPr>
          <p:nvPr/>
        </p:nvSpPr>
        <p:spPr>
          <a:xfrm>
            <a:off x="652847" y="6085096"/>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10</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6"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矩形 29"/>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0-#ppt_w/2"/>
                                          </p:val>
                                        </p:tav>
                                        <p:tav tm="100000">
                                          <p:val>
                                            <p:strVal val="#ppt_x"/>
                                          </p:val>
                                        </p:tav>
                                      </p:tavLst>
                                    </p:anim>
                                    <p:anim calcmode="lin" valueType="num">
                                      <p:cBhvr additive="base">
                                        <p:cTn id="8" dur="500" fill="hold"/>
                                        <p:tgtEl>
                                          <p:spTgt spid="2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wipe(left)">
                                      <p:cBhvr>
                                        <p:cTn id="12" dur="500"/>
                                        <p:tgtEl>
                                          <p:spTgt spid="20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p:cTn id="16" dur="500" fill="hold"/>
                                        <p:tgtEl>
                                          <p:spTgt spid="205"/>
                                        </p:tgtEl>
                                        <p:attrNameLst>
                                          <p:attrName>ppt_w</p:attrName>
                                        </p:attrNameLst>
                                      </p:cBhvr>
                                      <p:tavLst>
                                        <p:tav tm="0">
                                          <p:val>
                                            <p:fltVal val="0"/>
                                          </p:val>
                                        </p:tav>
                                        <p:tav tm="100000">
                                          <p:val>
                                            <p:strVal val="#ppt_w"/>
                                          </p:val>
                                        </p:tav>
                                      </p:tavLst>
                                    </p:anim>
                                    <p:anim calcmode="lin" valueType="num">
                                      <p:cBhvr>
                                        <p:cTn id="17" dur="500" fill="hold"/>
                                        <p:tgtEl>
                                          <p:spTgt spid="205"/>
                                        </p:tgtEl>
                                        <p:attrNameLst>
                                          <p:attrName>ppt_h</p:attrName>
                                        </p:attrNameLst>
                                      </p:cBhvr>
                                      <p:tavLst>
                                        <p:tav tm="0">
                                          <p:val>
                                            <p:fltVal val="0"/>
                                          </p:val>
                                        </p:tav>
                                        <p:tav tm="100000">
                                          <p:val>
                                            <p:strVal val="#ppt_h"/>
                                          </p:val>
                                        </p:tav>
                                      </p:tavLst>
                                    </p:anim>
                                    <p:animEffect transition="in" filter="fade">
                                      <p:cBhvr>
                                        <p:cTn id="18" dur="500"/>
                                        <p:tgtEl>
                                          <p:spTgt spid="20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wipe(left)">
                                      <p:cBhvr>
                                        <p:cTn id="22" dur="500"/>
                                        <p:tgtEl>
                                          <p:spTgt spid="20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19"/>
                                        </p:tgtEl>
                                        <p:attrNameLst>
                                          <p:attrName>style.visibility</p:attrName>
                                        </p:attrNameLst>
                                      </p:cBhvr>
                                      <p:to>
                                        <p:strVal val="visible"/>
                                      </p:to>
                                    </p:set>
                                    <p:anim calcmode="lin" valueType="num">
                                      <p:cBhvr>
                                        <p:cTn id="26" dur="500" fill="hold"/>
                                        <p:tgtEl>
                                          <p:spTgt spid="219"/>
                                        </p:tgtEl>
                                        <p:attrNameLst>
                                          <p:attrName>ppt_w</p:attrName>
                                        </p:attrNameLst>
                                      </p:cBhvr>
                                      <p:tavLst>
                                        <p:tav tm="0">
                                          <p:val>
                                            <p:fltVal val="0"/>
                                          </p:val>
                                        </p:tav>
                                        <p:tav tm="100000">
                                          <p:val>
                                            <p:strVal val="#ppt_w"/>
                                          </p:val>
                                        </p:tav>
                                      </p:tavLst>
                                    </p:anim>
                                    <p:anim calcmode="lin" valueType="num">
                                      <p:cBhvr>
                                        <p:cTn id="27" dur="500" fill="hold"/>
                                        <p:tgtEl>
                                          <p:spTgt spid="219"/>
                                        </p:tgtEl>
                                        <p:attrNameLst>
                                          <p:attrName>ppt_h</p:attrName>
                                        </p:attrNameLst>
                                      </p:cBhvr>
                                      <p:tavLst>
                                        <p:tav tm="0">
                                          <p:val>
                                            <p:fltVal val="0"/>
                                          </p:val>
                                        </p:tav>
                                        <p:tav tm="100000">
                                          <p:val>
                                            <p:strVal val="#ppt_h"/>
                                          </p:val>
                                        </p:tav>
                                      </p:tavLst>
                                    </p:anim>
                                    <p:animEffect transition="in" filter="fade">
                                      <p:cBhvr>
                                        <p:cTn id="28" dur="500"/>
                                        <p:tgtEl>
                                          <p:spTgt spid="21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wipe(left)">
                                      <p:cBhvr>
                                        <p:cTn id="32" dur="500"/>
                                        <p:tgtEl>
                                          <p:spTgt spid="2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21"/>
                                        </p:tgtEl>
                                        <p:attrNameLst>
                                          <p:attrName>style.visibility</p:attrName>
                                        </p:attrNameLst>
                                      </p:cBhvr>
                                      <p:to>
                                        <p:strVal val="visible"/>
                                      </p:to>
                                    </p:set>
                                    <p:anim calcmode="lin" valueType="num">
                                      <p:cBhvr>
                                        <p:cTn id="36" dur="500" fill="hold"/>
                                        <p:tgtEl>
                                          <p:spTgt spid="221"/>
                                        </p:tgtEl>
                                        <p:attrNameLst>
                                          <p:attrName>ppt_w</p:attrName>
                                        </p:attrNameLst>
                                      </p:cBhvr>
                                      <p:tavLst>
                                        <p:tav tm="0">
                                          <p:val>
                                            <p:fltVal val="0"/>
                                          </p:val>
                                        </p:tav>
                                        <p:tav tm="100000">
                                          <p:val>
                                            <p:strVal val="#ppt_w"/>
                                          </p:val>
                                        </p:tav>
                                      </p:tavLst>
                                    </p:anim>
                                    <p:anim calcmode="lin" valueType="num">
                                      <p:cBhvr>
                                        <p:cTn id="37" dur="500" fill="hold"/>
                                        <p:tgtEl>
                                          <p:spTgt spid="221"/>
                                        </p:tgtEl>
                                        <p:attrNameLst>
                                          <p:attrName>ppt_h</p:attrName>
                                        </p:attrNameLst>
                                      </p:cBhvr>
                                      <p:tavLst>
                                        <p:tav tm="0">
                                          <p:val>
                                            <p:fltVal val="0"/>
                                          </p:val>
                                        </p:tav>
                                        <p:tav tm="100000">
                                          <p:val>
                                            <p:strVal val="#ppt_h"/>
                                          </p:val>
                                        </p:tav>
                                      </p:tavLst>
                                    </p:anim>
                                    <p:animEffect transition="in" filter="fade">
                                      <p:cBhvr>
                                        <p:cTn id="38" dur="500"/>
                                        <p:tgtEl>
                                          <p:spTgt spid="221"/>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wipe(left)">
                                      <p:cBhvr>
                                        <p:cTn id="42" dur="500"/>
                                        <p:tgtEl>
                                          <p:spTgt spid="220"/>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3"/>
                                        </p:tgtEl>
                                        <p:attrNameLst>
                                          <p:attrName>style.visibility</p:attrName>
                                        </p:attrNameLst>
                                      </p:cBhvr>
                                      <p:to>
                                        <p:strVal val="visible"/>
                                      </p:to>
                                    </p:set>
                                    <p:anim calcmode="lin" valueType="num">
                                      <p:cBhvr>
                                        <p:cTn id="46" dur="500" fill="hold"/>
                                        <p:tgtEl>
                                          <p:spTgt spid="223"/>
                                        </p:tgtEl>
                                        <p:attrNameLst>
                                          <p:attrName>ppt_w</p:attrName>
                                        </p:attrNameLst>
                                      </p:cBhvr>
                                      <p:tavLst>
                                        <p:tav tm="0">
                                          <p:val>
                                            <p:fltVal val="0"/>
                                          </p:val>
                                        </p:tav>
                                        <p:tav tm="100000">
                                          <p:val>
                                            <p:strVal val="#ppt_w"/>
                                          </p:val>
                                        </p:tav>
                                      </p:tavLst>
                                    </p:anim>
                                    <p:anim calcmode="lin" valueType="num">
                                      <p:cBhvr>
                                        <p:cTn id="47" dur="500" fill="hold"/>
                                        <p:tgtEl>
                                          <p:spTgt spid="223"/>
                                        </p:tgtEl>
                                        <p:attrNameLst>
                                          <p:attrName>ppt_h</p:attrName>
                                        </p:attrNameLst>
                                      </p:cBhvr>
                                      <p:tavLst>
                                        <p:tav tm="0">
                                          <p:val>
                                            <p:fltVal val="0"/>
                                          </p:val>
                                        </p:tav>
                                        <p:tav tm="100000">
                                          <p:val>
                                            <p:strVal val="#ppt_h"/>
                                          </p:val>
                                        </p:tav>
                                      </p:tavLst>
                                    </p:anim>
                                    <p:animEffect transition="in" filter="fade">
                                      <p:cBhvr>
                                        <p:cTn id="48" dur="500"/>
                                        <p:tgtEl>
                                          <p:spTgt spid="223"/>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wipe(left)">
                                      <p:cBhvr>
                                        <p:cTn id="52" dur="500"/>
                                        <p:tgtEl>
                                          <p:spTgt spid="2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25"/>
                                        </p:tgtEl>
                                        <p:attrNameLst>
                                          <p:attrName>style.visibility</p:attrName>
                                        </p:attrNameLst>
                                      </p:cBhvr>
                                      <p:to>
                                        <p:strVal val="visible"/>
                                      </p:to>
                                    </p:set>
                                    <p:anim calcmode="lin" valueType="num">
                                      <p:cBhvr>
                                        <p:cTn id="56" dur="500" fill="hold"/>
                                        <p:tgtEl>
                                          <p:spTgt spid="225"/>
                                        </p:tgtEl>
                                        <p:attrNameLst>
                                          <p:attrName>ppt_w</p:attrName>
                                        </p:attrNameLst>
                                      </p:cBhvr>
                                      <p:tavLst>
                                        <p:tav tm="0">
                                          <p:val>
                                            <p:fltVal val="0"/>
                                          </p:val>
                                        </p:tav>
                                        <p:tav tm="100000">
                                          <p:val>
                                            <p:strVal val="#ppt_w"/>
                                          </p:val>
                                        </p:tav>
                                      </p:tavLst>
                                    </p:anim>
                                    <p:anim calcmode="lin" valueType="num">
                                      <p:cBhvr>
                                        <p:cTn id="57" dur="500" fill="hold"/>
                                        <p:tgtEl>
                                          <p:spTgt spid="225"/>
                                        </p:tgtEl>
                                        <p:attrNameLst>
                                          <p:attrName>ppt_h</p:attrName>
                                        </p:attrNameLst>
                                      </p:cBhvr>
                                      <p:tavLst>
                                        <p:tav tm="0">
                                          <p:val>
                                            <p:fltVal val="0"/>
                                          </p:val>
                                        </p:tav>
                                        <p:tav tm="100000">
                                          <p:val>
                                            <p:strVal val="#ppt_h"/>
                                          </p:val>
                                        </p:tav>
                                      </p:tavLst>
                                    </p:anim>
                                    <p:animEffect transition="in" filter="fade">
                                      <p:cBhvr>
                                        <p:cTn id="58" dur="500"/>
                                        <p:tgtEl>
                                          <p:spTgt spid="225"/>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24"/>
                                        </p:tgtEl>
                                        <p:attrNameLst>
                                          <p:attrName>style.visibility</p:attrName>
                                        </p:attrNameLst>
                                      </p:cBhvr>
                                      <p:to>
                                        <p:strVal val="visible"/>
                                      </p:to>
                                    </p:set>
                                    <p:animEffect transition="in" filter="wipe(left)">
                                      <p:cBhvr>
                                        <p:cTn id="62" dur="500"/>
                                        <p:tgtEl>
                                          <p:spTgt spid="224"/>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227"/>
                                        </p:tgtEl>
                                        <p:attrNameLst>
                                          <p:attrName>style.visibility</p:attrName>
                                        </p:attrNameLst>
                                      </p:cBhvr>
                                      <p:to>
                                        <p:strVal val="visible"/>
                                      </p:to>
                                    </p:set>
                                    <p:anim calcmode="lin" valueType="num">
                                      <p:cBhvr>
                                        <p:cTn id="66" dur="500" fill="hold"/>
                                        <p:tgtEl>
                                          <p:spTgt spid="227"/>
                                        </p:tgtEl>
                                        <p:attrNameLst>
                                          <p:attrName>ppt_w</p:attrName>
                                        </p:attrNameLst>
                                      </p:cBhvr>
                                      <p:tavLst>
                                        <p:tav tm="0">
                                          <p:val>
                                            <p:fltVal val="0"/>
                                          </p:val>
                                        </p:tav>
                                        <p:tav tm="100000">
                                          <p:val>
                                            <p:strVal val="#ppt_w"/>
                                          </p:val>
                                        </p:tav>
                                      </p:tavLst>
                                    </p:anim>
                                    <p:anim calcmode="lin" valueType="num">
                                      <p:cBhvr>
                                        <p:cTn id="67" dur="500" fill="hold"/>
                                        <p:tgtEl>
                                          <p:spTgt spid="227"/>
                                        </p:tgtEl>
                                        <p:attrNameLst>
                                          <p:attrName>ppt_h</p:attrName>
                                        </p:attrNameLst>
                                      </p:cBhvr>
                                      <p:tavLst>
                                        <p:tav tm="0">
                                          <p:val>
                                            <p:fltVal val="0"/>
                                          </p:val>
                                        </p:tav>
                                        <p:tav tm="100000">
                                          <p:val>
                                            <p:strVal val="#ppt_h"/>
                                          </p:val>
                                        </p:tav>
                                      </p:tavLst>
                                    </p:anim>
                                    <p:animEffect transition="in" filter="fade">
                                      <p:cBhvr>
                                        <p:cTn id="68" dur="500"/>
                                        <p:tgtEl>
                                          <p:spTgt spid="227"/>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26"/>
                                        </p:tgtEl>
                                        <p:attrNameLst>
                                          <p:attrName>style.visibility</p:attrName>
                                        </p:attrNameLst>
                                      </p:cBhvr>
                                      <p:to>
                                        <p:strVal val="visible"/>
                                      </p:to>
                                    </p:set>
                                    <p:animEffect transition="in" filter="wipe(left)">
                                      <p:cBhvr>
                                        <p:cTn id="72" dur="500"/>
                                        <p:tgtEl>
                                          <p:spTgt spid="226"/>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29"/>
                                        </p:tgtEl>
                                        <p:attrNameLst>
                                          <p:attrName>style.visibility</p:attrName>
                                        </p:attrNameLst>
                                      </p:cBhvr>
                                      <p:to>
                                        <p:strVal val="visible"/>
                                      </p:to>
                                    </p:set>
                                    <p:anim calcmode="lin" valueType="num">
                                      <p:cBhvr>
                                        <p:cTn id="76" dur="500" fill="hold"/>
                                        <p:tgtEl>
                                          <p:spTgt spid="229"/>
                                        </p:tgtEl>
                                        <p:attrNameLst>
                                          <p:attrName>ppt_w</p:attrName>
                                        </p:attrNameLst>
                                      </p:cBhvr>
                                      <p:tavLst>
                                        <p:tav tm="0">
                                          <p:val>
                                            <p:fltVal val="0"/>
                                          </p:val>
                                        </p:tav>
                                        <p:tav tm="100000">
                                          <p:val>
                                            <p:strVal val="#ppt_w"/>
                                          </p:val>
                                        </p:tav>
                                      </p:tavLst>
                                    </p:anim>
                                    <p:anim calcmode="lin" valueType="num">
                                      <p:cBhvr>
                                        <p:cTn id="77" dur="500" fill="hold"/>
                                        <p:tgtEl>
                                          <p:spTgt spid="229"/>
                                        </p:tgtEl>
                                        <p:attrNameLst>
                                          <p:attrName>ppt_h</p:attrName>
                                        </p:attrNameLst>
                                      </p:cBhvr>
                                      <p:tavLst>
                                        <p:tav tm="0">
                                          <p:val>
                                            <p:fltVal val="0"/>
                                          </p:val>
                                        </p:tav>
                                        <p:tav tm="100000">
                                          <p:val>
                                            <p:strVal val="#ppt_h"/>
                                          </p:val>
                                        </p:tav>
                                      </p:tavLst>
                                    </p:anim>
                                    <p:animEffect transition="in" filter="fade">
                                      <p:cBhvr>
                                        <p:cTn id="78" dur="500"/>
                                        <p:tgtEl>
                                          <p:spTgt spid="229"/>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wipe(left)">
                                      <p:cBhvr>
                                        <p:cTn id="82" dur="500"/>
                                        <p:tgtEl>
                                          <p:spTgt spid="228"/>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231"/>
                                        </p:tgtEl>
                                        <p:attrNameLst>
                                          <p:attrName>style.visibility</p:attrName>
                                        </p:attrNameLst>
                                      </p:cBhvr>
                                      <p:to>
                                        <p:strVal val="visible"/>
                                      </p:to>
                                    </p:set>
                                    <p:anim calcmode="lin" valueType="num">
                                      <p:cBhvr>
                                        <p:cTn id="86" dur="500" fill="hold"/>
                                        <p:tgtEl>
                                          <p:spTgt spid="231"/>
                                        </p:tgtEl>
                                        <p:attrNameLst>
                                          <p:attrName>ppt_w</p:attrName>
                                        </p:attrNameLst>
                                      </p:cBhvr>
                                      <p:tavLst>
                                        <p:tav tm="0">
                                          <p:val>
                                            <p:fltVal val="0"/>
                                          </p:val>
                                        </p:tav>
                                        <p:tav tm="100000">
                                          <p:val>
                                            <p:strVal val="#ppt_w"/>
                                          </p:val>
                                        </p:tav>
                                      </p:tavLst>
                                    </p:anim>
                                    <p:anim calcmode="lin" valueType="num">
                                      <p:cBhvr>
                                        <p:cTn id="87" dur="500" fill="hold"/>
                                        <p:tgtEl>
                                          <p:spTgt spid="231"/>
                                        </p:tgtEl>
                                        <p:attrNameLst>
                                          <p:attrName>ppt_h</p:attrName>
                                        </p:attrNameLst>
                                      </p:cBhvr>
                                      <p:tavLst>
                                        <p:tav tm="0">
                                          <p:val>
                                            <p:fltVal val="0"/>
                                          </p:val>
                                        </p:tav>
                                        <p:tav tm="100000">
                                          <p:val>
                                            <p:strVal val="#ppt_h"/>
                                          </p:val>
                                        </p:tav>
                                      </p:tavLst>
                                    </p:anim>
                                    <p:animEffect transition="in" filter="fade">
                                      <p:cBhvr>
                                        <p:cTn id="88" dur="500"/>
                                        <p:tgtEl>
                                          <p:spTgt spid="231"/>
                                        </p:tgtEl>
                                      </p:cBhvr>
                                    </p:animEffect>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230"/>
                                        </p:tgtEl>
                                        <p:attrNameLst>
                                          <p:attrName>style.visibility</p:attrName>
                                        </p:attrNameLst>
                                      </p:cBhvr>
                                      <p:to>
                                        <p:strVal val="visible"/>
                                      </p:to>
                                    </p:set>
                                    <p:animEffect transition="in" filter="wipe(left)">
                                      <p:cBhvr>
                                        <p:cTn id="92" dur="500"/>
                                        <p:tgtEl>
                                          <p:spTgt spid="230"/>
                                        </p:tgtEl>
                                      </p:cBhvr>
                                    </p:animEffect>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233"/>
                                        </p:tgtEl>
                                        <p:attrNameLst>
                                          <p:attrName>style.visibility</p:attrName>
                                        </p:attrNameLst>
                                      </p:cBhvr>
                                      <p:to>
                                        <p:strVal val="visible"/>
                                      </p:to>
                                    </p:set>
                                    <p:anim calcmode="lin" valueType="num">
                                      <p:cBhvr>
                                        <p:cTn id="96" dur="500" fill="hold"/>
                                        <p:tgtEl>
                                          <p:spTgt spid="233"/>
                                        </p:tgtEl>
                                        <p:attrNameLst>
                                          <p:attrName>ppt_w</p:attrName>
                                        </p:attrNameLst>
                                      </p:cBhvr>
                                      <p:tavLst>
                                        <p:tav tm="0">
                                          <p:val>
                                            <p:fltVal val="0"/>
                                          </p:val>
                                        </p:tav>
                                        <p:tav tm="100000">
                                          <p:val>
                                            <p:strVal val="#ppt_w"/>
                                          </p:val>
                                        </p:tav>
                                      </p:tavLst>
                                    </p:anim>
                                    <p:anim calcmode="lin" valueType="num">
                                      <p:cBhvr>
                                        <p:cTn id="97" dur="500" fill="hold"/>
                                        <p:tgtEl>
                                          <p:spTgt spid="233"/>
                                        </p:tgtEl>
                                        <p:attrNameLst>
                                          <p:attrName>ppt_h</p:attrName>
                                        </p:attrNameLst>
                                      </p:cBhvr>
                                      <p:tavLst>
                                        <p:tav tm="0">
                                          <p:val>
                                            <p:fltVal val="0"/>
                                          </p:val>
                                        </p:tav>
                                        <p:tav tm="100000">
                                          <p:val>
                                            <p:strVal val="#ppt_h"/>
                                          </p:val>
                                        </p:tav>
                                      </p:tavLst>
                                    </p:anim>
                                    <p:animEffect transition="in" filter="fade">
                                      <p:cBhvr>
                                        <p:cTn id="98" dur="500"/>
                                        <p:tgtEl>
                                          <p:spTgt spid="233"/>
                                        </p:tgtEl>
                                      </p:cBhvr>
                                    </p:animEffect>
                                  </p:childTnLst>
                                </p:cTn>
                              </p:par>
                            </p:childTnLst>
                          </p:cTn>
                        </p:par>
                        <p:par>
                          <p:cTn id="99" fill="hold">
                            <p:stCondLst>
                              <p:cond delay="9500"/>
                            </p:stCondLst>
                            <p:childTnLst>
                              <p:par>
                                <p:cTn id="100" presetID="22" presetClass="entr" presetSubtype="8" fill="hold" grpId="0" nodeType="afterEffect">
                                  <p:stCondLst>
                                    <p:cond delay="0"/>
                                  </p:stCondLst>
                                  <p:childTnLst>
                                    <p:set>
                                      <p:cBhvr>
                                        <p:cTn id="101" dur="1" fill="hold">
                                          <p:stCondLst>
                                            <p:cond delay="0"/>
                                          </p:stCondLst>
                                        </p:cTn>
                                        <p:tgtEl>
                                          <p:spTgt spid="232"/>
                                        </p:tgtEl>
                                        <p:attrNameLst>
                                          <p:attrName>style.visibility</p:attrName>
                                        </p:attrNameLst>
                                      </p:cBhvr>
                                      <p:to>
                                        <p:strVal val="visible"/>
                                      </p:to>
                                    </p:set>
                                    <p:animEffect transition="in" filter="wipe(left)">
                                      <p:cBhvr>
                                        <p:cTn id="102" dur="500"/>
                                        <p:tgtEl>
                                          <p:spTgt spid="232"/>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235"/>
                                        </p:tgtEl>
                                        <p:attrNameLst>
                                          <p:attrName>style.visibility</p:attrName>
                                        </p:attrNameLst>
                                      </p:cBhvr>
                                      <p:to>
                                        <p:strVal val="visible"/>
                                      </p:to>
                                    </p:set>
                                    <p:anim calcmode="lin" valueType="num">
                                      <p:cBhvr>
                                        <p:cTn id="106" dur="500" fill="hold"/>
                                        <p:tgtEl>
                                          <p:spTgt spid="235"/>
                                        </p:tgtEl>
                                        <p:attrNameLst>
                                          <p:attrName>ppt_w</p:attrName>
                                        </p:attrNameLst>
                                      </p:cBhvr>
                                      <p:tavLst>
                                        <p:tav tm="0">
                                          <p:val>
                                            <p:fltVal val="0"/>
                                          </p:val>
                                        </p:tav>
                                        <p:tav tm="100000">
                                          <p:val>
                                            <p:strVal val="#ppt_w"/>
                                          </p:val>
                                        </p:tav>
                                      </p:tavLst>
                                    </p:anim>
                                    <p:anim calcmode="lin" valueType="num">
                                      <p:cBhvr>
                                        <p:cTn id="107" dur="500" fill="hold"/>
                                        <p:tgtEl>
                                          <p:spTgt spid="235"/>
                                        </p:tgtEl>
                                        <p:attrNameLst>
                                          <p:attrName>ppt_h</p:attrName>
                                        </p:attrNameLst>
                                      </p:cBhvr>
                                      <p:tavLst>
                                        <p:tav tm="0">
                                          <p:val>
                                            <p:fltVal val="0"/>
                                          </p:val>
                                        </p:tav>
                                        <p:tav tm="100000">
                                          <p:val>
                                            <p:strVal val="#ppt_h"/>
                                          </p:val>
                                        </p:tav>
                                      </p:tavLst>
                                    </p:anim>
                                    <p:animEffect transition="in" filter="fade">
                                      <p:cBhvr>
                                        <p:cTn id="108" dur="500"/>
                                        <p:tgtEl>
                                          <p:spTgt spid="235"/>
                                        </p:tgtEl>
                                      </p:cBhvr>
                                    </p:animEffect>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234"/>
                                        </p:tgtEl>
                                        <p:attrNameLst>
                                          <p:attrName>style.visibility</p:attrName>
                                        </p:attrNameLst>
                                      </p:cBhvr>
                                      <p:to>
                                        <p:strVal val="visible"/>
                                      </p:to>
                                    </p:set>
                                    <p:animEffect transition="in" filter="wipe(left)">
                                      <p:cBhvr>
                                        <p:cTn id="112" dur="500"/>
                                        <p:tgtEl>
                                          <p:spTgt spid="234"/>
                                        </p:tgtEl>
                                      </p:cBhvr>
                                    </p:animEffect>
                                  </p:childTnLst>
                                </p:cTn>
                              </p:par>
                            </p:childTnLst>
                          </p:cTn>
                        </p:par>
                        <p:par>
                          <p:cTn id="113" fill="hold">
                            <p:stCondLst>
                              <p:cond delay="11000"/>
                            </p:stCondLst>
                            <p:childTnLst>
                              <p:par>
                                <p:cTn id="114" presetID="22" presetClass="entr" presetSubtype="8" fill="hold" grpId="0"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wipe(left)">
                                      <p:cBhvr>
                                        <p:cTn id="116" dur="300"/>
                                        <p:tgtEl>
                                          <p:spTgt spid="26"/>
                                        </p:tgtEl>
                                      </p:cBhvr>
                                    </p:animEffect>
                                  </p:childTnLst>
                                </p:cTn>
                              </p:par>
                            </p:childTnLst>
                          </p:cTn>
                        </p:par>
                        <p:par>
                          <p:cTn id="117" fill="hold">
                            <p:stCondLst>
                              <p:cond delay="11500"/>
                            </p:stCondLst>
                            <p:childTnLst>
                              <p:par>
                                <p:cTn id="118" presetID="22" presetClass="entr" presetSubtype="4"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down)">
                                      <p:cBhvr>
                                        <p:cTn id="120" dur="200"/>
                                        <p:tgtEl>
                                          <p:spTgt spid="27"/>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300"/>
                                        <p:tgtEl>
                                          <p:spTgt spid="28"/>
                                        </p:tgtEl>
                                      </p:cBhvr>
                                    </p:animEffect>
                                  </p:childTnLst>
                                </p:cTn>
                              </p:par>
                            </p:childTnLst>
                          </p:cTn>
                        </p:par>
                        <p:par>
                          <p:cTn id="125" fill="hold">
                            <p:stCondLst>
                              <p:cond delay="12500"/>
                            </p:stCondLst>
                            <p:childTnLst>
                              <p:par>
                                <p:cTn id="126" presetID="31" presetClass="entr" presetSubtype="0"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anim calcmode="lin" valueType="num">
                                      <p:cBhvr>
                                        <p:cTn id="128" dur="300" fill="hold"/>
                                        <p:tgtEl>
                                          <p:spTgt spid="29"/>
                                        </p:tgtEl>
                                        <p:attrNameLst>
                                          <p:attrName>ppt_w</p:attrName>
                                        </p:attrNameLst>
                                      </p:cBhvr>
                                      <p:tavLst>
                                        <p:tav tm="0">
                                          <p:val>
                                            <p:fltVal val="0"/>
                                          </p:val>
                                        </p:tav>
                                        <p:tav tm="100000">
                                          <p:val>
                                            <p:strVal val="#ppt_w"/>
                                          </p:val>
                                        </p:tav>
                                      </p:tavLst>
                                    </p:anim>
                                    <p:anim calcmode="lin" valueType="num">
                                      <p:cBhvr>
                                        <p:cTn id="129" dur="300" fill="hold"/>
                                        <p:tgtEl>
                                          <p:spTgt spid="29"/>
                                        </p:tgtEl>
                                        <p:attrNameLst>
                                          <p:attrName>ppt_h</p:attrName>
                                        </p:attrNameLst>
                                      </p:cBhvr>
                                      <p:tavLst>
                                        <p:tav tm="0">
                                          <p:val>
                                            <p:fltVal val="0"/>
                                          </p:val>
                                        </p:tav>
                                        <p:tav tm="100000">
                                          <p:val>
                                            <p:strVal val="#ppt_h"/>
                                          </p:val>
                                        </p:tav>
                                      </p:tavLst>
                                    </p:anim>
                                    <p:anim calcmode="lin" valueType="num">
                                      <p:cBhvr>
                                        <p:cTn id="130" dur="300" fill="hold"/>
                                        <p:tgtEl>
                                          <p:spTgt spid="29"/>
                                        </p:tgtEl>
                                        <p:attrNameLst>
                                          <p:attrName>style.rotation</p:attrName>
                                        </p:attrNameLst>
                                      </p:cBhvr>
                                      <p:tavLst>
                                        <p:tav tm="0">
                                          <p:val>
                                            <p:fltVal val="90"/>
                                          </p:val>
                                        </p:tav>
                                        <p:tav tm="100000">
                                          <p:val>
                                            <p:fltVal val="0"/>
                                          </p:val>
                                        </p:tav>
                                      </p:tavLst>
                                    </p:anim>
                                    <p:animEffect transition="in" filter="fade">
                                      <p:cBhvr>
                                        <p:cTn id="131"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205"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6" grpId="0" animBg="1"/>
      <p:bldP spid="27" grpId="0" animBg="1"/>
      <p:bldP spid="28"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1"/>
          <p:cNvSpPr>
            <a:spLocks noChangeAspect="1"/>
          </p:cNvSpPr>
          <p:nvPr/>
        </p:nvSpPr>
        <p:spPr>
          <a:xfrm>
            <a:off x="937809" y="1183071"/>
            <a:ext cx="10558164" cy="552885"/>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b="1" kern="0" dirty="0">
                <a:solidFill>
                  <a:srgbClr val="F9F9F9"/>
                </a:solidFill>
                <a:latin typeface="微软雅黑" panose="020B0503020204020204" pitchFamily="34" charset="-122"/>
                <a:ea typeface="微软雅黑" panose="020B0503020204020204" pitchFamily="34" charset="-122"/>
              </a:rPr>
              <a:t>作业安全要求</a:t>
            </a:r>
          </a:p>
        </p:txBody>
      </p:sp>
      <p:sp>
        <p:nvSpPr>
          <p:cNvPr id="203" name="深色1"/>
          <p:cNvSpPr>
            <a:spLocks noChangeAspect="1" noChangeArrowheads="1"/>
          </p:cNvSpPr>
          <p:nvPr/>
        </p:nvSpPr>
        <p:spPr bwMode="ltGray">
          <a:xfrm>
            <a:off x="652847" y="1177463"/>
            <a:ext cx="1021841" cy="541150"/>
          </a:xfrm>
          <a:prstGeom prst="homePlate">
            <a:avLst>
              <a:gd name="adj" fmla="val 25000"/>
            </a:avLst>
          </a:prstGeom>
          <a:solidFill>
            <a:srgbClr val="EB6C15"/>
          </a:solidFill>
          <a:ln w="28575"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endParaRPr lang="zh-CN" altLang="zh-CN" sz="2000" kern="0">
              <a:solidFill>
                <a:srgbClr val="F9F9F9"/>
              </a:solidFill>
              <a:latin typeface="微软雅黑" panose="020B0503020204020204" pitchFamily="34" charset="-122"/>
              <a:ea typeface="微软雅黑" panose="020B0503020204020204" pitchFamily="34" charset="-122"/>
            </a:endParaRPr>
          </a:p>
        </p:txBody>
      </p:sp>
      <p:sp>
        <p:nvSpPr>
          <p:cNvPr id="204" name="文本2"/>
          <p:cNvSpPr>
            <a:spLocks noChangeAspect="1"/>
          </p:cNvSpPr>
          <p:nvPr/>
        </p:nvSpPr>
        <p:spPr>
          <a:xfrm>
            <a:off x="1496135" y="1741564"/>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有限空间作业安全责任制度</a:t>
            </a:r>
            <a:r>
              <a:rPr lang="zh-CN" altLang="zh-CN" dirty="0">
                <a:latin typeface="微软雅黑" panose="020B0503020204020204" pitchFamily="34" charset="-122"/>
                <a:ea typeface="微软雅黑" panose="020B0503020204020204" pitchFamily="34" charset="-122"/>
              </a:rPr>
              <a:t>，明确企业内部各有限空间作业时的负责人</a:t>
            </a:r>
          </a:p>
        </p:txBody>
      </p:sp>
      <p:sp>
        <p:nvSpPr>
          <p:cNvPr id="205" name="深色2"/>
          <p:cNvSpPr>
            <a:spLocks noChangeAspect="1"/>
          </p:cNvSpPr>
          <p:nvPr/>
        </p:nvSpPr>
        <p:spPr>
          <a:xfrm>
            <a:off x="652847" y="1739674"/>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11</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8" name="文本2"/>
          <p:cNvSpPr>
            <a:spLocks noChangeAspect="1"/>
          </p:cNvSpPr>
          <p:nvPr/>
        </p:nvSpPr>
        <p:spPr>
          <a:xfrm>
            <a:off x="1496135" y="2467023"/>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有限空间作业审批制度</a:t>
            </a:r>
            <a:r>
              <a:rPr lang="zh-CN" altLang="zh-CN" dirty="0">
                <a:latin typeface="微软雅黑" panose="020B0503020204020204" pitchFamily="34" charset="-122"/>
                <a:ea typeface="微软雅黑" panose="020B0503020204020204" pitchFamily="34" charset="-122"/>
              </a:rPr>
              <a:t>，严防未经审批就盲目作业的行为</a:t>
            </a:r>
          </a:p>
        </p:txBody>
      </p:sp>
      <p:sp>
        <p:nvSpPr>
          <p:cNvPr id="219" name="深色2"/>
          <p:cNvSpPr>
            <a:spLocks noChangeAspect="1"/>
          </p:cNvSpPr>
          <p:nvPr/>
        </p:nvSpPr>
        <p:spPr>
          <a:xfrm>
            <a:off x="652847" y="2465133"/>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12</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0" name="文本2"/>
          <p:cNvSpPr>
            <a:spLocks noChangeAspect="1"/>
          </p:cNvSpPr>
          <p:nvPr/>
        </p:nvSpPr>
        <p:spPr>
          <a:xfrm>
            <a:off x="1496135" y="3191610"/>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有限空间作业现场安全管理制度</a:t>
            </a:r>
            <a:r>
              <a:rPr lang="zh-CN" altLang="zh-CN" dirty="0">
                <a:latin typeface="微软雅黑" panose="020B0503020204020204" pitchFamily="34" charset="-122"/>
                <a:ea typeface="微软雅黑" panose="020B0503020204020204" pitchFamily="34" charset="-122"/>
              </a:rPr>
              <a:t>，规范作业过程安全管理</a:t>
            </a:r>
          </a:p>
        </p:txBody>
      </p:sp>
      <p:sp>
        <p:nvSpPr>
          <p:cNvPr id="221" name="深色2"/>
          <p:cNvSpPr>
            <a:spLocks noChangeAspect="1"/>
          </p:cNvSpPr>
          <p:nvPr/>
        </p:nvSpPr>
        <p:spPr>
          <a:xfrm>
            <a:off x="652847" y="3189720"/>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13</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2" name="文本2"/>
          <p:cNvSpPr>
            <a:spLocks noChangeAspect="1"/>
          </p:cNvSpPr>
          <p:nvPr/>
        </p:nvSpPr>
        <p:spPr>
          <a:xfrm>
            <a:off x="1496135" y="3917069"/>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建立有限空间作业现场负责人、监护人员、作业人员、应急救援</a:t>
            </a:r>
            <a:r>
              <a:rPr lang="zh-CN" altLang="zh-CN" b="1" dirty="0">
                <a:latin typeface="微软雅黑" panose="020B0503020204020204" pitchFamily="34" charset="-122"/>
                <a:ea typeface="微软雅黑" panose="020B0503020204020204" pitchFamily="34" charset="-122"/>
              </a:rPr>
              <a:t>人员安全培训教育制度</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深色2"/>
          <p:cNvSpPr>
            <a:spLocks noChangeAspect="1"/>
          </p:cNvSpPr>
          <p:nvPr/>
        </p:nvSpPr>
        <p:spPr>
          <a:xfrm>
            <a:off x="652847" y="3915179"/>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14</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4" name="文本2"/>
          <p:cNvSpPr>
            <a:spLocks noChangeAspect="1"/>
          </p:cNvSpPr>
          <p:nvPr/>
        </p:nvSpPr>
        <p:spPr>
          <a:xfrm>
            <a:off x="1496135" y="4640638"/>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有限空间作业应急管理制度</a:t>
            </a:r>
            <a:r>
              <a:rPr lang="zh-CN" altLang="zh-CN" dirty="0">
                <a:latin typeface="微软雅黑" panose="020B0503020204020204" pitchFamily="34" charset="-122"/>
                <a:ea typeface="微软雅黑" panose="020B0503020204020204" pitchFamily="34" charset="-122"/>
              </a:rPr>
              <a:t>，有了应急救援的制度和预案，并事先进行应急演练</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5" name="深色2"/>
          <p:cNvSpPr>
            <a:spLocks noChangeAspect="1"/>
          </p:cNvSpPr>
          <p:nvPr/>
        </p:nvSpPr>
        <p:spPr>
          <a:xfrm>
            <a:off x="652847" y="4638747"/>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15</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6" name="文本2"/>
          <p:cNvSpPr>
            <a:spLocks noChangeAspect="1"/>
          </p:cNvSpPr>
          <p:nvPr/>
        </p:nvSpPr>
        <p:spPr>
          <a:xfrm>
            <a:off x="1496135" y="5366096"/>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制定</a:t>
            </a:r>
            <a:r>
              <a:rPr lang="zh-CN" altLang="zh-CN" b="1" dirty="0">
                <a:latin typeface="微软雅黑" panose="020B0503020204020204" pitchFamily="34" charset="-122"/>
                <a:ea typeface="微软雅黑" panose="020B0503020204020204" pitchFamily="34" charset="-122"/>
              </a:rPr>
              <a:t>有限空间作业安全操作规程</a:t>
            </a:r>
            <a:r>
              <a:rPr lang="zh-CN" altLang="zh-CN" dirty="0">
                <a:latin typeface="微软雅黑" panose="020B0503020204020204" pitchFamily="34" charset="-122"/>
                <a:ea typeface="微软雅黑" panose="020B0503020204020204" pitchFamily="34" charset="-122"/>
              </a:rPr>
              <a:t>，让员工知道如何做才是安全的</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深色2"/>
          <p:cNvSpPr>
            <a:spLocks noChangeAspect="1"/>
          </p:cNvSpPr>
          <p:nvPr/>
        </p:nvSpPr>
        <p:spPr>
          <a:xfrm>
            <a:off x="652847" y="5364206"/>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16</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矩形 24"/>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2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anim calcmode="lin" valueType="num">
                                      <p:cBhvr>
                                        <p:cTn id="21" dur="300" fill="hold"/>
                                        <p:tgtEl>
                                          <p:spTgt spid="24"/>
                                        </p:tgtEl>
                                        <p:attrNameLst>
                                          <p:attrName>style.rotation</p:attrName>
                                        </p:attrNameLst>
                                      </p:cBhvr>
                                      <p:tavLst>
                                        <p:tav tm="0">
                                          <p:val>
                                            <p:fltVal val="90"/>
                                          </p:val>
                                        </p:tav>
                                        <p:tav tm="100000">
                                          <p:val>
                                            <p:fltVal val="0"/>
                                          </p:val>
                                        </p:tav>
                                      </p:tavLst>
                                    </p:anim>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692539" y="3046094"/>
            <a:ext cx="10543020" cy="3566785"/>
          </a:xfrm>
          <a:prstGeom prst="roundRect">
            <a:avLst>
              <a:gd name="adj" fmla="val 664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645736" y="1574808"/>
            <a:ext cx="10589823" cy="8298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51289" y="1746370"/>
            <a:ext cx="10290277"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辨识有限空间，确定其数量、位置和危险有害因素，并建立管理台账，有变化的及时更新。</a:t>
            </a:r>
          </a:p>
        </p:txBody>
      </p:sp>
      <p:sp>
        <p:nvSpPr>
          <p:cNvPr id="12" name="矩形 11"/>
          <p:cNvSpPr/>
          <p:nvPr/>
        </p:nvSpPr>
        <p:spPr>
          <a:xfrm>
            <a:off x="790253" y="3196560"/>
            <a:ext cx="10300787"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评估作业环境，分析存在的危险有害因素，提出消除、控制危害的措施，制定作业方案，并经相关负责人批准。</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按照作业方案，明确作业现场负责人、监护人员、作业人员及其安全职责。</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将作业方案、可能存在的危险有害因素、防控措施告知作业人员，监督作业人员按照方案进行作业准备。</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采取可靠的隔离措施，将可能危及作业安全的设施设备、存在有毒有害物质的空间与作业地点隔开。</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先对有限空间进行通风，再检测氧气、易燃易爆物质（可燃性气体、爆炸性粉尘）、有毒有害气体等浓度，确保符合相关国家标准或者行业标准的规定后，再开始作业。</a:t>
            </a:r>
          </a:p>
        </p:txBody>
      </p:sp>
      <p:sp>
        <p:nvSpPr>
          <p:cNvPr id="1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矩形 17"/>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
        <p:nvSpPr>
          <p:cNvPr id="14" name="圆角矩形 15"/>
          <p:cNvSpPr/>
          <p:nvPr/>
        </p:nvSpPr>
        <p:spPr>
          <a:xfrm>
            <a:off x="4736887" y="1216291"/>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平时</a:t>
            </a:r>
          </a:p>
        </p:txBody>
      </p:sp>
      <p:sp>
        <p:nvSpPr>
          <p:cNvPr id="19" name="圆角矩形 15"/>
          <p:cNvSpPr/>
          <p:nvPr/>
        </p:nvSpPr>
        <p:spPr>
          <a:xfrm>
            <a:off x="4736887" y="2670353"/>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2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300"/>
                                        <p:tgtEl>
                                          <p:spTgt spid="1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 calcmode="lin" valueType="num">
                                      <p:cBhvr>
                                        <p:cTn id="21" dur="300" fill="hold"/>
                                        <p:tgtEl>
                                          <p:spTgt spid="17"/>
                                        </p:tgtEl>
                                        <p:attrNameLst>
                                          <p:attrName>style.rotation</p:attrName>
                                        </p:attrNameLst>
                                      </p:cBhvr>
                                      <p:tavLst>
                                        <p:tav tm="0">
                                          <p:val>
                                            <p:fltVal val="90"/>
                                          </p:val>
                                        </p:tav>
                                        <p:tav tm="100000">
                                          <p:val>
                                            <p:fltVal val="0"/>
                                          </p:val>
                                        </p:tav>
                                      </p:tavLst>
                                    </p:anim>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583332" y="3862867"/>
            <a:ext cx="1923389" cy="707886"/>
          </a:xfrm>
          <a:prstGeom prst="rect">
            <a:avLst/>
          </a:prstGeom>
        </p:spPr>
        <p:txBody>
          <a:bodyPr wrap="square">
            <a:spAutoFit/>
          </a:bodyPr>
          <a:lstStyle/>
          <a:p>
            <a:pPr>
              <a:lnSpc>
                <a:spcPts val="2400"/>
              </a:lnSpc>
            </a:pPr>
            <a:r>
              <a:rPr lang="zh-CN" altLang="en-US" b="1" kern="0" dirty="0">
                <a:latin typeface="Calibri" panose="020F0502020204030204" charset="0"/>
                <a:ea typeface="微软雅黑" panose="020B0503020204020204" pitchFamily="34" charset="-122"/>
                <a:cs typeface="宋体" panose="02010600030101010101" pitchFamily="2" charset="-122"/>
              </a:rPr>
              <a:t>有限空间作业</a:t>
            </a:r>
            <a:endParaRPr lang="en-US" altLang="zh-CN" b="1" kern="0" dirty="0">
              <a:latin typeface="Calibri" panose="020F0502020204030204" charset="0"/>
              <a:ea typeface="微软雅黑" panose="020B0503020204020204" pitchFamily="34" charset="-122"/>
              <a:cs typeface="宋体" panose="02010600030101010101" pitchFamily="2" charset="-122"/>
            </a:endParaRPr>
          </a:p>
          <a:p>
            <a:pPr>
              <a:lnSpc>
                <a:spcPts val="2400"/>
              </a:lnSpc>
            </a:pPr>
            <a:r>
              <a:rPr lang="zh-CN" altLang="en-US" b="1" kern="0" dirty="0">
                <a:latin typeface="Calibri" panose="020F0502020204030204" charset="0"/>
                <a:ea typeface="微软雅黑" panose="020B0503020204020204" pitchFamily="34" charset="-122"/>
                <a:cs typeface="宋体" panose="02010600030101010101" pitchFamily="2" charset="-122"/>
              </a:rPr>
              <a:t>正确施工流程</a:t>
            </a:r>
            <a:endParaRPr lang="zh-CN" altLang="zh-CN" b="1" kern="100" dirty="0">
              <a:latin typeface="Calibri" panose="020F0502020204030204" charset="0"/>
              <a:cs typeface="Times New Roman" panose="02020603050405020304" pitchFamily="18" charset="0"/>
            </a:endParaRPr>
          </a:p>
        </p:txBody>
      </p:sp>
      <p:sp>
        <p:nvSpPr>
          <p:cNvPr id="58" name="矩形 57"/>
          <p:cNvSpPr/>
          <p:nvPr/>
        </p:nvSpPr>
        <p:spPr bwMode="auto">
          <a:xfrm rot="16200000">
            <a:off x="5931826" y="1162314"/>
            <a:ext cx="335026" cy="3849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1"/>
          <p:cNvSpPr/>
          <p:nvPr/>
        </p:nvSpPr>
        <p:spPr bwMode="auto">
          <a:xfrm>
            <a:off x="288500" y="2919374"/>
            <a:ext cx="3853640" cy="342575"/>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bwMode="auto">
          <a:xfrm>
            <a:off x="4138306" y="2954130"/>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1182261" y="6020040"/>
            <a:ext cx="0" cy="28892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TextBox 61"/>
          <p:cNvSpPr txBox="1">
            <a:spLocks noChangeArrowheads="1"/>
          </p:cNvSpPr>
          <p:nvPr/>
        </p:nvSpPr>
        <p:spPr bwMode="auto">
          <a:xfrm>
            <a:off x="1734893" y="2534309"/>
            <a:ext cx="710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1</a:t>
            </a:r>
            <a:endParaRPr lang="zh-CN" altLang="en-US" dirty="0">
              <a:latin typeface="Broadway" panose="04040905080B02020502" pitchFamily="82" charset="0"/>
              <a:ea typeface="微软雅黑" panose="020B0503020204020204" pitchFamily="34" charset="-122"/>
            </a:endParaRPr>
          </a:p>
        </p:txBody>
      </p:sp>
      <p:sp>
        <p:nvSpPr>
          <p:cNvPr id="15" name="TextBox 40"/>
          <p:cNvSpPr txBox="1">
            <a:spLocks noChangeArrowheads="1"/>
          </p:cNvSpPr>
          <p:nvPr/>
        </p:nvSpPr>
        <p:spPr bwMode="auto">
          <a:xfrm rot="5400000">
            <a:off x="9653151" y="3978542"/>
            <a:ext cx="6309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4</a:t>
            </a:r>
            <a:endParaRPr lang="zh-CN" altLang="en-US" sz="1400" dirty="0">
              <a:solidFill>
                <a:srgbClr val="FFFFFF"/>
              </a:solidFill>
              <a:latin typeface="Broadway" panose="04040905080B02020502" pitchFamily="82" charset="0"/>
              <a:ea typeface="微软雅黑" panose="020B0503020204020204" pitchFamily="34" charset="-122"/>
            </a:endParaRPr>
          </a:p>
        </p:txBody>
      </p:sp>
      <p:grpSp>
        <p:nvGrpSpPr>
          <p:cNvPr id="23" name="组合 22"/>
          <p:cNvGrpSpPr/>
          <p:nvPr/>
        </p:nvGrpSpPr>
        <p:grpSpPr>
          <a:xfrm>
            <a:off x="437093" y="1160064"/>
            <a:ext cx="3484717" cy="1521285"/>
            <a:chOff x="3347864" y="1700808"/>
            <a:chExt cx="1828801" cy="1079118"/>
          </a:xfrm>
        </p:grpSpPr>
        <p:sp>
          <p:nvSpPr>
            <p:cNvPr id="24" name="折角形 25"/>
            <p:cNvSpPr>
              <a:spLocks noChangeAspect="1"/>
            </p:cNvSpPr>
            <p:nvPr/>
          </p:nvSpPr>
          <p:spPr bwMode="auto">
            <a:xfrm flipH="1">
              <a:off x="3347864" y="1700808"/>
              <a:ext cx="1828801" cy="1079118"/>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26" name="TextBox 23"/>
            <p:cNvSpPr txBox="1"/>
            <p:nvPr/>
          </p:nvSpPr>
          <p:spPr>
            <a:xfrm>
              <a:off x="3438416" y="1795055"/>
              <a:ext cx="1717055" cy="816201"/>
            </a:xfrm>
            <a:prstGeom prst="rect">
              <a:avLst/>
            </a:prstGeom>
            <a:noFill/>
          </p:spPr>
          <p:txBody>
            <a:bodyPr wrap="square" rtlCol="0">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清空作业空间，利用盲板挡好进、出料孔，阻隔有毒气源以及其他介质，属地安监人员对盲板上锁。</a:t>
              </a:r>
            </a:p>
          </p:txBody>
        </p:sp>
      </p:grpSp>
      <p:cxnSp>
        <p:nvCxnSpPr>
          <p:cNvPr id="34" name="直接连接符 33"/>
          <p:cNvCxnSpPr/>
          <p:nvPr/>
        </p:nvCxnSpPr>
        <p:spPr bwMode="auto">
          <a:xfrm>
            <a:off x="1032614"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3072552"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auto">
          <a:xfrm>
            <a:off x="7152427"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TextBox 61"/>
          <p:cNvSpPr txBox="1">
            <a:spLocks noChangeArrowheads="1"/>
          </p:cNvSpPr>
          <p:nvPr/>
        </p:nvSpPr>
        <p:spPr bwMode="auto">
          <a:xfrm>
            <a:off x="1684193" y="4683583"/>
            <a:ext cx="7101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7</a:t>
            </a:r>
            <a:endParaRPr lang="zh-CN" altLang="en-US" sz="1400" dirty="0">
              <a:solidFill>
                <a:srgbClr val="FFFFFF"/>
              </a:solidFill>
              <a:latin typeface="Broadway" panose="04040905080B02020502" pitchFamily="82" charset="0"/>
              <a:ea typeface="微软雅黑" panose="020B0503020204020204" pitchFamily="34" charset="-122"/>
            </a:endParaRPr>
          </a:p>
        </p:txBody>
      </p:sp>
      <p:sp>
        <p:nvSpPr>
          <p:cNvPr id="38" name="TextBox 64"/>
          <p:cNvSpPr txBox="1">
            <a:spLocks noChangeArrowheads="1"/>
          </p:cNvSpPr>
          <p:nvPr/>
        </p:nvSpPr>
        <p:spPr bwMode="auto">
          <a:xfrm>
            <a:off x="3711816" y="4652781"/>
            <a:ext cx="707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6</a:t>
            </a:r>
            <a:endParaRPr lang="zh-CN" altLang="en-US" sz="1400" dirty="0">
              <a:solidFill>
                <a:srgbClr val="FFFFFF"/>
              </a:solidFill>
              <a:latin typeface="Broadway" panose="04040905080B02020502" pitchFamily="82" charset="0"/>
              <a:ea typeface="微软雅黑" panose="020B0503020204020204" pitchFamily="34" charset="-122"/>
            </a:endParaRPr>
          </a:p>
        </p:txBody>
      </p:sp>
      <p:sp>
        <p:nvSpPr>
          <p:cNvPr id="39" name="TextBox 65"/>
          <p:cNvSpPr txBox="1">
            <a:spLocks noChangeArrowheads="1"/>
          </p:cNvSpPr>
          <p:nvPr/>
        </p:nvSpPr>
        <p:spPr bwMode="auto">
          <a:xfrm>
            <a:off x="5804136" y="4682364"/>
            <a:ext cx="630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5</a:t>
            </a:r>
            <a:endParaRPr lang="zh-CN" altLang="en-US" sz="1400" dirty="0">
              <a:solidFill>
                <a:srgbClr val="FFFFFF"/>
              </a:solidFill>
              <a:latin typeface="Broadway" panose="04040905080B02020502" pitchFamily="82" charset="0"/>
              <a:ea typeface="微软雅黑" panose="020B0503020204020204" pitchFamily="34" charset="-122"/>
            </a:endParaRPr>
          </a:p>
        </p:txBody>
      </p:sp>
      <p:grpSp>
        <p:nvGrpSpPr>
          <p:cNvPr id="40" name="组合 39"/>
          <p:cNvGrpSpPr/>
          <p:nvPr/>
        </p:nvGrpSpPr>
        <p:grpSpPr>
          <a:xfrm>
            <a:off x="8056538" y="5124128"/>
            <a:ext cx="3469280" cy="1509272"/>
            <a:chOff x="5292078" y="5132140"/>
            <a:chExt cx="1841605" cy="1509272"/>
          </a:xfrm>
        </p:grpSpPr>
        <p:sp>
          <p:nvSpPr>
            <p:cNvPr id="41" name="TextBox 38"/>
            <p:cNvSpPr txBox="1"/>
            <p:nvPr/>
          </p:nvSpPr>
          <p:spPr>
            <a:xfrm>
              <a:off x="5357431" y="5418092"/>
              <a:ext cx="1776252" cy="830997"/>
            </a:xfrm>
            <a:prstGeom prst="rect">
              <a:avLst/>
            </a:prstGeom>
            <a:noFill/>
          </p:spPr>
          <p:txBody>
            <a:bodyPr wrap="square" rtlCol="0">
              <a:spAutoFit/>
            </a:bodyPr>
            <a:lstStyle/>
            <a:p>
              <a:pPr>
                <a:lnSpc>
                  <a:spcPct val="150000"/>
                </a:lnSpc>
              </a:pPr>
              <a:r>
                <a:rPr lang="zh-CN" altLang="zh-CN" sz="1600" dirty="0">
                  <a:latin typeface="微软雅黑" panose="020B0503020204020204" pitchFamily="34" charset="-122"/>
                  <a:ea typeface="微软雅黑" panose="020B0503020204020204" pitchFamily="34" charset="-122"/>
                </a:rPr>
                <a:t>属地安监人员打开人孔锁，解除人孔警戒隔离，施工人员进入施工。</a:t>
              </a:r>
            </a:p>
          </p:txBody>
        </p:sp>
        <p:sp>
          <p:nvSpPr>
            <p:cNvPr id="42" name="折角形 25"/>
            <p:cNvSpPr>
              <a:spLocks noChangeAspect="1"/>
            </p:cNvSpPr>
            <p:nvPr/>
          </p:nvSpPr>
          <p:spPr bwMode="auto">
            <a:xfrm flipH="1" flipV="1">
              <a:off x="5292078" y="5132140"/>
              <a:ext cx="1828801" cy="1509272"/>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grpSp>
      <p:sp>
        <p:nvSpPr>
          <p:cNvPr id="56" name="矩形 55"/>
          <p:cNvSpPr/>
          <p:nvPr/>
        </p:nvSpPr>
        <p:spPr>
          <a:xfrm>
            <a:off x="1549648" y="2916291"/>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封闭场地</a:t>
            </a:r>
            <a:endParaRPr lang="zh-CN" altLang="en-US" dirty="0">
              <a:solidFill>
                <a:schemeClr val="bg1"/>
              </a:solidFill>
            </a:endParaRPr>
          </a:p>
        </p:txBody>
      </p:sp>
      <p:sp>
        <p:nvSpPr>
          <p:cNvPr id="57" name="矩形 56"/>
          <p:cNvSpPr/>
          <p:nvPr/>
        </p:nvSpPr>
        <p:spPr>
          <a:xfrm>
            <a:off x="5565620" y="2893214"/>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危害评估</a:t>
            </a:r>
            <a:endParaRPr lang="zh-CN" altLang="en-US" dirty="0">
              <a:solidFill>
                <a:schemeClr val="bg1"/>
              </a:solidFill>
            </a:endParaRPr>
          </a:p>
        </p:txBody>
      </p:sp>
      <p:sp>
        <p:nvSpPr>
          <p:cNvPr id="59" name="TextBox 64"/>
          <p:cNvSpPr txBox="1">
            <a:spLocks noChangeArrowheads="1"/>
          </p:cNvSpPr>
          <p:nvPr/>
        </p:nvSpPr>
        <p:spPr bwMode="auto">
          <a:xfrm>
            <a:off x="5438174" y="2504668"/>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2</a:t>
            </a:r>
            <a:endParaRPr lang="zh-CN" altLang="en-US" dirty="0">
              <a:latin typeface="Broadway" panose="04040905080B02020502" pitchFamily="82" charset="0"/>
              <a:ea typeface="微软雅黑" panose="020B0503020204020204" pitchFamily="34" charset="-122"/>
            </a:endParaRPr>
          </a:p>
        </p:txBody>
      </p:sp>
      <p:sp>
        <p:nvSpPr>
          <p:cNvPr id="64" name="矩形 63"/>
          <p:cNvSpPr/>
          <p:nvPr/>
        </p:nvSpPr>
        <p:spPr bwMode="auto">
          <a:xfrm rot="16200000">
            <a:off x="9635856" y="1336974"/>
            <a:ext cx="345655" cy="350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TextBox 64"/>
          <p:cNvSpPr txBox="1">
            <a:spLocks noChangeArrowheads="1"/>
          </p:cNvSpPr>
          <p:nvPr/>
        </p:nvSpPr>
        <p:spPr bwMode="auto">
          <a:xfrm>
            <a:off x="9313259" y="249668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3</a:t>
            </a:r>
            <a:endParaRPr lang="zh-CN" altLang="en-US" dirty="0">
              <a:latin typeface="Broadway" panose="04040905080B02020502" pitchFamily="82" charset="0"/>
              <a:ea typeface="微软雅黑" panose="020B0503020204020204" pitchFamily="34" charset="-122"/>
            </a:endParaRPr>
          </a:p>
        </p:txBody>
      </p:sp>
      <p:sp>
        <p:nvSpPr>
          <p:cNvPr id="66" name="矩形 65"/>
          <p:cNvSpPr/>
          <p:nvPr/>
        </p:nvSpPr>
        <p:spPr>
          <a:xfrm>
            <a:off x="9298736" y="2904822"/>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通风换气</a:t>
            </a:r>
            <a:endParaRPr lang="zh-CN" altLang="en-US" dirty="0">
              <a:solidFill>
                <a:schemeClr val="bg1"/>
              </a:solidFill>
            </a:endParaRPr>
          </a:p>
        </p:txBody>
      </p:sp>
      <p:grpSp>
        <p:nvGrpSpPr>
          <p:cNvPr id="60" name="组合 59"/>
          <p:cNvGrpSpPr/>
          <p:nvPr/>
        </p:nvGrpSpPr>
        <p:grpSpPr>
          <a:xfrm>
            <a:off x="4012352" y="1160066"/>
            <a:ext cx="3832617" cy="1521284"/>
            <a:chOff x="3347864" y="1700808"/>
            <a:chExt cx="1828801" cy="1646819"/>
          </a:xfrm>
        </p:grpSpPr>
        <p:sp>
          <p:nvSpPr>
            <p:cNvPr id="61" name="折角形 25"/>
            <p:cNvSpPr>
              <a:spLocks noChangeAspect="1"/>
            </p:cNvSpPr>
            <p:nvPr/>
          </p:nvSpPr>
          <p:spPr bwMode="auto">
            <a:xfrm flipH="1">
              <a:off x="3347864" y="1700808"/>
              <a:ext cx="1828801" cy="1646819"/>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63" name="TextBox 23"/>
            <p:cNvSpPr txBox="1"/>
            <p:nvPr/>
          </p:nvSpPr>
          <p:spPr>
            <a:xfrm>
              <a:off x="3361860" y="1700808"/>
              <a:ext cx="1809877" cy="392729"/>
            </a:xfrm>
            <a:prstGeom prst="rect">
              <a:avLst/>
            </a:prstGeom>
            <a:noFill/>
          </p:spPr>
          <p:txBody>
            <a:bodyPr wrap="square" rtlCol="0">
              <a:spAutoFit/>
            </a:bodyPr>
            <a:lstStyle/>
            <a:p>
              <a:pPr>
                <a:lnSpc>
                  <a:spcPct val="12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4001363" y="1049535"/>
            <a:ext cx="3907604" cy="1530291"/>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charset="0"/>
                <a:ea typeface="微软雅黑" panose="020B0503020204020204" pitchFamily="34" charset="-122"/>
                <a:cs typeface="宋体" panose="02010600030101010101" pitchFamily="2" charset="-122"/>
              </a:rPr>
              <a:t>施工方、组织方、属地方、安全监督方签署作业许可，并共同完成“作业分析表”以及“受限空间作业许证”，根据检测结果对作业环境危害状况进行评估。</a:t>
            </a:r>
            <a:endParaRPr lang="zh-CN" altLang="zh-CN" sz="1600" kern="100" dirty="0">
              <a:latin typeface="Calibri" panose="020F0502020204030204" charset="0"/>
              <a:cs typeface="Times New Roman" panose="02020603050405020304" pitchFamily="18" charset="0"/>
            </a:endParaRPr>
          </a:p>
        </p:txBody>
      </p:sp>
      <p:grpSp>
        <p:nvGrpSpPr>
          <p:cNvPr id="72" name="组合 71"/>
          <p:cNvGrpSpPr/>
          <p:nvPr/>
        </p:nvGrpSpPr>
        <p:grpSpPr>
          <a:xfrm>
            <a:off x="7935046" y="1168050"/>
            <a:ext cx="3625783" cy="1521284"/>
            <a:chOff x="3347864" y="1700808"/>
            <a:chExt cx="1828801" cy="1646819"/>
          </a:xfrm>
          <a:noFill/>
        </p:grpSpPr>
        <p:sp>
          <p:nvSpPr>
            <p:cNvPr id="73" name="折角形 25"/>
            <p:cNvSpPr>
              <a:spLocks noChangeAspect="1"/>
            </p:cNvSpPr>
            <p:nvPr/>
          </p:nvSpPr>
          <p:spPr bwMode="auto">
            <a:xfrm flipH="1">
              <a:off x="3347864" y="1700808"/>
              <a:ext cx="1828801" cy="1646819"/>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grp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74" name="TextBox 23"/>
            <p:cNvSpPr txBox="1"/>
            <p:nvPr/>
          </p:nvSpPr>
          <p:spPr>
            <a:xfrm>
              <a:off x="3361860" y="1700808"/>
              <a:ext cx="1809877" cy="392729"/>
            </a:xfrm>
            <a:prstGeom prst="rect">
              <a:avLst/>
            </a:prstGeom>
            <a:grpFill/>
          </p:spPr>
          <p:txBody>
            <a:bodyPr wrap="square" rtlCol="0">
              <a:spAutoFit/>
            </a:bodyPr>
            <a:lstStyle/>
            <a:p>
              <a:pPr>
                <a:lnSpc>
                  <a:spcPct val="12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7954387" y="1078786"/>
            <a:ext cx="3696519" cy="1569660"/>
          </a:xfrm>
          <a:prstGeom prst="rect">
            <a:avLst/>
          </a:prstGeom>
        </p:spPr>
        <p:txBody>
          <a:bodyPr wrap="square">
            <a:spAutoFit/>
          </a:bodyPr>
          <a:lstStyle/>
          <a:p>
            <a:pPr>
              <a:lnSpc>
                <a:spcPct val="150000"/>
              </a:lnSpc>
            </a:pPr>
            <a:r>
              <a:rPr lang="zh-CN" altLang="zh-CN" sz="1600" kern="0" dirty="0">
                <a:solidFill>
                  <a:srgbClr val="3E3E3E"/>
                </a:solidFill>
                <a:ea typeface="微软雅黑" panose="020B0503020204020204" pitchFamily="34" charset="-122"/>
                <a:cs typeface="宋体" panose="02010600030101010101" pitchFamily="2" charset="-122"/>
              </a:rPr>
              <a:t>打开人孔进行自然通风，一段时间后进行空气检测，确认作业空间内有毒气体已排除干净；随后，在人孔口张贴警示标识并上锁，禁止外人进入该空间。</a:t>
            </a:r>
            <a:endParaRPr lang="zh-CN" altLang="en-US" sz="1600" dirty="0"/>
          </a:p>
        </p:txBody>
      </p:sp>
      <p:sp>
        <p:nvSpPr>
          <p:cNvPr id="77" name="折角形 25"/>
          <p:cNvSpPr>
            <a:spLocks noChangeAspect="1"/>
          </p:cNvSpPr>
          <p:nvPr/>
        </p:nvSpPr>
        <p:spPr bwMode="auto">
          <a:xfrm rot="16200000" flipH="1">
            <a:off x="6324416" y="-228550"/>
            <a:ext cx="1177482" cy="8403066"/>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79" name="矩形 78"/>
          <p:cNvSpPr/>
          <p:nvPr/>
        </p:nvSpPr>
        <p:spPr>
          <a:xfrm>
            <a:off x="2855640" y="3360420"/>
            <a:ext cx="7186994" cy="1200329"/>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charset="0"/>
                <a:ea typeface="微软雅黑" panose="020B0503020204020204" pitchFamily="34" charset="-122"/>
                <a:cs typeface="宋体" panose="02010600030101010101" pitchFamily="2" charset="-122"/>
              </a:rPr>
              <a:t>一是属地方为防护人员配备符合国家标准要求的通风、检测、照明、通讯、应急救援设备和个人防护用品、呼吸防护用品。二是防护装备以及应急救援设备设施应妥善保管，并按规定定期进行检验、维护，以保证设施的正常运行。</a:t>
            </a:r>
            <a:endParaRPr lang="zh-CN" altLang="zh-CN" sz="1600" kern="100" dirty="0">
              <a:latin typeface="Calibri" panose="020F0502020204030204" charset="0"/>
              <a:cs typeface="Times New Roman" panose="02020603050405020304" pitchFamily="18" charset="0"/>
            </a:endParaRPr>
          </a:p>
        </p:txBody>
      </p:sp>
      <p:sp>
        <p:nvSpPr>
          <p:cNvPr id="80" name="TextBox 64"/>
          <p:cNvSpPr txBox="1">
            <a:spLocks noChangeArrowheads="1"/>
          </p:cNvSpPr>
          <p:nvPr/>
        </p:nvSpPr>
        <p:spPr bwMode="auto">
          <a:xfrm>
            <a:off x="10585283" y="3819285"/>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4</a:t>
            </a:r>
            <a:endParaRPr lang="zh-CN" altLang="en-US" dirty="0">
              <a:latin typeface="Broadway" panose="04040905080B02020502" pitchFamily="82" charset="0"/>
              <a:ea typeface="微软雅黑" panose="020B0503020204020204" pitchFamily="34" charset="-122"/>
            </a:endParaRPr>
          </a:p>
        </p:txBody>
      </p:sp>
      <p:sp>
        <p:nvSpPr>
          <p:cNvPr id="81" name="矩形 80"/>
          <p:cNvSpPr/>
          <p:nvPr/>
        </p:nvSpPr>
        <p:spPr bwMode="auto">
          <a:xfrm rot="16200000">
            <a:off x="9635856" y="3092689"/>
            <a:ext cx="345655" cy="350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矩形 5"/>
          <p:cNvSpPr/>
          <p:nvPr/>
        </p:nvSpPr>
        <p:spPr bwMode="auto">
          <a:xfrm>
            <a:off x="11238567" y="3261947"/>
            <a:ext cx="322262" cy="1420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b="1" dirty="0">
                <a:latin typeface="微软雅黑" panose="020B0503020204020204" pitchFamily="34" charset="-122"/>
                <a:ea typeface="微软雅黑" panose="020B0503020204020204" pitchFamily="34" charset="-122"/>
              </a:rPr>
              <a:t>配备防护设备</a:t>
            </a:r>
            <a:endParaRPr lang="zh-CN" altLang="en-US" b="1" dirty="0">
              <a:latin typeface="微软雅黑" panose="020B0503020204020204" pitchFamily="34" charset="-122"/>
              <a:ea typeface="微软雅黑" panose="020B0503020204020204" pitchFamily="34" charset="-122"/>
            </a:endParaRPr>
          </a:p>
        </p:txBody>
      </p:sp>
      <p:sp>
        <p:nvSpPr>
          <p:cNvPr id="82" name="矩形 81"/>
          <p:cNvSpPr/>
          <p:nvPr/>
        </p:nvSpPr>
        <p:spPr>
          <a:xfrm>
            <a:off x="9297356" y="4648330"/>
            <a:ext cx="1114408" cy="369332"/>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解除封闭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7" name="TextBox 64"/>
          <p:cNvSpPr txBox="1">
            <a:spLocks noChangeArrowheads="1"/>
          </p:cNvSpPr>
          <p:nvPr/>
        </p:nvSpPr>
        <p:spPr bwMode="auto">
          <a:xfrm>
            <a:off x="9330090" y="4946970"/>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5</a:t>
            </a:r>
            <a:endParaRPr lang="zh-CN" altLang="en-US" dirty="0">
              <a:latin typeface="Broadway" panose="04040905080B02020502" pitchFamily="82" charset="0"/>
              <a:ea typeface="微软雅黑" panose="020B0503020204020204" pitchFamily="34" charset="-122"/>
            </a:endParaRPr>
          </a:p>
        </p:txBody>
      </p:sp>
      <p:cxnSp>
        <p:nvCxnSpPr>
          <p:cNvPr id="88" name="直接连接符 87"/>
          <p:cNvCxnSpPr/>
          <p:nvPr/>
        </p:nvCxnSpPr>
        <p:spPr bwMode="auto">
          <a:xfrm flipH="1">
            <a:off x="11233535" y="2916291"/>
            <a:ext cx="317524" cy="35654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bwMode="auto">
          <a:xfrm>
            <a:off x="11233535" y="4689116"/>
            <a:ext cx="317523" cy="32621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bwMode="auto">
          <a:xfrm rot="16200000">
            <a:off x="5927123" y="2921879"/>
            <a:ext cx="341096" cy="3845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 name="折角形 25"/>
          <p:cNvSpPr>
            <a:spLocks noChangeAspect="1"/>
          </p:cNvSpPr>
          <p:nvPr/>
        </p:nvSpPr>
        <p:spPr bwMode="auto">
          <a:xfrm flipH="1" flipV="1">
            <a:off x="4041681" y="5131635"/>
            <a:ext cx="3912703" cy="1501765"/>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sp>
        <p:nvSpPr>
          <p:cNvPr id="96" name="TextBox 64"/>
          <p:cNvSpPr txBox="1">
            <a:spLocks noChangeArrowheads="1"/>
          </p:cNvSpPr>
          <p:nvPr/>
        </p:nvSpPr>
        <p:spPr bwMode="auto">
          <a:xfrm>
            <a:off x="5527342" y="493342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6</a:t>
            </a:r>
            <a:endParaRPr lang="zh-CN" altLang="en-US" dirty="0">
              <a:latin typeface="Broadway" panose="04040905080B02020502" pitchFamily="82" charset="0"/>
              <a:ea typeface="微软雅黑" panose="020B0503020204020204" pitchFamily="34" charset="-122"/>
            </a:endParaRPr>
          </a:p>
        </p:txBody>
      </p:sp>
      <p:sp>
        <p:nvSpPr>
          <p:cNvPr id="97" name="矩形 96"/>
          <p:cNvSpPr/>
          <p:nvPr/>
        </p:nvSpPr>
        <p:spPr>
          <a:xfrm>
            <a:off x="4041682" y="5150715"/>
            <a:ext cx="3953302" cy="1569660"/>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charset="0"/>
                <a:ea typeface="微软雅黑" panose="020B0503020204020204" pitchFamily="34" charset="-122"/>
                <a:cs typeface="宋体" panose="02010600030101010101" pitchFamily="2" charset="-122"/>
              </a:rPr>
              <a:t>施工过程中，外部监护人须每隔</a:t>
            </a:r>
            <a:r>
              <a:rPr lang="en-US" altLang="zh-CN" sz="1600" kern="0" dirty="0">
                <a:solidFill>
                  <a:srgbClr val="3E3E3E"/>
                </a:solidFill>
                <a:latin typeface="Calibri" panose="020F0502020204030204" charset="0"/>
                <a:ea typeface="微软雅黑" panose="020B0503020204020204" pitchFamily="34" charset="-122"/>
                <a:cs typeface="宋体" panose="02010600030101010101" pitchFamily="2" charset="-122"/>
              </a:rPr>
              <a:t>15</a:t>
            </a:r>
            <a:r>
              <a:rPr lang="zh-CN" altLang="zh-CN" sz="1600" kern="0" dirty="0">
                <a:solidFill>
                  <a:srgbClr val="3E3E3E"/>
                </a:solidFill>
                <a:latin typeface="Calibri" panose="020F0502020204030204" charset="0"/>
                <a:ea typeface="微软雅黑" panose="020B0503020204020204" pitchFamily="34" charset="-122"/>
                <a:cs typeface="宋体" panose="02010600030101010101" pitchFamily="2" charset="-122"/>
              </a:rPr>
              <a:t>分钟与施工人员进行沟通，每隔两个小时对施工空间内的空气进行复测，每次复测结果均作详细记录。</a:t>
            </a:r>
            <a:endParaRPr lang="zh-CN" altLang="zh-CN" sz="1600" kern="100" dirty="0">
              <a:latin typeface="Calibri" panose="020F0502020204030204" charset="0"/>
              <a:cs typeface="Times New Roman" panose="02020603050405020304" pitchFamily="18" charset="0"/>
            </a:endParaRPr>
          </a:p>
        </p:txBody>
      </p:sp>
      <p:sp>
        <p:nvSpPr>
          <p:cNvPr id="98" name="矩形 97"/>
          <p:cNvSpPr/>
          <p:nvPr/>
        </p:nvSpPr>
        <p:spPr>
          <a:xfrm>
            <a:off x="5585927" y="464833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沟通复测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9" name="矩形 1"/>
          <p:cNvSpPr/>
          <p:nvPr/>
        </p:nvSpPr>
        <p:spPr bwMode="auto">
          <a:xfrm>
            <a:off x="288300" y="4666686"/>
            <a:ext cx="3853640" cy="342575"/>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0" name="折角形 25"/>
          <p:cNvSpPr>
            <a:spLocks noChangeAspect="1"/>
          </p:cNvSpPr>
          <p:nvPr/>
        </p:nvSpPr>
        <p:spPr bwMode="auto">
          <a:xfrm flipH="1" flipV="1">
            <a:off x="437093" y="5170356"/>
            <a:ext cx="3514306" cy="1501765"/>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sp>
        <p:nvSpPr>
          <p:cNvPr id="101" name="矩形 100"/>
          <p:cNvSpPr/>
          <p:nvPr/>
        </p:nvSpPr>
        <p:spPr>
          <a:xfrm>
            <a:off x="418728" y="5183337"/>
            <a:ext cx="3505999" cy="1569660"/>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charset="0"/>
                <a:ea typeface="微软雅黑" panose="020B0503020204020204" pitchFamily="34" charset="-122"/>
                <a:cs typeface="宋体" panose="02010600030101010101" pitchFamily="2" charset="-122"/>
              </a:rPr>
              <a:t>作业结束后，须施工方和监护人把票交给属地安监人员，安监人员对人孔进行警戒隔离，再次上锁，现场所有器具带走。</a:t>
            </a:r>
            <a:endParaRPr lang="zh-CN" altLang="zh-CN" sz="1600" kern="100" dirty="0">
              <a:latin typeface="Calibri" panose="020F0502020204030204" charset="0"/>
              <a:cs typeface="Times New Roman" panose="02020603050405020304" pitchFamily="18" charset="0"/>
            </a:endParaRPr>
          </a:p>
        </p:txBody>
      </p:sp>
      <p:sp>
        <p:nvSpPr>
          <p:cNvPr id="102" name="TextBox 64"/>
          <p:cNvSpPr txBox="1">
            <a:spLocks noChangeArrowheads="1"/>
          </p:cNvSpPr>
          <p:nvPr/>
        </p:nvSpPr>
        <p:spPr bwMode="auto">
          <a:xfrm>
            <a:off x="1713831" y="493342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7</a:t>
            </a:r>
            <a:endParaRPr lang="zh-CN" altLang="en-US" dirty="0">
              <a:latin typeface="Broadway" panose="04040905080B02020502" pitchFamily="82" charset="0"/>
              <a:ea typeface="微软雅黑" panose="020B0503020204020204" pitchFamily="34" charset="-122"/>
            </a:endParaRPr>
          </a:p>
        </p:txBody>
      </p:sp>
      <p:sp>
        <p:nvSpPr>
          <p:cNvPr id="103" name="矩形 102"/>
          <p:cNvSpPr/>
          <p:nvPr/>
        </p:nvSpPr>
        <p:spPr>
          <a:xfrm>
            <a:off x="1514558" y="4663414"/>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结束工作</a:t>
            </a:r>
            <a:endParaRPr lang="zh-CN" altLang="en-US" dirty="0">
              <a:solidFill>
                <a:schemeClr val="bg1"/>
              </a:solidFill>
            </a:endParaRPr>
          </a:p>
        </p:txBody>
      </p:sp>
      <p:sp>
        <p:nvSpPr>
          <p:cNvPr id="6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矩形 82"/>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
        <p:nvSpPr>
          <p:cNvPr id="84" name="矩形 83"/>
          <p:cNvSpPr/>
          <p:nvPr/>
        </p:nvSpPr>
        <p:spPr>
          <a:xfrm>
            <a:off x="589784" y="3444559"/>
            <a:ext cx="1396536" cy="461665"/>
          </a:xfrm>
          <a:prstGeom prst="rect">
            <a:avLst/>
          </a:prstGeom>
        </p:spPr>
        <p:txBody>
          <a:bodyPr wrap="none">
            <a:spAutoFit/>
          </a:bodyPr>
          <a:lstStyle/>
          <a:p>
            <a:pPr marL="285750" indent="-285750">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作业时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3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200"/>
                                        <p:tgtEl>
                                          <p:spTgt spid="6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30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300" fill="hold"/>
                                        <p:tgtEl>
                                          <p:spTgt spid="70"/>
                                        </p:tgtEl>
                                        <p:attrNameLst>
                                          <p:attrName>ppt_w</p:attrName>
                                        </p:attrNameLst>
                                      </p:cBhvr>
                                      <p:tavLst>
                                        <p:tav tm="0">
                                          <p:val>
                                            <p:fltVal val="0"/>
                                          </p:val>
                                        </p:tav>
                                        <p:tav tm="100000">
                                          <p:val>
                                            <p:strVal val="#ppt_w"/>
                                          </p:val>
                                        </p:tav>
                                      </p:tavLst>
                                    </p:anim>
                                    <p:anim calcmode="lin" valueType="num">
                                      <p:cBhvr>
                                        <p:cTn id="20" dur="300" fill="hold"/>
                                        <p:tgtEl>
                                          <p:spTgt spid="70"/>
                                        </p:tgtEl>
                                        <p:attrNameLst>
                                          <p:attrName>ppt_h</p:attrName>
                                        </p:attrNameLst>
                                      </p:cBhvr>
                                      <p:tavLst>
                                        <p:tav tm="0">
                                          <p:val>
                                            <p:fltVal val="0"/>
                                          </p:val>
                                        </p:tav>
                                        <p:tav tm="100000">
                                          <p:val>
                                            <p:strVal val="#ppt_h"/>
                                          </p:val>
                                        </p:tav>
                                      </p:tavLst>
                                    </p:anim>
                                    <p:anim calcmode="lin" valueType="num">
                                      <p:cBhvr>
                                        <p:cTn id="21" dur="300" fill="hold"/>
                                        <p:tgtEl>
                                          <p:spTgt spid="70"/>
                                        </p:tgtEl>
                                        <p:attrNameLst>
                                          <p:attrName>style.rotation</p:attrName>
                                        </p:attrNameLst>
                                      </p:cBhvr>
                                      <p:tavLst>
                                        <p:tav tm="0">
                                          <p:val>
                                            <p:fltVal val="90"/>
                                          </p:val>
                                        </p:tav>
                                        <p:tav tm="100000">
                                          <p:val>
                                            <p:fltVal val="0"/>
                                          </p:val>
                                        </p:tav>
                                      </p:tavLst>
                                    </p:anim>
                                    <p:animEffect transition="in" filter="fade">
                                      <p:cBhvr>
                                        <p:cTn id="22" dur="3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8" grpId="0" animBg="1"/>
      <p:bldP spid="69" grpId="0" animBg="1"/>
      <p:bldP spid="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400" y="4372858"/>
            <a:ext cx="2052233" cy="1980762"/>
          </a:xfrm>
          <a:prstGeom prst="rect">
            <a:avLst/>
          </a:prstGeom>
        </p:spPr>
      </p:pic>
      <p:sp>
        <p:nvSpPr>
          <p:cNvPr id="2" name="矩形 1"/>
          <p:cNvSpPr/>
          <p:nvPr/>
        </p:nvSpPr>
        <p:spPr>
          <a:xfrm>
            <a:off x="5000899" y="1184783"/>
            <a:ext cx="6657654" cy="1338828"/>
          </a:xfrm>
          <a:prstGeom prst="rect">
            <a:avLst/>
          </a:prstGeom>
        </p:spPr>
        <p:txBody>
          <a:bodyPr wrap="square">
            <a:spAutoFit/>
          </a:bodyPr>
          <a:lstStyle/>
          <a:p>
            <a:pPr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进入密闭场所作业前要制定详细的作业方案，并且填报《</a:t>
            </a:r>
            <a:r>
              <a:rPr lang="zh-CN" altLang="en-US" kern="0" dirty="0">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作业审批表》，经所在单位安全部门审核和单位负责人批准后方可实施作业。</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p:nvPr/>
        </p:nvPicPr>
        <p:blipFill>
          <a:blip r:embed="rId4" cstate="print"/>
          <a:srcRect l="30998" t="30132" r="30912" b="25047"/>
          <a:stretch>
            <a:fillRect/>
          </a:stretch>
        </p:blipFill>
        <p:spPr bwMode="auto">
          <a:xfrm>
            <a:off x="5000899" y="2618532"/>
            <a:ext cx="3969250" cy="3871097"/>
          </a:xfrm>
          <a:prstGeom prst="rect">
            <a:avLst/>
          </a:prstGeom>
          <a:noFill/>
          <a:ln w="9525">
            <a:noFill/>
            <a:miter lim="800000"/>
            <a:headEnd/>
            <a:tailEnd/>
          </a:ln>
        </p:spPr>
      </p:pic>
      <p:sp>
        <p:nvSpPr>
          <p:cNvPr id="3" name="矩形 2"/>
          <p:cNvSpPr/>
          <p:nvPr/>
        </p:nvSpPr>
        <p:spPr>
          <a:xfrm>
            <a:off x="9138315" y="2618532"/>
            <a:ext cx="2688405" cy="1754326"/>
          </a:xfrm>
          <a:prstGeom prst="rect">
            <a:avLst/>
          </a:prstGeom>
        </p:spPr>
        <p:txBody>
          <a:bodyPr wrap="square">
            <a:spAutoFit/>
          </a:bodyPr>
          <a:lstStyle/>
          <a:p>
            <a:pPr>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确认可能发生中毒、窒息等事故的场所，在这些场所悬挂或张贴警示标志。</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  </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 name="表格 8"/>
          <p:cNvGraphicFramePr>
            <a:graphicFrameLocks noGrp="1"/>
          </p:cNvGraphicFramePr>
          <p:nvPr/>
        </p:nvGraphicFramePr>
        <p:xfrm>
          <a:off x="660774" y="1623847"/>
          <a:ext cx="3926992" cy="4800600"/>
        </p:xfrm>
        <a:graphic>
          <a:graphicData uri="http://schemas.openxmlformats.org/drawingml/2006/table">
            <a:tbl>
              <a:tblPr/>
              <a:tblGrid>
                <a:gridCol w="384818">
                  <a:extLst>
                    <a:ext uri="{9D8B030D-6E8A-4147-A177-3AD203B41FA5}">
                      <a16:colId xmlns:a16="http://schemas.microsoft.com/office/drawing/2014/main" val="20000"/>
                    </a:ext>
                  </a:extLst>
                </a:gridCol>
                <a:gridCol w="1424881">
                  <a:extLst>
                    <a:ext uri="{9D8B030D-6E8A-4147-A177-3AD203B41FA5}">
                      <a16:colId xmlns:a16="http://schemas.microsoft.com/office/drawing/2014/main" val="20001"/>
                    </a:ext>
                  </a:extLst>
                </a:gridCol>
                <a:gridCol w="398699">
                  <a:extLst>
                    <a:ext uri="{9D8B030D-6E8A-4147-A177-3AD203B41FA5}">
                      <a16:colId xmlns:a16="http://schemas.microsoft.com/office/drawing/2014/main" val="20002"/>
                    </a:ext>
                  </a:extLst>
                </a:gridCol>
                <a:gridCol w="1012612">
                  <a:extLst>
                    <a:ext uri="{9D8B030D-6E8A-4147-A177-3AD203B41FA5}">
                      <a16:colId xmlns:a16="http://schemas.microsoft.com/office/drawing/2014/main" val="20003"/>
                    </a:ext>
                  </a:extLst>
                </a:gridCol>
                <a:gridCol w="705982">
                  <a:extLst>
                    <a:ext uri="{9D8B030D-6E8A-4147-A177-3AD203B41FA5}">
                      <a16:colId xmlns:a16="http://schemas.microsoft.com/office/drawing/2014/main" val="20004"/>
                    </a:ext>
                  </a:extLst>
                </a:gridCol>
              </a:tblGrid>
              <a:tr h="0">
                <a:tc gridSpan="3">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工作内容</a:t>
                      </a:r>
                      <a:r>
                        <a:rPr lang="en-US" sz="1050" kern="100" dirty="0">
                          <a:latin typeface="Calibri" panose="020F0502020204030204"/>
                          <a:ea typeface="宋体" panose="02010600030101010101" pitchFamily="2" charset="-122"/>
                          <a:cs typeface="Times New Roman" panose="02020603050405020304"/>
                        </a:rPr>
                        <a:t>:</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作业地点：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0"/>
                  </a:ext>
                </a:extLst>
              </a:tr>
              <a:tr h="0">
                <a:tc gridSpan="5">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作业单位</a:t>
                      </a:r>
                      <a:r>
                        <a:rPr lang="en-US" sz="1050" kern="100">
                          <a:latin typeface="Calibri" panose="020F0502020204030204"/>
                          <a:ea typeface="宋体" panose="02010600030101010101" pitchFamily="2" charset="-122"/>
                          <a:cs typeface="Times New Roman" panose="02020603050405020304"/>
                        </a:rPr>
                        <a:t>:</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0">
                <a:tc gridSpan="3">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作业负责人：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安全监护人：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2"/>
                  </a:ext>
                </a:extLst>
              </a:tr>
              <a:tr h="0">
                <a:tc gridSpan="5">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作业人员：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0">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作业时间：</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时</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分至</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152072">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序号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安全措施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主要内容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签字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1</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作业人员安全交底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2</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氧气浓度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3</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有害气体检测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4</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个人防护用品使用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5</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照明措施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6</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应急器材配备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7</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现场监护</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8</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其他补充措施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08287">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作业安全条件及现场确认</a:t>
                      </a: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r>
                        <a:rPr lang="zh-CN" sz="1050" kern="100" dirty="0">
                          <a:latin typeface="Calibri" panose="020F0502020204030204"/>
                          <a:ea typeface="宋体" panose="02010600030101010101" pitchFamily="2" charset="-122"/>
                          <a:cs typeface="Times New Roman" panose="02020603050405020304"/>
                        </a:rPr>
                        <a:t>作业负责人：</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年  </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4"/>
                  </a:ext>
                </a:extLst>
              </a:tr>
              <a:tr h="684322">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审批部门审核意见：</a:t>
                      </a: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r>
                        <a:rPr lang="zh-CN" sz="1050" kern="100" dirty="0">
                          <a:latin typeface="Calibri" panose="020F0502020204030204"/>
                          <a:ea typeface="宋体" panose="02010600030101010101" pitchFamily="2" charset="-122"/>
                          <a:cs typeface="Times New Roman" panose="02020603050405020304"/>
                        </a:rPr>
                        <a:t>审核人：</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年  </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15"/>
                  </a:ext>
                </a:extLst>
              </a:tr>
            </a:tbl>
          </a:graphicData>
        </a:graphic>
      </p:graphicFrame>
      <p:sp>
        <p:nvSpPr>
          <p:cNvPr id="10" name="矩形 9"/>
          <p:cNvSpPr/>
          <p:nvPr/>
        </p:nvSpPr>
        <p:spPr>
          <a:xfrm>
            <a:off x="1090298" y="1184783"/>
            <a:ext cx="3185487" cy="369332"/>
          </a:xfrm>
          <a:prstGeom prst="rect">
            <a:avLst/>
          </a:prstGeom>
        </p:spPr>
        <p:txBody>
          <a:bodyPr wrap="none">
            <a:spAutoFit/>
          </a:bodyPr>
          <a:lstStyle/>
          <a:p>
            <a:r>
              <a:rPr lang="zh-CN" altLang="en-US" kern="0" dirty="0">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作业审批表</a:t>
            </a:r>
            <a:r>
              <a:rPr lang="zh-CN" altLang="en-US" kern="0" dirty="0">
                <a:latin typeface="微软雅黑" panose="020B0503020204020204" pitchFamily="34" charset="-122"/>
                <a:ea typeface="微软雅黑" panose="020B0503020204020204" pitchFamily="34" charset="-122"/>
                <a:cs typeface="宋体" panose="02010600030101010101" pitchFamily="2" charset="-122"/>
              </a:rPr>
              <a:t>（样表）</a:t>
            </a:r>
            <a:endParaRPr lang="zh-CN" altLang="en-US" dirty="0"/>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矩形 15"/>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 calcmode="lin" valueType="num">
                                      <p:cBhvr>
                                        <p:cTn id="21" dur="300" fill="hold"/>
                                        <p:tgtEl>
                                          <p:spTgt spid="15"/>
                                        </p:tgtEl>
                                        <p:attrNameLst>
                                          <p:attrName>style.rotation</p:attrName>
                                        </p:attrNameLst>
                                      </p:cBhvr>
                                      <p:tavLst>
                                        <p:tav tm="0">
                                          <p:val>
                                            <p:fltVal val="90"/>
                                          </p:val>
                                        </p:tav>
                                        <p:tav tm="100000">
                                          <p:val>
                                            <p:fltVal val="0"/>
                                          </p:val>
                                        </p:tav>
                                      </p:tavLst>
                                    </p:anim>
                                    <p:animEffect transition="in" filter="fade">
                                      <p:cBhvr>
                                        <p:cTn id="2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t="9879" b="7686"/>
          <a:stretch>
            <a:fillRect/>
          </a:stretch>
        </p:blipFill>
        <p:spPr>
          <a:xfrm>
            <a:off x="-16510" y="3810"/>
            <a:ext cx="12206605" cy="6838315"/>
          </a:xfrm>
          <a:prstGeom prst="rect">
            <a:avLst/>
          </a:prstGeom>
        </p:spPr>
      </p:pic>
      <p:sp>
        <p:nvSpPr>
          <p:cNvPr id="3" name="矩形 2"/>
          <p:cNvSpPr/>
          <p:nvPr/>
        </p:nvSpPr>
        <p:spPr>
          <a:xfrm>
            <a:off x="1446530" y="1501775"/>
            <a:ext cx="9612630" cy="3608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73605" y="1671955"/>
            <a:ext cx="8424545" cy="3046095"/>
          </a:xfrm>
          <a:prstGeom prst="rect">
            <a:avLst/>
          </a:prstGeom>
          <a:noFill/>
          <a:ln w="9525">
            <a:noFill/>
          </a:ln>
        </p:spPr>
        <p:txBody>
          <a:bodyPr wrap="square">
            <a:spAutoFit/>
          </a:bodyPr>
          <a:lstStyle/>
          <a:p>
            <a:pPr indent="304800">
              <a:lnSpc>
                <a:spcPct val="150000"/>
              </a:lnSpc>
            </a:pPr>
            <a:r>
              <a:rPr sz="3200" b="0">
                <a:solidFill>
                  <a:schemeClr val="bg1"/>
                </a:solidFill>
                <a:latin typeface="方正兰亭细黑_GBK" panose="02000000000000000000" charset="-122"/>
                <a:ea typeface="方正兰亭细黑_GBK" panose="02000000000000000000" charset="-122"/>
                <a:cs typeface="方正兰亭细黑_GBK" panose="02000000000000000000" charset="-122"/>
              </a:rPr>
              <a:t>近年来，</a:t>
            </a:r>
            <a:r>
              <a:rPr lang="zh-CN" sz="3200" b="0">
                <a:solidFill>
                  <a:schemeClr val="bg1"/>
                </a:solidFill>
                <a:latin typeface="方正兰亭细黑_GBK" panose="02000000000000000000" charset="-122"/>
                <a:ea typeface="方正兰亭细黑_GBK" panose="02000000000000000000" charset="-122"/>
                <a:cs typeface="方正兰亭细黑_GBK" panose="02000000000000000000" charset="-122"/>
              </a:rPr>
              <a:t>在有限空间</a:t>
            </a:r>
            <a:r>
              <a:rPr sz="3200" b="0">
                <a:solidFill>
                  <a:schemeClr val="bg1"/>
                </a:solidFill>
                <a:latin typeface="方正兰亭细黑_GBK" panose="02000000000000000000" charset="-122"/>
                <a:ea typeface="方正兰亭细黑_GBK" panose="02000000000000000000" charset="-122"/>
                <a:cs typeface="方正兰亭细黑_GBK" panose="02000000000000000000" charset="-122"/>
              </a:rPr>
              <a:t>作业前未进行风险识别，未进行有毒气体检测，作业中缺乏个体防护装备，事故后盲目施救等原因，化学品中毒窒息事故屡见不鲜，教训极其深刻。</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552839" y="1269239"/>
          <a:ext cx="10868840" cy="5425870"/>
        </p:xfrm>
        <a:graphic>
          <a:graphicData uri="http://schemas.openxmlformats.org/drawingml/2006/table">
            <a:tbl>
              <a:tblPr firstRow="1" firstCol="1" bandRow="1"/>
              <a:tblGrid>
                <a:gridCol w="1069066">
                  <a:extLst>
                    <a:ext uri="{9D8B030D-6E8A-4147-A177-3AD203B41FA5}">
                      <a16:colId xmlns:a16="http://schemas.microsoft.com/office/drawing/2014/main" val="20000"/>
                    </a:ext>
                  </a:extLst>
                </a:gridCol>
                <a:gridCol w="8522833">
                  <a:extLst>
                    <a:ext uri="{9D8B030D-6E8A-4147-A177-3AD203B41FA5}">
                      <a16:colId xmlns:a16="http://schemas.microsoft.com/office/drawing/2014/main" val="20001"/>
                    </a:ext>
                  </a:extLst>
                </a:gridCol>
                <a:gridCol w="1276941">
                  <a:extLst>
                    <a:ext uri="{9D8B030D-6E8A-4147-A177-3AD203B41FA5}">
                      <a16:colId xmlns:a16="http://schemas.microsoft.com/office/drawing/2014/main" val="20002"/>
                    </a:ext>
                  </a:extLst>
                </a:gridCol>
              </a:tblGrid>
              <a:tr h="264484">
                <a:tc>
                  <a:txBody>
                    <a:bodyPr/>
                    <a:lstStyle/>
                    <a:p>
                      <a:pPr algn="ctr">
                        <a:spcAft>
                          <a:spcPts val="0"/>
                        </a:spcAft>
                      </a:pPr>
                      <a:r>
                        <a:rPr lang="zh-CN" sz="1400" b="1" kern="0" dirty="0">
                          <a:effectLst/>
                          <a:latin typeface="Calibri" panose="020F0502020204030204" charset="0"/>
                          <a:ea typeface="微软雅黑" panose="020B0503020204020204" pitchFamily="34" charset="-122"/>
                          <a:cs typeface="宋体" panose="02010600030101010101" pitchFamily="2" charset="-122"/>
                        </a:rPr>
                        <a:t>检查项</a:t>
                      </a:r>
                      <a:endParaRPr lang="zh-CN" sz="1400" b="1"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effectLst/>
                          <a:latin typeface="Calibri" panose="020F0502020204030204" charset="0"/>
                          <a:ea typeface="微软雅黑" panose="020B0503020204020204" pitchFamily="34" charset="-122"/>
                          <a:cs typeface="宋体" panose="02010600030101010101" pitchFamily="2" charset="-122"/>
                        </a:rPr>
                        <a:t>作业标准</a:t>
                      </a:r>
                      <a:endParaRPr lang="zh-CN" sz="1400" b="1"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effectLst/>
                          <a:latin typeface="Calibri" panose="020F0502020204030204" charset="0"/>
                          <a:ea typeface="微软雅黑" panose="020B0503020204020204" pitchFamily="34" charset="-122"/>
                          <a:cs typeface="宋体" panose="02010600030101010101" pitchFamily="2" charset="-122"/>
                        </a:rPr>
                        <a:t>检查结果</a:t>
                      </a:r>
                      <a:endParaRPr lang="zh-CN" sz="1400" b="1"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2461">
                <a:tc rowSpan="4">
                  <a:txBody>
                    <a:bodyPr/>
                    <a:lstStyle/>
                    <a:p>
                      <a:pPr algn="ctr">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文件</a:t>
                      </a:r>
                      <a:endParaRPr lang="en-US" altLang="zh-CN" sz="1400" kern="0" dirty="0">
                        <a:effectLst/>
                        <a:latin typeface="Calibri" panose="020F0502020204030204" charset="0"/>
                        <a:ea typeface="微软雅黑" panose="020B0503020204020204" pitchFamily="34" charset="-122"/>
                        <a:cs typeface="宋体" panose="02010600030101010101" pitchFamily="2" charset="-122"/>
                      </a:endParaRPr>
                    </a:p>
                    <a:p>
                      <a:pPr algn="ctr">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审核</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开工前，施工单位须编报专项作业安全管控方案。内容包括：人员安排及岗位职责、安全施工操作规程、施工安全管理措施、安全防护管理措施、应急救援保护措施等。</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085">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作业或者监护人员应根据规定，持有效上岗作业证。</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85">
                <a:tc vMerge="1">
                  <a:txBody>
                    <a:bodyPr/>
                    <a:lstStyle/>
                    <a:p>
                      <a:endParaRPr lang="zh-CN"/>
                    </a:p>
                  </a:txBody>
                  <a:tcPr/>
                </a:tc>
                <a:tc>
                  <a:txBody>
                    <a:bodyPr/>
                    <a:lstStyle/>
                    <a:p>
                      <a:pPr algn="l">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每日开工作业前须进行岗前安全培训，严禁教育培训不合格上岗作业。</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127">
                <a:tc vMerge="1">
                  <a:txBody>
                    <a:bodyPr/>
                    <a:lstStyle/>
                    <a:p>
                      <a:endParaRPr lang="zh-CN"/>
                    </a:p>
                  </a:txBody>
                  <a:tcPr/>
                </a:tc>
                <a:tc>
                  <a:txBody>
                    <a:bodyPr/>
                    <a:lstStyle/>
                    <a:p>
                      <a:pPr algn="l">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施工单位须严格实行作业审批制度，进出施工现场人员须进行登记，未经许可严禁擅自进入有限作业空间。</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085">
                <a:tc rowSpan="6">
                  <a:txBody>
                    <a:bodyPr/>
                    <a:lstStyle/>
                    <a:p>
                      <a:pPr algn="ctr">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人员防护及监护</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施工单位必须根据作业实际需要为施工人员配备符合国家标准、有效的个人防护用品。</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1042">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作业人员使用的工具必须确保安全可靠。</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1042">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严禁无防护、监护措施作业。</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1042">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监护人员数量应能够进行危急情况处理。</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085">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施工单位现场应配备应急救援设备。一旦发生紧急情况，应立即启动应急救预案。</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8105">
                <a:tc vMerge="1">
                  <a:txBody>
                    <a:bodyPr/>
                    <a:lstStyle/>
                    <a:p>
                      <a:endParaRPr lang="zh-CN"/>
                    </a:p>
                  </a:txBody>
                  <a:tcPr/>
                </a:tc>
                <a:tc>
                  <a:txBody>
                    <a:bodyPr/>
                    <a:lstStyle/>
                    <a:p>
                      <a:pPr algn="l">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夜间作业，地面作业人员应穿戴高可视警示服。</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1042">
                <a:tc rowSpan="3">
                  <a:txBody>
                    <a:bodyPr/>
                    <a:lstStyle/>
                    <a:p>
                      <a:pPr algn="ctr">
                        <a:spcAft>
                          <a:spcPts val="0"/>
                        </a:spcAft>
                      </a:pPr>
                      <a:endParaRPr lang="zh-CN" sz="1400" kern="100" dirty="0">
                        <a:effectLst/>
                        <a:latin typeface="Calibri" panose="020F0502020204030204" charset="0"/>
                        <a:ea typeface="宋体" panose="02010600030101010101" pitchFamily="2" charset="-122"/>
                        <a:cs typeface="Times New Roman" panose="02020603050405020304" pitchFamily="18" charset="0"/>
                      </a:endParaRPr>
                    </a:p>
                    <a:p>
                      <a:pPr algn="ctr">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安全警示标志</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施工现场需进行隔离。</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80170">
                <a:tc vMerge="1">
                  <a:txBody>
                    <a:bodyPr/>
                    <a:lstStyle/>
                    <a:p>
                      <a:endParaRPr lang="zh-CN"/>
                    </a:p>
                  </a:txBody>
                  <a:tcPr/>
                </a:tc>
                <a:tc>
                  <a:txBody>
                    <a:bodyPr/>
                    <a:lstStyle/>
                    <a:p>
                      <a:pPr algn="l">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在显著位置设置安全标志和警示标识，内容至少包括：严禁无关人员进入有限空间、作业场所危险因素、安全操作注意事项、急救措施，并应明确标识应急负责人及联系方式。</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085">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夜间实施作业，应在作业区域周边显著位置设置警示灯</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0127">
                <a:tc rowSpan="6">
                  <a:txBody>
                    <a:bodyPr/>
                    <a:lstStyle/>
                    <a:p>
                      <a:pPr algn="ctr">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安全</a:t>
                      </a:r>
                      <a:endParaRPr lang="en-US" altLang="zh-CN" sz="1400" kern="0" dirty="0">
                        <a:effectLst/>
                        <a:latin typeface="Calibri" panose="020F0502020204030204" charset="0"/>
                        <a:ea typeface="微软雅黑" panose="020B0503020204020204" pitchFamily="34" charset="-122"/>
                        <a:cs typeface="宋体" panose="02010600030101010101" pitchFamily="2" charset="-122"/>
                      </a:endParaRPr>
                    </a:p>
                    <a:p>
                      <a:pPr algn="ctr">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操作</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作业人员班前不得喝酒，在禁止吸烟的区域不得吸烟，不应疲劳作业，不得在作业面上睡觉。</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0085">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“先通风，再检测、后作业”。严禁使用纯氧进行通风换气。</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60127">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进入有限空间作业前，检测有限空间可能存在的危险因素。未经检测或检测不合格严禁进入有限空间。</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1042">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实施检测时，检测人员应处于安全环境。</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0085">
                <a:tc vMerge="1">
                  <a:txBody>
                    <a:bodyPr/>
                    <a:lstStyle/>
                    <a:p>
                      <a:endParaRPr lang="zh-CN"/>
                    </a:p>
                  </a:txBody>
                  <a:tcPr/>
                </a:tc>
                <a:tc>
                  <a:txBody>
                    <a:bodyPr/>
                    <a:lstStyle/>
                    <a:p>
                      <a:pPr algn="l">
                        <a:spcAft>
                          <a:spcPts val="0"/>
                        </a:spcAft>
                      </a:pPr>
                      <a:r>
                        <a:rPr lang="zh-CN" sz="1400" kern="0">
                          <a:effectLst/>
                          <a:latin typeface="Calibri" panose="020F0502020204030204" charset="0"/>
                          <a:ea typeface="微软雅黑" panose="020B0503020204020204" pitchFamily="34" charset="-122"/>
                          <a:cs typeface="宋体" panose="02010600030101010101" pitchFamily="2" charset="-122"/>
                        </a:rPr>
                        <a:t>做好检测记录，包括检测时间、地点、气体种类和检测浓度等。</a:t>
                      </a:r>
                      <a:endParaRPr lang="zh-CN" sz="1400" kern="10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1042">
                <a:tc vMerge="1">
                  <a:txBody>
                    <a:bodyPr/>
                    <a:lstStyle/>
                    <a:p>
                      <a:endParaRPr lang="zh-CN"/>
                    </a:p>
                  </a:txBody>
                  <a:tcPr/>
                </a:tc>
                <a:tc>
                  <a:txBody>
                    <a:bodyPr/>
                    <a:lstStyle/>
                    <a:p>
                      <a:pPr algn="l">
                        <a:spcAft>
                          <a:spcPts val="0"/>
                        </a:spcAft>
                      </a:pPr>
                      <a:r>
                        <a:rPr lang="zh-CN" sz="1400" kern="0" dirty="0">
                          <a:effectLst/>
                          <a:latin typeface="Calibri" panose="020F0502020204030204" charset="0"/>
                          <a:ea typeface="微软雅黑" panose="020B0503020204020204" pitchFamily="34" charset="-122"/>
                          <a:cs typeface="宋体" panose="02010600030101010101" pitchFamily="2" charset="-122"/>
                        </a:rPr>
                        <a:t>夜间作业需加装夜间示警照明设备；</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13" name="矩形 12"/>
          <p:cNvSpPr/>
          <p:nvPr/>
        </p:nvSpPr>
        <p:spPr>
          <a:xfrm>
            <a:off x="4354337" y="822993"/>
            <a:ext cx="4589967" cy="400110"/>
          </a:xfrm>
          <a:prstGeom prst="rect">
            <a:avLst/>
          </a:prstGeom>
        </p:spPr>
        <p:txBody>
          <a:bodyPr wrap="square">
            <a:spAutoFit/>
          </a:bodyPr>
          <a:lstStyle/>
          <a:p>
            <a:pPr algn="just">
              <a:spcAft>
                <a:spcPts val="0"/>
              </a:spcAft>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有限空间作业检查表（</a:t>
            </a:r>
            <a:r>
              <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样表</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645736" y="3723713"/>
            <a:ext cx="10589823" cy="110053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645736" y="1795523"/>
            <a:ext cx="10589823" cy="10630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p>
        </p:txBody>
      </p:sp>
      <p:sp>
        <p:nvSpPr>
          <p:cNvPr id="16" name="矩形 15"/>
          <p:cNvSpPr/>
          <p:nvPr/>
        </p:nvSpPr>
        <p:spPr>
          <a:xfrm>
            <a:off x="1010038" y="2124931"/>
            <a:ext cx="10290277"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一旦作业中断超过</a:t>
            </a:r>
            <a:r>
              <a:rPr lang="en-US" altLang="zh-CN" dirty="0">
                <a:latin typeface="微软雅黑" panose="020B0503020204020204" pitchFamily="34" charset="-122"/>
                <a:ea typeface="微软雅黑" panose="020B0503020204020204" pitchFamily="34" charset="-122"/>
              </a:rPr>
              <a:t>30</a:t>
            </a:r>
            <a:r>
              <a:rPr lang="zh-CN" altLang="zh-CN" dirty="0">
                <a:latin typeface="微软雅黑" panose="020B0503020204020204" pitchFamily="34" charset="-122"/>
                <a:ea typeface="微软雅黑" panose="020B0503020204020204" pitchFamily="34" charset="-122"/>
              </a:rPr>
              <a:t>分钟，再次进入有限空间作业前，必须重新通风、检测合格后方可进入</a:t>
            </a:r>
            <a:r>
              <a:rPr lang="zh-CN" altLang="en-US" dirty="0">
                <a:latin typeface="微软雅黑" panose="020B0503020204020204" pitchFamily="34" charset="-122"/>
                <a:ea typeface="微软雅黑" panose="020B0503020204020204" pitchFamily="34" charset="-122"/>
              </a:rPr>
              <a:t>。</a:t>
            </a:r>
          </a:p>
        </p:txBody>
      </p:sp>
      <p:sp>
        <p:nvSpPr>
          <p:cNvPr id="17" name="圆角矩形 15"/>
          <p:cNvSpPr/>
          <p:nvPr/>
        </p:nvSpPr>
        <p:spPr>
          <a:xfrm>
            <a:off x="4923446" y="1415658"/>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作业中断时</a:t>
            </a:r>
          </a:p>
        </p:txBody>
      </p:sp>
      <p:sp>
        <p:nvSpPr>
          <p:cNvPr id="18" name="圆角矩形 15"/>
          <p:cNvSpPr/>
          <p:nvPr/>
        </p:nvSpPr>
        <p:spPr>
          <a:xfrm>
            <a:off x="4923446" y="3375548"/>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作业结束后</a:t>
            </a:r>
          </a:p>
        </p:txBody>
      </p:sp>
      <p:sp>
        <p:nvSpPr>
          <p:cNvPr id="19" name="矩形 18"/>
          <p:cNvSpPr/>
          <p:nvPr/>
        </p:nvSpPr>
        <p:spPr>
          <a:xfrm>
            <a:off x="1010038" y="4116526"/>
            <a:ext cx="10290277" cy="45890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作业结束后，作业现场负责人、监护人员应当对作业现场进行清理，撤离作业人员。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7"/>
          <p:cNvGrpSpPr/>
          <p:nvPr/>
        </p:nvGrpSpPr>
        <p:grpSpPr>
          <a:xfrm>
            <a:off x="1545934" y="1834782"/>
            <a:ext cx="1216041" cy="619258"/>
            <a:chOff x="2159496" y="1391204"/>
            <a:chExt cx="5460503" cy="590105"/>
          </a:xfrm>
        </p:grpSpPr>
        <p:sp>
          <p:nvSpPr>
            <p:cNvPr id="45" name="任意多边形 44"/>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沟通复测</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44" name="任意多边形 43"/>
          <p:cNvSpPr/>
          <p:nvPr/>
        </p:nvSpPr>
        <p:spPr>
          <a:xfrm>
            <a:off x="686596" y="1878419"/>
            <a:ext cx="845648" cy="877338"/>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5" name="组合 48"/>
          <p:cNvGrpSpPr/>
          <p:nvPr/>
        </p:nvGrpSpPr>
        <p:grpSpPr>
          <a:xfrm>
            <a:off x="1545934" y="2595725"/>
            <a:ext cx="1216041" cy="619258"/>
            <a:chOff x="2159496" y="2179391"/>
            <a:chExt cx="5460503" cy="590105"/>
          </a:xfrm>
        </p:grpSpPr>
        <p:sp>
          <p:nvSpPr>
            <p:cNvPr id="39" name="任意多边形 38"/>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及时通知</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38" name="任意多边形 37"/>
          <p:cNvSpPr/>
          <p:nvPr/>
        </p:nvSpPr>
        <p:spPr>
          <a:xfrm>
            <a:off x="686596" y="2639362"/>
            <a:ext cx="845648" cy="877338"/>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29" name="组合 49"/>
          <p:cNvGrpSpPr/>
          <p:nvPr/>
        </p:nvGrpSpPr>
        <p:grpSpPr>
          <a:xfrm>
            <a:off x="1545934" y="3356668"/>
            <a:ext cx="1216041" cy="619257"/>
            <a:chOff x="2159496" y="2967579"/>
            <a:chExt cx="5460503" cy="590104"/>
          </a:xfrm>
        </p:grpSpPr>
        <p:sp>
          <p:nvSpPr>
            <p:cNvPr id="33" name="任意多边形 32"/>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请求支援</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30" name="组合 54"/>
          <p:cNvGrpSpPr/>
          <p:nvPr/>
        </p:nvGrpSpPr>
        <p:grpSpPr>
          <a:xfrm>
            <a:off x="652847" y="3356480"/>
            <a:ext cx="889119" cy="947241"/>
            <a:chOff x="1523998" y="1398178"/>
            <a:chExt cx="1039020" cy="1484313"/>
          </a:xfrm>
        </p:grpSpPr>
        <p:sp>
          <p:nvSpPr>
            <p:cNvPr id="31" name="任意多边形 30"/>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32" name="任意多边形 31"/>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3" name="组合 50"/>
          <p:cNvGrpSpPr/>
          <p:nvPr/>
        </p:nvGrpSpPr>
        <p:grpSpPr>
          <a:xfrm>
            <a:off x="1545934" y="4117611"/>
            <a:ext cx="1216041" cy="619257"/>
            <a:chOff x="2159496" y="3755765"/>
            <a:chExt cx="5460503" cy="590104"/>
          </a:xfrm>
        </p:grpSpPr>
        <p:sp>
          <p:nvSpPr>
            <p:cNvPr id="27" name="任意多边形 26"/>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algn="ctr"/>
              <a:r>
                <a:rPr lang="zh-CN" altLang="zh-CN" b="1" dirty="0">
                  <a:latin typeface="微软雅黑" panose="020B0503020204020204" pitchFamily="34" charset="-122"/>
                  <a:ea typeface="微软雅黑" panose="020B0503020204020204" pitchFamily="34" charset="-122"/>
                </a:rPr>
                <a:t>组织救援</a:t>
              </a:r>
            </a:p>
          </p:txBody>
        </p:sp>
      </p:grpSp>
      <p:grpSp>
        <p:nvGrpSpPr>
          <p:cNvPr id="24" name="组合 57"/>
          <p:cNvGrpSpPr/>
          <p:nvPr/>
        </p:nvGrpSpPr>
        <p:grpSpPr>
          <a:xfrm>
            <a:off x="652847" y="4117423"/>
            <a:ext cx="889119" cy="947241"/>
            <a:chOff x="1523998" y="1398178"/>
            <a:chExt cx="1039020" cy="1484313"/>
          </a:xfrm>
        </p:grpSpPr>
        <p:sp>
          <p:nvSpPr>
            <p:cNvPr id="25" name="任意多边形 24"/>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26" name="任意多边形 25"/>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70"/>
          <p:cNvGrpSpPr/>
          <p:nvPr/>
        </p:nvGrpSpPr>
        <p:grpSpPr>
          <a:xfrm>
            <a:off x="1545934" y="4878553"/>
            <a:ext cx="1216041" cy="619257"/>
            <a:chOff x="2159496" y="3755765"/>
            <a:chExt cx="5460503" cy="590104"/>
          </a:xfrm>
        </p:grpSpPr>
        <p:sp>
          <p:nvSpPr>
            <p:cNvPr id="21" name="任意多边形 20"/>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封锁场地</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8" name="组合 60"/>
          <p:cNvGrpSpPr/>
          <p:nvPr/>
        </p:nvGrpSpPr>
        <p:grpSpPr>
          <a:xfrm>
            <a:off x="652847" y="4878363"/>
            <a:ext cx="889119" cy="947241"/>
            <a:chOff x="1523998" y="1398178"/>
            <a:chExt cx="1039020" cy="1484313"/>
          </a:xfrm>
        </p:grpSpPr>
        <p:sp>
          <p:nvSpPr>
            <p:cNvPr id="19" name="任意多边形 18"/>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20" name="任意多边形 19"/>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1" name="组合 70"/>
          <p:cNvGrpSpPr/>
          <p:nvPr/>
        </p:nvGrpSpPr>
        <p:grpSpPr>
          <a:xfrm>
            <a:off x="1545934" y="5639495"/>
            <a:ext cx="1216041" cy="619257"/>
            <a:chOff x="2159496" y="3755765"/>
            <a:chExt cx="5460503" cy="590104"/>
          </a:xfrm>
        </p:grpSpPr>
        <p:sp>
          <p:nvSpPr>
            <p:cNvPr id="15" name="任意多边形 14"/>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救援完成</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2" name="组合 60"/>
          <p:cNvGrpSpPr/>
          <p:nvPr/>
        </p:nvGrpSpPr>
        <p:grpSpPr>
          <a:xfrm>
            <a:off x="652847" y="5639307"/>
            <a:ext cx="889119" cy="947241"/>
            <a:chOff x="1523998" y="1398178"/>
            <a:chExt cx="1039020" cy="1484313"/>
          </a:xfrm>
        </p:grpSpPr>
        <p:sp>
          <p:nvSpPr>
            <p:cNvPr id="13" name="任意多边形 12"/>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14" name="任意多边形 13"/>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sp>
        <p:nvSpPr>
          <p:cNvPr id="2" name="矩形 1"/>
          <p:cNvSpPr/>
          <p:nvPr/>
        </p:nvSpPr>
        <p:spPr>
          <a:xfrm>
            <a:off x="642573" y="911452"/>
            <a:ext cx="11157512" cy="923330"/>
          </a:xfrm>
          <a:prstGeom prst="rect">
            <a:avLst/>
          </a:prstGeom>
        </p:spPr>
        <p:txBody>
          <a:bodyPr wrap="square">
            <a:spAutoFit/>
          </a:bodyPr>
          <a:lstStyle/>
          <a:p>
            <a:pPr algn="just">
              <a:lnSpc>
                <a:spcPct val="150000"/>
              </a:lnSpc>
              <a:spcBef>
                <a:spcPts val="940"/>
              </a:spcBef>
              <a:spcAft>
                <a:spcPts val="625"/>
              </a:spcAft>
            </a:pPr>
            <a:r>
              <a:rPr lang="en-US"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         </a:t>
            </a:r>
            <a:r>
              <a:rPr lang="zh-CN"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进行有限空间作业的施工人员发生中毒、窒息等危险后，外部监护人应按照有限空间作业应急预案展开救援，切忌前赴后继式施救。</a:t>
            </a:r>
            <a:endParaRPr lang="zh-CN" altLang="zh-CN" sz="2000" kern="100" dirty="0">
              <a:latin typeface="Calibri" panose="020F0502020204030204" charset="0"/>
              <a:cs typeface="Times New Roman" panose="02020603050405020304" pitchFamily="18" charset="0"/>
            </a:endParaRPr>
          </a:p>
        </p:txBody>
      </p:sp>
      <p:sp>
        <p:nvSpPr>
          <p:cNvPr id="47" name="矩形 46"/>
          <p:cNvSpPr/>
          <p:nvPr/>
        </p:nvSpPr>
        <p:spPr>
          <a:xfrm>
            <a:off x="2756319" y="5865097"/>
            <a:ext cx="9043766" cy="307458"/>
          </a:xfrm>
          <a:prstGeom prst="rect">
            <a:avLst/>
          </a:prstGeom>
        </p:spPr>
        <p:txBody>
          <a:bodyPr wrap="square">
            <a:spAutoFit/>
          </a:bodyPr>
          <a:lstStyle/>
          <a:p>
            <a:pPr>
              <a:lnSpc>
                <a:spcPts val="1605"/>
              </a:lnSpc>
              <a:spcAft>
                <a:spcPts val="0"/>
              </a:spcAft>
            </a:pPr>
            <a:r>
              <a:rPr lang="zh-CN"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监护人及属地安监人员成功救出被困施工人员，由等候旁边的急救车将其送往附近医院。</a:t>
            </a:r>
            <a:endParaRPr lang="zh-CN" altLang="zh-CN" sz="2000" kern="100" dirty="0">
              <a:latin typeface="Calibri" panose="020F0502020204030204" charset="0"/>
              <a:cs typeface="Times New Roman" panose="02020603050405020304" pitchFamily="18" charset="0"/>
            </a:endParaRPr>
          </a:p>
        </p:txBody>
      </p:sp>
      <p:sp>
        <p:nvSpPr>
          <p:cNvPr id="48" name="矩形 47"/>
          <p:cNvSpPr/>
          <p:nvPr/>
        </p:nvSpPr>
        <p:spPr>
          <a:xfrm>
            <a:off x="2775733" y="5095487"/>
            <a:ext cx="9024352" cy="297517"/>
          </a:xfrm>
          <a:prstGeom prst="rect">
            <a:avLst/>
          </a:prstGeom>
        </p:spPr>
        <p:txBody>
          <a:bodyPr wrap="square">
            <a:spAutoFit/>
          </a:bodyPr>
          <a:lstStyle/>
          <a:p>
            <a:pPr>
              <a:lnSpc>
                <a:spcPts val="1605"/>
              </a:lnSpc>
              <a:spcAft>
                <a:spcPts val="0"/>
              </a:spcAft>
            </a:pPr>
            <a:r>
              <a:rPr lang="zh-CN"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属地安监人员对施工现场实行封锁，防止其他人员无故进入影响救援工作。</a:t>
            </a:r>
            <a:endParaRPr lang="zh-CN" altLang="zh-CN" sz="2000" kern="100" dirty="0">
              <a:latin typeface="Calibri" panose="020F0502020204030204" charset="0"/>
              <a:cs typeface="Times New Roman" panose="02020603050405020304" pitchFamily="18" charset="0"/>
            </a:endParaRPr>
          </a:p>
        </p:txBody>
      </p:sp>
      <p:sp>
        <p:nvSpPr>
          <p:cNvPr id="49" name="矩形 48"/>
          <p:cNvSpPr/>
          <p:nvPr/>
        </p:nvSpPr>
        <p:spPr>
          <a:xfrm>
            <a:off x="2775733" y="3987718"/>
            <a:ext cx="9024352" cy="923330"/>
          </a:xfrm>
          <a:prstGeom prst="rect">
            <a:avLst/>
          </a:prstGeom>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外部监护人迅速将外部准备好的防护设施穿戴整齐先行实施救援。若施工人员仍有意识，监护人员可在外部直接传递通气式呼吸器面罩，使其自救；若施工人员已失去意识，监护人带面罩进入作业空间进行救援。</a:t>
            </a:r>
          </a:p>
        </p:txBody>
      </p:sp>
      <p:sp>
        <p:nvSpPr>
          <p:cNvPr id="50" name="矩形 49"/>
          <p:cNvSpPr/>
          <p:nvPr/>
        </p:nvSpPr>
        <p:spPr>
          <a:xfrm>
            <a:off x="2756319" y="3557249"/>
            <a:ext cx="8366589" cy="305853"/>
          </a:xfrm>
          <a:prstGeom prst="rect">
            <a:avLst/>
          </a:prstGeom>
        </p:spPr>
        <p:txBody>
          <a:bodyPr wrap="square">
            <a:spAutoFit/>
          </a:bodyPr>
          <a:lstStyle/>
          <a:p>
            <a:pPr algn="just">
              <a:lnSpc>
                <a:spcPts val="1605"/>
              </a:lnSpc>
              <a:spcAft>
                <a:spcPts val="0"/>
              </a:spcAft>
            </a:pPr>
            <a:r>
              <a:rPr lang="zh-CN"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监护人接到呼救信号后，及时发出警报，通过对讲机向属地安监人员请求支援。</a:t>
            </a:r>
            <a:endParaRPr lang="zh-CN" altLang="zh-CN" sz="2000" kern="100" dirty="0">
              <a:latin typeface="Calibri" panose="020F0502020204030204" charset="0"/>
              <a:cs typeface="Times New Roman" panose="02020603050405020304" pitchFamily="18" charset="0"/>
            </a:endParaRPr>
          </a:p>
        </p:txBody>
      </p:sp>
      <p:sp>
        <p:nvSpPr>
          <p:cNvPr id="51" name="矩形 50"/>
          <p:cNvSpPr/>
          <p:nvPr/>
        </p:nvSpPr>
        <p:spPr>
          <a:xfrm>
            <a:off x="2775665" y="2631154"/>
            <a:ext cx="9024420" cy="646331"/>
          </a:xfrm>
          <a:prstGeom prst="rect">
            <a:avLst/>
          </a:prstGeom>
        </p:spPr>
        <p:txBody>
          <a:bodyPr wrap="square">
            <a:spAutoFit/>
          </a:bodyPr>
          <a:lstStyle/>
          <a:p>
            <a:pPr algn="just">
              <a:spcAft>
                <a:spcPts val="0"/>
              </a:spcAft>
            </a:pPr>
            <a:r>
              <a:rPr lang="zh-CN"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作业空间内施工人员发生中毒、窒息等危险，在有意识的情况下，自行及时通知外部监护人，或者外部监护人按时进行沟通复测，及时发现事故。</a:t>
            </a:r>
            <a:endParaRPr lang="zh-CN" altLang="zh-CN" sz="2000" kern="100" dirty="0">
              <a:latin typeface="Calibri" panose="020F0502020204030204" charset="0"/>
              <a:cs typeface="Times New Roman" panose="02020603050405020304" pitchFamily="18" charset="0"/>
            </a:endParaRPr>
          </a:p>
        </p:txBody>
      </p:sp>
      <p:sp>
        <p:nvSpPr>
          <p:cNvPr id="52" name="矩形 51"/>
          <p:cNvSpPr/>
          <p:nvPr/>
        </p:nvSpPr>
        <p:spPr>
          <a:xfrm>
            <a:off x="2775665" y="1833912"/>
            <a:ext cx="9024420" cy="646331"/>
          </a:xfrm>
          <a:prstGeom prst="rect">
            <a:avLst/>
          </a:prstGeom>
        </p:spPr>
        <p:txBody>
          <a:bodyPr wrap="square">
            <a:spAutoFit/>
          </a:bodyPr>
          <a:lstStyle/>
          <a:p>
            <a:pPr algn="just">
              <a:spcAft>
                <a:spcPts val="0"/>
              </a:spcAft>
            </a:pPr>
            <a:r>
              <a:rPr lang="zh-CN" altLang="zh-CN" kern="0" dirty="0">
                <a:solidFill>
                  <a:srgbClr val="3E3E3E"/>
                </a:solidFill>
                <a:latin typeface="Calibri" panose="020F0502020204030204" charset="0"/>
                <a:ea typeface="微软雅黑" panose="020B0503020204020204" pitchFamily="34" charset="-122"/>
                <a:cs typeface="宋体" panose="02010600030101010101" pitchFamily="2" charset="-122"/>
              </a:rPr>
              <a:t>施工过程中，外部监护人严格执行每隔十五分钟与施工人员沟通一次，每隔两个小时对施工空间内的空气进行复测。</a:t>
            </a:r>
            <a:endParaRPr lang="zh-CN" altLang="zh-CN" sz="2000" kern="100" dirty="0">
              <a:latin typeface="Calibri" panose="020F0502020204030204" charset="0"/>
              <a:cs typeface="Times New Roman" panose="02020603050405020304" pitchFamily="18" charset="0"/>
            </a:endParaRPr>
          </a:p>
        </p:txBody>
      </p:sp>
      <p:sp>
        <p:nvSpPr>
          <p:cNvPr id="53"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矩形 58"/>
          <p:cNvSpPr/>
          <p:nvPr/>
        </p:nvSpPr>
        <p:spPr>
          <a:xfrm>
            <a:off x="1558062"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施救程序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300"/>
                                        <p:tgtEl>
                                          <p:spTgt spid="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200"/>
                                        <p:tgtEl>
                                          <p:spTgt spid="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300" fill="hold"/>
                                        <p:tgtEl>
                                          <p:spTgt spid="58"/>
                                        </p:tgtEl>
                                        <p:attrNameLst>
                                          <p:attrName>ppt_w</p:attrName>
                                        </p:attrNameLst>
                                      </p:cBhvr>
                                      <p:tavLst>
                                        <p:tav tm="0">
                                          <p:val>
                                            <p:fltVal val="0"/>
                                          </p:val>
                                        </p:tav>
                                        <p:tav tm="100000">
                                          <p:val>
                                            <p:strVal val="#ppt_w"/>
                                          </p:val>
                                        </p:tav>
                                      </p:tavLst>
                                    </p:anim>
                                    <p:anim calcmode="lin" valueType="num">
                                      <p:cBhvr>
                                        <p:cTn id="20" dur="300" fill="hold"/>
                                        <p:tgtEl>
                                          <p:spTgt spid="58"/>
                                        </p:tgtEl>
                                        <p:attrNameLst>
                                          <p:attrName>ppt_h</p:attrName>
                                        </p:attrNameLst>
                                      </p:cBhvr>
                                      <p:tavLst>
                                        <p:tav tm="0">
                                          <p:val>
                                            <p:fltVal val="0"/>
                                          </p:val>
                                        </p:tav>
                                        <p:tav tm="100000">
                                          <p:val>
                                            <p:strVal val="#ppt_h"/>
                                          </p:val>
                                        </p:tav>
                                      </p:tavLst>
                                    </p:anim>
                                    <p:anim calcmode="lin" valueType="num">
                                      <p:cBhvr>
                                        <p:cTn id="21" dur="300" fill="hold"/>
                                        <p:tgtEl>
                                          <p:spTgt spid="58"/>
                                        </p:tgtEl>
                                        <p:attrNameLst>
                                          <p:attrName>style.rotation</p:attrName>
                                        </p:attrNameLst>
                                      </p:cBhvr>
                                      <p:tavLst>
                                        <p:tav tm="0">
                                          <p:val>
                                            <p:fltVal val="90"/>
                                          </p:val>
                                        </p:tav>
                                        <p:tav tm="100000">
                                          <p:val>
                                            <p:fltVal val="0"/>
                                          </p:val>
                                        </p:tav>
                                      </p:tavLst>
                                    </p:anim>
                                    <p:animEffect transition="in" filter="fade">
                                      <p:cBhvr>
                                        <p:cTn id="22"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7" grpId="0" animBg="1"/>
      <p:bldP spid="5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矩形 28"/>
          <p:cNvSpPr/>
          <p:nvPr/>
        </p:nvSpPr>
        <p:spPr>
          <a:xfrm>
            <a:off x="1558062"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培训管理</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7924" t="4189" r="4367"/>
          <a:stretch>
            <a:fillRect/>
          </a:stretch>
        </p:blipFill>
        <p:spPr>
          <a:xfrm>
            <a:off x="3705833" y="2192867"/>
            <a:ext cx="4782207" cy="3470188"/>
          </a:xfrm>
          <a:prstGeom prst="ellipse">
            <a:avLst/>
          </a:prstGeom>
          <a:ln>
            <a:noFill/>
          </a:ln>
          <a:effectLst>
            <a:softEdge rad="112500"/>
          </a:effectLst>
        </p:spPr>
      </p:pic>
      <p:cxnSp>
        <p:nvCxnSpPr>
          <p:cNvPr id="12" name="直接连接符 11"/>
          <p:cNvCxnSpPr/>
          <p:nvPr/>
        </p:nvCxnSpPr>
        <p:spPr>
          <a:xfrm flipH="1" flipV="1">
            <a:off x="3489434" y="1833395"/>
            <a:ext cx="948268" cy="8676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97269" y="1833395"/>
            <a:ext cx="169216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10039" y="1945910"/>
            <a:ext cx="2631821" cy="92333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告知员工：</a:t>
            </a:r>
            <a:endParaRPr lang="en-US" altLang="zh-CN" b="1"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有限空间作业的危险有害因素和安全防范措施</a:t>
            </a:r>
            <a:endParaRPr lang="zh-CN" altLang="en-US" dirty="0"/>
          </a:p>
        </p:txBody>
      </p:sp>
      <p:cxnSp>
        <p:nvCxnSpPr>
          <p:cNvPr id="32" name="直接连接符 31"/>
          <p:cNvCxnSpPr/>
          <p:nvPr/>
        </p:nvCxnSpPr>
        <p:spPr>
          <a:xfrm flipV="1">
            <a:off x="7898064" y="1988256"/>
            <a:ext cx="930626" cy="86767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818180" y="1980538"/>
            <a:ext cx="169216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828690" y="2109068"/>
            <a:ext cx="2631821" cy="92333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让员工学习：</a:t>
            </a:r>
            <a:endParaRPr lang="en-US" altLang="zh-CN" b="1" dirty="0">
              <a:latin typeface="微软雅黑" panose="020B0503020204020204" pitchFamily="34" charset="-122"/>
              <a:ea typeface="微软雅黑" panose="020B0503020204020204" pitchFamily="34" charset="-122"/>
            </a:endParaRPr>
          </a:p>
          <a:p>
            <a:r>
              <a:rPr lang="zh-CN" altLang="zh-CN" b="1" dirty="0">
                <a:latin typeface="微软雅黑" panose="020B0503020204020204" pitchFamily="34" charset="-122"/>
                <a:ea typeface="微软雅黑" panose="020B0503020204020204" pitchFamily="34" charset="-122"/>
              </a:rPr>
              <a:t>有限空间作业的安全操作规程</a:t>
            </a:r>
            <a:endParaRPr lang="zh-CN" altLang="en-US" dirty="0"/>
          </a:p>
        </p:txBody>
      </p:sp>
      <p:cxnSp>
        <p:nvCxnSpPr>
          <p:cNvPr id="38" name="直接连接符 37"/>
          <p:cNvCxnSpPr/>
          <p:nvPr/>
        </p:nvCxnSpPr>
        <p:spPr>
          <a:xfrm flipH="1" flipV="1">
            <a:off x="7869590" y="5002338"/>
            <a:ext cx="948268" cy="8676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817858" y="5870007"/>
            <a:ext cx="169216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8828690" y="4853367"/>
            <a:ext cx="2631821" cy="923330"/>
          </a:xfrm>
          <a:prstGeom prst="rect">
            <a:avLst/>
          </a:prstGeom>
        </p:spPr>
        <p:txBody>
          <a:bodyPr wrap="square">
            <a:spAutoFit/>
          </a:bodyPr>
          <a:lstStyle/>
          <a:p>
            <a:r>
              <a:rPr lang="zh-CN" altLang="zh-CN" b="1" dirty="0">
                <a:latin typeface="微软雅黑" panose="020B0503020204020204" pitchFamily="34" charset="-122"/>
                <a:ea typeface="微软雅黑" panose="020B0503020204020204" pitchFamily="34" charset="-122"/>
              </a:rPr>
              <a:t>教会员工</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r>
              <a:rPr lang="zh-CN" altLang="zh-CN" b="1" kern="0" dirty="0">
                <a:latin typeface="微软雅黑" panose="020B0503020204020204" pitchFamily="34" charset="-122"/>
                <a:ea typeface="微软雅黑" panose="020B0503020204020204" pitchFamily="34" charset="-122"/>
                <a:cs typeface="宋体" panose="02010600030101010101" pitchFamily="2" charset="-122"/>
              </a:rPr>
              <a:t>紧急情况下的应急处置措施</a:t>
            </a:r>
            <a:endParaRPr lang="zh-CN" altLang="en-US" dirty="0"/>
          </a:p>
        </p:txBody>
      </p:sp>
      <p:sp>
        <p:nvSpPr>
          <p:cNvPr id="36" name="矩形 35"/>
          <p:cNvSpPr/>
          <p:nvPr/>
        </p:nvSpPr>
        <p:spPr>
          <a:xfrm>
            <a:off x="1010039" y="4853367"/>
            <a:ext cx="2777033" cy="923330"/>
          </a:xfrm>
          <a:prstGeom prst="rect">
            <a:avLst/>
          </a:prstGeom>
        </p:spPr>
        <p:txBody>
          <a:bodyPr wrap="square">
            <a:spAutoFit/>
          </a:bodyPr>
          <a:lstStyle/>
          <a:p>
            <a:r>
              <a:rPr lang="zh-CN" altLang="zh-CN" b="1" kern="0" dirty="0">
                <a:latin typeface="微软雅黑" panose="020B0503020204020204" pitchFamily="34" charset="-122"/>
                <a:ea typeface="微软雅黑" panose="020B0503020204020204" pitchFamily="34" charset="-122"/>
                <a:cs typeface="宋体" panose="02010600030101010101" pitchFamily="2" charset="-122"/>
              </a:rPr>
              <a:t>教会员工</a:t>
            </a:r>
            <a:r>
              <a:rPr lang="zh-CN" altLang="en-US" b="1" kern="0" dirty="0">
                <a:latin typeface="微软雅黑" panose="020B0503020204020204" pitchFamily="34" charset="-122"/>
                <a:ea typeface="微软雅黑" panose="020B0503020204020204" pitchFamily="34" charset="-122"/>
                <a:cs typeface="宋体" panose="02010600030101010101" pitchFamily="2" charset="-122"/>
              </a:rPr>
              <a:t>：</a:t>
            </a:r>
            <a:endParaRPr lang="en-US" altLang="zh-CN" b="1" kern="0" dirty="0">
              <a:latin typeface="微软雅黑" panose="020B0503020204020204" pitchFamily="34" charset="-122"/>
              <a:ea typeface="微软雅黑" panose="020B0503020204020204" pitchFamily="34" charset="-122"/>
              <a:cs typeface="宋体" panose="02010600030101010101" pitchFamily="2" charset="-122"/>
            </a:endParaRPr>
          </a:p>
          <a:p>
            <a:r>
              <a:rPr lang="zh-CN" altLang="zh-CN" b="1" kern="0" dirty="0">
                <a:latin typeface="微软雅黑" panose="020B0503020204020204" pitchFamily="34" charset="-122"/>
                <a:ea typeface="微软雅黑" panose="020B0503020204020204" pitchFamily="34" charset="-122"/>
                <a:cs typeface="宋体" panose="02010600030101010101" pitchFamily="2" charset="-122"/>
              </a:rPr>
              <a:t>正确使用检测仪器、劳动防护用品</a:t>
            </a:r>
            <a:endParaRPr lang="zh-CN" altLang="en-US" dirty="0"/>
          </a:p>
        </p:txBody>
      </p:sp>
      <p:cxnSp>
        <p:nvCxnSpPr>
          <p:cNvPr id="42" name="直接连接符 41"/>
          <p:cNvCxnSpPr/>
          <p:nvPr/>
        </p:nvCxnSpPr>
        <p:spPr>
          <a:xfrm flipV="1">
            <a:off x="3524689" y="5146856"/>
            <a:ext cx="930626" cy="86767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832524" y="6024615"/>
            <a:ext cx="169216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300"/>
                                        <p:tgtEl>
                                          <p:spTgt spid="2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41" name="Picture 47" descr="Picture4"/>
          <p:cNvPicPr>
            <a:picLocks noChangeAspect="1"/>
          </p:cNvPicPr>
          <p:nvPr/>
        </p:nvPicPr>
        <p:blipFill>
          <a:blip r:embed="rId5"/>
          <a:stretch>
            <a:fillRect/>
          </a:stretch>
        </p:blipFill>
        <p:spPr>
          <a:xfrm>
            <a:off x="41275" y="41275"/>
            <a:ext cx="2593975" cy="765175"/>
          </a:xfrm>
          <a:prstGeom prst="rect">
            <a:avLst/>
          </a:prstGeom>
          <a:noFill/>
          <a:ln w="9525">
            <a:noFill/>
          </a:ln>
        </p:spPr>
      </p:pic>
      <p:sp>
        <p:nvSpPr>
          <p:cNvPr id="4" name="日期占位符 3"/>
          <p:cNvSpPr>
            <a:spLocks noGrp="1"/>
          </p:cNvSpPr>
          <p:nvPr>
            <p:ph type="dt" sz="half" idx="10"/>
            <p:custDataLst>
              <p:tags r:id="rId2"/>
            </p:custDataLst>
          </p:nvPr>
        </p:nvSpPr>
        <p:spPr/>
        <p:txBody>
          <a:bodyPr lIns="91388" tIns="45692" rIns="91388" bIns="45692" rtlCol="0" anchor="ctr"/>
          <a:lstStyle/>
          <a:p>
            <a:pPr marL="0" marR="0" indent="0" algn="l" defTabSz="914400" rtl="0" eaLnBrk="1" fontAlgn="base" latinLnBrk="0" hangingPunct="1">
              <a:lnSpc>
                <a:spcPct val="100000"/>
              </a:lnSpc>
              <a:spcBef>
                <a:spcPct val="0"/>
              </a:spcBef>
              <a:spcAft>
                <a:spcPct val="0"/>
              </a:spcAft>
              <a:buClrTx/>
              <a:buSzTx/>
              <a:buFontTx/>
              <a:buNone/>
              <a:defRPr/>
            </a:pPr>
            <a:fld id="{B083B79B-40F5-4A9F-811C-991291C6BD33}" type="datetime1">
              <a:rPr kumimoji="0" lang="zh-CN" altLang="en-US" sz="900" b="0" i="0" u="none" strike="noStrike" kern="1200" cap="none" spc="0" normalizeH="0" baseline="0" noProof="1" smtClean="0">
                <a:solidFill>
                  <a:schemeClr val="dk1">
                    <a:tint val="75000"/>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2022/8/8</a:t>
            </a:fld>
            <a:endParaRPr kumimoji="0" lang="zh-CN" altLang="en-US" sz="900" b="0" i="0" u="none" strike="noStrike" kern="1200" cap="none" spc="0" normalizeH="0" baseline="0" noProof="1">
              <a:solidFill>
                <a:schemeClr val="dk1">
                  <a:tint val="75000"/>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12"/>
            <p:custDataLst>
              <p:tags r:id="rId3"/>
            </p:custDataLst>
          </p:nvPr>
        </p:nvSpPr>
        <p:spPr/>
        <p:txBody>
          <a:bodyPr lIns="91388" tIns="45692" rIns="91388" bIns="45692" rtlCol="0" anchor="ctr"/>
          <a:lstStyle/>
          <a:p>
            <a:pPr marL="0" marR="0" indent="0" algn="r" defTabSz="914400" rtl="0" eaLnBrk="1" fontAlgn="base" latinLnBrk="0" hangingPunct="1">
              <a:lnSpc>
                <a:spcPct val="100000"/>
              </a:lnSpc>
              <a:spcBef>
                <a:spcPct val="0"/>
              </a:spcBef>
              <a:spcAft>
                <a:spcPct val="0"/>
              </a:spcAft>
              <a:buClrTx/>
              <a:buSzTx/>
              <a:buFontTx/>
              <a:buNone/>
              <a:defRPr/>
            </a:pPr>
            <a:fld id="{958D40FD-D813-45F8-8077-395BE2C3DBF9}" type="slidenum">
              <a:rPr kumimoji="0" lang="zh-CN" altLang="en-US" sz="900" b="0" i="0" u="none" strike="noStrike" kern="1200" cap="none" spc="0" normalizeH="0" baseline="0" noProof="1" smtClean="0">
                <a:solidFill>
                  <a:schemeClr val="dk1">
                    <a:tint val="75000"/>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44</a:t>
            </a:fld>
            <a:endParaRPr kumimoji="0" lang="zh-CN" altLang="en-US" sz="900" b="0" i="0" u="none" strike="noStrike" kern="1200" cap="none" spc="0" normalizeH="0" baseline="0" noProof="1">
              <a:solidFill>
                <a:schemeClr val="dk1">
                  <a:tint val="75000"/>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8244" name="矩形 7"/>
          <p:cNvSpPr/>
          <p:nvPr/>
        </p:nvSpPr>
        <p:spPr>
          <a:xfrm>
            <a:off x="8826500" y="282575"/>
            <a:ext cx="3230880" cy="398780"/>
          </a:xfrm>
          <a:prstGeom prst="rect">
            <a:avLst/>
          </a:prstGeom>
          <a:noFill/>
          <a:ln w="9525">
            <a:noFill/>
          </a:ln>
        </p:spPr>
        <p:txBody>
          <a:bodyPr wrap="none" anchor="t" anchorCtr="0">
            <a:spAutoFit/>
          </a:bodyPr>
          <a:lstStyle/>
          <a:p>
            <a:pPr eaLnBrk="0" hangingPunct="0"/>
            <a:r>
              <a:rPr lang="zh-CN" altLang="en-US" sz="2000" dirty="0">
                <a:solidFill>
                  <a:schemeClr val="accent1"/>
                </a:solidFill>
                <a:latin typeface="微软雅黑" panose="020B0503020204020204" pitchFamily="34" charset="-122"/>
                <a:ea typeface="微软雅黑" panose="020B0503020204020204" pitchFamily="34" charset="-122"/>
              </a:rPr>
              <a:t>一岗双责责任清单编制培训</a:t>
            </a:r>
          </a:p>
        </p:txBody>
      </p:sp>
      <p:pic>
        <p:nvPicPr>
          <p:cNvPr id="778245" name="Picture 2" descr="E:\安全创新\安全相片\6824972022.jpg"/>
          <p:cNvPicPr>
            <a:picLocks noChangeAspect="1"/>
          </p:cNvPicPr>
          <p:nvPr/>
        </p:nvPicPr>
        <p:blipFill>
          <a:blip r:embed="rId6"/>
          <a:stretch>
            <a:fillRect/>
          </a:stretch>
        </p:blipFill>
        <p:spPr>
          <a:xfrm>
            <a:off x="3175" y="3175"/>
            <a:ext cx="12185651" cy="6851651"/>
          </a:xfrm>
          <a:prstGeom prst="rect">
            <a:avLst/>
          </a:prstGeom>
          <a:noFill/>
          <a:ln w="9525">
            <a:noFill/>
          </a:ln>
        </p:spPr>
      </p:pic>
    </p:spTree>
    <p:custDataLst>
      <p:tags r:id="rId1"/>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03350" y="318135"/>
            <a:ext cx="6280150" cy="584775"/>
          </a:xfrm>
          <a:prstGeom prst="rect">
            <a:avLst/>
          </a:prstGeom>
          <a:noFill/>
        </p:spPr>
        <p:txBody>
          <a:bodyPr wrap="square" rtlCol="0">
            <a:spAutoFit/>
          </a:bodyPr>
          <a:lstStyle/>
          <a:p>
            <a:pPr algn="ctr"/>
            <a:r>
              <a:rPr lang="en-US" altLang="zh-CN" sz="3200" b="1"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 年事故类型分布情况</a:t>
            </a:r>
          </a:p>
        </p:txBody>
      </p:sp>
      <p:sp>
        <p:nvSpPr>
          <p:cNvPr id="26"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
          <p:cNvSpPr txBox="1"/>
          <p:nvPr/>
        </p:nvSpPr>
        <p:spPr>
          <a:xfrm>
            <a:off x="384810" y="4274820"/>
            <a:ext cx="11794490" cy="2306955"/>
          </a:xfrm>
          <a:prstGeom prst="rect">
            <a:avLst/>
          </a:prstGeom>
          <a:noFill/>
        </p:spPr>
        <p:txBody>
          <a:bodyPr wrap="square" rtlCol="0" anchor="t">
            <a:spAutoFit/>
          </a:bodyPr>
          <a:lstStyle/>
          <a:p>
            <a:pPr algn="l">
              <a:lnSpc>
                <a:spcPct val="150000"/>
              </a:lnSpc>
            </a:pPr>
            <a:r>
              <a:rPr lang="zh-CN" altLang="en-US" sz="2400">
                <a:latin typeface="微软雅黑" panose="020B0503020204020204" pitchFamily="34" charset="-122"/>
                <a:ea typeface="微软雅黑" panose="020B0503020204020204" pitchFamily="34" charset="-122"/>
              </a:rPr>
              <a:t>从</a:t>
            </a:r>
            <a:r>
              <a:rPr lang="zh-CN" altLang="en-US" sz="2400" b="1">
                <a:latin typeface="微软雅黑" panose="020B0503020204020204" pitchFamily="34" charset="-122"/>
                <a:ea typeface="微软雅黑" panose="020B0503020204020204" pitchFamily="34" charset="-122"/>
              </a:rPr>
              <a:t>事故类型</a:t>
            </a:r>
            <a:r>
              <a:rPr lang="zh-CN" altLang="en-US" sz="2400">
                <a:latin typeface="微软雅黑" panose="020B0503020204020204" pitchFamily="34" charset="-122"/>
                <a:ea typeface="微软雅黑" panose="020B0503020204020204" pitchFamily="34" charset="-122"/>
              </a:rPr>
              <a:t>的分布情况看，</a:t>
            </a:r>
            <a:r>
              <a:rPr lang="zh-CN" altLang="en-US" sz="2400" b="1">
                <a:solidFill>
                  <a:srgbClr val="FF0000"/>
                </a:solidFill>
                <a:latin typeface="微软雅黑" panose="020B0503020204020204" pitchFamily="34" charset="-122"/>
                <a:ea typeface="微软雅黑" panose="020B0503020204020204" pitchFamily="34" charset="-122"/>
              </a:rPr>
              <a:t>中毒和窒息事故</a:t>
            </a:r>
            <a:r>
              <a:rPr lang="zh-CN" altLang="en-US" sz="2400">
                <a:latin typeface="微软雅黑" panose="020B0503020204020204" pitchFamily="34" charset="-122"/>
                <a:ea typeface="微软雅黑" panose="020B0503020204020204" pitchFamily="34" charset="-122"/>
              </a:rPr>
              <a:t>起数最多，其次是</a:t>
            </a:r>
            <a:r>
              <a:rPr lang="zh-CN" altLang="en-US" sz="2400" b="1">
                <a:solidFill>
                  <a:srgbClr val="FF0000"/>
                </a:solidFill>
                <a:latin typeface="微软雅黑" panose="020B0503020204020204" pitchFamily="34" charset="-122"/>
                <a:ea typeface="微软雅黑" panose="020B0503020204020204" pitchFamily="34" charset="-122"/>
              </a:rPr>
              <a:t>爆炸和高处坠落</a:t>
            </a:r>
            <a:r>
              <a:rPr lang="zh-CN" altLang="en-US" sz="2400">
                <a:latin typeface="微软雅黑" panose="020B0503020204020204" pitchFamily="34" charset="-122"/>
                <a:ea typeface="微软雅黑" panose="020B0503020204020204" pitchFamily="34" charset="-122"/>
              </a:rPr>
              <a:t>；</a:t>
            </a:r>
          </a:p>
          <a:p>
            <a:pPr algn="l">
              <a:lnSpc>
                <a:spcPct val="150000"/>
              </a:lnSpc>
            </a:pPr>
            <a:r>
              <a:rPr lang="zh-CN" altLang="en-US" sz="2400">
                <a:latin typeface="微软雅黑" panose="020B0503020204020204" pitchFamily="34" charset="-122"/>
                <a:ea typeface="微软雅黑" panose="020B0503020204020204" pitchFamily="34" charset="-122"/>
              </a:rPr>
              <a:t>从事故</a:t>
            </a:r>
            <a:r>
              <a:rPr lang="zh-CN" altLang="en-US" sz="2400" b="1">
                <a:latin typeface="微软雅黑" panose="020B0503020204020204" pitchFamily="34" charset="-122"/>
                <a:ea typeface="微软雅黑" panose="020B0503020204020204" pitchFamily="34" charset="-122"/>
              </a:rPr>
              <a:t>死亡人数</a:t>
            </a:r>
            <a:r>
              <a:rPr lang="zh-CN" altLang="en-US" sz="2400">
                <a:latin typeface="微软雅黑" panose="020B0503020204020204" pitchFamily="34" charset="-122"/>
                <a:ea typeface="微软雅黑" panose="020B0503020204020204" pitchFamily="34" charset="-122"/>
              </a:rPr>
              <a:t>看，</a:t>
            </a:r>
            <a:r>
              <a:rPr lang="zh-CN" altLang="en-US" sz="2400" b="1">
                <a:solidFill>
                  <a:srgbClr val="FF0000"/>
                </a:solidFill>
                <a:latin typeface="微软雅黑" panose="020B0503020204020204" pitchFamily="34" charset="-122"/>
                <a:ea typeface="微软雅黑" panose="020B0503020204020204" pitchFamily="34" charset="-122"/>
              </a:rPr>
              <a:t>爆炸事故</a:t>
            </a:r>
            <a:r>
              <a:rPr lang="zh-CN" altLang="en-US" sz="2400">
                <a:latin typeface="微软雅黑" panose="020B0503020204020204" pitchFamily="34" charset="-122"/>
                <a:ea typeface="微软雅黑" panose="020B0503020204020204" pitchFamily="34" charset="-122"/>
              </a:rPr>
              <a:t>死亡人数最多，其次是</a:t>
            </a:r>
            <a:r>
              <a:rPr lang="zh-CN" altLang="en-US" sz="2400" b="1">
                <a:solidFill>
                  <a:srgbClr val="FF0000"/>
                </a:solidFill>
                <a:latin typeface="微软雅黑" panose="020B0503020204020204" pitchFamily="34" charset="-122"/>
                <a:ea typeface="微软雅黑" panose="020B0503020204020204" pitchFamily="34" charset="-122"/>
              </a:rPr>
              <a:t>中毒和窒息、高处坠落事故</a:t>
            </a:r>
            <a:r>
              <a:rPr lang="en-US" altLang="zh-CN" sz="2400">
                <a:latin typeface="微软雅黑" panose="020B0503020204020204" pitchFamily="34" charset="-122"/>
                <a:ea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endParaRPr>
          </a:p>
          <a:p>
            <a:pPr algn="l">
              <a:lnSpc>
                <a:spcPct val="150000"/>
              </a:lnSpc>
            </a:pPr>
            <a:r>
              <a:rPr lang="zh-CN" altLang="en-US" sz="2400">
                <a:latin typeface="微软雅黑" panose="020B0503020204020204" pitchFamily="34" charset="-122"/>
                <a:ea typeface="微软雅黑" panose="020B0503020204020204" pitchFamily="34" charset="-122"/>
              </a:rPr>
              <a:t>中毒和窒息、爆炸、高处坠落是化工事故的防范重点，爆炸事故要着力防范化学爆炸事故。</a:t>
            </a:r>
          </a:p>
        </p:txBody>
      </p:sp>
      <p:pic>
        <p:nvPicPr>
          <p:cNvPr id="3" name="图片 2"/>
          <p:cNvPicPr>
            <a:picLocks noChangeAspect="1"/>
          </p:cNvPicPr>
          <p:nvPr/>
        </p:nvPicPr>
        <p:blipFill>
          <a:blip r:embed="rId4"/>
          <a:srcRect b="929"/>
          <a:stretch>
            <a:fillRect/>
          </a:stretch>
        </p:blipFill>
        <p:spPr>
          <a:xfrm>
            <a:off x="2120265" y="1132205"/>
            <a:ext cx="7952105" cy="31134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2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noChangeAspect="1"/>
          </p:cNvGrpSpPr>
          <p:nvPr/>
        </p:nvGrpSpPr>
        <p:grpSpPr>
          <a:xfrm>
            <a:off x="7698237" y="2699357"/>
            <a:ext cx="504496" cy="1317567"/>
            <a:chOff x="8182304" y="2017987"/>
            <a:chExt cx="1623848" cy="4240923"/>
          </a:xfrm>
          <a:solidFill>
            <a:schemeClr val="accent2"/>
          </a:solidFill>
        </p:grpSpPr>
        <p:sp>
          <p:nvSpPr>
            <p:cNvPr id="11" name="椭圆 10"/>
            <p:cNvSpPr>
              <a:spLocks noChangeAspect="1"/>
            </p:cNvSpPr>
            <p:nvPr/>
          </p:nvSpPr>
          <p:spPr>
            <a:xfrm>
              <a:off x="8481849" y="2017987"/>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182304" y="3184634"/>
              <a:ext cx="1623848" cy="1954925"/>
            </a:xfrm>
            <a:prstGeom prst="roundRect">
              <a:avLst>
                <a:gd name="adj" fmla="val 12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81848" y="4713890"/>
              <a:ext cx="1056290" cy="154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a:grpSpLocks noChangeAspect="1"/>
          </p:cNvGrpSpPr>
          <p:nvPr/>
        </p:nvGrpSpPr>
        <p:grpSpPr>
          <a:xfrm>
            <a:off x="8467983" y="2700857"/>
            <a:ext cx="504496" cy="1317567"/>
            <a:chOff x="8182304" y="2017987"/>
            <a:chExt cx="1623848" cy="4240923"/>
          </a:xfrm>
        </p:grpSpPr>
        <p:sp>
          <p:nvSpPr>
            <p:cNvPr id="15" name="椭圆 14"/>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a:grpSpLocks noChangeAspect="1"/>
          </p:cNvGrpSpPr>
          <p:nvPr/>
        </p:nvGrpSpPr>
        <p:grpSpPr>
          <a:xfrm>
            <a:off x="9251003" y="2679835"/>
            <a:ext cx="504496" cy="1317567"/>
            <a:chOff x="8182304" y="2017987"/>
            <a:chExt cx="1623848" cy="4240923"/>
          </a:xfrm>
        </p:grpSpPr>
        <p:sp>
          <p:nvSpPr>
            <p:cNvPr id="19" name="椭圆 18"/>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a:grpSpLocks noChangeAspect="1"/>
          </p:cNvGrpSpPr>
          <p:nvPr/>
        </p:nvGrpSpPr>
        <p:grpSpPr>
          <a:xfrm>
            <a:off x="10065554" y="2690346"/>
            <a:ext cx="504496" cy="1317567"/>
            <a:chOff x="8182304" y="2017987"/>
            <a:chExt cx="1623848" cy="4240923"/>
          </a:xfrm>
        </p:grpSpPr>
        <p:sp>
          <p:nvSpPr>
            <p:cNvPr id="23" name="椭圆 22"/>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
          <p:cNvSpPr txBox="1"/>
          <p:nvPr/>
        </p:nvSpPr>
        <p:spPr>
          <a:xfrm>
            <a:off x="1412058" y="3549469"/>
            <a:ext cx="1697936" cy="432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有限空间作业较大事故</a:t>
            </a:r>
          </a:p>
        </p:txBody>
      </p:sp>
      <p:grpSp>
        <p:nvGrpSpPr>
          <p:cNvPr id="4" name="组合 3"/>
          <p:cNvGrpSpPr/>
          <p:nvPr/>
        </p:nvGrpSpPr>
        <p:grpSpPr>
          <a:xfrm>
            <a:off x="384810" y="318135"/>
            <a:ext cx="899160" cy="601345"/>
            <a:chOff x="606" y="501"/>
            <a:chExt cx="1416" cy="947"/>
          </a:xfrm>
        </p:grpSpPr>
        <p:sp>
          <p:nvSpPr>
            <p:cNvPr id="31" name="Freeform 5"/>
            <p:cNvSpPr/>
            <p:nvPr/>
          </p:nvSpPr>
          <p:spPr bwMode="auto">
            <a:xfrm>
              <a:off x="871" y="868"/>
              <a:ext cx="452" cy="58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6"/>
            <p:cNvSpPr/>
            <p:nvPr/>
          </p:nvSpPr>
          <p:spPr bwMode="auto">
            <a:xfrm>
              <a:off x="606" y="606"/>
              <a:ext cx="717" cy="83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7"/>
            <p:cNvSpPr/>
            <p:nvPr/>
          </p:nvSpPr>
          <p:spPr bwMode="auto">
            <a:xfrm>
              <a:off x="606" y="501"/>
              <a:ext cx="1417" cy="812"/>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8"/>
            <p:cNvSpPr>
              <a:spLocks noEditPoints="1"/>
            </p:cNvSpPr>
            <p:nvPr/>
          </p:nvSpPr>
          <p:spPr bwMode="auto">
            <a:xfrm>
              <a:off x="1091" y="678"/>
              <a:ext cx="500" cy="568"/>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 name="TextBox 24"/>
          <p:cNvSpPr txBox="1"/>
          <p:nvPr/>
        </p:nvSpPr>
        <p:spPr>
          <a:xfrm>
            <a:off x="1403350" y="318135"/>
            <a:ext cx="6280150" cy="583565"/>
          </a:xfrm>
          <a:prstGeom prst="rect">
            <a:avLst/>
          </a:prstGeom>
          <a:noFill/>
        </p:spPr>
        <p:txBody>
          <a:bodyPr wrap="square" rtlCol="0">
            <a:spAutoFit/>
          </a:bodyPr>
          <a:lstStyle/>
          <a:p>
            <a:pPr algn="ctr"/>
            <a:r>
              <a:rPr lang="en-US" altLang="zh-CN" sz="3200" b="1"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 年事故类型分布情况</a:t>
            </a:r>
          </a:p>
        </p:txBody>
      </p:sp>
      <p:sp>
        <p:nvSpPr>
          <p:cNvPr id="89" name="矩形 88"/>
          <p:cNvSpPr/>
          <p:nvPr/>
        </p:nvSpPr>
        <p:spPr>
          <a:xfrm>
            <a:off x="6168158" y="4828336"/>
            <a:ext cx="5638800" cy="1383665"/>
          </a:xfrm>
          <a:prstGeom prst="rect">
            <a:avLst/>
          </a:prstGeom>
        </p:spPr>
        <p:txBody>
          <a:bodyPr wrap="none">
            <a:spAutoFit/>
          </a:bodyPr>
          <a:lstStyle/>
          <a:p>
            <a:pPr algn="ctr">
              <a:lnSpc>
                <a:spcPct val="150000"/>
              </a:lnSpc>
            </a:pPr>
            <a:r>
              <a:rPr altLang="zh-CN" sz="28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中毒和窒息事故32起</a:t>
            </a:r>
            <a:r>
              <a:rPr lang="zh-CN" sz="28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，死亡</a:t>
            </a:r>
            <a:r>
              <a:rPr altLang="zh-CN" sz="28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39人，</a:t>
            </a:r>
          </a:p>
          <a:p>
            <a:pPr algn="ctr">
              <a:lnSpc>
                <a:spcPct val="150000"/>
              </a:lnSpc>
            </a:pPr>
            <a:r>
              <a:rPr altLang="zh-CN" sz="28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分别占18.2%和17.5%；</a:t>
            </a:r>
          </a:p>
        </p:txBody>
      </p:sp>
      <p:graphicFrame>
        <p:nvGraphicFramePr>
          <p:cNvPr id="3" name="图表 2"/>
          <p:cNvGraphicFramePr/>
          <p:nvPr/>
        </p:nvGraphicFramePr>
        <p:xfrm>
          <a:off x="113030" y="1332230"/>
          <a:ext cx="6480810" cy="48926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10800000">
            <a:off x="1024742" y="2822018"/>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a:off x="3406977" y="2831669"/>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0800000">
            <a:off x="5789212" y="2841320"/>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a:off x="8171447" y="2850971"/>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a:off x="10553682" y="2860622"/>
            <a:ext cx="646388" cy="5202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520247" y="1403125"/>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6458" y="1872734"/>
            <a:ext cx="1408810" cy="923330"/>
          </a:xfrm>
          <a:prstGeom prst="rect">
            <a:avLst/>
          </a:prstGeom>
        </p:spPr>
        <p:txBody>
          <a:bodyPr wrap="square">
            <a:spAutoFit/>
          </a:bodyPr>
          <a:lstStyle/>
          <a:p>
            <a:pPr algn="ctr"/>
            <a:r>
              <a:rPr lang="zh-CN" altLang="zh-CN"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对有限空间的辨识存在误区</a:t>
            </a:r>
            <a:endParaRPr lang="zh-CN" altLang="zh-CN" sz="1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315298" y="3452644"/>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3614" y="3550658"/>
            <a:ext cx="1933904" cy="2862322"/>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18</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日，海南省儋州市蔚林橡胶公司在清洗无盖废水池时发生中毒事故、死亡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人，该公司认为这种敞开式的池子不属于</a:t>
            </a:r>
            <a:r>
              <a:rPr lang="zh-CN" altLang="zh-CN"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，更不会导致人员中毒。</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椭圆 13"/>
          <p:cNvSpPr>
            <a:spLocks noChangeAspect="1"/>
          </p:cNvSpPr>
          <p:nvPr/>
        </p:nvSpPr>
        <p:spPr>
          <a:xfrm>
            <a:off x="2902482" y="1412776"/>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038693" y="1772023"/>
            <a:ext cx="1408810" cy="1200329"/>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涉及硫化氢的有限空间作业风险辨识不到位</a:t>
            </a:r>
          </a:p>
        </p:txBody>
      </p:sp>
      <p:sp>
        <p:nvSpPr>
          <p:cNvPr id="17" name="圆角矩形 16"/>
          <p:cNvSpPr/>
          <p:nvPr/>
        </p:nvSpPr>
        <p:spPr>
          <a:xfrm>
            <a:off x="2697533" y="3462295"/>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765849" y="3560309"/>
            <a:ext cx="1933904" cy="2308324"/>
          </a:xfrm>
          <a:prstGeom prst="rect">
            <a:avLst/>
          </a:prstGeom>
        </p:spPr>
        <p:txBody>
          <a:bodyPr wrap="square">
            <a:spAutoFit/>
          </a:bodyPr>
          <a:lstStyle/>
          <a:p>
            <a:pPr algn="just"/>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至今，近一半的</a:t>
            </a:r>
            <a:r>
              <a:rPr lang="zh-CN" altLang="zh-CN"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作业较大事故都是硫化氢中毒引起的，因搅动造成沉淀物中的硫化氢气体逸出，从而导致中毒事故发生。</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椭圆 18"/>
          <p:cNvSpPr>
            <a:spLocks noChangeAspect="1"/>
          </p:cNvSpPr>
          <p:nvPr/>
        </p:nvSpPr>
        <p:spPr>
          <a:xfrm>
            <a:off x="5253185" y="1422427"/>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26336" y="1750155"/>
            <a:ext cx="1563195" cy="1200329"/>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食品加工等行业企业对有限空间作业安全不重视</a:t>
            </a:r>
          </a:p>
        </p:txBody>
      </p:sp>
      <p:sp>
        <p:nvSpPr>
          <p:cNvPr id="22" name="圆角矩形 21"/>
          <p:cNvSpPr/>
          <p:nvPr/>
        </p:nvSpPr>
        <p:spPr>
          <a:xfrm>
            <a:off x="5079768" y="3471946"/>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148084" y="3569960"/>
            <a:ext cx="1933904" cy="2031325"/>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9</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日，陕西省西安市长安区引镇街道北留村腌菜厂在腌制池打捞腌制蔬菜过程中发生中毒事故、死亡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椭圆 23"/>
          <p:cNvSpPr>
            <a:spLocks noChangeAspect="1"/>
          </p:cNvSpPr>
          <p:nvPr/>
        </p:nvSpPr>
        <p:spPr>
          <a:xfrm>
            <a:off x="7635420" y="1432078"/>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803163" y="1838623"/>
            <a:ext cx="1408810" cy="923330"/>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作业制度不健全或执行不到位</a:t>
            </a:r>
          </a:p>
        </p:txBody>
      </p:sp>
      <p:sp>
        <p:nvSpPr>
          <p:cNvPr id="27" name="圆角矩形 26"/>
          <p:cNvSpPr/>
          <p:nvPr/>
        </p:nvSpPr>
        <p:spPr>
          <a:xfrm>
            <a:off x="7462003" y="3481597"/>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530319" y="3579611"/>
            <a:ext cx="1933904" cy="2862322"/>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日，云南红河金珂糖业有限责任公司清洗糖浆箱时发生中毒事故、死亡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人，虽制定了</a:t>
            </a:r>
            <a:r>
              <a:rPr lang="zh-CN" altLang="zh-CN"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作业管理制度，但形同虚设，未按要求进行作业审批。</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椭圆 28"/>
          <p:cNvSpPr>
            <a:spLocks noChangeAspect="1"/>
          </p:cNvSpPr>
          <p:nvPr/>
        </p:nvSpPr>
        <p:spPr>
          <a:xfrm>
            <a:off x="10017655" y="1441729"/>
            <a:ext cx="1734207" cy="17342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105697" y="1895572"/>
            <a:ext cx="1576550" cy="923330"/>
          </a:xfrm>
          <a:prstGeom prst="rect">
            <a:avLst/>
          </a:prstGeom>
        </p:spPr>
        <p:txBody>
          <a:bodyPr wrap="square">
            <a:spAutoFit/>
          </a:bodyPr>
          <a:lstStyle/>
          <a:p>
            <a:pPr algn="ct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盲目施救导致人员伤亡扩大问题突出</a:t>
            </a:r>
          </a:p>
        </p:txBody>
      </p:sp>
      <p:sp>
        <p:nvSpPr>
          <p:cNvPr id="32" name="圆角矩形 31"/>
          <p:cNvSpPr/>
          <p:nvPr/>
        </p:nvSpPr>
        <p:spPr>
          <a:xfrm>
            <a:off x="9844238" y="3491248"/>
            <a:ext cx="2081048" cy="294815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912554" y="3589262"/>
            <a:ext cx="1933904" cy="2585323"/>
          </a:xfrm>
          <a:prstGeom prst="rect">
            <a:avLst/>
          </a:prstGeom>
        </p:spPr>
        <p:txBody>
          <a:bodyPr wrap="square">
            <a:spAutoFit/>
          </a:bodyPr>
          <a:lstStyle/>
          <a:p>
            <a:pPr algn="just"/>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5</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31</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日，河南省周口市德瑞皮革制品有限公司在清理淤泥作业过程中</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人中毒，之后有</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12</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人相继参与施救，因施救不当导致</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人死亡、</a:t>
            </a:r>
            <a:r>
              <a:rPr lang="en-US"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人重伤。</a:t>
            </a:r>
            <a:endParaRPr lang="zh-CN"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TextBox 33"/>
          <p:cNvSpPr txBox="1"/>
          <p:nvPr/>
        </p:nvSpPr>
        <p:spPr>
          <a:xfrm>
            <a:off x="0" y="283782"/>
            <a:ext cx="7047186"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有限空间作业事故案例</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645229" y="2012885"/>
            <a:ext cx="1716281" cy="2632740"/>
            <a:chOff x="4620464" y="2113215"/>
            <a:chExt cx="1716281" cy="2632740"/>
          </a:xfrm>
          <a:solidFill>
            <a:schemeClr val="accent1"/>
          </a:solidFill>
        </p:grpSpPr>
        <p:sp>
          <p:nvSpPr>
            <p:cNvPr id="44" name="梯形 43"/>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45" name="梯形 44"/>
            <p:cNvSpPr/>
            <p:nvPr/>
          </p:nvSpPr>
          <p:spPr>
            <a:xfrm rot="8993242">
              <a:off x="4664982" y="211321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46" name="梯形 45"/>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grpSp>
      <p:grpSp>
        <p:nvGrpSpPr>
          <p:cNvPr id="47" name="组合 46"/>
          <p:cNvGrpSpPr/>
          <p:nvPr/>
        </p:nvGrpSpPr>
        <p:grpSpPr>
          <a:xfrm>
            <a:off x="5863918" y="2003466"/>
            <a:ext cx="1716277" cy="2622568"/>
            <a:chOff x="5856933" y="2112051"/>
            <a:chExt cx="1716277" cy="2622568"/>
          </a:xfrm>
          <a:solidFill>
            <a:schemeClr val="accent1"/>
          </a:solidFill>
        </p:grpSpPr>
        <p:sp>
          <p:nvSpPr>
            <p:cNvPr id="48" name="梯形 47"/>
            <p:cNvSpPr/>
            <p:nvPr/>
          </p:nvSpPr>
          <p:spPr>
            <a:xfrm rot="16200000" flipH="1">
              <a:off x="6451894" y="3127950"/>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49" name="梯形 48"/>
            <p:cNvSpPr/>
            <p:nvPr/>
          </p:nvSpPr>
          <p:spPr>
            <a:xfrm rot="19793242" flipH="1">
              <a:off x="5878006" y="416172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52" name="梯形 51"/>
            <p:cNvSpPr/>
            <p:nvPr/>
          </p:nvSpPr>
          <p:spPr>
            <a:xfrm rot="12600000" flipH="1">
              <a:off x="5856933" y="2112051"/>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grpSp>
      <p:cxnSp>
        <p:nvCxnSpPr>
          <p:cNvPr id="53" name="直接连接符 52"/>
          <p:cNvCxnSpPr/>
          <p:nvPr/>
        </p:nvCxnSpPr>
        <p:spPr>
          <a:xfrm flipV="1">
            <a:off x="771267" y="3220974"/>
            <a:ext cx="3666516" cy="1"/>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4" name="任意多边形 37"/>
          <p:cNvSpPr/>
          <p:nvPr/>
        </p:nvSpPr>
        <p:spPr>
          <a:xfrm>
            <a:off x="775712" y="1425554"/>
            <a:ext cx="4299209" cy="432086"/>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55" name="任意多边形 38"/>
          <p:cNvSpPr/>
          <p:nvPr/>
        </p:nvSpPr>
        <p:spPr>
          <a:xfrm flipV="1">
            <a:off x="767398" y="4700514"/>
            <a:ext cx="4299209" cy="432086"/>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cxnSp>
        <p:nvCxnSpPr>
          <p:cNvPr id="56" name="直接连接符 55"/>
          <p:cNvCxnSpPr/>
          <p:nvPr/>
        </p:nvCxnSpPr>
        <p:spPr>
          <a:xfrm flipH="1">
            <a:off x="7799070" y="3130804"/>
            <a:ext cx="3664845" cy="2921"/>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7" name="任意多边形 40"/>
          <p:cNvSpPr/>
          <p:nvPr/>
        </p:nvSpPr>
        <p:spPr>
          <a:xfrm flipH="1">
            <a:off x="7191149" y="1471909"/>
            <a:ext cx="4297531" cy="432086"/>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sp>
        <p:nvSpPr>
          <p:cNvPr id="89" name="任意多边形 41"/>
          <p:cNvSpPr/>
          <p:nvPr/>
        </p:nvSpPr>
        <p:spPr>
          <a:xfrm flipH="1" flipV="1">
            <a:off x="7191206" y="4758934"/>
            <a:ext cx="4297531" cy="432086"/>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Noto Serif CJK SC" panose="02020400000000000000" pitchFamily="18" charset="-122"/>
            </a:endParaRPr>
          </a:p>
        </p:txBody>
      </p:sp>
      <p:grpSp>
        <p:nvGrpSpPr>
          <p:cNvPr id="90" name="组合 89"/>
          <p:cNvGrpSpPr/>
          <p:nvPr/>
        </p:nvGrpSpPr>
        <p:grpSpPr>
          <a:xfrm>
            <a:off x="420503" y="1061022"/>
            <a:ext cx="4087495" cy="1772920"/>
            <a:chOff x="380498" y="1324547"/>
            <a:chExt cx="4087495" cy="1772920"/>
          </a:xfrm>
        </p:grpSpPr>
        <p:sp>
          <p:nvSpPr>
            <p:cNvPr id="91" name="文本框 90"/>
            <p:cNvSpPr txBox="1"/>
            <p:nvPr/>
          </p:nvSpPr>
          <p:spPr>
            <a:xfrm>
              <a:off x="774833" y="1324547"/>
              <a:ext cx="3063473" cy="312420"/>
            </a:xfrm>
            <a:prstGeom prst="rect">
              <a:avLst/>
            </a:prstGeom>
            <a:noFill/>
          </p:spPr>
          <p:txBody>
            <a:bodyPr wrap="square" rtlCol="0">
              <a:spAutoFit/>
            </a:bodyPr>
            <a:lstStyle/>
            <a:p>
              <a:pPr algn="r">
                <a:lnSpc>
                  <a:spcPct val="90000"/>
                </a:lnSpc>
                <a:spcBef>
                  <a:spcPts val="1000"/>
                </a:spcBef>
              </a:pPr>
              <a:r>
                <a:rPr lang="en-US" altLang="zh-CN" sz="16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1</a:t>
              </a:r>
            </a:p>
          </p:txBody>
        </p:sp>
        <p:sp>
          <p:nvSpPr>
            <p:cNvPr id="92" name="文本框 91"/>
            <p:cNvSpPr txBox="1"/>
            <p:nvPr/>
          </p:nvSpPr>
          <p:spPr>
            <a:xfrm>
              <a:off x="380498" y="1887792"/>
              <a:ext cx="4087495" cy="1209675"/>
            </a:xfrm>
            <a:prstGeom prst="rect">
              <a:avLst/>
            </a:prstGeom>
            <a:noFill/>
          </p:spPr>
          <p:txBody>
            <a:bodyPr wrap="square" rtlCol="0">
              <a:spAutoFit/>
            </a:bodyPr>
            <a:lstStyle/>
            <a:p>
              <a:pPr algn="l">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年6月6日10时左右，唐山双喜物业有限公司在唐山市曹妃甸区曹妃甸新城青龙湖商业街千润城超市前污水窖井内进行疏通管道作业过程中发生一起中毒窒息事故，造成</a:t>
              </a:r>
              <a:r>
                <a:rPr lang="zh-CN" altLang="en-US" sz="1400" b="1" dirty="0">
                  <a:solidFill>
                    <a:srgbClr val="E85504"/>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3人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死亡。</a:t>
              </a:r>
            </a:p>
          </p:txBody>
        </p:sp>
      </p:grpSp>
      <p:grpSp>
        <p:nvGrpSpPr>
          <p:cNvPr id="93" name="组合 92"/>
          <p:cNvGrpSpPr/>
          <p:nvPr/>
        </p:nvGrpSpPr>
        <p:grpSpPr>
          <a:xfrm>
            <a:off x="420503" y="2862857"/>
            <a:ext cx="4159885" cy="1739265"/>
            <a:chOff x="384943" y="3067962"/>
            <a:chExt cx="4159885" cy="1739265"/>
          </a:xfrm>
        </p:grpSpPr>
        <p:sp>
          <p:nvSpPr>
            <p:cNvPr id="94" name="文本框 93"/>
            <p:cNvSpPr txBox="1"/>
            <p:nvPr/>
          </p:nvSpPr>
          <p:spPr>
            <a:xfrm>
              <a:off x="774833" y="3067962"/>
              <a:ext cx="3063473" cy="312420"/>
            </a:xfrm>
            <a:prstGeom prst="rect">
              <a:avLst/>
            </a:prstGeom>
            <a:noFill/>
          </p:spPr>
          <p:txBody>
            <a:bodyPr wrap="square" rtlCol="0">
              <a:spAutoFit/>
            </a:bodyPr>
            <a:lstStyle/>
            <a:p>
              <a:pPr algn="r">
                <a:lnSpc>
                  <a:spcPct val="90000"/>
                </a:lnSpc>
                <a:spcBef>
                  <a:spcPts val="1000"/>
                </a:spcBef>
              </a:pPr>
              <a:r>
                <a:rPr lang="en-US" altLang="zh-CN" sz="16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3</a:t>
              </a:r>
            </a:p>
          </p:txBody>
        </p:sp>
        <p:sp>
          <p:nvSpPr>
            <p:cNvPr id="95" name="文本框 94"/>
            <p:cNvSpPr txBox="1"/>
            <p:nvPr/>
          </p:nvSpPr>
          <p:spPr>
            <a:xfrm>
              <a:off x="384943" y="3597552"/>
              <a:ext cx="4159885" cy="1209675"/>
            </a:xfrm>
            <a:prstGeom prst="rect">
              <a:avLst/>
            </a:prstGeom>
            <a:noFill/>
          </p:spPr>
          <p:txBody>
            <a:bodyPr wrap="square" rtlCol="0">
              <a:spAutoFit/>
            </a:bodyPr>
            <a:lstStyle/>
            <a:p>
              <a:pPr algn="l">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年4月26日上午9时许，广西南宁市友爱北路电影制片厂附近，3名工人井下作业时，意外被困。事发当时，1名工人下雨水井检查水位情况时被困，另2名工友随即下井救援，均被困，造成</a:t>
              </a:r>
              <a:r>
                <a:rPr lang="zh-CN" altLang="en-US" sz="1400" b="1" dirty="0">
                  <a:solidFill>
                    <a:srgbClr val="E85504"/>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3人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死亡。</a:t>
              </a:r>
            </a:p>
          </p:txBody>
        </p:sp>
      </p:grpSp>
      <p:grpSp>
        <p:nvGrpSpPr>
          <p:cNvPr id="96" name="组合 95"/>
          <p:cNvGrpSpPr/>
          <p:nvPr/>
        </p:nvGrpSpPr>
        <p:grpSpPr>
          <a:xfrm>
            <a:off x="588778" y="4773565"/>
            <a:ext cx="4366260" cy="1870710"/>
            <a:chOff x="553218" y="4804045"/>
            <a:chExt cx="4366260" cy="1870710"/>
          </a:xfrm>
        </p:grpSpPr>
        <p:sp>
          <p:nvSpPr>
            <p:cNvPr id="97" name="文本框 96"/>
            <p:cNvSpPr txBox="1"/>
            <p:nvPr/>
          </p:nvSpPr>
          <p:spPr>
            <a:xfrm>
              <a:off x="774833" y="4804045"/>
              <a:ext cx="3063473" cy="312420"/>
            </a:xfrm>
            <a:prstGeom prst="rect">
              <a:avLst/>
            </a:prstGeom>
            <a:noFill/>
          </p:spPr>
          <p:txBody>
            <a:bodyPr wrap="square" rtlCol="0">
              <a:spAutoFit/>
            </a:bodyPr>
            <a:lstStyle/>
            <a:p>
              <a:pPr algn="r">
                <a:lnSpc>
                  <a:spcPct val="90000"/>
                </a:lnSpc>
                <a:spcBef>
                  <a:spcPts val="1000"/>
                </a:spcBef>
              </a:pPr>
              <a:r>
                <a:rPr lang="en-US" altLang="zh-CN" sz="16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5</a:t>
              </a:r>
            </a:p>
          </p:txBody>
        </p:sp>
        <p:sp>
          <p:nvSpPr>
            <p:cNvPr id="98" name="文本框 97"/>
            <p:cNvSpPr txBox="1"/>
            <p:nvPr/>
          </p:nvSpPr>
          <p:spPr>
            <a:xfrm>
              <a:off x="553218" y="5185680"/>
              <a:ext cx="4366260" cy="1489075"/>
            </a:xfrm>
            <a:prstGeom prst="rect">
              <a:avLst/>
            </a:prstGeom>
            <a:noFill/>
          </p:spPr>
          <p:txBody>
            <a:bodyPr wrap="square" rtlCol="0">
              <a:spAutoFit/>
            </a:bodyPr>
            <a:lstStyle/>
            <a:p>
              <a:pPr algn="l">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年4月17日，湖南耒阳市一村民家的养猪场中有猪掉进地下化粪池，其一家三口在地下化粪池处置过程中晕倒，被村民发现救出后经医护人员确认</a:t>
              </a:r>
              <a:r>
                <a:rPr lang="zh-CN" altLang="en-US" sz="1400" b="1" dirty="0">
                  <a:solidFill>
                    <a:srgbClr val="E85504"/>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3人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已当场死亡，经查初步认定：因吸入硫化氢等有毒有害气体中毒死亡。</a:t>
              </a:r>
            </a:p>
          </p:txBody>
        </p:sp>
      </p:grpSp>
      <p:grpSp>
        <p:nvGrpSpPr>
          <p:cNvPr id="99" name="组合 98"/>
          <p:cNvGrpSpPr/>
          <p:nvPr/>
        </p:nvGrpSpPr>
        <p:grpSpPr>
          <a:xfrm>
            <a:off x="7701390" y="1118163"/>
            <a:ext cx="3935730" cy="1575435"/>
            <a:chOff x="7636668" y="1335333"/>
            <a:chExt cx="3935730" cy="1575435"/>
          </a:xfrm>
        </p:grpSpPr>
        <p:sp>
          <p:nvSpPr>
            <p:cNvPr id="100" name="文本框 99"/>
            <p:cNvSpPr txBox="1"/>
            <p:nvPr/>
          </p:nvSpPr>
          <p:spPr>
            <a:xfrm>
              <a:off x="8266457" y="1335333"/>
              <a:ext cx="3063473" cy="312420"/>
            </a:xfrm>
            <a:prstGeom prst="rect">
              <a:avLst/>
            </a:prstGeom>
            <a:noFill/>
          </p:spPr>
          <p:txBody>
            <a:bodyPr wrap="square" rtlCol="0">
              <a:spAutoFit/>
            </a:bodyPr>
            <a:lstStyle/>
            <a:p>
              <a:pPr>
                <a:lnSpc>
                  <a:spcPct val="90000"/>
                </a:lnSpc>
                <a:spcBef>
                  <a:spcPts val="1000"/>
                </a:spcBef>
              </a:pPr>
              <a:r>
                <a:rPr lang="en-US" altLang="zh-CN" sz="16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2</a:t>
              </a:r>
            </a:p>
          </p:txBody>
        </p:sp>
        <p:sp>
          <p:nvSpPr>
            <p:cNvPr id="101" name="文本框 100"/>
            <p:cNvSpPr txBox="1"/>
            <p:nvPr/>
          </p:nvSpPr>
          <p:spPr>
            <a:xfrm>
              <a:off x="7636668" y="1981128"/>
              <a:ext cx="3935730" cy="929640"/>
            </a:xfrm>
            <a:prstGeom prst="rect">
              <a:avLst/>
            </a:prstGeom>
            <a:noFill/>
          </p:spPr>
          <p:txBody>
            <a:bodyPr wrap="square" rtlCol="0">
              <a:spAutoFit/>
            </a:bodyPr>
            <a:lstStyle/>
            <a:p>
              <a:pPr algn="l">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年5月10日上午11时许，秦皇岛市抚宁区留守营镇丰满板纸有限公司污水处理车间</a:t>
              </a:r>
              <a:r>
                <a:rPr lang="zh-CN" altLang="en-US" sz="1400" b="1" dirty="0">
                  <a:solidFill>
                    <a:srgbClr val="E85504"/>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3名</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工人不慎坠入污水处理池，经抢救无效死亡。</a:t>
              </a:r>
            </a:p>
          </p:txBody>
        </p:sp>
      </p:grpSp>
      <p:grpSp>
        <p:nvGrpSpPr>
          <p:cNvPr id="102" name="组合 101"/>
          <p:cNvGrpSpPr/>
          <p:nvPr/>
        </p:nvGrpSpPr>
        <p:grpSpPr>
          <a:xfrm>
            <a:off x="7799180" y="2764423"/>
            <a:ext cx="3951605" cy="1837690"/>
            <a:chOff x="7734458" y="3078748"/>
            <a:chExt cx="3951605" cy="1837690"/>
          </a:xfrm>
        </p:grpSpPr>
        <p:sp>
          <p:nvSpPr>
            <p:cNvPr id="103" name="文本框 102"/>
            <p:cNvSpPr txBox="1"/>
            <p:nvPr/>
          </p:nvSpPr>
          <p:spPr>
            <a:xfrm>
              <a:off x="8266457" y="3078748"/>
              <a:ext cx="3063473" cy="312420"/>
            </a:xfrm>
            <a:prstGeom prst="rect">
              <a:avLst/>
            </a:prstGeom>
            <a:noFill/>
          </p:spPr>
          <p:txBody>
            <a:bodyPr wrap="square" rtlCol="0">
              <a:spAutoFit/>
            </a:bodyPr>
            <a:lstStyle/>
            <a:p>
              <a:pPr>
                <a:lnSpc>
                  <a:spcPct val="90000"/>
                </a:lnSpc>
                <a:spcBef>
                  <a:spcPts val="1000"/>
                </a:spcBef>
              </a:pPr>
              <a:r>
                <a:rPr lang="en-US" altLang="zh-CN" sz="16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4</a:t>
              </a:r>
            </a:p>
          </p:txBody>
        </p:sp>
        <p:sp>
          <p:nvSpPr>
            <p:cNvPr id="104" name="文本框 103"/>
            <p:cNvSpPr txBox="1"/>
            <p:nvPr/>
          </p:nvSpPr>
          <p:spPr>
            <a:xfrm>
              <a:off x="7734458" y="3706763"/>
              <a:ext cx="3951605" cy="1209675"/>
            </a:xfrm>
            <a:prstGeom prst="rect">
              <a:avLst/>
            </a:prstGeom>
            <a:noFill/>
          </p:spPr>
          <p:txBody>
            <a:bodyPr wrap="square" rtlCol="0">
              <a:spAutoFit/>
            </a:bodyPr>
            <a:lstStyle/>
            <a:p>
              <a:pPr algn="l">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年4月24日20时左右，安徽六安市舒城县干汊河镇文信羽毛厂3名工作人员在对羽毛调节池进行清淤作业时，其中1人不慎坠入池中，另外2人进入池中施救亦遇险。共造成</a:t>
              </a:r>
              <a:r>
                <a:rPr lang="zh-CN" altLang="en-US" sz="1400" b="1" dirty="0">
                  <a:solidFill>
                    <a:srgbClr val="E85504"/>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3人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死亡。</a:t>
              </a:r>
            </a:p>
          </p:txBody>
        </p:sp>
      </p:grpSp>
      <p:grpSp>
        <p:nvGrpSpPr>
          <p:cNvPr id="105" name="组合 104"/>
          <p:cNvGrpSpPr/>
          <p:nvPr/>
        </p:nvGrpSpPr>
        <p:grpSpPr>
          <a:xfrm>
            <a:off x="7625190" y="4842771"/>
            <a:ext cx="4011930" cy="1522095"/>
            <a:chOff x="7564278" y="4814831"/>
            <a:chExt cx="4011930" cy="1522095"/>
          </a:xfrm>
        </p:grpSpPr>
        <p:sp>
          <p:nvSpPr>
            <p:cNvPr id="106" name="文本框 105"/>
            <p:cNvSpPr txBox="1"/>
            <p:nvPr/>
          </p:nvSpPr>
          <p:spPr>
            <a:xfrm>
              <a:off x="8266457" y="4814831"/>
              <a:ext cx="3063473" cy="312420"/>
            </a:xfrm>
            <a:prstGeom prst="rect">
              <a:avLst/>
            </a:prstGeom>
            <a:noFill/>
          </p:spPr>
          <p:txBody>
            <a:bodyPr wrap="square" rtlCol="0">
              <a:spAutoFit/>
            </a:bodyPr>
            <a:lstStyle/>
            <a:p>
              <a:pPr>
                <a:lnSpc>
                  <a:spcPct val="90000"/>
                </a:lnSpc>
                <a:spcBef>
                  <a:spcPts val="1000"/>
                </a:spcBef>
              </a:pPr>
              <a:r>
                <a:rPr lang="en-US" altLang="zh-CN" sz="16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6</a:t>
              </a:r>
            </a:p>
          </p:txBody>
        </p:sp>
        <p:sp>
          <p:nvSpPr>
            <p:cNvPr id="107" name="文本框 106"/>
            <p:cNvSpPr txBox="1"/>
            <p:nvPr/>
          </p:nvSpPr>
          <p:spPr>
            <a:xfrm>
              <a:off x="7564278" y="5407286"/>
              <a:ext cx="4011930" cy="929640"/>
            </a:xfrm>
            <a:prstGeom prst="rect">
              <a:avLst/>
            </a:prstGeom>
            <a:noFill/>
          </p:spPr>
          <p:txBody>
            <a:bodyPr wrap="square" rtlCol="0">
              <a:spAutoFit/>
            </a:bodyPr>
            <a:lstStyle/>
            <a:p>
              <a:pPr algn="l">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2022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年2月15日晚，东莞市一纸业公司发生气体中毒事故，9名工人在一污水调节池内被困。经送院全力救治，</a:t>
              </a:r>
              <a:r>
                <a:rPr lang="zh-CN" altLang="en-US" sz="1400" b="1" dirty="0">
                  <a:solidFill>
                    <a:srgbClr val="E85504"/>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7名</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Noto Serif CJK SC" panose="02020400000000000000" pitchFamily="18" charset="-122"/>
                </a:rPr>
                <a:t>工人抢救无效死亡。</a:t>
              </a:r>
            </a:p>
          </p:txBody>
        </p:sp>
      </p:grpSp>
      <p:sp>
        <p:nvSpPr>
          <p:cNvPr id="108" name="文本框 107"/>
          <p:cNvSpPr txBox="1"/>
          <p:nvPr/>
        </p:nvSpPr>
        <p:spPr>
          <a:xfrm>
            <a:off x="5217754" y="3032170"/>
            <a:ext cx="1797134" cy="773430"/>
          </a:xfrm>
          <a:prstGeom prst="rect">
            <a:avLst/>
          </a:prstGeom>
          <a:noFill/>
        </p:spPr>
        <p:txBody>
          <a:bodyPr wrap="square" rtlCol="0">
            <a:spAutoFit/>
          </a:bodyPr>
          <a:lstStyle/>
          <a:p>
            <a:pPr algn="ctr">
              <a:lnSpc>
                <a:spcPct val="90000"/>
              </a:lnSpc>
              <a:spcBef>
                <a:spcPts val="1000"/>
              </a:spcBef>
            </a:pPr>
            <a:r>
              <a:rPr lang="zh-CN" altLang="en-US" sz="20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近期</a:t>
            </a:r>
          </a:p>
          <a:p>
            <a:pPr algn="ctr">
              <a:lnSpc>
                <a:spcPct val="90000"/>
              </a:lnSpc>
              <a:spcBef>
                <a:spcPts val="1000"/>
              </a:spcBef>
            </a:pPr>
            <a:r>
              <a:rPr lang="zh-CN" altLang="en-US" sz="2000" b="1" dirty="0">
                <a:solidFill>
                  <a:srgbClr val="E85504"/>
                </a:solidFill>
                <a:latin typeface="微软雅黑" panose="020B0503020204020204" pitchFamily="34" charset="-122"/>
                <a:ea typeface="微软雅黑" panose="020B0503020204020204" pitchFamily="34" charset="-122"/>
                <a:sym typeface="Noto Serif CJK SC" panose="02020400000000000000" pitchFamily="18" charset="-122"/>
              </a:rPr>
              <a:t>事故</a:t>
            </a:r>
          </a:p>
        </p:txBody>
      </p:sp>
      <p:sp>
        <p:nvSpPr>
          <p:cNvPr id="34" name="TextBox 33"/>
          <p:cNvSpPr txBox="1"/>
          <p:nvPr/>
        </p:nvSpPr>
        <p:spPr>
          <a:xfrm>
            <a:off x="5080" y="284417"/>
            <a:ext cx="7047186" cy="58356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近期有限空间作业事故</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250" fill="hold"/>
                                        <p:tgtEl>
                                          <p:spTgt spid="43"/>
                                        </p:tgtEl>
                                        <p:attrNameLst>
                                          <p:attrName>ppt_x</p:attrName>
                                        </p:attrNameLst>
                                      </p:cBhvr>
                                      <p:tavLst>
                                        <p:tav tm="0">
                                          <p:val>
                                            <p:strVal val="1+#ppt_w/2"/>
                                          </p:val>
                                        </p:tav>
                                        <p:tav tm="100000">
                                          <p:val>
                                            <p:strVal val="#ppt_x"/>
                                          </p:val>
                                        </p:tav>
                                      </p:tavLst>
                                    </p:anim>
                                    <p:anim calcmode="lin" valueType="num">
                                      <p:cBhvr additive="base">
                                        <p:cTn id="8" dur="2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0-#ppt_w/2"/>
                                          </p:val>
                                        </p:tav>
                                        <p:tav tm="100000">
                                          <p:val>
                                            <p:strVal val="#ppt_x"/>
                                          </p:val>
                                        </p:tav>
                                      </p:tavLst>
                                    </p:anim>
                                    <p:anim calcmode="lin" valueType="num">
                                      <p:cBhvr additive="base">
                                        <p:cTn id="12" dur="25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8"/>
                                        </p:tgtEl>
                                        <p:attrNameLst>
                                          <p:attrName>style.visibility</p:attrName>
                                        </p:attrNameLst>
                                      </p:cBhvr>
                                      <p:to>
                                        <p:strVal val="visible"/>
                                      </p:to>
                                    </p:set>
                                    <p:anim calcmode="lin" valueType="num">
                                      <p:cBhvr>
                                        <p:cTn id="16" dur="500" fill="hold"/>
                                        <p:tgtEl>
                                          <p:spTgt spid="108"/>
                                        </p:tgtEl>
                                        <p:attrNameLst>
                                          <p:attrName>ppt_w</p:attrName>
                                        </p:attrNameLst>
                                      </p:cBhvr>
                                      <p:tavLst>
                                        <p:tav tm="0">
                                          <p:val>
                                            <p:fltVal val="0"/>
                                          </p:val>
                                        </p:tav>
                                        <p:tav tm="100000">
                                          <p:val>
                                            <p:strVal val="#ppt_w"/>
                                          </p:val>
                                        </p:tav>
                                      </p:tavLst>
                                    </p:anim>
                                    <p:anim calcmode="lin" valueType="num">
                                      <p:cBhvr>
                                        <p:cTn id="17" dur="500" fill="hold"/>
                                        <p:tgtEl>
                                          <p:spTgt spid="108"/>
                                        </p:tgtEl>
                                        <p:attrNameLst>
                                          <p:attrName>ppt_h</p:attrName>
                                        </p:attrNameLst>
                                      </p:cBhvr>
                                      <p:tavLst>
                                        <p:tav tm="0">
                                          <p:val>
                                            <p:fltVal val="0"/>
                                          </p:val>
                                        </p:tav>
                                        <p:tav tm="100000">
                                          <p:val>
                                            <p:strVal val="#ppt_h"/>
                                          </p:val>
                                        </p:tav>
                                      </p:tavLst>
                                    </p:anim>
                                    <p:animEffect transition="in" filter="fade">
                                      <p:cBhvr>
                                        <p:cTn id="18" dur="500"/>
                                        <p:tgtEl>
                                          <p:spTgt spid="108"/>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right)">
                                      <p:cBhvr>
                                        <p:cTn id="22" dur="500"/>
                                        <p:tgtEl>
                                          <p:spTgt spid="5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par>
                                <p:cTn id="26" presetID="1" presetClass="entr" presetSubtype="0" fill="hold" nodeType="withEffect">
                                  <p:stCondLst>
                                    <p:cond delay="250"/>
                                  </p:stCondLst>
                                  <p:childTnLst>
                                    <p:set>
                                      <p:cBhvr>
                                        <p:cTn id="27" dur="1" fill="hold">
                                          <p:stCondLst>
                                            <p:cond delay="0"/>
                                          </p:stCondLst>
                                        </p:cTn>
                                        <p:tgtEl>
                                          <p:spTgt spid="90"/>
                                        </p:tgtEl>
                                        <p:attrNameLst>
                                          <p:attrName>style.visibility</p:attrName>
                                        </p:attrNameLst>
                                      </p:cBhvr>
                                      <p:to>
                                        <p:strVal val="visible"/>
                                      </p:to>
                                    </p:set>
                                  </p:childTnLst>
                                </p:cTn>
                              </p:par>
                              <p:par>
                                <p:cTn id="28" presetID="26" presetClass="emph" presetSubtype="0" fill="hold" nodeType="withEffect">
                                  <p:stCondLst>
                                    <p:cond delay="250"/>
                                  </p:stCondLst>
                                  <p:childTnLst>
                                    <p:animEffect transition="out" filter="fade">
                                      <p:cBhvr>
                                        <p:cTn id="29" dur="500" tmFilter="0, 0; .2, .5; .8, .5; 1, 0"/>
                                        <p:tgtEl>
                                          <p:spTgt spid="90"/>
                                        </p:tgtEl>
                                      </p:cBhvr>
                                    </p:animEffect>
                                    <p:animScale>
                                      <p:cBhvr>
                                        <p:cTn id="30" dur="250" autoRev="1" fill="hold"/>
                                        <p:tgtEl>
                                          <p:spTgt spid="90"/>
                                        </p:tgtEl>
                                      </p:cBhvr>
                                      <p:by x="105000" y="105000"/>
                                    </p:animScale>
                                  </p:childTnLst>
                                </p:cTn>
                              </p:par>
                              <p:par>
                                <p:cTn id="31" presetID="1" presetClass="entr" presetSubtype="0" fill="hold" nodeType="withEffect">
                                  <p:stCondLst>
                                    <p:cond delay="250"/>
                                  </p:stCondLst>
                                  <p:childTnLst>
                                    <p:set>
                                      <p:cBhvr>
                                        <p:cTn id="32" dur="1" fill="hold">
                                          <p:stCondLst>
                                            <p:cond delay="0"/>
                                          </p:stCondLst>
                                        </p:cTn>
                                        <p:tgtEl>
                                          <p:spTgt spid="99"/>
                                        </p:tgtEl>
                                        <p:attrNameLst>
                                          <p:attrName>style.visibility</p:attrName>
                                        </p:attrNameLst>
                                      </p:cBhvr>
                                      <p:to>
                                        <p:strVal val="visible"/>
                                      </p:to>
                                    </p:set>
                                  </p:childTnLst>
                                </p:cTn>
                              </p:par>
                              <p:par>
                                <p:cTn id="33" presetID="26" presetClass="emph" presetSubtype="0" fill="hold" nodeType="withEffect">
                                  <p:stCondLst>
                                    <p:cond delay="250"/>
                                  </p:stCondLst>
                                  <p:childTnLst>
                                    <p:animEffect transition="out" filter="fade">
                                      <p:cBhvr>
                                        <p:cTn id="34" dur="500" tmFilter="0, 0; .2, .5; .8, .5; 1, 0"/>
                                        <p:tgtEl>
                                          <p:spTgt spid="99"/>
                                        </p:tgtEl>
                                      </p:cBhvr>
                                    </p:animEffect>
                                    <p:animScale>
                                      <p:cBhvr>
                                        <p:cTn id="35" dur="250" autoRev="1" fill="hold"/>
                                        <p:tgtEl>
                                          <p:spTgt spid="99"/>
                                        </p:tgtEl>
                                      </p:cBhvr>
                                      <p:by x="105000" y="105000"/>
                                    </p:animScale>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right)">
                                      <p:cBhvr>
                                        <p:cTn id="39" dur="500"/>
                                        <p:tgtEl>
                                          <p:spTgt spid="53"/>
                                        </p:tgtEl>
                                      </p:cBhvr>
                                    </p:animEffect>
                                  </p:childTnLst>
                                </p:cTn>
                              </p:par>
                              <p:par>
                                <p:cTn id="40" presetID="22" presetClass="entr" presetSubtype="8"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par>
                                <p:cTn id="43" presetID="1" presetClass="entr" presetSubtype="0" fill="hold" nodeType="withEffect">
                                  <p:stCondLst>
                                    <p:cond delay="250"/>
                                  </p:stCondLst>
                                  <p:childTnLst>
                                    <p:set>
                                      <p:cBhvr>
                                        <p:cTn id="44" dur="1" fill="hold">
                                          <p:stCondLst>
                                            <p:cond delay="0"/>
                                          </p:stCondLst>
                                        </p:cTn>
                                        <p:tgtEl>
                                          <p:spTgt spid="93"/>
                                        </p:tgtEl>
                                        <p:attrNameLst>
                                          <p:attrName>style.visibility</p:attrName>
                                        </p:attrNameLst>
                                      </p:cBhvr>
                                      <p:to>
                                        <p:strVal val="visible"/>
                                      </p:to>
                                    </p:set>
                                  </p:childTnLst>
                                </p:cTn>
                              </p:par>
                              <p:par>
                                <p:cTn id="45" presetID="26" presetClass="emph" presetSubtype="0" fill="hold" nodeType="withEffect">
                                  <p:stCondLst>
                                    <p:cond delay="250"/>
                                  </p:stCondLst>
                                  <p:childTnLst>
                                    <p:animEffect transition="out" filter="fade">
                                      <p:cBhvr>
                                        <p:cTn id="46" dur="500" tmFilter="0, 0; .2, .5; .8, .5; 1, 0"/>
                                        <p:tgtEl>
                                          <p:spTgt spid="93"/>
                                        </p:tgtEl>
                                      </p:cBhvr>
                                    </p:animEffect>
                                    <p:animScale>
                                      <p:cBhvr>
                                        <p:cTn id="47" dur="250" autoRev="1" fill="hold"/>
                                        <p:tgtEl>
                                          <p:spTgt spid="93"/>
                                        </p:tgtEl>
                                      </p:cBhvr>
                                      <p:by x="105000" y="105000"/>
                                    </p:animScale>
                                  </p:childTnLst>
                                </p:cTn>
                              </p:par>
                              <p:par>
                                <p:cTn id="48" presetID="1" presetClass="entr" presetSubtype="0" fill="hold" nodeType="withEffect">
                                  <p:stCondLst>
                                    <p:cond delay="250"/>
                                  </p:stCondLst>
                                  <p:childTnLst>
                                    <p:set>
                                      <p:cBhvr>
                                        <p:cTn id="49" dur="1" fill="hold">
                                          <p:stCondLst>
                                            <p:cond delay="0"/>
                                          </p:stCondLst>
                                        </p:cTn>
                                        <p:tgtEl>
                                          <p:spTgt spid="102"/>
                                        </p:tgtEl>
                                        <p:attrNameLst>
                                          <p:attrName>style.visibility</p:attrName>
                                        </p:attrNameLst>
                                      </p:cBhvr>
                                      <p:to>
                                        <p:strVal val="visible"/>
                                      </p:to>
                                    </p:set>
                                  </p:childTnLst>
                                </p:cTn>
                              </p:par>
                              <p:par>
                                <p:cTn id="50" presetID="26" presetClass="emph" presetSubtype="0" fill="hold" nodeType="withEffect">
                                  <p:stCondLst>
                                    <p:cond delay="25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right)">
                                      <p:cBhvr>
                                        <p:cTn id="56" dur="500"/>
                                        <p:tgtEl>
                                          <p:spTgt spid="5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par>
                                <p:cTn id="60" presetID="1" presetClass="entr" presetSubtype="0" fill="hold" nodeType="withEffect">
                                  <p:stCondLst>
                                    <p:cond delay="250"/>
                                  </p:stCondLst>
                                  <p:childTnLst>
                                    <p:set>
                                      <p:cBhvr>
                                        <p:cTn id="61" dur="1" fill="hold">
                                          <p:stCondLst>
                                            <p:cond delay="0"/>
                                          </p:stCondLst>
                                        </p:cTn>
                                        <p:tgtEl>
                                          <p:spTgt spid="96"/>
                                        </p:tgtEl>
                                        <p:attrNameLst>
                                          <p:attrName>style.visibility</p:attrName>
                                        </p:attrNameLst>
                                      </p:cBhvr>
                                      <p:to>
                                        <p:strVal val="visible"/>
                                      </p:to>
                                    </p:set>
                                  </p:childTnLst>
                                </p:cTn>
                              </p:par>
                              <p:par>
                                <p:cTn id="62" presetID="26" presetClass="emph" presetSubtype="0" fill="hold" nodeType="withEffect">
                                  <p:stCondLst>
                                    <p:cond delay="250"/>
                                  </p:stCondLst>
                                  <p:childTnLst>
                                    <p:animEffect transition="out" filter="fade">
                                      <p:cBhvr>
                                        <p:cTn id="63" dur="500" tmFilter="0, 0; .2, .5; .8, .5; 1, 0"/>
                                        <p:tgtEl>
                                          <p:spTgt spid="96"/>
                                        </p:tgtEl>
                                      </p:cBhvr>
                                    </p:animEffect>
                                    <p:animScale>
                                      <p:cBhvr>
                                        <p:cTn id="64" dur="250" autoRev="1" fill="hold"/>
                                        <p:tgtEl>
                                          <p:spTgt spid="96"/>
                                        </p:tgtEl>
                                      </p:cBhvr>
                                      <p:by x="105000" y="105000"/>
                                    </p:animScale>
                                  </p:childTnLst>
                                </p:cTn>
                              </p:par>
                              <p:par>
                                <p:cTn id="65" presetID="1" presetClass="entr" presetSubtype="0" fill="hold" nodeType="withEffect">
                                  <p:stCondLst>
                                    <p:cond delay="250"/>
                                  </p:stCondLst>
                                  <p:childTnLst>
                                    <p:set>
                                      <p:cBhvr>
                                        <p:cTn id="66" dur="1" fill="hold">
                                          <p:stCondLst>
                                            <p:cond delay="0"/>
                                          </p:stCondLst>
                                        </p:cTn>
                                        <p:tgtEl>
                                          <p:spTgt spid="105"/>
                                        </p:tgtEl>
                                        <p:attrNameLst>
                                          <p:attrName>style.visibility</p:attrName>
                                        </p:attrNameLst>
                                      </p:cBhvr>
                                      <p:to>
                                        <p:strVal val="visible"/>
                                      </p:to>
                                    </p:set>
                                  </p:childTnLst>
                                </p:cTn>
                              </p:par>
                              <p:par>
                                <p:cTn id="67" presetID="26" presetClass="emph" presetSubtype="0" fill="hold" nodeType="withEffect">
                                  <p:stCondLst>
                                    <p:cond delay="250"/>
                                  </p:stCondLst>
                                  <p:childTnLst>
                                    <p:animEffect transition="out" filter="fade">
                                      <p:cBhvr>
                                        <p:cTn id="68" dur="500" tmFilter="0, 0; .2, .5; .8, .5; 1, 0"/>
                                        <p:tgtEl>
                                          <p:spTgt spid="105"/>
                                        </p:tgtEl>
                                      </p:cBhvr>
                                    </p:animEffect>
                                    <p:animScale>
                                      <p:cBhvr>
                                        <p:cTn id="69" dur="250" autoRev="1" fill="hold"/>
                                        <p:tgtEl>
                                          <p:spTgt spid="105"/>
                                        </p:tgtEl>
                                      </p:cBhvr>
                                      <p:by x="105000" y="105000"/>
                                    </p:animScale>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300"/>
                                        <p:tgtEl>
                                          <p:spTgt spid="39"/>
                                        </p:tgtEl>
                                      </p:cBhvr>
                                    </p:animEffect>
                                  </p:childTnLst>
                                </p:cTn>
                              </p:par>
                            </p:childTnLst>
                          </p:cTn>
                        </p:par>
                        <p:par>
                          <p:cTn id="74" fill="hold">
                            <p:stCondLst>
                              <p:cond delay="3000"/>
                            </p:stCondLst>
                            <p:childTnLst>
                              <p:par>
                                <p:cTn id="75" presetID="22" presetClass="entr" presetSubtype="4"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200"/>
                                        <p:tgtEl>
                                          <p:spTgt spid="40"/>
                                        </p:tgtEl>
                                      </p:cBhvr>
                                    </p:animEffect>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left)">
                                      <p:cBhvr>
                                        <p:cTn id="81" dur="300"/>
                                        <p:tgtEl>
                                          <p:spTgt spid="2"/>
                                        </p:tgtEl>
                                      </p:cBhvr>
                                    </p:animEffect>
                                  </p:childTnLst>
                                </p:cTn>
                              </p:par>
                            </p:childTnLst>
                          </p:cTn>
                        </p:par>
                        <p:par>
                          <p:cTn id="82" fill="hold">
                            <p:stCondLst>
                              <p:cond delay="4000"/>
                            </p:stCondLst>
                            <p:childTnLst>
                              <p:par>
                                <p:cTn id="83" presetID="31" presetClass="entr" presetSubtype="0" fill="hold" grpId="0" nodeType="after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300" fill="hold"/>
                                        <p:tgtEl>
                                          <p:spTgt spid="3"/>
                                        </p:tgtEl>
                                        <p:attrNameLst>
                                          <p:attrName>ppt_w</p:attrName>
                                        </p:attrNameLst>
                                      </p:cBhvr>
                                      <p:tavLst>
                                        <p:tav tm="0">
                                          <p:val>
                                            <p:fltVal val="0"/>
                                          </p:val>
                                        </p:tav>
                                        <p:tav tm="100000">
                                          <p:val>
                                            <p:strVal val="#ppt_w"/>
                                          </p:val>
                                        </p:tav>
                                      </p:tavLst>
                                    </p:anim>
                                    <p:anim calcmode="lin" valueType="num">
                                      <p:cBhvr>
                                        <p:cTn id="86" dur="300" fill="hold"/>
                                        <p:tgtEl>
                                          <p:spTgt spid="3"/>
                                        </p:tgtEl>
                                        <p:attrNameLst>
                                          <p:attrName>ppt_h</p:attrName>
                                        </p:attrNameLst>
                                      </p:cBhvr>
                                      <p:tavLst>
                                        <p:tav tm="0">
                                          <p:val>
                                            <p:fltVal val="0"/>
                                          </p:val>
                                        </p:tav>
                                        <p:tav tm="100000">
                                          <p:val>
                                            <p:strVal val="#ppt_h"/>
                                          </p:val>
                                        </p:tav>
                                      </p:tavLst>
                                    </p:anim>
                                    <p:anim calcmode="lin" valueType="num">
                                      <p:cBhvr>
                                        <p:cTn id="87" dur="300" fill="hold"/>
                                        <p:tgtEl>
                                          <p:spTgt spid="3"/>
                                        </p:tgtEl>
                                        <p:attrNameLst>
                                          <p:attrName>style.rotation</p:attrName>
                                        </p:attrNameLst>
                                      </p:cBhvr>
                                      <p:tavLst>
                                        <p:tav tm="0">
                                          <p:val>
                                            <p:fltVal val="90"/>
                                          </p:val>
                                        </p:tav>
                                        <p:tav tm="100000">
                                          <p:val>
                                            <p:fltVal val="0"/>
                                          </p:val>
                                        </p:tav>
                                      </p:tavLst>
                                    </p:anim>
                                    <p:animEffect transition="in" filter="fade">
                                      <p:cBhvr>
                                        <p:cTn id="88"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5" grpId="0" bldLvl="0" animBg="1"/>
      <p:bldP spid="57" grpId="0" bldLvl="0" animBg="1"/>
      <p:bldP spid="89" grpId="0" bldLvl="0" animBg="1"/>
      <p:bldP spid="108" grpId="0"/>
      <p:bldP spid="39" grpId="0" bldLvl="0" animBg="1"/>
      <p:bldP spid="40" grpId="0" bldLvl="0" animBg="1"/>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51638" y="958829"/>
            <a:ext cx="2349494" cy="2212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6" name="矩形 15"/>
          <p:cNvSpPr/>
          <p:nvPr/>
        </p:nvSpPr>
        <p:spPr>
          <a:xfrm>
            <a:off x="5293888" y="1815820"/>
            <a:ext cx="2508134" cy="332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7" name="矩形 16"/>
          <p:cNvSpPr/>
          <p:nvPr/>
        </p:nvSpPr>
        <p:spPr>
          <a:xfrm>
            <a:off x="4443932" y="953056"/>
            <a:ext cx="487890" cy="472639"/>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4" name="矩形 23"/>
          <p:cNvSpPr/>
          <p:nvPr/>
        </p:nvSpPr>
        <p:spPr>
          <a:xfrm>
            <a:off x="4750051" y="1294934"/>
            <a:ext cx="2691897" cy="1876425"/>
          </a:xfrm>
          <a:prstGeom prst="rect">
            <a:avLst/>
          </a:prstGeom>
        </p:spPr>
        <p:txBody>
          <a:bodyPr wrap="square">
            <a:spAutoFit/>
          </a:bodyPr>
          <a:lstStyle/>
          <a:p>
            <a:pPr algn="ctr" defTabSz="1218565">
              <a:defRPr/>
            </a:pPr>
            <a:r>
              <a:rPr lang="en-US" altLang="zh-CN"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02</a:t>
            </a:r>
            <a:endParaRPr lang="zh-CN" altLang="en-US" sz="11595" kern="0"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5" name="矩形 24"/>
          <p:cNvSpPr/>
          <p:nvPr/>
        </p:nvSpPr>
        <p:spPr>
          <a:xfrm>
            <a:off x="5316031" y="2770396"/>
            <a:ext cx="1581651" cy="707758"/>
          </a:xfrm>
          <a:prstGeom prst="rect">
            <a:avLst/>
          </a:prstGeom>
        </p:spPr>
        <p:txBody>
          <a:bodyPr wrap="none">
            <a:spAutoFit/>
            <a:scene3d>
              <a:camera prst="orthographicFront"/>
              <a:lightRig rig="threePt" dir="t"/>
            </a:scene3d>
            <a:sp3d contourW="12700"/>
          </a:bodyPr>
          <a:lstStyle/>
          <a:p>
            <a:pPr algn="r"/>
            <a:r>
              <a:rPr lang="en-US" altLang="zh-CN"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rPr>
              <a:t>PART</a:t>
            </a:r>
            <a:endParaRPr lang="zh-CN" altLang="en-US" sz="4000" b="1" dirty="0">
              <a:solidFill>
                <a:srgbClr val="203864"/>
              </a:solidFill>
              <a:latin typeface="Noto Serif CJK SC" panose="02020400000000000000" pitchFamily="18" charset="-122"/>
              <a:ea typeface="FZHei-B01S" panose="02010601030101010101" pitchFamily="2" charset="-122"/>
              <a:cs typeface="+mn-ea"/>
              <a:sym typeface="Noto Serif CJK SC" panose="02020400000000000000" pitchFamily="18" charset="-122"/>
            </a:endParaRPr>
          </a:p>
        </p:txBody>
      </p:sp>
      <p:sp>
        <p:nvSpPr>
          <p:cNvPr id="26" name="矩形 25"/>
          <p:cNvSpPr/>
          <p:nvPr/>
        </p:nvSpPr>
        <p:spPr>
          <a:xfrm>
            <a:off x="3523866" y="3678517"/>
            <a:ext cx="5143726" cy="911225"/>
          </a:xfrm>
          <a:prstGeom prst="rect">
            <a:avLst/>
          </a:prstGeom>
        </p:spPr>
        <p:txBody>
          <a:bodyPr wrap="square">
            <a:spAutoFit/>
          </a:bodyPr>
          <a:lstStyle/>
          <a:p>
            <a:pPr lvl="0" algn="ctr"/>
            <a:r>
              <a:rPr lang="zh-CN" altLang="en-US" sz="5325" b="1" kern="0" dirty="0">
                <a:solidFill>
                  <a:srgbClr val="203864"/>
                </a:solidFill>
                <a:latin typeface="微软雅黑" panose="020B0503020204020204" pitchFamily="34" charset="-122"/>
                <a:ea typeface="微软雅黑" panose="020B0503020204020204" pitchFamily="34" charset="-122"/>
                <a:cs typeface="+mn-ea"/>
                <a:sym typeface="+mn-ea"/>
              </a:rPr>
              <a:t>作业概述</a:t>
            </a:r>
          </a:p>
        </p:txBody>
      </p:sp>
      <p:sp>
        <p:nvSpPr>
          <p:cNvPr id="2" name="矩形 1"/>
          <p:cNvSpPr/>
          <p:nvPr/>
        </p:nvSpPr>
        <p:spPr>
          <a:xfrm>
            <a:off x="0" y="6311900"/>
            <a:ext cx="12192000" cy="5461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97b53800-123e-4304-b8bb-2fded62b3f34}"/>
  <p:tag name="COMMONDATA" val="eyJoZGlkIjoiZGNjNzY5OWZiZjc5NDcwYmI3ZjA1YjQ5MjEyOGU4ODUifQ=="/>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3">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1">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
      <a:majorFont>
        <a:latin typeface="微软雅黑"/>
        <a:ea typeface="微软雅黑"/>
        <a:cs typeface="微软雅黑"/>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5480</Words>
  <Application>Microsoft Office PowerPoint</Application>
  <PresentationFormat>宽屏</PresentationFormat>
  <Paragraphs>549</Paragraphs>
  <Slides>44</Slides>
  <Notes>27</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44</vt:i4>
      </vt:variant>
    </vt:vector>
  </HeadingPairs>
  <TitlesOfParts>
    <vt:vector size="60" baseType="lpstr">
      <vt:lpstr>Noto Serif CJK SC</vt:lpstr>
      <vt:lpstr>等线</vt:lpstr>
      <vt:lpstr>等线 Light</vt:lpstr>
      <vt:lpstr>方正兰亭细黑_GBK</vt:lpstr>
      <vt:lpstr>微软雅黑</vt:lpstr>
      <vt:lpstr>Arial</vt:lpstr>
      <vt:lpstr>Broadway</vt:lpstr>
      <vt:lpstr>Calibri</vt:lpstr>
      <vt:lpstr>Calibri Light</vt:lpstr>
      <vt:lpstr>Impact</vt:lpstr>
      <vt:lpstr>Wingdings</vt:lpstr>
      <vt:lpstr>Office 主题</vt:lpstr>
      <vt:lpstr>1_Office 主题</vt:lpstr>
      <vt:lpstr>Office 主题​​</vt:lpstr>
      <vt:lpstr>213</vt:lpstr>
      <vt:lpstr>31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cp:revision>
  <dcterms:created xsi:type="dcterms:W3CDTF">2022-05-24T09:01:00Z</dcterms:created>
  <dcterms:modified xsi:type="dcterms:W3CDTF">2022-08-08T13:09:33Z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DF98C8D194754A59820C73F6C8FC0F05</vt:lpwstr>
  </property>
</Properties>
</file>