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11"/>
  </p:notesMasterIdLst>
  <p:handoutMasterIdLst>
    <p:handoutMasterId r:id="rId55"/>
  </p:handoutMasterIdLst>
  <p:sldIdLst>
    <p:sldId id="308" r:id="rId5"/>
    <p:sldId id="336" r:id="rId6"/>
    <p:sldId id="337" r:id="rId7"/>
    <p:sldId id="338" r:id="rId8"/>
    <p:sldId id="339" r:id="rId9"/>
    <p:sldId id="340" r:id="rId10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55" r:id="rId26"/>
    <p:sldId id="356" r:id="rId27"/>
    <p:sldId id="357" r:id="rId28"/>
    <p:sldId id="358" r:id="rId29"/>
    <p:sldId id="359" r:id="rId30"/>
    <p:sldId id="360" r:id="rId31"/>
    <p:sldId id="361" r:id="rId32"/>
    <p:sldId id="362" r:id="rId33"/>
    <p:sldId id="363" r:id="rId34"/>
    <p:sldId id="364" r:id="rId35"/>
    <p:sldId id="365" r:id="rId36"/>
    <p:sldId id="366" r:id="rId37"/>
    <p:sldId id="367" r:id="rId38"/>
    <p:sldId id="368" r:id="rId39"/>
    <p:sldId id="369" r:id="rId40"/>
    <p:sldId id="370" r:id="rId41"/>
    <p:sldId id="371" r:id="rId42"/>
    <p:sldId id="372" r:id="rId43"/>
    <p:sldId id="373" r:id="rId44"/>
    <p:sldId id="374" r:id="rId45"/>
    <p:sldId id="375" r:id="rId46"/>
    <p:sldId id="376" r:id="rId47"/>
    <p:sldId id="377" r:id="rId48"/>
    <p:sldId id="378" r:id="rId49"/>
    <p:sldId id="379" r:id="rId50"/>
    <p:sldId id="380" r:id="rId51"/>
    <p:sldId id="381" r:id="rId52"/>
    <p:sldId id="382" r:id="rId53"/>
    <p:sldId id="383" r:id="rId54"/>
  </p:sldIdLst>
  <p:sldSz cx="12192000" cy="6858000"/>
  <p:notesSz cx="6858000" cy="9144000"/>
  <p:custDataLst>
    <p:tags r:id="rId59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4168"/>
    <a:srgbClr val="1D087D"/>
    <a:srgbClr val="FFFFFF"/>
    <a:srgbClr val="FBFBFB"/>
    <a:srgbClr val="F477FF"/>
    <a:srgbClr val="39278D"/>
    <a:srgbClr val="133CA5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9" Type="http://schemas.openxmlformats.org/officeDocument/2006/relationships/tags" Target="tags/tag1.xml"/><Relationship Id="rId58" Type="http://schemas.openxmlformats.org/officeDocument/2006/relationships/tableStyles" Target="tableStyles.xml"/><Relationship Id="rId57" Type="http://schemas.openxmlformats.org/officeDocument/2006/relationships/viewProps" Target="viewProps.xml"/><Relationship Id="rId56" Type="http://schemas.openxmlformats.org/officeDocument/2006/relationships/presProps" Target="presProps.xml"/><Relationship Id="rId55" Type="http://schemas.openxmlformats.org/officeDocument/2006/relationships/handoutMaster" Target="handoutMasters/handoutMaster1.xml"/><Relationship Id="rId54" Type="http://schemas.openxmlformats.org/officeDocument/2006/relationships/slide" Target="slides/slide49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" Type="http://schemas.openxmlformats.org/officeDocument/2006/relationships/slide" Target="slides/slide1.xml"/><Relationship Id="rId49" Type="http://schemas.openxmlformats.org/officeDocument/2006/relationships/slide" Target="slides/slide4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12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4FE27FC-85F6-4296-A12B-AE5B094380C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124" name="幻灯片图像占位符 3"/>
          <p:cNvSpPr>
            <a:spLocks noGrp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5125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12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12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</a:fld>
            <a:endParaRPr lang="zh-CN" alt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3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64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77F5B-76FA-4A08-8A95-A308D7A099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6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85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858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77F5B-76FA-4A08-8A95-A308D7A099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880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881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77F5B-76FA-4A08-8A95-A308D7A099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6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66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77F5B-76FA-4A08-8A95-A308D7A099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7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67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77F5B-76FA-4A08-8A95-A308D7A099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78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67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77F5B-76FA-4A08-8A95-A308D7A099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96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697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77F5B-76FA-4A08-8A95-A308D7A099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1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720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77F5B-76FA-4A08-8A95-A308D7A099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74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74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77F5B-76FA-4A08-8A95-A308D7A099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802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803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77F5B-76FA-4A08-8A95-A308D7A099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4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82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4882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77F5B-76FA-4A08-8A95-A308D7A0990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F17E14A-5F62-4A36-B8A7-14CCC83455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F17E14A-5F62-4A36-B8A7-14CCC83455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F17E14A-5F62-4A36-B8A7-14CCC83455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F17E14A-5F62-4A36-B8A7-14CCC83455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F17E14A-5F62-4A36-B8A7-14CCC83455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F17E14A-5F62-4A36-B8A7-14CCC83455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F17E14A-5F62-4A36-B8A7-14CCC83455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F17E14A-5F62-4A36-B8A7-14CCC83455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F17E14A-5F62-4A36-B8A7-14CCC83455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F17E14A-5F62-4A36-B8A7-14CCC83455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F17E14A-5F62-4A36-B8A7-14CCC83455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050" name="组合 1"/>
          <p:cNvGrpSpPr/>
          <p:nvPr userDrawn="1"/>
        </p:nvGrpSpPr>
        <p:grpSpPr>
          <a:xfrm>
            <a:off x="-101600" y="-330200"/>
            <a:ext cx="942975" cy="1646238"/>
            <a:chOff x="0" y="0"/>
            <a:chExt cx="733744" cy="1280272"/>
          </a:xfrm>
        </p:grpSpPr>
        <p:sp>
          <p:nvSpPr>
            <p:cNvPr id="2054" name="任意多边形 2"/>
            <p:cNvSpPr/>
            <p:nvPr/>
          </p:nvSpPr>
          <p:spPr>
            <a:xfrm rot="1746009">
              <a:off x="0" y="26023"/>
              <a:ext cx="715648" cy="907407"/>
            </a:xfrm>
            <a:custGeom>
              <a:avLst/>
              <a:gdLst/>
              <a:ahLst/>
              <a:cxnLst>
                <a:cxn ang="0">
                  <a:pos x="0" y="398327"/>
                </a:cxn>
                <a:cxn ang="0">
                  <a:pos x="715648" y="0"/>
                </a:cxn>
                <a:cxn ang="0">
                  <a:pos x="661389" y="135823"/>
                </a:cxn>
                <a:cxn ang="0">
                  <a:pos x="441751" y="604984"/>
                </a:cxn>
                <a:cxn ang="0">
                  <a:pos x="283352" y="907407"/>
                </a:cxn>
                <a:cxn ang="0">
                  <a:pos x="0" y="398327"/>
                </a:cxn>
              </a:cxnLst>
              <a:pathLst>
                <a:path w="715648" h="907407">
                  <a:moveTo>
                    <a:pt x="0" y="398327"/>
                  </a:moveTo>
                  <a:lnTo>
                    <a:pt x="715648" y="0"/>
                  </a:lnTo>
                  <a:lnTo>
                    <a:pt x="661389" y="135823"/>
                  </a:lnTo>
                  <a:cubicBezTo>
                    <a:pt x="592959" y="299104"/>
                    <a:pt x="519324" y="452660"/>
                    <a:pt x="441751" y="604984"/>
                  </a:cubicBezTo>
                  <a:lnTo>
                    <a:pt x="283352" y="907407"/>
                  </a:lnTo>
                  <a:lnTo>
                    <a:pt x="0" y="398327"/>
                  </a:lnTo>
                  <a:close/>
                </a:path>
              </a:pathLst>
            </a:custGeom>
            <a:solidFill>
              <a:srgbClr val="1D087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5" name="任意多边形 3"/>
            <p:cNvSpPr/>
            <p:nvPr/>
          </p:nvSpPr>
          <p:spPr>
            <a:xfrm rot="-3653990">
              <a:off x="-125964" y="420564"/>
              <a:ext cx="1280272" cy="439144"/>
            </a:xfrm>
            <a:custGeom>
              <a:avLst/>
              <a:gdLst/>
              <a:ahLst/>
              <a:cxnLst>
                <a:cxn ang="0">
                  <a:pos x="1280272" y="439144"/>
                </a:cxn>
                <a:cxn ang="0">
                  <a:pos x="233785" y="126437"/>
                </a:cxn>
                <a:cxn ang="0">
                  <a:pos x="0" y="69933"/>
                </a:cxn>
                <a:cxn ang="0">
                  <a:pos x="125644" y="0"/>
                </a:cxn>
                <a:cxn ang="0">
                  <a:pos x="213835" y="35102"/>
                </a:cxn>
                <a:cxn ang="0">
                  <a:pos x="1280272" y="439144"/>
                </a:cxn>
              </a:cxnLst>
              <a:pathLst>
                <a:path w="1280272" h="439144">
                  <a:moveTo>
                    <a:pt x="1280272" y="439144"/>
                  </a:moveTo>
                  <a:cubicBezTo>
                    <a:pt x="1014053" y="349571"/>
                    <a:pt x="628735" y="228007"/>
                    <a:pt x="233785" y="126437"/>
                  </a:cubicBezTo>
                  <a:lnTo>
                    <a:pt x="0" y="69933"/>
                  </a:lnTo>
                  <a:lnTo>
                    <a:pt x="125644" y="0"/>
                  </a:lnTo>
                  <a:lnTo>
                    <a:pt x="213835" y="35102"/>
                  </a:lnTo>
                  <a:cubicBezTo>
                    <a:pt x="707879" y="230606"/>
                    <a:pt x="1028940" y="349571"/>
                    <a:pt x="1280272" y="439144"/>
                  </a:cubicBezTo>
                  <a:close/>
                </a:path>
              </a:pathLst>
            </a:custGeom>
            <a:solidFill>
              <a:srgbClr val="F4F9A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6" name="任意多边形 4"/>
            <p:cNvSpPr/>
            <p:nvPr/>
          </p:nvSpPr>
          <p:spPr>
            <a:xfrm rot="-3653990">
              <a:off x="-52818" y="367052"/>
              <a:ext cx="1056292" cy="473299"/>
            </a:xfrm>
            <a:custGeom>
              <a:avLst/>
              <a:gdLst/>
              <a:ahLst/>
              <a:cxnLst>
                <a:cxn ang="0">
                  <a:pos x="1033611" y="432549"/>
                </a:cxn>
                <a:cxn ang="0">
                  <a:pos x="1056292" y="473299"/>
                </a:cxn>
                <a:cxn ang="0">
                  <a:pos x="951107" y="435234"/>
                </a:cxn>
                <a:cxn ang="0">
                  <a:pos x="88300" y="104328"/>
                </a:cxn>
                <a:cxn ang="0">
                  <a:pos x="0" y="69133"/>
                </a:cxn>
                <a:cxn ang="0">
                  <a:pos x="124207" y="0"/>
                </a:cxn>
                <a:cxn ang="0">
                  <a:pos x="128577" y="2307"/>
                </a:cxn>
                <a:cxn ang="0">
                  <a:pos x="817312" y="343686"/>
                </a:cxn>
                <a:cxn ang="0">
                  <a:pos x="1033611" y="432549"/>
                </a:cxn>
              </a:cxnLst>
              <a:pathLst>
                <a:path w="1056292" h="473299">
                  <a:moveTo>
                    <a:pt x="1033611" y="432549"/>
                  </a:moveTo>
                  <a:lnTo>
                    <a:pt x="1056292" y="473299"/>
                  </a:lnTo>
                  <a:lnTo>
                    <a:pt x="951107" y="435234"/>
                  </a:lnTo>
                  <a:cubicBezTo>
                    <a:pt x="731732" y="354752"/>
                    <a:pt x="458643" y="251086"/>
                    <a:pt x="88300" y="104328"/>
                  </a:cubicBezTo>
                  <a:lnTo>
                    <a:pt x="0" y="69133"/>
                  </a:lnTo>
                  <a:lnTo>
                    <a:pt x="124207" y="0"/>
                  </a:lnTo>
                  <a:lnTo>
                    <a:pt x="128577" y="2307"/>
                  </a:lnTo>
                  <a:cubicBezTo>
                    <a:pt x="358346" y="124046"/>
                    <a:pt x="578629" y="239074"/>
                    <a:pt x="817312" y="343686"/>
                  </a:cubicBezTo>
                  <a:lnTo>
                    <a:pt x="1033611" y="432549"/>
                  </a:lnTo>
                  <a:close/>
                </a:path>
              </a:pathLst>
            </a:custGeom>
            <a:solidFill>
              <a:srgbClr val="F477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7" name="任意多边形 5"/>
            <p:cNvSpPr/>
            <p:nvPr/>
          </p:nvSpPr>
          <p:spPr>
            <a:xfrm rot="-3653990">
              <a:off x="-31059" y="233594"/>
              <a:ext cx="907004" cy="565120"/>
            </a:xfrm>
            <a:custGeom>
              <a:avLst/>
              <a:gdLst/>
              <a:ahLst/>
              <a:cxnLst>
                <a:cxn ang="0">
                  <a:pos x="832339" y="430975"/>
                </a:cxn>
                <a:cxn ang="0">
                  <a:pos x="907004" y="565120"/>
                </a:cxn>
                <a:cxn ang="0">
                  <a:pos x="692735" y="477176"/>
                </a:cxn>
                <a:cxn ang="0">
                  <a:pos x="3918" y="136088"/>
                </a:cxn>
                <a:cxn ang="0">
                  <a:pos x="0" y="134021"/>
                </a:cxn>
                <a:cxn ang="0">
                  <a:pos x="240787" y="0"/>
                </a:cxn>
                <a:cxn ang="0">
                  <a:pos x="333387" y="71417"/>
                </a:cxn>
                <a:cxn ang="0">
                  <a:pos x="673893" y="322304"/>
                </a:cxn>
                <a:cxn ang="0">
                  <a:pos x="832339" y="430975"/>
                </a:cxn>
              </a:cxnLst>
              <a:pathLst>
                <a:path w="907004" h="565120">
                  <a:moveTo>
                    <a:pt x="832339" y="430975"/>
                  </a:moveTo>
                  <a:lnTo>
                    <a:pt x="907004" y="565120"/>
                  </a:lnTo>
                  <a:lnTo>
                    <a:pt x="692735" y="477176"/>
                  </a:lnTo>
                  <a:cubicBezTo>
                    <a:pt x="454024" y="372653"/>
                    <a:pt x="233714" y="257724"/>
                    <a:pt x="3918" y="136088"/>
                  </a:cubicBezTo>
                  <a:lnTo>
                    <a:pt x="0" y="134021"/>
                  </a:lnTo>
                  <a:lnTo>
                    <a:pt x="240787" y="0"/>
                  </a:lnTo>
                  <a:lnTo>
                    <a:pt x="333387" y="71417"/>
                  </a:lnTo>
                  <a:cubicBezTo>
                    <a:pt x="454384" y="163246"/>
                    <a:pt x="568301" y="247075"/>
                    <a:pt x="673893" y="322304"/>
                  </a:cubicBezTo>
                  <a:lnTo>
                    <a:pt x="832339" y="430975"/>
                  </a:lnTo>
                  <a:close/>
                </a:path>
              </a:pathLst>
            </a:custGeom>
            <a:solidFill>
              <a:srgbClr val="F4416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F17E14A-5F62-4A36-B8A7-14CCC83455D3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3074" name="组合 1"/>
          <p:cNvGrpSpPr/>
          <p:nvPr userDrawn="1"/>
        </p:nvGrpSpPr>
        <p:grpSpPr>
          <a:xfrm>
            <a:off x="-101600" y="-330200"/>
            <a:ext cx="942975" cy="1646238"/>
            <a:chOff x="0" y="0"/>
            <a:chExt cx="733744" cy="1280272"/>
          </a:xfrm>
        </p:grpSpPr>
        <p:sp>
          <p:nvSpPr>
            <p:cNvPr id="3075" name="任意多边形 2"/>
            <p:cNvSpPr/>
            <p:nvPr/>
          </p:nvSpPr>
          <p:spPr>
            <a:xfrm rot="1746009">
              <a:off x="0" y="26023"/>
              <a:ext cx="715648" cy="907407"/>
            </a:xfrm>
            <a:custGeom>
              <a:avLst/>
              <a:gdLst/>
              <a:ahLst/>
              <a:cxnLst>
                <a:cxn ang="0">
                  <a:pos x="0" y="398327"/>
                </a:cxn>
                <a:cxn ang="0">
                  <a:pos x="715648" y="0"/>
                </a:cxn>
                <a:cxn ang="0">
                  <a:pos x="661389" y="135823"/>
                </a:cxn>
                <a:cxn ang="0">
                  <a:pos x="441751" y="604984"/>
                </a:cxn>
                <a:cxn ang="0">
                  <a:pos x="283352" y="907407"/>
                </a:cxn>
                <a:cxn ang="0">
                  <a:pos x="0" y="398327"/>
                </a:cxn>
              </a:cxnLst>
              <a:pathLst>
                <a:path w="715648" h="907407">
                  <a:moveTo>
                    <a:pt x="0" y="398327"/>
                  </a:moveTo>
                  <a:lnTo>
                    <a:pt x="715648" y="0"/>
                  </a:lnTo>
                  <a:lnTo>
                    <a:pt x="661389" y="135823"/>
                  </a:lnTo>
                  <a:cubicBezTo>
                    <a:pt x="592959" y="299104"/>
                    <a:pt x="519324" y="452660"/>
                    <a:pt x="441751" y="604984"/>
                  </a:cubicBezTo>
                  <a:lnTo>
                    <a:pt x="283352" y="907407"/>
                  </a:lnTo>
                  <a:lnTo>
                    <a:pt x="0" y="398327"/>
                  </a:lnTo>
                  <a:close/>
                </a:path>
              </a:pathLst>
            </a:custGeom>
            <a:solidFill>
              <a:srgbClr val="1D087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76" name="任意多边形 3"/>
            <p:cNvSpPr/>
            <p:nvPr/>
          </p:nvSpPr>
          <p:spPr>
            <a:xfrm rot="-3653990">
              <a:off x="-125964" y="420564"/>
              <a:ext cx="1280272" cy="439144"/>
            </a:xfrm>
            <a:custGeom>
              <a:avLst/>
              <a:gdLst/>
              <a:ahLst/>
              <a:cxnLst>
                <a:cxn ang="0">
                  <a:pos x="1280272" y="439144"/>
                </a:cxn>
                <a:cxn ang="0">
                  <a:pos x="233785" y="126437"/>
                </a:cxn>
                <a:cxn ang="0">
                  <a:pos x="0" y="69933"/>
                </a:cxn>
                <a:cxn ang="0">
                  <a:pos x="125644" y="0"/>
                </a:cxn>
                <a:cxn ang="0">
                  <a:pos x="213835" y="35102"/>
                </a:cxn>
                <a:cxn ang="0">
                  <a:pos x="1280272" y="439144"/>
                </a:cxn>
              </a:cxnLst>
              <a:pathLst>
                <a:path w="1280272" h="439144">
                  <a:moveTo>
                    <a:pt x="1280272" y="439144"/>
                  </a:moveTo>
                  <a:cubicBezTo>
                    <a:pt x="1014053" y="349571"/>
                    <a:pt x="628735" y="228007"/>
                    <a:pt x="233785" y="126437"/>
                  </a:cubicBezTo>
                  <a:lnTo>
                    <a:pt x="0" y="69933"/>
                  </a:lnTo>
                  <a:lnTo>
                    <a:pt x="125644" y="0"/>
                  </a:lnTo>
                  <a:lnTo>
                    <a:pt x="213835" y="35102"/>
                  </a:lnTo>
                  <a:cubicBezTo>
                    <a:pt x="707879" y="230606"/>
                    <a:pt x="1028940" y="349571"/>
                    <a:pt x="1280272" y="439144"/>
                  </a:cubicBezTo>
                  <a:close/>
                </a:path>
              </a:pathLst>
            </a:custGeom>
            <a:solidFill>
              <a:srgbClr val="F4F9A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77" name="任意多边形 4"/>
            <p:cNvSpPr/>
            <p:nvPr/>
          </p:nvSpPr>
          <p:spPr>
            <a:xfrm rot="-3653990">
              <a:off x="-52818" y="367052"/>
              <a:ext cx="1056292" cy="473299"/>
            </a:xfrm>
            <a:custGeom>
              <a:avLst/>
              <a:gdLst/>
              <a:ahLst/>
              <a:cxnLst>
                <a:cxn ang="0">
                  <a:pos x="1033611" y="432549"/>
                </a:cxn>
                <a:cxn ang="0">
                  <a:pos x="1056292" y="473299"/>
                </a:cxn>
                <a:cxn ang="0">
                  <a:pos x="951107" y="435234"/>
                </a:cxn>
                <a:cxn ang="0">
                  <a:pos x="88300" y="104328"/>
                </a:cxn>
                <a:cxn ang="0">
                  <a:pos x="0" y="69133"/>
                </a:cxn>
                <a:cxn ang="0">
                  <a:pos x="124207" y="0"/>
                </a:cxn>
                <a:cxn ang="0">
                  <a:pos x="128577" y="2307"/>
                </a:cxn>
                <a:cxn ang="0">
                  <a:pos x="817312" y="343686"/>
                </a:cxn>
                <a:cxn ang="0">
                  <a:pos x="1033611" y="432549"/>
                </a:cxn>
              </a:cxnLst>
              <a:pathLst>
                <a:path w="1056292" h="473299">
                  <a:moveTo>
                    <a:pt x="1033611" y="432549"/>
                  </a:moveTo>
                  <a:lnTo>
                    <a:pt x="1056292" y="473299"/>
                  </a:lnTo>
                  <a:lnTo>
                    <a:pt x="951107" y="435234"/>
                  </a:lnTo>
                  <a:cubicBezTo>
                    <a:pt x="731732" y="354752"/>
                    <a:pt x="458643" y="251086"/>
                    <a:pt x="88300" y="104328"/>
                  </a:cubicBezTo>
                  <a:lnTo>
                    <a:pt x="0" y="69133"/>
                  </a:lnTo>
                  <a:lnTo>
                    <a:pt x="124207" y="0"/>
                  </a:lnTo>
                  <a:lnTo>
                    <a:pt x="128577" y="2307"/>
                  </a:lnTo>
                  <a:cubicBezTo>
                    <a:pt x="358346" y="124046"/>
                    <a:pt x="578629" y="239074"/>
                    <a:pt x="817312" y="343686"/>
                  </a:cubicBezTo>
                  <a:lnTo>
                    <a:pt x="1033611" y="432549"/>
                  </a:lnTo>
                  <a:close/>
                </a:path>
              </a:pathLst>
            </a:custGeom>
            <a:solidFill>
              <a:srgbClr val="F477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3078" name="任意多边形 5"/>
            <p:cNvSpPr/>
            <p:nvPr/>
          </p:nvSpPr>
          <p:spPr>
            <a:xfrm rot="-3653990">
              <a:off x="-31059" y="233594"/>
              <a:ext cx="907004" cy="565120"/>
            </a:xfrm>
            <a:custGeom>
              <a:avLst/>
              <a:gdLst/>
              <a:ahLst/>
              <a:cxnLst>
                <a:cxn ang="0">
                  <a:pos x="832339" y="430975"/>
                </a:cxn>
                <a:cxn ang="0">
                  <a:pos x="907004" y="565120"/>
                </a:cxn>
                <a:cxn ang="0">
                  <a:pos x="692735" y="477176"/>
                </a:cxn>
                <a:cxn ang="0">
                  <a:pos x="3918" y="136088"/>
                </a:cxn>
                <a:cxn ang="0">
                  <a:pos x="0" y="134021"/>
                </a:cxn>
                <a:cxn ang="0">
                  <a:pos x="240787" y="0"/>
                </a:cxn>
                <a:cxn ang="0">
                  <a:pos x="333387" y="71417"/>
                </a:cxn>
                <a:cxn ang="0">
                  <a:pos x="673893" y="322304"/>
                </a:cxn>
                <a:cxn ang="0">
                  <a:pos x="832339" y="430975"/>
                </a:cxn>
              </a:cxnLst>
              <a:pathLst>
                <a:path w="907004" h="565120">
                  <a:moveTo>
                    <a:pt x="832339" y="430975"/>
                  </a:moveTo>
                  <a:lnTo>
                    <a:pt x="907004" y="565120"/>
                  </a:lnTo>
                  <a:lnTo>
                    <a:pt x="692735" y="477176"/>
                  </a:lnTo>
                  <a:cubicBezTo>
                    <a:pt x="454024" y="372653"/>
                    <a:pt x="233714" y="257724"/>
                    <a:pt x="3918" y="136088"/>
                  </a:cubicBezTo>
                  <a:lnTo>
                    <a:pt x="0" y="134021"/>
                  </a:lnTo>
                  <a:lnTo>
                    <a:pt x="240787" y="0"/>
                  </a:lnTo>
                  <a:lnTo>
                    <a:pt x="333387" y="71417"/>
                  </a:lnTo>
                  <a:cubicBezTo>
                    <a:pt x="454384" y="163246"/>
                    <a:pt x="568301" y="247075"/>
                    <a:pt x="673893" y="322304"/>
                  </a:cubicBezTo>
                  <a:lnTo>
                    <a:pt x="832339" y="430975"/>
                  </a:lnTo>
                  <a:close/>
                </a:path>
              </a:pathLst>
            </a:custGeom>
            <a:solidFill>
              <a:srgbClr val="F4416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4098" name="组合 1"/>
          <p:cNvGrpSpPr/>
          <p:nvPr userDrawn="1"/>
        </p:nvGrpSpPr>
        <p:grpSpPr>
          <a:xfrm>
            <a:off x="-101600" y="-330200"/>
            <a:ext cx="942975" cy="1646238"/>
            <a:chOff x="0" y="0"/>
            <a:chExt cx="733744" cy="1280272"/>
          </a:xfrm>
        </p:grpSpPr>
        <p:sp>
          <p:nvSpPr>
            <p:cNvPr id="4099" name="任意多边形 2"/>
            <p:cNvSpPr/>
            <p:nvPr/>
          </p:nvSpPr>
          <p:spPr>
            <a:xfrm rot="1746009">
              <a:off x="0" y="26023"/>
              <a:ext cx="715648" cy="907407"/>
            </a:xfrm>
            <a:custGeom>
              <a:avLst/>
              <a:gdLst/>
              <a:ahLst/>
              <a:cxnLst>
                <a:cxn ang="0">
                  <a:pos x="0" y="398327"/>
                </a:cxn>
                <a:cxn ang="0">
                  <a:pos x="715648" y="0"/>
                </a:cxn>
                <a:cxn ang="0">
                  <a:pos x="661389" y="135823"/>
                </a:cxn>
                <a:cxn ang="0">
                  <a:pos x="441751" y="604984"/>
                </a:cxn>
                <a:cxn ang="0">
                  <a:pos x="283352" y="907407"/>
                </a:cxn>
                <a:cxn ang="0">
                  <a:pos x="0" y="398327"/>
                </a:cxn>
              </a:cxnLst>
              <a:pathLst>
                <a:path w="715648" h="907407">
                  <a:moveTo>
                    <a:pt x="0" y="398327"/>
                  </a:moveTo>
                  <a:lnTo>
                    <a:pt x="715648" y="0"/>
                  </a:lnTo>
                  <a:lnTo>
                    <a:pt x="661389" y="135823"/>
                  </a:lnTo>
                  <a:cubicBezTo>
                    <a:pt x="592959" y="299104"/>
                    <a:pt x="519324" y="452660"/>
                    <a:pt x="441751" y="604984"/>
                  </a:cubicBezTo>
                  <a:lnTo>
                    <a:pt x="283352" y="907407"/>
                  </a:lnTo>
                  <a:lnTo>
                    <a:pt x="0" y="398327"/>
                  </a:lnTo>
                  <a:close/>
                </a:path>
              </a:pathLst>
            </a:custGeom>
            <a:solidFill>
              <a:srgbClr val="1D087D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0" name="任意多边形 3"/>
            <p:cNvSpPr/>
            <p:nvPr/>
          </p:nvSpPr>
          <p:spPr>
            <a:xfrm rot="-3653990">
              <a:off x="-125964" y="420564"/>
              <a:ext cx="1280272" cy="439144"/>
            </a:xfrm>
            <a:custGeom>
              <a:avLst/>
              <a:gdLst/>
              <a:ahLst/>
              <a:cxnLst>
                <a:cxn ang="0">
                  <a:pos x="1280272" y="439144"/>
                </a:cxn>
                <a:cxn ang="0">
                  <a:pos x="233785" y="126437"/>
                </a:cxn>
                <a:cxn ang="0">
                  <a:pos x="0" y="69933"/>
                </a:cxn>
                <a:cxn ang="0">
                  <a:pos x="125644" y="0"/>
                </a:cxn>
                <a:cxn ang="0">
                  <a:pos x="213835" y="35102"/>
                </a:cxn>
                <a:cxn ang="0">
                  <a:pos x="1280272" y="439144"/>
                </a:cxn>
              </a:cxnLst>
              <a:pathLst>
                <a:path w="1280272" h="439144">
                  <a:moveTo>
                    <a:pt x="1280272" y="439144"/>
                  </a:moveTo>
                  <a:cubicBezTo>
                    <a:pt x="1014053" y="349571"/>
                    <a:pt x="628735" y="228007"/>
                    <a:pt x="233785" y="126437"/>
                  </a:cubicBezTo>
                  <a:lnTo>
                    <a:pt x="0" y="69933"/>
                  </a:lnTo>
                  <a:lnTo>
                    <a:pt x="125644" y="0"/>
                  </a:lnTo>
                  <a:lnTo>
                    <a:pt x="213835" y="35102"/>
                  </a:lnTo>
                  <a:cubicBezTo>
                    <a:pt x="707879" y="230606"/>
                    <a:pt x="1028940" y="349571"/>
                    <a:pt x="1280272" y="439144"/>
                  </a:cubicBezTo>
                  <a:close/>
                </a:path>
              </a:pathLst>
            </a:custGeom>
            <a:solidFill>
              <a:srgbClr val="F4F9A7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1" name="任意多边形 4"/>
            <p:cNvSpPr/>
            <p:nvPr/>
          </p:nvSpPr>
          <p:spPr>
            <a:xfrm rot="-3653990">
              <a:off x="-52818" y="367052"/>
              <a:ext cx="1056292" cy="473299"/>
            </a:xfrm>
            <a:custGeom>
              <a:avLst/>
              <a:gdLst/>
              <a:ahLst/>
              <a:cxnLst>
                <a:cxn ang="0">
                  <a:pos x="1033611" y="432549"/>
                </a:cxn>
                <a:cxn ang="0">
                  <a:pos x="1056292" y="473299"/>
                </a:cxn>
                <a:cxn ang="0">
                  <a:pos x="951107" y="435234"/>
                </a:cxn>
                <a:cxn ang="0">
                  <a:pos x="88300" y="104328"/>
                </a:cxn>
                <a:cxn ang="0">
                  <a:pos x="0" y="69133"/>
                </a:cxn>
                <a:cxn ang="0">
                  <a:pos x="124207" y="0"/>
                </a:cxn>
                <a:cxn ang="0">
                  <a:pos x="128577" y="2307"/>
                </a:cxn>
                <a:cxn ang="0">
                  <a:pos x="817312" y="343686"/>
                </a:cxn>
                <a:cxn ang="0">
                  <a:pos x="1033611" y="432549"/>
                </a:cxn>
              </a:cxnLst>
              <a:pathLst>
                <a:path w="1056292" h="473299">
                  <a:moveTo>
                    <a:pt x="1033611" y="432549"/>
                  </a:moveTo>
                  <a:lnTo>
                    <a:pt x="1056292" y="473299"/>
                  </a:lnTo>
                  <a:lnTo>
                    <a:pt x="951107" y="435234"/>
                  </a:lnTo>
                  <a:cubicBezTo>
                    <a:pt x="731732" y="354752"/>
                    <a:pt x="458643" y="251086"/>
                    <a:pt x="88300" y="104328"/>
                  </a:cubicBezTo>
                  <a:lnTo>
                    <a:pt x="0" y="69133"/>
                  </a:lnTo>
                  <a:lnTo>
                    <a:pt x="124207" y="0"/>
                  </a:lnTo>
                  <a:lnTo>
                    <a:pt x="128577" y="2307"/>
                  </a:lnTo>
                  <a:cubicBezTo>
                    <a:pt x="358346" y="124046"/>
                    <a:pt x="578629" y="239074"/>
                    <a:pt x="817312" y="343686"/>
                  </a:cubicBezTo>
                  <a:lnTo>
                    <a:pt x="1033611" y="432549"/>
                  </a:lnTo>
                  <a:close/>
                </a:path>
              </a:pathLst>
            </a:custGeom>
            <a:solidFill>
              <a:srgbClr val="F477FF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102" name="任意多边形 5"/>
            <p:cNvSpPr/>
            <p:nvPr/>
          </p:nvSpPr>
          <p:spPr>
            <a:xfrm rot="-3653990">
              <a:off x="-31059" y="233594"/>
              <a:ext cx="907004" cy="565120"/>
            </a:xfrm>
            <a:custGeom>
              <a:avLst/>
              <a:gdLst/>
              <a:ahLst/>
              <a:cxnLst>
                <a:cxn ang="0">
                  <a:pos x="832339" y="430975"/>
                </a:cxn>
                <a:cxn ang="0">
                  <a:pos x="907004" y="565120"/>
                </a:cxn>
                <a:cxn ang="0">
                  <a:pos x="692735" y="477176"/>
                </a:cxn>
                <a:cxn ang="0">
                  <a:pos x="3918" y="136088"/>
                </a:cxn>
                <a:cxn ang="0">
                  <a:pos x="0" y="134021"/>
                </a:cxn>
                <a:cxn ang="0">
                  <a:pos x="240787" y="0"/>
                </a:cxn>
                <a:cxn ang="0">
                  <a:pos x="333387" y="71417"/>
                </a:cxn>
                <a:cxn ang="0">
                  <a:pos x="673893" y="322304"/>
                </a:cxn>
                <a:cxn ang="0">
                  <a:pos x="832339" y="430975"/>
                </a:cxn>
              </a:cxnLst>
              <a:pathLst>
                <a:path w="907004" h="565120">
                  <a:moveTo>
                    <a:pt x="832339" y="430975"/>
                  </a:moveTo>
                  <a:lnTo>
                    <a:pt x="907004" y="565120"/>
                  </a:lnTo>
                  <a:lnTo>
                    <a:pt x="692735" y="477176"/>
                  </a:lnTo>
                  <a:cubicBezTo>
                    <a:pt x="454024" y="372653"/>
                    <a:pt x="233714" y="257724"/>
                    <a:pt x="3918" y="136088"/>
                  </a:cubicBezTo>
                  <a:lnTo>
                    <a:pt x="0" y="134021"/>
                  </a:lnTo>
                  <a:lnTo>
                    <a:pt x="240787" y="0"/>
                  </a:lnTo>
                  <a:lnTo>
                    <a:pt x="333387" y="71417"/>
                  </a:lnTo>
                  <a:cubicBezTo>
                    <a:pt x="454384" y="163246"/>
                    <a:pt x="568301" y="247075"/>
                    <a:pt x="673893" y="322304"/>
                  </a:cubicBezTo>
                  <a:lnTo>
                    <a:pt x="832339" y="430975"/>
                  </a:lnTo>
                  <a:close/>
                </a:path>
              </a:pathLst>
            </a:custGeom>
            <a:solidFill>
              <a:srgbClr val="F44168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hyperlink" Target="&#24037;&#22320;&#39640;&#31354;&#33829;&#25937;&#65292;&#22612;&#21514;&#27442;&#22368;&#27665;&#24037;&#65288;&#39640;&#31354;&#20316;&#19994;&#19981;&#31995;&#23433;&#20840;&#24102;&#21518;&#26524;&#65289;.flv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3.GIF"/><Relationship Id="rId3" Type="http://schemas.openxmlformats.org/officeDocument/2006/relationships/image" Target="../media/image42.jpeg"/><Relationship Id="rId2" Type="http://schemas.openxmlformats.org/officeDocument/2006/relationships/image" Target="../media/image41.GIF"/><Relationship Id="rId1" Type="http://schemas.openxmlformats.org/officeDocument/2006/relationships/image" Target="../media/image40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image" Target="../media/image46.jpe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2.jpeg"/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image" Target="../media/image56.jpeg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2.png"/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image" Target="../media/image5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1" Type="http://schemas.openxmlformats.org/officeDocument/2006/relationships/image" Target="../media/image6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6.GIF"/><Relationship Id="rId1" Type="http://schemas.openxmlformats.org/officeDocument/2006/relationships/image" Target="../media/image6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8.GIF"/><Relationship Id="rId1" Type="http://schemas.openxmlformats.org/officeDocument/2006/relationships/image" Target="../media/image67.jpeg"/></Relationships>
</file>

<file path=ppt/slides/_rels/slide4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2.jpeg"/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image" Target="../media/image69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3.wmf"/></Relationships>
</file>

<file path=ppt/slides/_rels/slide4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7.jpeg"/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image" Target="../media/image74.png"/></Relationships>
</file>

<file path=ppt/slides/_rels/slide4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2.GIF"/><Relationship Id="rId4" Type="http://schemas.openxmlformats.org/officeDocument/2006/relationships/image" Target="../media/image81.jpeg"/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image" Target="../media/image78.jpeg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4.jpeg"/><Relationship Id="rId2" Type="http://schemas.openxmlformats.org/officeDocument/2006/relationships/image" Target="file:///C:\DOCUME~1\ADMINI~1\LOCALS~1\Temp\NK%5dBAR%7d2R4D%5bSG1CLZHS0DJ.jpg" TargetMode="External"/><Relationship Id="rId1" Type="http://schemas.openxmlformats.org/officeDocument/2006/relationships/image" Target="../media/image8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5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7" name="文本框 84"/>
          <p:cNvSpPr txBox="1"/>
          <p:nvPr/>
        </p:nvSpPr>
        <p:spPr>
          <a:xfrm>
            <a:off x="1536065" y="2512695"/>
            <a:ext cx="9448800" cy="1106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zh-CN" altLang="en-US" sz="6600" b="1" dirty="0">
                <a:sym typeface="+mn-ea"/>
              </a:rPr>
              <a:t>高处坠落事故案例及预防</a:t>
            </a:r>
            <a:endParaRPr lang="zh-CN" altLang="en-US" sz="6600" b="1" dirty="0">
              <a:solidFill>
                <a:srgbClr val="1D087D"/>
              </a:solidFill>
              <a:latin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Rectangle 3"/>
          <p:cNvSpPr txBox="1">
            <a:spLocks noChangeArrowheads="1"/>
          </p:cNvSpPr>
          <p:nvPr/>
        </p:nvSpPr>
        <p:spPr>
          <a:xfrm>
            <a:off x="1606052" y="404664"/>
            <a:ext cx="9054154" cy="14401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buNone/>
            </a:pPr>
            <a:r>
              <a:rPr lang="zh-CN" altLang="en-US" sz="2400" b="1" dirty="0">
                <a:latin typeface="+mn-ea"/>
              </a:rPr>
              <a:t>   高处作业最容易发生的事故是什么</a:t>
            </a:r>
            <a:r>
              <a:rPr lang="zh-CN" altLang="en-US" sz="2400" dirty="0">
                <a:latin typeface="+mn-ea"/>
              </a:rPr>
              <a:t>？</a:t>
            </a:r>
            <a:endParaRPr lang="zh-CN" altLang="en-US" sz="2400" dirty="0">
              <a:latin typeface="+mn-ea"/>
            </a:endParaRPr>
          </a:p>
          <a:p>
            <a:pPr>
              <a:lnSpc>
                <a:spcPct val="105000"/>
              </a:lnSpc>
              <a:buFontTx/>
              <a:buNone/>
            </a:pPr>
            <a:r>
              <a:rPr lang="zh-CN" altLang="en-US" sz="2800" dirty="0">
                <a:latin typeface="+mn-ea"/>
              </a:rPr>
              <a:t>   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高处作业最容易、最多发生的安全事故是</a:t>
            </a:r>
            <a:endParaRPr lang="zh-CN" altLang="en-US" sz="3600" b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2097168" name="Picture 4" descr="){9CE2212Y_D{X~IL2U[K}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56274" y="2132856"/>
            <a:ext cx="4343400" cy="3913188"/>
          </a:xfrm>
          <a:prstGeom prst="rect">
            <a:avLst/>
          </a:prstGeom>
          <a:noFill/>
        </p:spPr>
      </p:pic>
      <p:pic>
        <p:nvPicPr>
          <p:cNvPr id="2097169" name="Picture 6" descr="GH2[I5(I)E9~F_GO%J31CD9"/>
          <p:cNvPicPr>
            <a:picLocks noChangeAspect="1" noChangeArrowheads="1"/>
          </p:cNvPicPr>
          <p:nvPr/>
        </p:nvPicPr>
        <p:blipFill>
          <a:blip r:embed="rId2"/>
          <a:srcRect b="12973"/>
          <a:stretch>
            <a:fillRect/>
          </a:stretch>
        </p:blipFill>
        <p:spPr bwMode="auto">
          <a:xfrm>
            <a:off x="6156960" y="2132965"/>
            <a:ext cx="4248150" cy="3914140"/>
          </a:xfrm>
          <a:prstGeom prst="rect">
            <a:avLst/>
          </a:prstGeom>
          <a:noFill/>
        </p:spPr>
      </p:pic>
      <p:sp>
        <p:nvSpPr>
          <p:cNvPr id="1048676" name="Rectangle 3"/>
          <p:cNvSpPr txBox="1">
            <a:spLocks noChangeArrowheads="1"/>
          </p:cNvSpPr>
          <p:nvPr/>
        </p:nvSpPr>
        <p:spPr>
          <a:xfrm>
            <a:off x="8400256" y="836712"/>
            <a:ext cx="2520280" cy="14401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+mn-ea"/>
              </a:rPr>
              <a:t>高处坠落</a:t>
            </a:r>
            <a:endParaRPr lang="zh-CN" altLang="en-US" sz="3600" b="1" dirty="0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Rectangle 2"/>
          <p:cNvSpPr txBox="1">
            <a:spLocks noChangeArrowheads="1"/>
          </p:cNvSpPr>
          <p:nvPr/>
        </p:nvSpPr>
        <p:spPr>
          <a:xfrm>
            <a:off x="1661380" y="332656"/>
            <a:ext cx="8802688" cy="6889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rgbClr val="FF0000"/>
                </a:solidFill>
              </a:rPr>
              <a:t>建筑行业工伤伤亡事故数据统计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1048681" name="Rectangle 3"/>
          <p:cNvSpPr txBox="1">
            <a:spLocks noChangeArrowheads="1"/>
          </p:cNvSpPr>
          <p:nvPr/>
        </p:nvSpPr>
        <p:spPr>
          <a:xfrm>
            <a:off x="1847528" y="1484313"/>
            <a:ext cx="576262" cy="5762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zh-CN" sz="4000" dirty="0"/>
              <a:t>%</a:t>
            </a:r>
            <a:endParaRPr lang="en-US" altLang="zh-CN" sz="4000" dirty="0"/>
          </a:p>
        </p:txBody>
      </p:sp>
      <p:sp>
        <p:nvSpPr>
          <p:cNvPr id="1048682" name="Line 4"/>
          <p:cNvSpPr>
            <a:spLocks noChangeShapeType="1"/>
          </p:cNvSpPr>
          <p:nvPr/>
        </p:nvSpPr>
        <p:spPr bwMode="auto">
          <a:xfrm flipV="1">
            <a:off x="2566988" y="1341438"/>
            <a:ext cx="0" cy="45354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48683" name="Rectangle 6"/>
          <p:cNvSpPr>
            <a:spLocks noChangeArrowheads="1"/>
          </p:cNvSpPr>
          <p:nvPr/>
        </p:nvSpPr>
        <p:spPr bwMode="auto">
          <a:xfrm>
            <a:off x="8967788" y="6021288"/>
            <a:ext cx="1700212" cy="43338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2400" dirty="0"/>
              <a:t>事故种类</a:t>
            </a:r>
            <a:endParaRPr lang="zh-CN" altLang="en-US" sz="2400" dirty="0"/>
          </a:p>
        </p:txBody>
      </p:sp>
      <p:sp>
        <p:nvSpPr>
          <p:cNvPr id="1048684" name="Rectangle 8"/>
          <p:cNvSpPr>
            <a:spLocks noChangeArrowheads="1"/>
          </p:cNvSpPr>
          <p:nvPr/>
        </p:nvSpPr>
        <p:spPr bwMode="auto">
          <a:xfrm>
            <a:off x="2819400" y="1828800"/>
            <a:ext cx="1804988" cy="50323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 dirty="0">
                <a:solidFill>
                  <a:srgbClr val="FF0000"/>
                </a:solidFill>
              </a:rPr>
              <a:t>43.8%</a:t>
            </a:r>
            <a:endParaRPr lang="en-US" altLang="zh-CN" sz="3200" dirty="0">
              <a:solidFill>
                <a:srgbClr val="FF0000"/>
              </a:solidFill>
            </a:endParaRPr>
          </a:p>
        </p:txBody>
      </p:sp>
      <p:sp>
        <p:nvSpPr>
          <p:cNvPr id="1048685" name="Rectangle 12"/>
          <p:cNvSpPr>
            <a:spLocks noChangeArrowheads="1"/>
          </p:cNvSpPr>
          <p:nvPr/>
        </p:nvSpPr>
        <p:spPr bwMode="auto">
          <a:xfrm>
            <a:off x="4478368" y="3505200"/>
            <a:ext cx="1524000" cy="50323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dirty="0">
                <a:solidFill>
                  <a:srgbClr val="FF0000"/>
                </a:solidFill>
              </a:rPr>
              <a:t>18.2%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1048686" name="Rectangle 13"/>
          <p:cNvSpPr>
            <a:spLocks noChangeArrowheads="1"/>
          </p:cNvSpPr>
          <p:nvPr/>
        </p:nvSpPr>
        <p:spPr bwMode="auto">
          <a:xfrm>
            <a:off x="6209105" y="4150519"/>
            <a:ext cx="1656184" cy="50323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dirty="0">
                <a:solidFill>
                  <a:srgbClr val="FF0000"/>
                </a:solidFill>
              </a:rPr>
              <a:t>13.1%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1048687" name="Rectangle 14"/>
          <p:cNvSpPr>
            <a:spLocks noChangeArrowheads="1"/>
          </p:cNvSpPr>
          <p:nvPr/>
        </p:nvSpPr>
        <p:spPr bwMode="auto">
          <a:xfrm>
            <a:off x="7896224" y="3212345"/>
            <a:ext cx="1704975" cy="503238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2400" dirty="0">
                <a:solidFill>
                  <a:srgbClr val="FF0000"/>
                </a:solidFill>
              </a:rPr>
              <a:t>24.9%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sp>
        <p:nvSpPr>
          <p:cNvPr id="1048688" name="Text Box 15"/>
          <p:cNvSpPr txBox="1">
            <a:spLocks noChangeArrowheads="1"/>
          </p:cNvSpPr>
          <p:nvPr/>
        </p:nvSpPr>
        <p:spPr bwMode="auto">
          <a:xfrm>
            <a:off x="3066098" y="2422526"/>
            <a:ext cx="859790" cy="34559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400" dirty="0">
                <a:latin typeface="黑体" panose="02010609060101010101" pitchFamily="2" charset="-122"/>
                <a:ea typeface="黑体" panose="02010609060101010101" pitchFamily="2" charset="-122"/>
              </a:rPr>
              <a:t>高 处 坠 落</a:t>
            </a:r>
            <a:endParaRPr lang="zh-CN" altLang="en-US" sz="4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48689" name="Text Box 16"/>
          <p:cNvSpPr txBox="1">
            <a:spLocks noChangeArrowheads="1"/>
          </p:cNvSpPr>
          <p:nvPr/>
        </p:nvSpPr>
        <p:spPr bwMode="auto">
          <a:xfrm>
            <a:off x="4648851" y="4150519"/>
            <a:ext cx="859790" cy="1728788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dirty="0">
                <a:ea typeface="黑体" panose="02010609060101010101" pitchFamily="2" charset="-122"/>
              </a:rPr>
              <a:t>坍 塌</a:t>
            </a:r>
            <a:endParaRPr lang="zh-CN" altLang="en-US" sz="4400" dirty="0">
              <a:ea typeface="黑体" panose="02010609060101010101" pitchFamily="2" charset="-122"/>
            </a:endParaRPr>
          </a:p>
        </p:txBody>
      </p:sp>
      <p:sp>
        <p:nvSpPr>
          <p:cNvPr id="1048690" name="Text Box 17"/>
          <p:cNvSpPr txBox="1">
            <a:spLocks noChangeArrowheads="1"/>
          </p:cNvSpPr>
          <p:nvPr/>
        </p:nvSpPr>
        <p:spPr bwMode="auto">
          <a:xfrm>
            <a:off x="6234113" y="4797425"/>
            <a:ext cx="1044575" cy="10810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打 击物 体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48691" name="Text Box 18"/>
          <p:cNvSpPr txBox="1">
            <a:spLocks noChangeArrowheads="1"/>
          </p:cNvSpPr>
          <p:nvPr/>
        </p:nvSpPr>
        <p:spPr bwMode="auto">
          <a:xfrm>
            <a:off x="7889874" y="3716337"/>
            <a:ext cx="1044575" cy="2160588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机 械 伤 害中 毒 触 电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48692" name="Text Box 20"/>
          <p:cNvSpPr txBox="1">
            <a:spLocks noChangeArrowheads="1"/>
          </p:cNvSpPr>
          <p:nvPr/>
        </p:nvSpPr>
        <p:spPr bwMode="auto">
          <a:xfrm>
            <a:off x="4800600" y="1600200"/>
            <a:ext cx="5017294" cy="5835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</a:rPr>
              <a:t>高处坠落</a:t>
            </a:r>
            <a:r>
              <a:rPr lang="zh-CN" altLang="en-US" sz="2400" dirty="0">
                <a:solidFill>
                  <a:srgbClr val="FF0000"/>
                </a:solidFill>
              </a:rPr>
              <a:t>是建筑行业第一大杀手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048693" name="Text Box 21"/>
          <p:cNvSpPr txBox="1">
            <a:spLocks noChangeArrowheads="1"/>
          </p:cNvSpPr>
          <p:nvPr/>
        </p:nvSpPr>
        <p:spPr bwMode="auto">
          <a:xfrm>
            <a:off x="4876800" y="2362200"/>
            <a:ext cx="4608513" cy="82994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高处坠落伤亡占总比例的</a:t>
            </a:r>
            <a:r>
              <a:rPr lang="en-US" altLang="zh-CN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43.8%</a:t>
            </a:r>
            <a:r>
              <a:rPr lang="zh-CN" altLang="en-US" sz="24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1048694" name="Line 5"/>
          <p:cNvSpPr>
            <a:spLocks noChangeShapeType="1"/>
          </p:cNvSpPr>
          <p:nvPr/>
        </p:nvSpPr>
        <p:spPr bwMode="auto">
          <a:xfrm>
            <a:off x="2566988" y="5876925"/>
            <a:ext cx="73437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9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组合 31"/>
          <p:cNvGrpSpPr/>
          <p:nvPr/>
        </p:nvGrpSpPr>
        <p:grpSpPr>
          <a:xfrm>
            <a:off x="2135560" y="2924944"/>
            <a:ext cx="576064" cy="576064"/>
            <a:chOff x="1180377" y="3356992"/>
            <a:chExt cx="576064" cy="576064"/>
          </a:xfrm>
        </p:grpSpPr>
        <p:sp>
          <p:nvSpPr>
            <p:cNvPr id="1048698" name="椭圆 4"/>
            <p:cNvSpPr/>
            <p:nvPr/>
          </p:nvSpPr>
          <p:spPr>
            <a:xfrm>
              <a:off x="1252385" y="3429000"/>
              <a:ext cx="432048" cy="432048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699" name="弧形 5"/>
            <p:cNvSpPr/>
            <p:nvPr/>
          </p:nvSpPr>
          <p:spPr>
            <a:xfrm>
              <a:off x="1180377" y="3356992"/>
              <a:ext cx="576064" cy="576064"/>
            </a:xfrm>
            <a:prstGeom prst="arc">
              <a:avLst>
                <a:gd name="adj1" fmla="val 16229454"/>
                <a:gd name="adj2" fmla="val 5797492"/>
              </a:avLst>
            </a:prstGeom>
            <a:ln w="19050">
              <a:gradFill flip="none" rotWithShape="1">
                <a:gsLst>
                  <a:gs pos="0">
                    <a:srgbClr val="0070C0"/>
                  </a:gs>
                  <a:gs pos="92000">
                    <a:srgbClr val="00B0F0">
                      <a:alpha val="0"/>
                    </a:srgbClr>
                  </a:gs>
                </a:gsLst>
                <a:lin ang="108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700" name="TextBox 23"/>
            <p:cNvSpPr txBox="1"/>
            <p:nvPr/>
          </p:nvSpPr>
          <p:spPr>
            <a:xfrm>
              <a:off x="1354021" y="3386086"/>
              <a:ext cx="25527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+mj-ea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+mj-ea"/>
              </a:endParaRPr>
            </a:p>
          </p:txBody>
        </p:sp>
      </p:grpSp>
      <p:sp>
        <p:nvSpPr>
          <p:cNvPr id="1048701" name="TextBox 27"/>
          <p:cNvSpPr txBox="1"/>
          <p:nvPr/>
        </p:nvSpPr>
        <p:spPr>
          <a:xfrm>
            <a:off x="2326019" y="3595663"/>
            <a:ext cx="17068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gradFill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10800000" scaled="1"/>
                </a:gradFill>
              </a:rPr>
              <a:t>高处作业</a:t>
            </a:r>
            <a:endParaRPr lang="en-US" altLang="zh-CN" dirty="0">
              <a:gradFill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10800000" scaled="1"/>
              </a:gradFill>
            </a:endParaRPr>
          </a:p>
          <a:p>
            <a:r>
              <a:rPr lang="zh-CN" altLang="en-US" sz="2400" b="1" dirty="0">
                <a:gradFill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10800000" scaled="1"/>
                </a:gradFill>
              </a:rPr>
              <a:t>定义及特点</a:t>
            </a:r>
            <a:endParaRPr lang="zh-CN" altLang="en-US" sz="2400" b="1" dirty="0">
              <a:gradFill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10800000" scaled="1"/>
              </a:gradFill>
            </a:endParaRPr>
          </a:p>
        </p:txBody>
      </p:sp>
      <p:sp>
        <p:nvSpPr>
          <p:cNvPr id="1048702" name="矩形 38"/>
          <p:cNvSpPr/>
          <p:nvPr/>
        </p:nvSpPr>
        <p:spPr>
          <a:xfrm>
            <a:off x="2207568" y="3573016"/>
            <a:ext cx="112596" cy="720080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0" name="组合 2"/>
          <p:cNvGrpSpPr/>
          <p:nvPr/>
        </p:nvGrpSpPr>
        <p:grpSpPr>
          <a:xfrm>
            <a:off x="2720747" y="2924944"/>
            <a:ext cx="7770817" cy="1407954"/>
            <a:chOff x="1196747" y="2924944"/>
            <a:chExt cx="7770817" cy="1407954"/>
          </a:xfrm>
        </p:grpSpPr>
        <p:cxnSp>
          <p:nvCxnSpPr>
            <p:cNvPr id="3145735" name="直接连接符 17"/>
            <p:cNvCxnSpPr>
              <a:endCxn id="1048703" idx="2"/>
            </p:cNvCxnSpPr>
            <p:nvPr/>
          </p:nvCxnSpPr>
          <p:spPr>
            <a:xfrm>
              <a:off x="1196747" y="3212976"/>
              <a:ext cx="1671064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6" name="直接连接符 19"/>
            <p:cNvCxnSpPr/>
            <p:nvPr/>
          </p:nvCxnSpPr>
          <p:spPr>
            <a:xfrm flipV="1">
              <a:off x="5556110" y="3210304"/>
              <a:ext cx="1608178" cy="534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7" name="直接连接符 21"/>
            <p:cNvCxnSpPr>
              <a:endCxn id="1048706" idx="2"/>
            </p:cNvCxnSpPr>
            <p:nvPr/>
          </p:nvCxnSpPr>
          <p:spPr>
            <a:xfrm>
              <a:off x="3371867" y="3212976"/>
              <a:ext cx="1680187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1" name="组合 32"/>
            <p:cNvGrpSpPr/>
            <p:nvPr/>
          </p:nvGrpSpPr>
          <p:grpSpPr>
            <a:xfrm>
              <a:off x="2795803" y="2924944"/>
              <a:ext cx="576064" cy="576064"/>
              <a:chOff x="3079003" y="3356992"/>
              <a:chExt cx="576064" cy="576064"/>
            </a:xfrm>
          </p:grpSpPr>
          <p:sp>
            <p:nvSpPr>
              <p:cNvPr id="1048703" name="椭圆 8"/>
              <p:cNvSpPr/>
              <p:nvPr/>
            </p:nvSpPr>
            <p:spPr>
              <a:xfrm>
                <a:off x="3151011" y="3429000"/>
                <a:ext cx="432048" cy="4320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704" name="弧形 9"/>
              <p:cNvSpPr/>
              <p:nvPr/>
            </p:nvSpPr>
            <p:spPr>
              <a:xfrm>
                <a:off x="3079003" y="3356992"/>
                <a:ext cx="576064" cy="576064"/>
              </a:xfrm>
              <a:prstGeom prst="arc">
                <a:avLst>
                  <a:gd name="adj1" fmla="val 16229454"/>
                  <a:gd name="adj2" fmla="val 5797492"/>
                </a:avLst>
              </a:prstGeom>
              <a:ln w="1905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92000">
                      <a:srgbClr val="00B0F0">
                        <a:alpha val="0"/>
                      </a:srgbClr>
                    </a:gs>
                  </a:gsLst>
                  <a:lin ang="108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705" name="TextBox 24"/>
              <p:cNvSpPr txBox="1"/>
              <p:nvPr/>
            </p:nvSpPr>
            <p:spPr>
              <a:xfrm>
                <a:off x="3211178" y="3380742"/>
                <a:ext cx="321310" cy="52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  <a:latin typeface="Agency FB" panose="020B0503020202020204" pitchFamily="34" charset="0"/>
                    <a:ea typeface="+mj-ea"/>
                  </a:rPr>
                  <a:t>2</a:t>
                </a:r>
                <a:endParaRPr lang="zh-CN" altLang="en-US" sz="2800" dirty="0">
                  <a:solidFill>
                    <a:schemeClr val="bg1"/>
                  </a:solidFill>
                  <a:latin typeface="Agency FB" panose="020B0503020202020204" pitchFamily="34" charset="0"/>
                  <a:ea typeface="+mj-ea"/>
                </a:endParaRPr>
              </a:p>
            </p:txBody>
          </p:sp>
        </p:grpSp>
        <p:grpSp>
          <p:nvGrpSpPr>
            <p:cNvPr id="102" name="组合 33"/>
            <p:cNvGrpSpPr/>
            <p:nvPr/>
          </p:nvGrpSpPr>
          <p:grpSpPr>
            <a:xfrm>
              <a:off x="4980046" y="2924944"/>
              <a:ext cx="576064" cy="576064"/>
              <a:chOff x="4977629" y="3356992"/>
              <a:chExt cx="576064" cy="576064"/>
            </a:xfrm>
          </p:grpSpPr>
          <p:sp>
            <p:nvSpPr>
              <p:cNvPr id="1048706" name="椭圆 11"/>
              <p:cNvSpPr/>
              <p:nvPr/>
            </p:nvSpPr>
            <p:spPr>
              <a:xfrm>
                <a:off x="5049637" y="3429000"/>
                <a:ext cx="432048" cy="4320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707" name="弧形 12"/>
              <p:cNvSpPr/>
              <p:nvPr/>
            </p:nvSpPr>
            <p:spPr>
              <a:xfrm>
                <a:off x="4977629" y="3356992"/>
                <a:ext cx="576064" cy="576064"/>
              </a:xfrm>
              <a:prstGeom prst="arc">
                <a:avLst>
                  <a:gd name="adj1" fmla="val 16229454"/>
                  <a:gd name="adj2" fmla="val 5797492"/>
                </a:avLst>
              </a:prstGeom>
              <a:ln w="1905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92000">
                      <a:srgbClr val="00B0F0">
                        <a:alpha val="0"/>
                      </a:srgbClr>
                    </a:gs>
                  </a:gsLst>
                  <a:lin ang="108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708" name="TextBox 25"/>
              <p:cNvSpPr txBox="1"/>
              <p:nvPr/>
            </p:nvSpPr>
            <p:spPr>
              <a:xfrm>
                <a:off x="5109360" y="3386086"/>
                <a:ext cx="332740" cy="52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  <a:latin typeface="Agency FB" panose="020B0503020202020204" pitchFamily="34" charset="0"/>
                    <a:ea typeface="+mj-ea"/>
                  </a:rPr>
                  <a:t>3</a:t>
                </a:r>
                <a:endParaRPr lang="zh-CN" altLang="en-US" sz="2800" dirty="0">
                  <a:solidFill>
                    <a:schemeClr val="bg1"/>
                  </a:solidFill>
                  <a:latin typeface="Agency FB" panose="020B0503020202020204" pitchFamily="34" charset="0"/>
                  <a:ea typeface="+mj-ea"/>
                </a:endParaRPr>
              </a:p>
            </p:txBody>
          </p:sp>
        </p:grpSp>
        <p:grpSp>
          <p:nvGrpSpPr>
            <p:cNvPr id="103" name="组合 34"/>
            <p:cNvGrpSpPr/>
            <p:nvPr/>
          </p:nvGrpSpPr>
          <p:grpSpPr>
            <a:xfrm>
              <a:off x="7164288" y="2924944"/>
              <a:ext cx="576064" cy="576064"/>
              <a:chOff x="6876256" y="3356992"/>
              <a:chExt cx="576064" cy="576064"/>
            </a:xfrm>
          </p:grpSpPr>
          <p:sp>
            <p:nvSpPr>
              <p:cNvPr id="1048709" name="椭圆 14"/>
              <p:cNvSpPr/>
              <p:nvPr/>
            </p:nvSpPr>
            <p:spPr>
              <a:xfrm>
                <a:off x="6948264" y="3429000"/>
                <a:ext cx="432048" cy="4320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710" name="弧形 15"/>
              <p:cNvSpPr/>
              <p:nvPr/>
            </p:nvSpPr>
            <p:spPr>
              <a:xfrm flipH="1">
                <a:off x="6876256" y="3356992"/>
                <a:ext cx="576064" cy="576064"/>
              </a:xfrm>
              <a:prstGeom prst="arc">
                <a:avLst>
                  <a:gd name="adj1" fmla="val 16229454"/>
                  <a:gd name="adj2" fmla="val 5797492"/>
                </a:avLst>
              </a:prstGeom>
              <a:ln w="1905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92000">
                      <a:srgbClr val="00B0F0">
                        <a:alpha val="0"/>
                      </a:srgbClr>
                    </a:gs>
                  </a:gsLst>
                  <a:lin ang="108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711" name="TextBox 26"/>
              <p:cNvSpPr txBox="1"/>
              <p:nvPr/>
            </p:nvSpPr>
            <p:spPr>
              <a:xfrm>
                <a:off x="7007639" y="3383414"/>
                <a:ext cx="318770" cy="52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  <a:latin typeface="Agency FB" panose="020B0503020202020204" pitchFamily="34" charset="0"/>
                    <a:ea typeface="+mj-ea"/>
                  </a:rPr>
                  <a:t>4</a:t>
                </a:r>
                <a:endParaRPr lang="zh-CN" altLang="en-US" sz="2800" dirty="0">
                  <a:solidFill>
                    <a:schemeClr val="bg1"/>
                  </a:solidFill>
                  <a:latin typeface="Agency FB" panose="020B0503020202020204" pitchFamily="34" charset="0"/>
                  <a:ea typeface="+mj-ea"/>
                </a:endParaRPr>
              </a:p>
            </p:txBody>
          </p:sp>
        </p:grpSp>
        <p:sp>
          <p:nvSpPr>
            <p:cNvPr id="1048712" name="TextBox 28"/>
            <p:cNvSpPr txBox="1"/>
            <p:nvPr/>
          </p:nvSpPr>
          <p:spPr>
            <a:xfrm>
              <a:off x="2994362" y="3595663"/>
              <a:ext cx="1706880" cy="737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</a:rPr>
                <a:t>高处坠落</a:t>
              </a:r>
              <a:endParaRPr lang="en-US" altLang="zh-CN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zh-CN" altLang="en-US" sz="2400" b="1" dirty="0">
                  <a:solidFill>
                    <a:schemeClr val="bg1">
                      <a:lumMod val="50000"/>
                    </a:schemeClr>
                  </a:solidFill>
                </a:rPr>
                <a:t>的危害等级</a:t>
              </a:r>
              <a:endParaRPr lang="zh-CN" altLang="en-US" sz="2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48713" name="TextBox 29"/>
            <p:cNvSpPr txBox="1"/>
            <p:nvPr/>
          </p:nvSpPr>
          <p:spPr>
            <a:xfrm>
              <a:off x="5147118" y="3595663"/>
              <a:ext cx="1706880" cy="737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</a:rPr>
                <a:t>高处坠落</a:t>
              </a:r>
              <a:endParaRPr lang="en-US" altLang="zh-CN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zh-CN" altLang="en-US" sz="2400" b="1" dirty="0">
                  <a:solidFill>
                    <a:schemeClr val="bg1">
                      <a:lumMod val="50000"/>
                    </a:schemeClr>
                  </a:solidFill>
                </a:rPr>
                <a:t>的事故案例</a:t>
              </a:r>
              <a:endParaRPr lang="zh-CN" altLang="en-US" sz="2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48714" name="TextBox 30"/>
            <p:cNvSpPr txBox="1"/>
            <p:nvPr/>
          </p:nvSpPr>
          <p:spPr>
            <a:xfrm>
              <a:off x="7260684" y="3595663"/>
              <a:ext cx="1706880" cy="737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</a:rPr>
                <a:t>高处坠落</a:t>
              </a:r>
              <a:endParaRPr lang="en-US" altLang="zh-CN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zh-CN" altLang="en-US" sz="2400" b="1" dirty="0">
                  <a:solidFill>
                    <a:schemeClr val="bg1">
                      <a:lumMod val="50000"/>
                    </a:schemeClr>
                  </a:solidFill>
                </a:rPr>
                <a:t>的预防措施</a:t>
              </a:r>
              <a:endParaRPr lang="zh-CN" altLang="en-US" sz="2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48715" name="矩形 39"/>
            <p:cNvSpPr/>
            <p:nvPr/>
          </p:nvSpPr>
          <p:spPr>
            <a:xfrm>
              <a:off x="2875371" y="3569206"/>
              <a:ext cx="112596" cy="7200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716" name="矩形 40"/>
            <p:cNvSpPr/>
            <p:nvPr/>
          </p:nvSpPr>
          <p:spPr>
            <a:xfrm>
              <a:off x="5043472" y="3565703"/>
              <a:ext cx="112596" cy="7200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717" name="矩形 41"/>
            <p:cNvSpPr/>
            <p:nvPr/>
          </p:nvSpPr>
          <p:spPr>
            <a:xfrm>
              <a:off x="7142998" y="3565325"/>
              <a:ext cx="112596" cy="7200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advTm="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组合 32"/>
          <p:cNvGrpSpPr/>
          <p:nvPr/>
        </p:nvGrpSpPr>
        <p:grpSpPr>
          <a:xfrm>
            <a:off x="4319803" y="2924944"/>
            <a:ext cx="576064" cy="576064"/>
            <a:chOff x="3079003" y="3356992"/>
            <a:chExt cx="576064" cy="576064"/>
          </a:xfrm>
        </p:grpSpPr>
        <p:sp>
          <p:nvSpPr>
            <p:cNvPr id="1048721" name="椭圆 8"/>
            <p:cNvSpPr/>
            <p:nvPr/>
          </p:nvSpPr>
          <p:spPr>
            <a:xfrm>
              <a:off x="3151011" y="3429000"/>
              <a:ext cx="432048" cy="432048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722" name="弧形 9"/>
            <p:cNvSpPr/>
            <p:nvPr/>
          </p:nvSpPr>
          <p:spPr>
            <a:xfrm>
              <a:off x="3079003" y="3356992"/>
              <a:ext cx="576064" cy="576064"/>
            </a:xfrm>
            <a:prstGeom prst="arc">
              <a:avLst>
                <a:gd name="adj1" fmla="val 16229454"/>
                <a:gd name="adj2" fmla="val 5797492"/>
              </a:avLst>
            </a:prstGeom>
            <a:ln w="19050">
              <a:gradFill flip="none" rotWithShape="1">
                <a:gsLst>
                  <a:gs pos="0">
                    <a:srgbClr val="0070C0"/>
                  </a:gs>
                  <a:gs pos="92000">
                    <a:srgbClr val="00B0F0">
                      <a:alpha val="0"/>
                    </a:srgbClr>
                  </a:gs>
                </a:gsLst>
                <a:lin ang="108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723" name="TextBox 24"/>
            <p:cNvSpPr txBox="1"/>
            <p:nvPr/>
          </p:nvSpPr>
          <p:spPr>
            <a:xfrm>
              <a:off x="3211178" y="3380742"/>
              <a:ext cx="32131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+mj-ea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+mj-ea"/>
              </a:endParaRPr>
            </a:p>
          </p:txBody>
        </p:sp>
      </p:grpSp>
      <p:sp>
        <p:nvSpPr>
          <p:cNvPr id="1048724" name="TextBox 28"/>
          <p:cNvSpPr txBox="1"/>
          <p:nvPr/>
        </p:nvSpPr>
        <p:spPr>
          <a:xfrm>
            <a:off x="4518362" y="3595663"/>
            <a:ext cx="17068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gradFill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10800000" scaled="1"/>
                </a:gradFill>
              </a:rPr>
              <a:t>高处坠落</a:t>
            </a:r>
            <a:endParaRPr lang="en-US" altLang="zh-CN" dirty="0">
              <a:gradFill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10800000" scaled="1"/>
              </a:gradFill>
            </a:endParaRPr>
          </a:p>
          <a:p>
            <a:r>
              <a:rPr lang="zh-CN" altLang="en-US" sz="2400" b="1" dirty="0">
                <a:gradFill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10800000" scaled="1"/>
                </a:gradFill>
              </a:rPr>
              <a:t>的危害等级</a:t>
            </a:r>
            <a:endParaRPr lang="zh-CN" altLang="en-US" sz="2400" b="1" dirty="0">
              <a:gradFill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10800000" scaled="1"/>
              </a:gradFill>
            </a:endParaRPr>
          </a:p>
        </p:txBody>
      </p:sp>
      <p:sp>
        <p:nvSpPr>
          <p:cNvPr id="1048725" name="矩形 39"/>
          <p:cNvSpPr/>
          <p:nvPr/>
        </p:nvSpPr>
        <p:spPr>
          <a:xfrm>
            <a:off x="4399371" y="3569206"/>
            <a:ext cx="112596" cy="720080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8" name="组合 3"/>
          <p:cNvGrpSpPr/>
          <p:nvPr/>
        </p:nvGrpSpPr>
        <p:grpSpPr>
          <a:xfrm>
            <a:off x="2135560" y="2924944"/>
            <a:ext cx="8356004" cy="1407954"/>
            <a:chOff x="611560" y="2924944"/>
            <a:chExt cx="8356004" cy="1407954"/>
          </a:xfrm>
        </p:grpSpPr>
        <p:cxnSp>
          <p:nvCxnSpPr>
            <p:cNvPr id="3145738" name="直接连接符 17"/>
            <p:cNvCxnSpPr>
              <a:endCxn id="1048721" idx="2"/>
            </p:cNvCxnSpPr>
            <p:nvPr/>
          </p:nvCxnSpPr>
          <p:spPr>
            <a:xfrm>
              <a:off x="1196747" y="3212976"/>
              <a:ext cx="1671064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9" name="直接连接符 19"/>
            <p:cNvCxnSpPr/>
            <p:nvPr/>
          </p:nvCxnSpPr>
          <p:spPr>
            <a:xfrm flipV="1">
              <a:off x="5556110" y="3210304"/>
              <a:ext cx="1608178" cy="534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0" name="直接连接符 21"/>
            <p:cNvCxnSpPr>
              <a:endCxn id="1048729" idx="2"/>
            </p:cNvCxnSpPr>
            <p:nvPr/>
          </p:nvCxnSpPr>
          <p:spPr>
            <a:xfrm>
              <a:off x="3371867" y="3212976"/>
              <a:ext cx="1680187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组合 31"/>
            <p:cNvGrpSpPr/>
            <p:nvPr/>
          </p:nvGrpSpPr>
          <p:grpSpPr>
            <a:xfrm>
              <a:off x="611560" y="2924944"/>
              <a:ext cx="576064" cy="576064"/>
              <a:chOff x="1180377" y="3356992"/>
              <a:chExt cx="576064" cy="576064"/>
            </a:xfrm>
          </p:grpSpPr>
          <p:sp>
            <p:nvSpPr>
              <p:cNvPr id="1048726" name="椭圆 4"/>
              <p:cNvSpPr/>
              <p:nvPr/>
            </p:nvSpPr>
            <p:spPr>
              <a:xfrm>
                <a:off x="1252385" y="3429000"/>
                <a:ext cx="432048" cy="4320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727" name="弧形 5"/>
              <p:cNvSpPr/>
              <p:nvPr/>
            </p:nvSpPr>
            <p:spPr>
              <a:xfrm>
                <a:off x="1180377" y="3356992"/>
                <a:ext cx="576064" cy="576064"/>
              </a:xfrm>
              <a:prstGeom prst="arc">
                <a:avLst>
                  <a:gd name="adj1" fmla="val 16229454"/>
                  <a:gd name="adj2" fmla="val 5797492"/>
                </a:avLst>
              </a:prstGeom>
              <a:ln w="1905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92000">
                      <a:srgbClr val="00B0F0">
                        <a:alpha val="0"/>
                      </a:srgbClr>
                    </a:gs>
                  </a:gsLst>
                  <a:lin ang="108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728" name="TextBox 23"/>
              <p:cNvSpPr txBox="1"/>
              <p:nvPr/>
            </p:nvSpPr>
            <p:spPr>
              <a:xfrm>
                <a:off x="1354021" y="3386086"/>
                <a:ext cx="255270" cy="52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  <a:latin typeface="Agency FB" panose="020B0503020202020204" pitchFamily="34" charset="0"/>
                    <a:ea typeface="+mj-ea"/>
                  </a:rPr>
                  <a:t>1</a:t>
                </a:r>
                <a:endParaRPr lang="zh-CN" altLang="en-US" sz="2800" dirty="0">
                  <a:solidFill>
                    <a:schemeClr val="bg1"/>
                  </a:solidFill>
                  <a:latin typeface="Agency FB" panose="020B0503020202020204" pitchFamily="34" charset="0"/>
                  <a:ea typeface="+mj-ea"/>
                </a:endParaRPr>
              </a:p>
            </p:txBody>
          </p:sp>
        </p:grpSp>
        <p:grpSp>
          <p:nvGrpSpPr>
            <p:cNvPr id="110" name="组合 33"/>
            <p:cNvGrpSpPr/>
            <p:nvPr/>
          </p:nvGrpSpPr>
          <p:grpSpPr>
            <a:xfrm>
              <a:off x="4980046" y="2924944"/>
              <a:ext cx="576064" cy="576064"/>
              <a:chOff x="4977629" y="3356992"/>
              <a:chExt cx="576064" cy="576064"/>
            </a:xfrm>
          </p:grpSpPr>
          <p:sp>
            <p:nvSpPr>
              <p:cNvPr id="1048729" name="椭圆 11"/>
              <p:cNvSpPr/>
              <p:nvPr/>
            </p:nvSpPr>
            <p:spPr>
              <a:xfrm>
                <a:off x="5049637" y="3429000"/>
                <a:ext cx="432048" cy="4320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730" name="弧形 12"/>
              <p:cNvSpPr/>
              <p:nvPr/>
            </p:nvSpPr>
            <p:spPr>
              <a:xfrm>
                <a:off x="4977629" y="3356992"/>
                <a:ext cx="576064" cy="576064"/>
              </a:xfrm>
              <a:prstGeom prst="arc">
                <a:avLst>
                  <a:gd name="adj1" fmla="val 16229454"/>
                  <a:gd name="adj2" fmla="val 5797492"/>
                </a:avLst>
              </a:prstGeom>
              <a:ln w="1905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92000">
                      <a:srgbClr val="00B0F0">
                        <a:alpha val="0"/>
                      </a:srgbClr>
                    </a:gs>
                  </a:gsLst>
                  <a:lin ang="108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731" name="TextBox 25"/>
              <p:cNvSpPr txBox="1"/>
              <p:nvPr/>
            </p:nvSpPr>
            <p:spPr>
              <a:xfrm>
                <a:off x="5109360" y="3386086"/>
                <a:ext cx="332740" cy="52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  <a:latin typeface="Agency FB" panose="020B0503020202020204" pitchFamily="34" charset="0"/>
                    <a:ea typeface="+mj-ea"/>
                  </a:rPr>
                  <a:t>3</a:t>
                </a:r>
                <a:endParaRPr lang="zh-CN" altLang="en-US" sz="2800" dirty="0">
                  <a:solidFill>
                    <a:schemeClr val="bg1"/>
                  </a:solidFill>
                  <a:latin typeface="Agency FB" panose="020B0503020202020204" pitchFamily="34" charset="0"/>
                  <a:ea typeface="+mj-ea"/>
                </a:endParaRPr>
              </a:p>
            </p:txBody>
          </p:sp>
        </p:grpSp>
        <p:grpSp>
          <p:nvGrpSpPr>
            <p:cNvPr id="111" name="组合 34"/>
            <p:cNvGrpSpPr/>
            <p:nvPr/>
          </p:nvGrpSpPr>
          <p:grpSpPr>
            <a:xfrm>
              <a:off x="7164288" y="2924944"/>
              <a:ext cx="576064" cy="576064"/>
              <a:chOff x="6876256" y="3356992"/>
              <a:chExt cx="576064" cy="576064"/>
            </a:xfrm>
          </p:grpSpPr>
          <p:sp>
            <p:nvSpPr>
              <p:cNvPr id="1048732" name="椭圆 14"/>
              <p:cNvSpPr/>
              <p:nvPr/>
            </p:nvSpPr>
            <p:spPr>
              <a:xfrm>
                <a:off x="6948264" y="3429000"/>
                <a:ext cx="432048" cy="4320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733" name="弧形 15"/>
              <p:cNvSpPr/>
              <p:nvPr/>
            </p:nvSpPr>
            <p:spPr>
              <a:xfrm flipH="1">
                <a:off x="6876256" y="3356992"/>
                <a:ext cx="576064" cy="576064"/>
              </a:xfrm>
              <a:prstGeom prst="arc">
                <a:avLst>
                  <a:gd name="adj1" fmla="val 16229454"/>
                  <a:gd name="adj2" fmla="val 5797492"/>
                </a:avLst>
              </a:prstGeom>
              <a:ln w="1905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92000">
                      <a:srgbClr val="00B0F0">
                        <a:alpha val="0"/>
                      </a:srgbClr>
                    </a:gs>
                  </a:gsLst>
                  <a:lin ang="108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734" name="TextBox 26"/>
              <p:cNvSpPr txBox="1"/>
              <p:nvPr/>
            </p:nvSpPr>
            <p:spPr>
              <a:xfrm>
                <a:off x="7007639" y="3383414"/>
                <a:ext cx="318770" cy="52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  <a:latin typeface="Agency FB" panose="020B0503020202020204" pitchFamily="34" charset="0"/>
                    <a:ea typeface="+mj-ea"/>
                  </a:rPr>
                  <a:t>4</a:t>
                </a:r>
                <a:endParaRPr lang="zh-CN" altLang="en-US" sz="2800" dirty="0">
                  <a:solidFill>
                    <a:schemeClr val="bg1"/>
                  </a:solidFill>
                  <a:latin typeface="Agency FB" panose="020B0503020202020204" pitchFamily="34" charset="0"/>
                  <a:ea typeface="+mj-ea"/>
                </a:endParaRPr>
              </a:p>
            </p:txBody>
          </p:sp>
        </p:grpSp>
        <p:sp>
          <p:nvSpPr>
            <p:cNvPr id="1048735" name="TextBox 27"/>
            <p:cNvSpPr txBox="1"/>
            <p:nvPr/>
          </p:nvSpPr>
          <p:spPr>
            <a:xfrm>
              <a:off x="802019" y="3595663"/>
              <a:ext cx="1706880" cy="737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</a:rPr>
                <a:t>高处作业</a:t>
              </a:r>
              <a:endParaRPr lang="en-US" altLang="zh-CN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zh-CN" altLang="en-US" sz="2400" b="1" dirty="0">
                  <a:solidFill>
                    <a:schemeClr val="bg1">
                      <a:lumMod val="50000"/>
                    </a:schemeClr>
                  </a:solidFill>
                </a:rPr>
                <a:t>定义及特点</a:t>
              </a:r>
              <a:endParaRPr lang="zh-CN" altLang="en-US" sz="2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48736" name="TextBox 29"/>
            <p:cNvSpPr txBox="1"/>
            <p:nvPr/>
          </p:nvSpPr>
          <p:spPr>
            <a:xfrm>
              <a:off x="5147118" y="3595663"/>
              <a:ext cx="1706880" cy="737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</a:rPr>
                <a:t>高处坠落</a:t>
              </a:r>
              <a:endParaRPr lang="en-US" altLang="zh-CN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zh-CN" altLang="en-US" sz="2400" b="1" dirty="0">
                  <a:solidFill>
                    <a:schemeClr val="bg1">
                      <a:lumMod val="50000"/>
                    </a:schemeClr>
                  </a:solidFill>
                </a:rPr>
                <a:t>的事故案例</a:t>
              </a:r>
              <a:endParaRPr lang="zh-CN" altLang="en-US" sz="2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48737" name="TextBox 30"/>
            <p:cNvSpPr txBox="1"/>
            <p:nvPr/>
          </p:nvSpPr>
          <p:spPr>
            <a:xfrm>
              <a:off x="7260684" y="3595663"/>
              <a:ext cx="1706880" cy="737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</a:rPr>
                <a:t>高处坠落</a:t>
              </a:r>
              <a:endParaRPr lang="en-US" altLang="zh-CN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zh-CN" altLang="en-US" sz="2400" b="1" dirty="0">
                  <a:solidFill>
                    <a:schemeClr val="bg1">
                      <a:lumMod val="50000"/>
                    </a:schemeClr>
                  </a:solidFill>
                </a:rPr>
                <a:t>的预防措施</a:t>
              </a:r>
              <a:endParaRPr lang="zh-CN" altLang="en-US" sz="2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48738" name="矩形 38"/>
            <p:cNvSpPr/>
            <p:nvPr/>
          </p:nvSpPr>
          <p:spPr>
            <a:xfrm>
              <a:off x="683568" y="3573016"/>
              <a:ext cx="112596" cy="7200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739" name="矩形 40"/>
            <p:cNvSpPr/>
            <p:nvPr/>
          </p:nvSpPr>
          <p:spPr>
            <a:xfrm>
              <a:off x="5043472" y="3565703"/>
              <a:ext cx="112596" cy="7200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740" name="矩形 41"/>
            <p:cNvSpPr/>
            <p:nvPr/>
          </p:nvSpPr>
          <p:spPr>
            <a:xfrm>
              <a:off x="7142998" y="3565325"/>
              <a:ext cx="112596" cy="7200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Tm="1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gradFill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10800000" scaled="1"/>
                </a:gradFill>
              </a:rPr>
              <a:t>高处坠落的危害等级</a:t>
            </a:r>
            <a:endParaRPr lang="zh-CN" altLang="en-US" dirty="0">
              <a:gradFill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10800000" scaled="1"/>
              </a:gradFill>
            </a:endParaRPr>
          </a:p>
        </p:txBody>
      </p:sp>
      <p:sp>
        <p:nvSpPr>
          <p:cNvPr id="1048745" name="内容占位符 3"/>
          <p:cNvSpPr>
            <a:spLocks noGrp="1"/>
          </p:cNvSpPr>
          <p:nvPr>
            <p:ph idx="1"/>
          </p:nvPr>
        </p:nvSpPr>
        <p:spPr>
          <a:xfrm>
            <a:off x="1683892" y="344531"/>
            <a:ext cx="421005" cy="755650"/>
          </a:xfr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en-US" altLang="zh-CN" sz="4800" dirty="0">
                <a:solidFill>
                  <a:schemeClr val="bg1"/>
                </a:solidFill>
                <a:latin typeface="Agency FB" panose="020B0503020202020204" pitchFamily="34" charset="0"/>
                <a:ea typeface="Dotum" panose="020B0600000101010101" pitchFamily="34" charset="-127"/>
              </a:rPr>
              <a:t>2</a:t>
            </a:r>
            <a:endParaRPr lang="zh-CN" altLang="en-US" sz="4800" dirty="0">
              <a:solidFill>
                <a:schemeClr val="bg1"/>
              </a:solidFill>
              <a:latin typeface="Agency FB" panose="020B0503020202020204" pitchFamily="34" charset="0"/>
              <a:ea typeface="Dotum" panose="020B0600000101010101" pitchFamily="34" charset="-127"/>
            </a:endParaRPr>
          </a:p>
        </p:txBody>
      </p:sp>
      <p:sp>
        <p:nvSpPr>
          <p:cNvPr id="1048746" name="Rectangle 3"/>
          <p:cNvSpPr txBox="1">
            <a:spLocks noChangeArrowheads="1"/>
          </p:cNvSpPr>
          <p:nvPr/>
        </p:nvSpPr>
        <p:spPr>
          <a:xfrm>
            <a:off x="1752600" y="1295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zh-CN"/>
              <a:t> </a:t>
            </a:r>
            <a:endParaRPr lang="en-US" altLang="zh-CN"/>
          </a:p>
        </p:txBody>
      </p:sp>
      <p:grpSp>
        <p:nvGrpSpPr>
          <p:cNvPr id="115" name="组合 90"/>
          <p:cNvGrpSpPr/>
          <p:nvPr/>
        </p:nvGrpSpPr>
        <p:grpSpPr>
          <a:xfrm>
            <a:off x="1524000" y="1385905"/>
            <a:ext cx="9144000" cy="5141244"/>
            <a:chOff x="0" y="1115604"/>
            <a:chExt cx="9144000" cy="5141244"/>
          </a:xfrm>
        </p:grpSpPr>
        <p:pic>
          <p:nvPicPr>
            <p:cNvPr id="2097170" name="Picture 8" descr="%GRJQ9`@CSA(%SWMY24O}$Y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2057400"/>
              <a:ext cx="2286000" cy="3733800"/>
            </a:xfrm>
            <a:prstGeom prst="rect">
              <a:avLst/>
            </a:prstGeom>
            <a:noFill/>
          </p:spPr>
        </p:pic>
        <p:grpSp>
          <p:nvGrpSpPr>
            <p:cNvPr id="116" name="组合 92"/>
            <p:cNvGrpSpPr/>
            <p:nvPr/>
          </p:nvGrpSpPr>
          <p:grpSpPr>
            <a:xfrm>
              <a:off x="0" y="1115604"/>
              <a:ext cx="9144000" cy="5141244"/>
              <a:chOff x="0" y="1115604"/>
              <a:chExt cx="9144000" cy="5141244"/>
            </a:xfrm>
          </p:grpSpPr>
          <p:pic>
            <p:nvPicPr>
              <p:cNvPr id="2097171" name="Picture 6" descr="PZ01WI][M5IVHNP]}59Q8HR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286000" y="2286000"/>
                <a:ext cx="2286000" cy="3505200"/>
              </a:xfrm>
              <a:prstGeom prst="rect">
                <a:avLst/>
              </a:prstGeom>
              <a:noFill/>
            </p:spPr>
          </p:pic>
          <p:pic>
            <p:nvPicPr>
              <p:cNvPr id="2097172" name="Picture 7" descr="ZHHI`NM9N_U)U]~N6CKH2E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572000" y="2590800"/>
                <a:ext cx="2209800" cy="3200400"/>
              </a:xfrm>
              <a:prstGeom prst="rect">
                <a:avLst/>
              </a:prstGeom>
              <a:noFill/>
            </p:spPr>
          </p:pic>
          <p:pic>
            <p:nvPicPr>
              <p:cNvPr id="2097173" name="Picture 9" descr="01RQJBU0J$_JA~F5SD$0ZV9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05600" y="2774156"/>
                <a:ext cx="2438400" cy="3017044"/>
              </a:xfrm>
              <a:prstGeom prst="rect">
                <a:avLst/>
              </a:prstGeom>
              <a:noFill/>
            </p:spPr>
          </p:pic>
          <p:sp>
            <p:nvSpPr>
              <p:cNvPr id="1048747" name="Text Box 16"/>
              <p:cNvSpPr txBox="1">
                <a:spLocks noChangeArrowheads="1"/>
              </p:cNvSpPr>
              <p:nvPr/>
            </p:nvSpPr>
            <p:spPr bwMode="auto">
              <a:xfrm>
                <a:off x="0" y="2743200"/>
                <a:ext cx="762000" cy="368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b="1">
                    <a:solidFill>
                      <a:srgbClr val="004898"/>
                    </a:solidFill>
                  </a:rPr>
                  <a:t>头颅</a:t>
                </a:r>
                <a:endParaRPr lang="zh-CN" altLang="en-US" b="1">
                  <a:solidFill>
                    <a:srgbClr val="004898"/>
                  </a:solidFill>
                </a:endParaRPr>
              </a:p>
            </p:txBody>
          </p:sp>
          <p:sp>
            <p:nvSpPr>
              <p:cNvPr id="1048748" name="Text Box 17"/>
              <p:cNvSpPr txBox="1">
                <a:spLocks noChangeArrowheads="1"/>
              </p:cNvSpPr>
              <p:nvPr/>
            </p:nvSpPr>
            <p:spPr bwMode="auto">
              <a:xfrm>
                <a:off x="2209800" y="2590800"/>
                <a:ext cx="838200" cy="368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b="1">
                    <a:solidFill>
                      <a:srgbClr val="D60093"/>
                    </a:solidFill>
                  </a:rPr>
                  <a:t>脊椎</a:t>
                </a:r>
                <a:endParaRPr lang="zh-CN" altLang="en-US" b="1">
                  <a:solidFill>
                    <a:srgbClr val="D60093"/>
                  </a:solidFill>
                </a:endParaRPr>
              </a:p>
            </p:txBody>
          </p:sp>
          <p:sp>
            <p:nvSpPr>
              <p:cNvPr id="1048749" name="Text Box 18"/>
              <p:cNvSpPr txBox="1">
                <a:spLocks noChangeArrowheads="1"/>
              </p:cNvSpPr>
              <p:nvPr/>
            </p:nvSpPr>
            <p:spPr bwMode="auto">
              <a:xfrm>
                <a:off x="5943600" y="5334000"/>
                <a:ext cx="762000" cy="368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b="1" dirty="0">
                    <a:solidFill>
                      <a:schemeClr val="accent2"/>
                    </a:solidFill>
                  </a:rPr>
                  <a:t>骨盆</a:t>
                </a:r>
                <a:endParaRPr lang="zh-CN" altLang="en-US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048750" name="Text Box 19"/>
              <p:cNvSpPr txBox="1">
                <a:spLocks noChangeArrowheads="1"/>
              </p:cNvSpPr>
              <p:nvPr/>
            </p:nvSpPr>
            <p:spPr bwMode="auto">
              <a:xfrm>
                <a:off x="7848600" y="5888548"/>
                <a:ext cx="685800" cy="368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b="1" dirty="0">
                    <a:solidFill>
                      <a:srgbClr val="004898"/>
                    </a:solidFill>
                  </a:rPr>
                  <a:t>腿骨</a:t>
                </a:r>
                <a:endParaRPr lang="zh-CN" altLang="en-US" b="1" dirty="0">
                  <a:solidFill>
                    <a:srgbClr val="004898"/>
                  </a:solidFill>
                </a:endParaRPr>
              </a:p>
            </p:txBody>
          </p:sp>
          <p:sp>
            <p:nvSpPr>
              <p:cNvPr id="1048751" name="Text Box 21"/>
              <p:cNvSpPr txBox="1">
                <a:spLocks noChangeArrowheads="1"/>
              </p:cNvSpPr>
              <p:nvPr/>
            </p:nvSpPr>
            <p:spPr bwMode="auto">
              <a:xfrm>
                <a:off x="732321" y="1115604"/>
                <a:ext cx="7906072" cy="93916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5000"/>
                  </a:lnSpc>
                  <a:spcBef>
                    <a:spcPct val="20000"/>
                  </a:spcBef>
                </a:pPr>
                <a:r>
                  <a:rPr lang="en-US" altLang="zh-CN" sz="2000" dirty="0"/>
                  <a:t> </a:t>
                </a:r>
                <a:r>
                  <a:rPr lang="zh-CN" altLang="en-US" sz="2400" b="1" dirty="0">
                    <a:solidFill>
                      <a:srgbClr val="FF0000"/>
                    </a:solidFill>
                  </a:rPr>
                  <a:t>高处坠落形成冲击力对人体的伤害是</a:t>
                </a:r>
                <a:endParaRPr lang="en-US" altLang="zh-CN" sz="2400" b="1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05000"/>
                  </a:lnSpc>
                  <a:spcBef>
                    <a:spcPct val="20000"/>
                  </a:spcBef>
                </a:pPr>
                <a:r>
                  <a:rPr lang="en-US" altLang="zh-CN" sz="2400" b="1" dirty="0">
                    <a:solidFill>
                      <a:srgbClr val="FF0000"/>
                    </a:solidFill>
                  </a:rPr>
                  <a:t>                                      </a:t>
                </a:r>
                <a:r>
                  <a:rPr lang="zh-CN" altLang="en-US" sz="2400" b="1" dirty="0">
                    <a:solidFill>
                      <a:srgbClr val="FF0000"/>
                    </a:solidFill>
                  </a:rPr>
                  <a:t>毁灭性的、不可逆转的</a:t>
                </a:r>
                <a:r>
                  <a:rPr lang="zh-CN" altLang="en-US" sz="2000" b="1" dirty="0">
                    <a:solidFill>
                      <a:srgbClr val="FF0000"/>
                    </a:solidFill>
                  </a:rPr>
                  <a:t>！！！</a:t>
                </a:r>
                <a:endParaRPr lang="zh-CN" altLang="en-US" sz="2000" dirty="0"/>
              </a:p>
            </p:txBody>
          </p:sp>
        </p:grpSp>
      </p:grp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2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gradFill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10800000" scaled="1"/>
                </a:gradFill>
              </a:rPr>
              <a:t>高处坠落的危害等级</a:t>
            </a:r>
            <a:endParaRPr lang="zh-CN" altLang="en-US" dirty="0">
              <a:gradFill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10800000" scaled="1"/>
              </a:gradFill>
            </a:endParaRPr>
          </a:p>
        </p:txBody>
      </p:sp>
      <p:sp>
        <p:nvSpPr>
          <p:cNvPr id="1048753" name="内容占位符 3"/>
          <p:cNvSpPr>
            <a:spLocks noGrp="1"/>
          </p:cNvSpPr>
          <p:nvPr>
            <p:ph idx="1"/>
          </p:nvPr>
        </p:nvSpPr>
        <p:spPr>
          <a:xfrm>
            <a:off x="1683892" y="344531"/>
            <a:ext cx="421005" cy="755650"/>
          </a:xfr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en-US" altLang="zh-CN" sz="4800" dirty="0">
                <a:solidFill>
                  <a:schemeClr val="bg1"/>
                </a:solidFill>
                <a:latin typeface="Agency FB" panose="020B0503020202020204" pitchFamily="34" charset="0"/>
                <a:ea typeface="Dotum" panose="020B0600000101010101" pitchFamily="34" charset="-127"/>
              </a:rPr>
              <a:t>2</a:t>
            </a:r>
            <a:endParaRPr lang="zh-CN" altLang="en-US" sz="4800" dirty="0">
              <a:solidFill>
                <a:schemeClr val="bg1"/>
              </a:solidFill>
              <a:latin typeface="Agency FB" panose="020B0503020202020204" pitchFamily="34" charset="0"/>
              <a:ea typeface="Dotum" panose="020B0600000101010101" pitchFamily="34" charset="-127"/>
            </a:endParaRPr>
          </a:p>
        </p:txBody>
      </p:sp>
      <p:sp>
        <p:nvSpPr>
          <p:cNvPr id="1048754" name="Rectangle 3"/>
          <p:cNvSpPr txBox="1">
            <a:spLocks noChangeArrowheads="1"/>
          </p:cNvSpPr>
          <p:nvPr/>
        </p:nvSpPr>
        <p:spPr>
          <a:xfrm>
            <a:off x="1752600" y="1295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zh-CN"/>
              <a:t> </a:t>
            </a:r>
            <a:endParaRPr lang="en-US" altLang="zh-CN"/>
          </a:p>
        </p:txBody>
      </p:sp>
      <p:grpSp>
        <p:nvGrpSpPr>
          <p:cNvPr id="118" name="组合 15"/>
          <p:cNvGrpSpPr/>
          <p:nvPr/>
        </p:nvGrpSpPr>
        <p:grpSpPr>
          <a:xfrm>
            <a:off x="1676400" y="1484784"/>
            <a:ext cx="8799602" cy="4799732"/>
            <a:chOff x="-36602" y="1752600"/>
            <a:chExt cx="8799602" cy="4909467"/>
          </a:xfrm>
        </p:grpSpPr>
        <p:pic>
          <p:nvPicPr>
            <p:cNvPr id="2097174" name="Picture 6" descr="QG(X9)D0UFDBB7(3H4FTF}E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-36602" y="1828800"/>
              <a:ext cx="4419600" cy="3676650"/>
            </a:xfrm>
            <a:prstGeom prst="rect">
              <a:avLst/>
            </a:prstGeom>
            <a:noFill/>
          </p:spPr>
        </p:pic>
        <p:pic>
          <p:nvPicPr>
            <p:cNvPr id="2097175" name="Picture 5" descr="7@6]TXQV8{~[6F]JO03Y1MN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0" y="1828800"/>
              <a:ext cx="4191000" cy="3676650"/>
            </a:xfrm>
            <a:prstGeom prst="rect">
              <a:avLst/>
            </a:prstGeom>
            <a:noFill/>
          </p:spPr>
        </p:pic>
        <p:sp>
          <p:nvSpPr>
            <p:cNvPr id="1048755" name="AutoShape 12"/>
            <p:cNvSpPr>
              <a:spLocks noChangeArrowheads="1"/>
            </p:cNvSpPr>
            <p:nvPr/>
          </p:nvSpPr>
          <p:spPr bwMode="auto">
            <a:xfrm>
              <a:off x="7239000" y="1752600"/>
              <a:ext cx="1524000" cy="914400"/>
            </a:xfrm>
            <a:prstGeom prst="irregularSeal2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b="1" dirty="0">
                  <a:solidFill>
                    <a:srgbClr val="FF0000"/>
                  </a:solidFill>
                </a:rPr>
                <a:t>轮椅人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048756" name="AutoShape 13"/>
            <p:cNvSpPr>
              <a:spLocks noChangeArrowheads="1"/>
            </p:cNvSpPr>
            <p:nvPr/>
          </p:nvSpPr>
          <p:spPr bwMode="auto">
            <a:xfrm>
              <a:off x="2935198" y="5976267"/>
              <a:ext cx="2895600" cy="685800"/>
            </a:xfrm>
            <a:prstGeom prst="horizontalScroll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</a:rPr>
                <a:t>非健康人的悲惨生活</a:t>
              </a:r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48757" name="AutoShape 11"/>
          <p:cNvSpPr>
            <a:spLocks noChangeArrowheads="1"/>
          </p:cNvSpPr>
          <p:nvPr/>
        </p:nvSpPr>
        <p:spPr bwMode="auto">
          <a:xfrm>
            <a:off x="4359589" y="1772816"/>
            <a:ext cx="1524000" cy="9144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zh-CN" altLang="en-US" b="1" dirty="0">
                <a:solidFill>
                  <a:srgbClr val="FF0000"/>
                </a:solidFill>
              </a:rPr>
              <a:t>植物人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8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gradFill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10800000" scaled="1"/>
                </a:gradFill>
              </a:rPr>
              <a:t>高处坠落的危害等级</a:t>
            </a:r>
            <a:endParaRPr lang="zh-CN" altLang="en-US" dirty="0">
              <a:gradFill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10800000" scaled="1"/>
              </a:gradFill>
            </a:endParaRPr>
          </a:p>
        </p:txBody>
      </p:sp>
      <p:sp>
        <p:nvSpPr>
          <p:cNvPr id="1048759" name="内容占位符 3"/>
          <p:cNvSpPr>
            <a:spLocks noGrp="1"/>
          </p:cNvSpPr>
          <p:nvPr>
            <p:ph idx="1"/>
          </p:nvPr>
        </p:nvSpPr>
        <p:spPr>
          <a:xfrm>
            <a:off x="1683892" y="344531"/>
            <a:ext cx="421005" cy="755650"/>
          </a:xfr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en-US" altLang="zh-CN" sz="4800" dirty="0">
                <a:solidFill>
                  <a:schemeClr val="bg1"/>
                </a:solidFill>
                <a:latin typeface="Agency FB" panose="020B0503020202020204" pitchFamily="34" charset="0"/>
                <a:ea typeface="Dotum" panose="020B0600000101010101" pitchFamily="34" charset="-127"/>
              </a:rPr>
              <a:t>2</a:t>
            </a:r>
            <a:endParaRPr lang="zh-CN" altLang="en-US" sz="4800" dirty="0">
              <a:solidFill>
                <a:schemeClr val="bg1"/>
              </a:solidFill>
              <a:latin typeface="Agency FB" panose="020B0503020202020204" pitchFamily="34" charset="0"/>
              <a:ea typeface="Dotum" panose="020B0600000101010101" pitchFamily="34" charset="-127"/>
            </a:endParaRPr>
          </a:p>
        </p:txBody>
      </p:sp>
      <p:sp>
        <p:nvSpPr>
          <p:cNvPr id="1048760" name="Rectangle 3"/>
          <p:cNvSpPr txBox="1">
            <a:spLocks noChangeArrowheads="1"/>
          </p:cNvSpPr>
          <p:nvPr/>
        </p:nvSpPr>
        <p:spPr>
          <a:xfrm>
            <a:off x="1752600" y="1295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zh-CN"/>
              <a:t> </a:t>
            </a:r>
            <a:endParaRPr lang="en-US" altLang="zh-CN"/>
          </a:p>
        </p:txBody>
      </p:sp>
      <p:pic>
        <p:nvPicPr>
          <p:cNvPr id="2097176" name="Picture 4" descr="OA1M_Z$1H]NS%YJW)01ZJ[P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010400" y="1287215"/>
            <a:ext cx="3657600" cy="4724400"/>
          </a:xfrm>
          <a:prstGeom prst="rect">
            <a:avLst/>
          </a:prstGeom>
          <a:noFill/>
        </p:spPr>
      </p:pic>
      <p:pic>
        <p:nvPicPr>
          <p:cNvPr id="2097177" name="Picture 5" descr="Z(IS_Q6TS3{E4QWK{SS7BY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87215"/>
            <a:ext cx="3750108" cy="4724400"/>
          </a:xfrm>
          <a:prstGeom prst="rect">
            <a:avLst/>
          </a:prstGeom>
          <a:noFill/>
        </p:spPr>
      </p:pic>
      <p:sp>
        <p:nvSpPr>
          <p:cNvPr id="1048761" name="AutoShape 7"/>
          <p:cNvSpPr>
            <a:spLocks noChangeArrowheads="1"/>
          </p:cNvSpPr>
          <p:nvPr/>
        </p:nvSpPr>
        <p:spPr bwMode="auto">
          <a:xfrm>
            <a:off x="4727848" y="2060848"/>
            <a:ext cx="2819400" cy="28194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</a:rPr>
              <a:t>拐杖人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48762" name="AutoShape 8"/>
          <p:cNvSpPr>
            <a:spLocks noChangeArrowheads="1"/>
          </p:cNvSpPr>
          <p:nvPr/>
        </p:nvSpPr>
        <p:spPr bwMode="auto">
          <a:xfrm>
            <a:off x="4583832" y="6186726"/>
            <a:ext cx="2895600" cy="6858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</a:rPr>
              <a:t>非健康人的悲惨生活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Picture 4" descr="T5J{OA([~U]L7]~L[4]359A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24000" y="1676400"/>
            <a:ext cx="4495800" cy="4343400"/>
          </a:xfrm>
          <a:prstGeom prst="rect">
            <a:avLst/>
          </a:prstGeom>
          <a:noFill/>
        </p:spPr>
      </p:pic>
      <p:pic>
        <p:nvPicPr>
          <p:cNvPr id="2097179" name="Picture 5" descr="9_TCN]$~)9@5Y[7~VF6B~W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676400"/>
            <a:ext cx="4267200" cy="4410075"/>
          </a:xfrm>
          <a:prstGeom prst="rect">
            <a:avLst/>
          </a:prstGeom>
          <a:noFill/>
        </p:spPr>
      </p:pic>
      <p:sp>
        <p:nvSpPr>
          <p:cNvPr id="1048763" name="AutoShape 10"/>
          <p:cNvSpPr>
            <a:spLocks noChangeArrowheads="1"/>
          </p:cNvSpPr>
          <p:nvPr/>
        </p:nvSpPr>
        <p:spPr bwMode="auto">
          <a:xfrm>
            <a:off x="4343400" y="5562600"/>
            <a:ext cx="4572000" cy="10668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zh-CN" altLang="en-US" sz="3200" b="1">
                <a:solidFill>
                  <a:srgbClr val="D60093"/>
                </a:solidFill>
              </a:rPr>
              <a:t>健康人的幸福</a:t>
            </a:r>
            <a:endParaRPr lang="zh-CN" altLang="en-US" sz="3200" b="1">
              <a:solidFill>
                <a:srgbClr val="D60093"/>
              </a:solidFill>
            </a:endParaRPr>
          </a:p>
        </p:txBody>
      </p:sp>
      <p:sp>
        <p:nvSpPr>
          <p:cNvPr id="1048764" name="标题 2"/>
          <p:cNvSpPr>
            <a:spLocks noGrp="1"/>
          </p:cNvSpPr>
          <p:nvPr>
            <p:ph type="title"/>
          </p:nvPr>
        </p:nvSpPr>
        <p:spPr>
          <a:xfrm>
            <a:off x="2363264" y="416539"/>
            <a:ext cx="7117112" cy="706090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gradFill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10800000" scaled="1"/>
                </a:gradFill>
              </a:rPr>
              <a:t>高处坠落的危害等级</a:t>
            </a:r>
            <a:endParaRPr lang="zh-CN" altLang="en-US" dirty="0">
              <a:gradFill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10800000" scaled="1"/>
              </a:gradFill>
            </a:endParaRPr>
          </a:p>
        </p:txBody>
      </p:sp>
      <p:sp>
        <p:nvSpPr>
          <p:cNvPr id="1048765" name="内容占位符 3"/>
          <p:cNvSpPr>
            <a:spLocks noGrp="1"/>
          </p:cNvSpPr>
          <p:nvPr>
            <p:ph idx="1"/>
          </p:nvPr>
        </p:nvSpPr>
        <p:spPr>
          <a:xfrm>
            <a:off x="1683892" y="344531"/>
            <a:ext cx="421005" cy="755650"/>
          </a:xfr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en-US" altLang="zh-CN" sz="4800" dirty="0">
                <a:solidFill>
                  <a:schemeClr val="bg1"/>
                </a:solidFill>
                <a:latin typeface="Agency FB" panose="020B0503020202020204" pitchFamily="34" charset="0"/>
                <a:ea typeface="Dotum" panose="020B0600000101010101" pitchFamily="34" charset="-127"/>
              </a:rPr>
              <a:t>2</a:t>
            </a:r>
            <a:endParaRPr lang="zh-CN" altLang="en-US" sz="4800" dirty="0">
              <a:solidFill>
                <a:schemeClr val="bg1"/>
              </a:solidFill>
              <a:latin typeface="Agency FB" panose="020B0503020202020204" pitchFamily="34" charset="0"/>
              <a:ea typeface="Dotum" panose="020B0600000101010101" pitchFamily="34" charset="-127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6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gradFill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10800000" scaled="1"/>
                </a:gradFill>
              </a:rPr>
              <a:t>高空坠落的危害等级</a:t>
            </a:r>
            <a:endParaRPr lang="zh-CN" altLang="en-US" dirty="0">
              <a:gradFill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10800000" scaled="1"/>
              </a:gradFill>
            </a:endParaRPr>
          </a:p>
        </p:txBody>
      </p:sp>
      <p:sp>
        <p:nvSpPr>
          <p:cNvPr id="1048767" name="内容占位符 3"/>
          <p:cNvSpPr>
            <a:spLocks noGrp="1"/>
          </p:cNvSpPr>
          <p:nvPr>
            <p:ph idx="1"/>
          </p:nvPr>
        </p:nvSpPr>
        <p:spPr>
          <a:xfrm>
            <a:off x="1683892" y="344531"/>
            <a:ext cx="421005" cy="755650"/>
          </a:xfr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en-US" altLang="zh-CN" sz="4800" dirty="0">
                <a:solidFill>
                  <a:schemeClr val="bg1"/>
                </a:solidFill>
                <a:latin typeface="Agency FB" panose="020B0503020202020204" pitchFamily="34" charset="0"/>
                <a:ea typeface="Dotum" panose="020B0600000101010101" pitchFamily="34" charset="-127"/>
              </a:rPr>
              <a:t>2</a:t>
            </a:r>
            <a:endParaRPr lang="zh-CN" altLang="en-US" sz="4800" dirty="0">
              <a:solidFill>
                <a:schemeClr val="bg1"/>
              </a:solidFill>
              <a:latin typeface="Agency FB" panose="020B0503020202020204" pitchFamily="34" charset="0"/>
              <a:ea typeface="Dotum" panose="020B0600000101010101" pitchFamily="34" charset="-127"/>
            </a:endParaRPr>
          </a:p>
        </p:txBody>
      </p:sp>
      <p:sp>
        <p:nvSpPr>
          <p:cNvPr id="1048768" name="Rectangle 3"/>
          <p:cNvSpPr txBox="1">
            <a:spLocks noChangeArrowheads="1"/>
          </p:cNvSpPr>
          <p:nvPr/>
        </p:nvSpPr>
        <p:spPr>
          <a:xfrm>
            <a:off x="1752600" y="1295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zh-CN"/>
              <a:t> </a:t>
            </a:r>
            <a:endParaRPr lang="en-US" altLang="zh-CN"/>
          </a:p>
        </p:txBody>
      </p:sp>
      <p:pic>
        <p:nvPicPr>
          <p:cNvPr id="2097180" name="Picture 4" descr="Z{V__8[G(8}$@HEWCW_075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95600" y="1340768"/>
            <a:ext cx="6894734" cy="4162858"/>
          </a:xfrm>
          <a:prstGeom prst="rect">
            <a:avLst/>
          </a:prstGeom>
          <a:noFill/>
        </p:spPr>
      </p:pic>
      <p:sp>
        <p:nvSpPr>
          <p:cNvPr id="1048769" name="AutoShape 13"/>
          <p:cNvSpPr>
            <a:spLocks noChangeArrowheads="1"/>
          </p:cNvSpPr>
          <p:nvPr/>
        </p:nvSpPr>
        <p:spPr bwMode="auto">
          <a:xfrm>
            <a:off x="4648200" y="5614045"/>
            <a:ext cx="2895600" cy="670471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</a:rPr>
              <a:t>危害最高等级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69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0" name="Rectangle 3"/>
          <p:cNvSpPr txBox="1">
            <a:spLocks noChangeArrowheads="1"/>
          </p:cNvSpPr>
          <p:nvPr/>
        </p:nvSpPr>
        <p:spPr>
          <a:xfrm>
            <a:off x="1981200" y="1340768"/>
            <a:ext cx="8686800" cy="5136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/>
              <a:t> </a:t>
            </a:r>
            <a:r>
              <a:rPr lang="zh-CN" altLang="en-US" sz="2800" dirty="0"/>
              <a:t>工程建设施工各个分项施工过程中绝大多数涉及到高处作业，高处坠落的风险极高。</a:t>
            </a:r>
            <a:endParaRPr lang="zh-CN" altLang="en-US" sz="2800" dirty="0"/>
          </a:p>
          <a:p>
            <a:r>
              <a:rPr lang="en-US" altLang="zh-CN" sz="2800" dirty="0"/>
              <a:t>1</a:t>
            </a:r>
            <a:r>
              <a:rPr lang="zh-CN" altLang="en-US" sz="2800" dirty="0"/>
              <a:t>、墩身钢筋绑扎施工</a:t>
            </a:r>
            <a:endParaRPr lang="zh-CN" altLang="en-US" sz="2800" dirty="0"/>
          </a:p>
          <a:p>
            <a:r>
              <a:rPr lang="en-US" altLang="zh-CN" sz="2800" dirty="0"/>
              <a:t>2</a:t>
            </a:r>
            <a:r>
              <a:rPr lang="zh-CN" altLang="en-US" sz="2800" dirty="0"/>
              <a:t>、脚手架搭设与拆除施工（包括墩身内外脚手架）</a:t>
            </a:r>
            <a:endParaRPr lang="zh-CN" altLang="en-US" sz="2800" dirty="0"/>
          </a:p>
          <a:p>
            <a:r>
              <a:rPr lang="en-US" altLang="zh-CN" sz="2800" dirty="0"/>
              <a:t>3</a:t>
            </a:r>
            <a:r>
              <a:rPr lang="zh-CN" altLang="en-US" sz="2800" dirty="0"/>
              <a:t>、模板安装与拆除施工</a:t>
            </a:r>
            <a:endParaRPr lang="zh-CN" altLang="en-US" sz="2800" dirty="0"/>
          </a:p>
          <a:p>
            <a:r>
              <a:rPr lang="en-US" altLang="zh-CN" sz="2800" dirty="0"/>
              <a:t>4</a:t>
            </a:r>
            <a:r>
              <a:rPr lang="zh-CN" altLang="en-US" sz="2800" dirty="0"/>
              <a:t>、连续梁（支架、挂蓝）施工</a:t>
            </a:r>
            <a:endParaRPr lang="zh-CN" altLang="en-US" sz="2800" dirty="0"/>
          </a:p>
          <a:p>
            <a:r>
              <a:rPr lang="en-US" altLang="zh-CN" sz="2800" dirty="0"/>
              <a:t>5</a:t>
            </a:r>
            <a:r>
              <a:rPr lang="zh-CN" altLang="en-US" sz="2800" dirty="0"/>
              <a:t>、基坑、脚手架、墩身临边等施工</a:t>
            </a:r>
            <a:endParaRPr lang="zh-CN" altLang="en-US" sz="2800" dirty="0"/>
          </a:p>
          <a:p>
            <a:r>
              <a:rPr lang="en-US" altLang="zh-CN" sz="2800" dirty="0"/>
              <a:t>6</a:t>
            </a:r>
            <a:r>
              <a:rPr lang="zh-CN" altLang="en-US" sz="2800" dirty="0"/>
              <a:t>、箱梁提运架施工</a:t>
            </a:r>
            <a:endParaRPr lang="zh-CN" altLang="en-US" sz="2800" dirty="0"/>
          </a:p>
          <a:p>
            <a:r>
              <a:rPr lang="en-US" altLang="zh-CN" sz="2800" dirty="0"/>
              <a:t>7</a:t>
            </a:r>
            <a:r>
              <a:rPr lang="zh-CN" altLang="en-US" sz="2800" dirty="0"/>
              <a:t>、其他高度</a:t>
            </a:r>
            <a:r>
              <a:rPr lang="en-US" altLang="zh-CN" sz="2800" dirty="0"/>
              <a:t>2</a:t>
            </a:r>
            <a:r>
              <a:rPr lang="zh-CN" altLang="en-US" sz="2800" dirty="0"/>
              <a:t>米及</a:t>
            </a:r>
            <a:r>
              <a:rPr lang="en-US" altLang="zh-CN" sz="2800" dirty="0"/>
              <a:t>2</a:t>
            </a:r>
            <a:r>
              <a:rPr lang="zh-CN" altLang="en-US" sz="2800" dirty="0"/>
              <a:t>米以上的施工作业等</a:t>
            </a:r>
            <a:endParaRPr lang="zh-CN" altLang="en-US" sz="2800" dirty="0"/>
          </a:p>
        </p:txBody>
      </p:sp>
      <p:sp>
        <p:nvSpPr>
          <p:cNvPr id="1048771" name="标题 2"/>
          <p:cNvSpPr>
            <a:spLocks noGrp="1"/>
          </p:cNvSpPr>
          <p:nvPr>
            <p:ph type="title"/>
          </p:nvPr>
        </p:nvSpPr>
        <p:spPr>
          <a:xfrm>
            <a:off x="2363264" y="416539"/>
            <a:ext cx="7117112" cy="706090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gradFill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10800000" scaled="1"/>
                </a:gradFill>
              </a:rPr>
              <a:t>涉及高处作业的工种</a:t>
            </a:r>
            <a:endParaRPr lang="zh-CN" altLang="en-US" dirty="0">
              <a:gradFill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10800000" scaled="1"/>
              </a:gradFill>
            </a:endParaRPr>
          </a:p>
        </p:txBody>
      </p:sp>
      <p:sp>
        <p:nvSpPr>
          <p:cNvPr id="1048772" name="内容占位符 3"/>
          <p:cNvSpPr>
            <a:spLocks noGrp="1"/>
          </p:cNvSpPr>
          <p:nvPr>
            <p:ph idx="1"/>
          </p:nvPr>
        </p:nvSpPr>
        <p:spPr>
          <a:xfrm>
            <a:off x="1683892" y="344531"/>
            <a:ext cx="421005" cy="755650"/>
          </a:xfr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en-US" altLang="zh-CN" sz="4800" dirty="0">
                <a:solidFill>
                  <a:schemeClr val="bg1"/>
                </a:solidFill>
                <a:latin typeface="Agency FB" panose="020B0503020202020204" pitchFamily="34" charset="0"/>
                <a:ea typeface="Dotum" panose="020B0600000101010101" pitchFamily="34" charset="-127"/>
              </a:rPr>
              <a:t>2</a:t>
            </a:r>
            <a:endParaRPr lang="zh-CN" altLang="en-US" sz="4800" dirty="0">
              <a:solidFill>
                <a:schemeClr val="bg1"/>
              </a:solidFill>
              <a:latin typeface="Agency FB" panose="020B0503020202020204" pitchFamily="34" charset="0"/>
              <a:ea typeface="Dotum" panose="020B0600000101010101" pitchFamily="34" charset="-127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4" descr="G(OE$SH`{2T7NZ(2_Z5HZ8R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98410" y="1358184"/>
            <a:ext cx="4597590" cy="5147391"/>
          </a:xfrm>
          <a:prstGeom prst="rect">
            <a:avLst/>
          </a:prstGeom>
          <a:noFill/>
        </p:spPr>
      </p:pic>
      <p:pic>
        <p:nvPicPr>
          <p:cNvPr id="2097159" name="Picture 5" descr=")}~OJE`%W6L3WOJ~S[JMVU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358184"/>
            <a:ext cx="4724400" cy="5147391"/>
          </a:xfrm>
          <a:prstGeom prst="rect">
            <a:avLst/>
          </a:prstGeom>
          <a:noFill/>
        </p:spPr>
      </p:pic>
      <p:sp>
        <p:nvSpPr>
          <p:cNvPr id="1048604" name="Text Box 7"/>
          <p:cNvSpPr txBox="1">
            <a:spLocks noChangeArrowheads="1"/>
          </p:cNvSpPr>
          <p:nvPr/>
        </p:nvSpPr>
        <p:spPr bwMode="auto">
          <a:xfrm>
            <a:off x="4152900" y="620688"/>
            <a:ext cx="3886200" cy="5835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/>
              <a:t>蹦极：勇敢者的游戏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3" name="Rectangle 5"/>
          <p:cNvSpPr txBox="1">
            <a:spLocks noChangeArrowheads="1"/>
          </p:cNvSpPr>
          <p:nvPr/>
        </p:nvSpPr>
        <p:spPr>
          <a:xfrm>
            <a:off x="2135560" y="1844824"/>
            <a:ext cx="8001000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dirty="0"/>
              <a:t>临边作业高处坠落事故，</a:t>
            </a:r>
            <a:endParaRPr lang="zh-CN" altLang="en-US" sz="2800" dirty="0"/>
          </a:p>
          <a:p>
            <a:r>
              <a:rPr lang="zh-CN" altLang="en-US" sz="2800" dirty="0"/>
              <a:t>洞口作业高处坠落事故，</a:t>
            </a:r>
            <a:endParaRPr lang="zh-CN" altLang="en-US" sz="2800" dirty="0"/>
          </a:p>
          <a:p>
            <a:r>
              <a:rPr lang="zh-CN" altLang="en-US" sz="2800" dirty="0"/>
              <a:t>攀登作业高处坠落事故，</a:t>
            </a:r>
            <a:endParaRPr lang="zh-CN" altLang="en-US" sz="2800" dirty="0"/>
          </a:p>
          <a:p>
            <a:r>
              <a:rPr lang="zh-CN" altLang="en-US" sz="2800" dirty="0"/>
              <a:t>悬空作业高处坠落事故，</a:t>
            </a:r>
            <a:endParaRPr lang="zh-CN" altLang="en-US" sz="2800" dirty="0"/>
          </a:p>
          <a:p>
            <a:r>
              <a:rPr lang="zh-CN" altLang="en-US" sz="2800" dirty="0"/>
              <a:t>操作平台作业高处坠落事故，</a:t>
            </a:r>
            <a:endParaRPr lang="zh-CN" altLang="en-US" sz="2800" dirty="0"/>
          </a:p>
          <a:p>
            <a:r>
              <a:rPr lang="zh-CN" altLang="en-US" sz="2800" dirty="0"/>
              <a:t>交叉作业高处坠落事故等</a:t>
            </a:r>
            <a:r>
              <a:rPr lang="zh-CN" altLang="en-US" dirty="0"/>
              <a:t> </a:t>
            </a:r>
            <a:endParaRPr lang="zh-CN" altLang="en-US" dirty="0"/>
          </a:p>
        </p:txBody>
      </p:sp>
      <p:sp>
        <p:nvSpPr>
          <p:cNvPr id="1048774" name="Rectangle 4"/>
          <p:cNvSpPr>
            <a:spLocks noChangeArrowheads="1"/>
          </p:cNvSpPr>
          <p:nvPr/>
        </p:nvSpPr>
        <p:spPr bwMode="auto">
          <a:xfrm>
            <a:off x="2423592" y="332656"/>
            <a:ext cx="7162800" cy="914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zh-CN" altLang="en-US" sz="2800" dirty="0"/>
              <a:t>高处作业者工作时所处的部位不同</a:t>
            </a:r>
            <a:r>
              <a:rPr lang="zh-CN" altLang="en-US" sz="3600" dirty="0"/>
              <a:t> </a:t>
            </a:r>
            <a:endParaRPr lang="zh-CN" altLang="en-US" sz="3600" dirty="0"/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5" name="Rectangle 4"/>
          <p:cNvSpPr>
            <a:spLocks noChangeArrowheads="1"/>
          </p:cNvSpPr>
          <p:nvPr/>
        </p:nvSpPr>
        <p:spPr bwMode="auto">
          <a:xfrm>
            <a:off x="2423592" y="332656"/>
            <a:ext cx="7162800" cy="914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zh-CN" altLang="en-US" sz="2800" dirty="0"/>
              <a:t>高处坠落事故多发原因</a:t>
            </a:r>
            <a:endParaRPr lang="zh-CN" altLang="en-US" sz="3600" dirty="0"/>
          </a:p>
        </p:txBody>
      </p:sp>
      <p:pic>
        <p:nvPicPr>
          <p:cNvPr id="2097181" name="Picture 5" descr="L_ZEX]HE3RY)6WU`{A@R)_T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24000" y="1371600"/>
            <a:ext cx="46482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2" name="Picture 6" descr="DSCF01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523" y="4290238"/>
            <a:ext cx="449580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3" name="Picture 7" descr="DSCN08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371600"/>
            <a:ext cx="4508966" cy="299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4267200"/>
            <a:ext cx="4724400" cy="3076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76" name="AutoShape 10"/>
          <p:cNvSpPr>
            <a:spLocks noChangeArrowheads="1"/>
          </p:cNvSpPr>
          <p:nvPr/>
        </p:nvSpPr>
        <p:spPr bwMode="auto">
          <a:xfrm>
            <a:off x="4727848" y="1484784"/>
            <a:ext cx="2779738" cy="2057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b="1" dirty="0">
                <a:solidFill>
                  <a:srgbClr val="990000"/>
                </a:solidFill>
              </a:rPr>
              <a:t>施工现场的“牛人”</a:t>
            </a:r>
            <a:endParaRPr lang="zh-CN" altLang="en-US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7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9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9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8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76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7" name="Rectangle 4"/>
          <p:cNvSpPr>
            <a:spLocks noChangeArrowheads="1"/>
          </p:cNvSpPr>
          <p:nvPr/>
        </p:nvSpPr>
        <p:spPr bwMode="auto">
          <a:xfrm>
            <a:off x="2423592" y="332656"/>
            <a:ext cx="7162800" cy="914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zh-CN" altLang="en-US" sz="2800" dirty="0"/>
              <a:t>高处坠落事故多发原因</a:t>
            </a:r>
            <a:endParaRPr lang="zh-CN" altLang="en-US" sz="3600" dirty="0"/>
          </a:p>
        </p:txBody>
      </p:sp>
      <p:pic>
        <p:nvPicPr>
          <p:cNvPr id="2097185" name="Picture 1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71761" y="1357584"/>
            <a:ext cx="3090863" cy="2652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6" name="Picture 15" descr="R{$64GGLO@Z9{ZO%WOA[1F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9616" y="3999184"/>
            <a:ext cx="3456384" cy="2889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7" name="Picture 17" descr="95`~]80H45]]K3RF`HG($8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1357584"/>
            <a:ext cx="30480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8" name="Picture 19" descr="IMG_15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999184"/>
            <a:ext cx="3200400" cy="2889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9" name="Picture 23" descr="0610song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1357584"/>
            <a:ext cx="3276600" cy="264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8" name="Rectangle 4"/>
          <p:cNvSpPr>
            <a:spLocks noChangeArrowheads="1"/>
          </p:cNvSpPr>
          <p:nvPr/>
        </p:nvSpPr>
        <p:spPr bwMode="auto">
          <a:xfrm>
            <a:off x="2423592" y="332656"/>
            <a:ext cx="7162800" cy="9144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zh-CN" altLang="en-US" sz="2800" dirty="0"/>
              <a:t>高处坠落事故多发原因</a:t>
            </a:r>
            <a:endParaRPr lang="zh-CN" altLang="en-US" sz="3600" dirty="0"/>
          </a:p>
        </p:txBody>
      </p:sp>
      <p:sp>
        <p:nvSpPr>
          <p:cNvPr id="1048779" name="WordArt 6"/>
          <p:cNvSpPr>
            <a:spLocks noChangeArrowheads="1" noChangeShapeType="1" noTextEdit="1"/>
          </p:cNvSpPr>
          <p:nvPr/>
        </p:nvSpPr>
        <p:spPr bwMode="auto">
          <a:xfrm>
            <a:off x="1828800" y="5486400"/>
            <a:ext cx="7391400" cy="1143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 kern="10" spc="720" dirty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系安全带却不挂挂钩，做样子！！</a:t>
            </a:r>
            <a:endParaRPr lang="zh-CN" altLang="en-US" sz="3600" kern="10" spc="720" dirty="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48780" name="Rectangle 3"/>
          <p:cNvSpPr txBox="1">
            <a:spLocks noChangeArrowheads="1"/>
          </p:cNvSpPr>
          <p:nvPr/>
        </p:nvSpPr>
        <p:spPr>
          <a:xfrm>
            <a:off x="1524000" y="1247056"/>
            <a:ext cx="9144000" cy="46505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latin typeface="+mn-ea"/>
              </a:rPr>
              <a:t>1</a:t>
            </a:r>
            <a:r>
              <a:rPr lang="zh-CN" altLang="en-US" sz="2000" dirty="0">
                <a:latin typeface="+mn-ea"/>
              </a:rPr>
              <a:t>、人的不安全行为：</a:t>
            </a:r>
            <a:endParaRPr lang="zh-CN" altLang="en-US" sz="2000" dirty="0">
              <a:latin typeface="+mn-ea"/>
            </a:endParaRPr>
          </a:p>
          <a:p>
            <a:r>
              <a:rPr lang="zh-CN" altLang="en-US" sz="2000" dirty="0">
                <a:latin typeface="+mn-ea"/>
              </a:rPr>
              <a:t>（</a:t>
            </a:r>
            <a:r>
              <a:rPr lang="en-US" altLang="zh-CN" sz="2000" dirty="0">
                <a:latin typeface="+mn-ea"/>
              </a:rPr>
              <a:t>1</a:t>
            </a:r>
            <a:r>
              <a:rPr lang="zh-CN" altLang="en-US" sz="2000" dirty="0">
                <a:latin typeface="+mn-ea"/>
              </a:rPr>
              <a:t>）身患有高血压、心脏病、贫血、癫痫病人作业者本身患有高血压、心脏病、贫血、癫痫病等妨碍高处作业的疾病或生理缺陷。 </a:t>
            </a:r>
            <a:endParaRPr lang="zh-CN" altLang="en-US" sz="2000" dirty="0">
              <a:latin typeface="+mn-ea"/>
            </a:endParaRPr>
          </a:p>
          <a:p>
            <a:r>
              <a:rPr lang="zh-CN" altLang="en-US" sz="2000" dirty="0">
                <a:latin typeface="+mn-ea"/>
              </a:rPr>
              <a:t>（</a:t>
            </a:r>
            <a:r>
              <a:rPr lang="en-US" altLang="zh-CN" sz="2000" dirty="0">
                <a:latin typeface="+mn-ea"/>
              </a:rPr>
              <a:t>2</a:t>
            </a:r>
            <a:r>
              <a:rPr lang="zh-CN" altLang="en-US" sz="2000" dirty="0">
                <a:latin typeface="+mn-ea"/>
              </a:rPr>
              <a:t>）作业者生理或心理上过度疲劳，使之注意力分散，反应迟缓，动作失误或思维判断失误增多，导致事故发生。</a:t>
            </a:r>
            <a:endParaRPr lang="zh-CN" altLang="en-US" sz="2000" dirty="0">
              <a:latin typeface="+mn-ea"/>
            </a:endParaRPr>
          </a:p>
          <a:p>
            <a:r>
              <a:rPr lang="zh-CN" altLang="en-US" sz="2000" dirty="0">
                <a:latin typeface="+mn-ea"/>
              </a:rPr>
              <a:t>（</a:t>
            </a:r>
            <a:r>
              <a:rPr lang="en-US" altLang="zh-CN" sz="2000" dirty="0">
                <a:latin typeface="+mn-ea"/>
              </a:rPr>
              <a:t>3</a:t>
            </a:r>
            <a:r>
              <a:rPr lang="zh-CN" altLang="en-US" sz="2000" dirty="0">
                <a:latin typeface="+mn-ea"/>
              </a:rPr>
              <a:t>）走动时不慎踩空或脚底打滑、移动换位后未及时挂安全带挂钩。</a:t>
            </a:r>
            <a:endParaRPr lang="zh-CN" altLang="en-US" sz="2000" dirty="0">
              <a:latin typeface="+mn-ea"/>
            </a:endParaRPr>
          </a:p>
          <a:p>
            <a:r>
              <a:rPr lang="zh-CN" altLang="en-US" sz="2000" dirty="0">
                <a:latin typeface="+mn-ea"/>
              </a:rPr>
              <a:t>（</a:t>
            </a:r>
            <a:r>
              <a:rPr lang="en-US" altLang="zh-CN" sz="2000" dirty="0">
                <a:latin typeface="+mn-ea"/>
              </a:rPr>
              <a:t>4</a:t>
            </a:r>
            <a:r>
              <a:rPr lang="zh-CN" altLang="en-US" sz="2000" dirty="0">
                <a:latin typeface="+mn-ea"/>
              </a:rPr>
              <a:t>）操作时弯腰、转身时不慎碰撞杆件等，使身体失去平衡。</a:t>
            </a:r>
            <a:endParaRPr lang="zh-CN" altLang="en-US" sz="2000" dirty="0">
              <a:latin typeface="+mn-ea"/>
            </a:endParaRPr>
          </a:p>
          <a:p>
            <a:r>
              <a:rPr lang="zh-CN" altLang="en-US" sz="2000" dirty="0">
                <a:latin typeface="+mn-ea"/>
              </a:rPr>
              <a:t>（</a:t>
            </a:r>
            <a:r>
              <a:rPr lang="en-US" altLang="zh-CN" sz="2000" dirty="0">
                <a:latin typeface="+mn-ea"/>
              </a:rPr>
              <a:t>5</a:t>
            </a:r>
            <a:r>
              <a:rPr lang="zh-CN" altLang="en-US" sz="2000" dirty="0">
                <a:latin typeface="+mn-ea"/>
              </a:rPr>
              <a:t>） 作业者对安全操作技术不掌握、习惯性违章。如悬空作业时未系或未正确使用安全带，安全带挂钩未挂在牢固的挂钩地方、酒后   从事高空作业等</a:t>
            </a:r>
            <a:r>
              <a:rPr lang="zh-CN" altLang="en-US" sz="1800" dirty="0">
                <a:latin typeface="+mn-ea"/>
              </a:rPr>
              <a:t>。</a:t>
            </a:r>
            <a:endParaRPr lang="zh-CN" altLang="en-US" sz="1800" dirty="0">
              <a:latin typeface="+mn-ea"/>
            </a:endParaRPr>
          </a:p>
          <a:p>
            <a:r>
              <a:rPr lang="zh-CN" altLang="en-US" sz="2000" dirty="0">
                <a:latin typeface="+mn-ea"/>
              </a:rPr>
              <a:t>（</a:t>
            </a:r>
            <a:r>
              <a:rPr lang="en-US" altLang="zh-CN" sz="2000" dirty="0">
                <a:latin typeface="+mn-ea"/>
              </a:rPr>
              <a:t>6</a:t>
            </a:r>
            <a:r>
              <a:rPr lang="zh-CN" altLang="en-US" sz="2000" dirty="0">
                <a:latin typeface="+mn-ea"/>
              </a:rPr>
              <a:t>）心存侥幸心理，如“飞鸟拉粪，那会落到我头上” 、“我就临时弄一下就好了，不用系安全带”等麻痹大意心理。</a:t>
            </a:r>
            <a:endParaRPr lang="zh-CN" altLang="en-US" sz="20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48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79" grpId="0"/>
      <p:bldP spid="104878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组合 32"/>
          <p:cNvGrpSpPr/>
          <p:nvPr/>
        </p:nvGrpSpPr>
        <p:grpSpPr>
          <a:xfrm>
            <a:off x="4319803" y="2924944"/>
            <a:ext cx="576064" cy="576064"/>
            <a:chOff x="3079003" y="3356992"/>
            <a:chExt cx="576064" cy="576064"/>
          </a:xfrm>
        </p:grpSpPr>
        <p:sp>
          <p:nvSpPr>
            <p:cNvPr id="1048781" name="椭圆 8"/>
            <p:cNvSpPr/>
            <p:nvPr/>
          </p:nvSpPr>
          <p:spPr>
            <a:xfrm>
              <a:off x="3151011" y="3429000"/>
              <a:ext cx="432048" cy="432048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782" name="弧形 9"/>
            <p:cNvSpPr/>
            <p:nvPr/>
          </p:nvSpPr>
          <p:spPr>
            <a:xfrm>
              <a:off x="3079003" y="3356992"/>
              <a:ext cx="576064" cy="576064"/>
            </a:xfrm>
            <a:prstGeom prst="arc">
              <a:avLst>
                <a:gd name="adj1" fmla="val 16229454"/>
                <a:gd name="adj2" fmla="val 5797492"/>
              </a:avLst>
            </a:prstGeom>
            <a:ln w="19050">
              <a:gradFill flip="none" rotWithShape="1">
                <a:gsLst>
                  <a:gs pos="0">
                    <a:srgbClr val="0070C0"/>
                  </a:gs>
                  <a:gs pos="92000">
                    <a:srgbClr val="00B0F0">
                      <a:alpha val="0"/>
                    </a:srgbClr>
                  </a:gs>
                </a:gsLst>
                <a:lin ang="108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783" name="TextBox 24"/>
            <p:cNvSpPr txBox="1"/>
            <p:nvPr/>
          </p:nvSpPr>
          <p:spPr>
            <a:xfrm>
              <a:off x="3211178" y="3380742"/>
              <a:ext cx="32131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+mj-ea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+mj-ea"/>
              </a:endParaRPr>
            </a:p>
          </p:txBody>
        </p:sp>
      </p:grpSp>
      <p:sp>
        <p:nvSpPr>
          <p:cNvPr id="1048784" name="TextBox 28"/>
          <p:cNvSpPr txBox="1"/>
          <p:nvPr/>
        </p:nvSpPr>
        <p:spPr>
          <a:xfrm>
            <a:off x="4518362" y="3595663"/>
            <a:ext cx="17068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gradFill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10800000" scaled="1"/>
                </a:gradFill>
              </a:rPr>
              <a:t>高处坠落</a:t>
            </a:r>
            <a:endParaRPr lang="en-US" altLang="zh-CN" dirty="0">
              <a:gradFill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10800000" scaled="1"/>
              </a:gradFill>
            </a:endParaRPr>
          </a:p>
          <a:p>
            <a:r>
              <a:rPr lang="zh-CN" altLang="en-US" sz="2400" b="1" dirty="0">
                <a:gradFill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10800000" scaled="1"/>
                </a:gradFill>
              </a:rPr>
              <a:t>的危害等级</a:t>
            </a:r>
            <a:endParaRPr lang="zh-CN" altLang="en-US" sz="2400" b="1" dirty="0">
              <a:gradFill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10800000" scaled="1"/>
              </a:gradFill>
            </a:endParaRPr>
          </a:p>
        </p:txBody>
      </p:sp>
      <p:sp>
        <p:nvSpPr>
          <p:cNvPr id="1048785" name="矩形 39"/>
          <p:cNvSpPr/>
          <p:nvPr/>
        </p:nvSpPr>
        <p:spPr>
          <a:xfrm>
            <a:off x="4399371" y="3569206"/>
            <a:ext cx="112596" cy="720080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9" name="组合 3"/>
          <p:cNvGrpSpPr/>
          <p:nvPr/>
        </p:nvGrpSpPr>
        <p:grpSpPr>
          <a:xfrm>
            <a:off x="2135560" y="2924944"/>
            <a:ext cx="8326218" cy="1407954"/>
            <a:chOff x="611560" y="2924944"/>
            <a:chExt cx="8326218" cy="1407954"/>
          </a:xfrm>
        </p:grpSpPr>
        <p:cxnSp>
          <p:nvCxnSpPr>
            <p:cNvPr id="3145741" name="直接连接符 17"/>
            <p:cNvCxnSpPr>
              <a:endCxn id="1048781" idx="2"/>
            </p:cNvCxnSpPr>
            <p:nvPr/>
          </p:nvCxnSpPr>
          <p:spPr>
            <a:xfrm>
              <a:off x="1196747" y="3212976"/>
              <a:ext cx="1671064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2" name="直接连接符 19"/>
            <p:cNvCxnSpPr/>
            <p:nvPr/>
          </p:nvCxnSpPr>
          <p:spPr>
            <a:xfrm flipV="1">
              <a:off x="5556110" y="3210304"/>
              <a:ext cx="1608178" cy="534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3" name="直接连接符 21"/>
            <p:cNvCxnSpPr>
              <a:endCxn id="1048789" idx="2"/>
            </p:cNvCxnSpPr>
            <p:nvPr/>
          </p:nvCxnSpPr>
          <p:spPr>
            <a:xfrm>
              <a:off x="3371867" y="3212976"/>
              <a:ext cx="1680187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0" name="组合 31"/>
            <p:cNvGrpSpPr/>
            <p:nvPr/>
          </p:nvGrpSpPr>
          <p:grpSpPr>
            <a:xfrm>
              <a:off x="611560" y="2924944"/>
              <a:ext cx="576064" cy="576064"/>
              <a:chOff x="1180377" y="3356992"/>
              <a:chExt cx="576064" cy="576064"/>
            </a:xfrm>
          </p:grpSpPr>
          <p:sp>
            <p:nvSpPr>
              <p:cNvPr id="1048786" name="椭圆 4"/>
              <p:cNvSpPr/>
              <p:nvPr/>
            </p:nvSpPr>
            <p:spPr>
              <a:xfrm>
                <a:off x="1252385" y="3429000"/>
                <a:ext cx="432048" cy="4320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787" name="弧形 5"/>
              <p:cNvSpPr/>
              <p:nvPr/>
            </p:nvSpPr>
            <p:spPr>
              <a:xfrm>
                <a:off x="1180377" y="3356992"/>
                <a:ext cx="576064" cy="576064"/>
              </a:xfrm>
              <a:prstGeom prst="arc">
                <a:avLst>
                  <a:gd name="adj1" fmla="val 16229454"/>
                  <a:gd name="adj2" fmla="val 5797492"/>
                </a:avLst>
              </a:prstGeom>
              <a:ln w="1905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92000">
                      <a:srgbClr val="00B0F0">
                        <a:alpha val="0"/>
                      </a:srgbClr>
                    </a:gs>
                  </a:gsLst>
                  <a:lin ang="108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788" name="TextBox 23"/>
              <p:cNvSpPr txBox="1"/>
              <p:nvPr/>
            </p:nvSpPr>
            <p:spPr>
              <a:xfrm>
                <a:off x="1354021" y="3386086"/>
                <a:ext cx="255270" cy="52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  <a:latin typeface="Agency FB" panose="020B0503020202020204" pitchFamily="34" charset="0"/>
                    <a:ea typeface="+mj-ea"/>
                  </a:rPr>
                  <a:t>1</a:t>
                </a:r>
                <a:endParaRPr lang="zh-CN" altLang="en-US" sz="2800" dirty="0">
                  <a:solidFill>
                    <a:schemeClr val="bg1"/>
                  </a:solidFill>
                  <a:latin typeface="Agency FB" panose="020B0503020202020204" pitchFamily="34" charset="0"/>
                  <a:ea typeface="+mj-ea"/>
                </a:endParaRPr>
              </a:p>
            </p:txBody>
          </p:sp>
        </p:grpSp>
        <p:grpSp>
          <p:nvGrpSpPr>
            <p:cNvPr id="131" name="组合 33"/>
            <p:cNvGrpSpPr/>
            <p:nvPr/>
          </p:nvGrpSpPr>
          <p:grpSpPr>
            <a:xfrm>
              <a:off x="4980046" y="2924944"/>
              <a:ext cx="576064" cy="576064"/>
              <a:chOff x="4977629" y="3356992"/>
              <a:chExt cx="576064" cy="576064"/>
            </a:xfrm>
          </p:grpSpPr>
          <p:sp>
            <p:nvSpPr>
              <p:cNvPr id="1048789" name="椭圆 11"/>
              <p:cNvSpPr/>
              <p:nvPr/>
            </p:nvSpPr>
            <p:spPr>
              <a:xfrm>
                <a:off x="5049637" y="3429000"/>
                <a:ext cx="432048" cy="4320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790" name="弧形 12"/>
              <p:cNvSpPr/>
              <p:nvPr/>
            </p:nvSpPr>
            <p:spPr>
              <a:xfrm>
                <a:off x="4977629" y="3356992"/>
                <a:ext cx="576064" cy="576064"/>
              </a:xfrm>
              <a:prstGeom prst="arc">
                <a:avLst>
                  <a:gd name="adj1" fmla="val 16229454"/>
                  <a:gd name="adj2" fmla="val 5797492"/>
                </a:avLst>
              </a:prstGeom>
              <a:ln w="1905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92000">
                      <a:srgbClr val="00B0F0">
                        <a:alpha val="0"/>
                      </a:srgbClr>
                    </a:gs>
                  </a:gsLst>
                  <a:lin ang="108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791" name="TextBox 25"/>
              <p:cNvSpPr txBox="1"/>
              <p:nvPr/>
            </p:nvSpPr>
            <p:spPr>
              <a:xfrm>
                <a:off x="5109360" y="3386086"/>
                <a:ext cx="332740" cy="52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  <a:latin typeface="Agency FB" panose="020B0503020202020204" pitchFamily="34" charset="0"/>
                    <a:ea typeface="+mj-ea"/>
                  </a:rPr>
                  <a:t>3</a:t>
                </a:r>
                <a:endParaRPr lang="zh-CN" altLang="en-US" sz="2800" dirty="0">
                  <a:solidFill>
                    <a:schemeClr val="bg1"/>
                  </a:solidFill>
                  <a:latin typeface="Agency FB" panose="020B0503020202020204" pitchFamily="34" charset="0"/>
                  <a:ea typeface="+mj-ea"/>
                </a:endParaRPr>
              </a:p>
            </p:txBody>
          </p:sp>
        </p:grpSp>
        <p:grpSp>
          <p:nvGrpSpPr>
            <p:cNvPr id="132" name="组合 34"/>
            <p:cNvGrpSpPr/>
            <p:nvPr/>
          </p:nvGrpSpPr>
          <p:grpSpPr>
            <a:xfrm>
              <a:off x="7164288" y="2924944"/>
              <a:ext cx="576064" cy="576064"/>
              <a:chOff x="6876256" y="3356992"/>
              <a:chExt cx="576064" cy="576064"/>
            </a:xfrm>
          </p:grpSpPr>
          <p:sp>
            <p:nvSpPr>
              <p:cNvPr id="1048792" name="椭圆 14"/>
              <p:cNvSpPr/>
              <p:nvPr/>
            </p:nvSpPr>
            <p:spPr>
              <a:xfrm>
                <a:off x="6948264" y="3429000"/>
                <a:ext cx="432048" cy="4320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793" name="弧形 15"/>
              <p:cNvSpPr/>
              <p:nvPr/>
            </p:nvSpPr>
            <p:spPr>
              <a:xfrm flipH="1">
                <a:off x="6876256" y="3356992"/>
                <a:ext cx="576064" cy="576064"/>
              </a:xfrm>
              <a:prstGeom prst="arc">
                <a:avLst>
                  <a:gd name="adj1" fmla="val 16229454"/>
                  <a:gd name="adj2" fmla="val 5797492"/>
                </a:avLst>
              </a:prstGeom>
              <a:ln w="1905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92000">
                      <a:srgbClr val="00B0F0">
                        <a:alpha val="0"/>
                      </a:srgbClr>
                    </a:gs>
                  </a:gsLst>
                  <a:lin ang="108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794" name="TextBox 26"/>
              <p:cNvSpPr txBox="1"/>
              <p:nvPr/>
            </p:nvSpPr>
            <p:spPr>
              <a:xfrm>
                <a:off x="7007639" y="3383414"/>
                <a:ext cx="318770" cy="52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  <a:latin typeface="Agency FB" panose="020B0503020202020204" pitchFamily="34" charset="0"/>
                    <a:ea typeface="+mj-ea"/>
                  </a:rPr>
                  <a:t>4</a:t>
                </a:r>
                <a:endParaRPr lang="zh-CN" altLang="en-US" sz="2800" dirty="0">
                  <a:solidFill>
                    <a:schemeClr val="bg1"/>
                  </a:solidFill>
                  <a:latin typeface="Agency FB" panose="020B0503020202020204" pitchFamily="34" charset="0"/>
                  <a:ea typeface="+mj-ea"/>
                </a:endParaRPr>
              </a:p>
            </p:txBody>
          </p:sp>
        </p:grpSp>
        <p:sp>
          <p:nvSpPr>
            <p:cNvPr id="1048795" name="TextBox 27"/>
            <p:cNvSpPr txBox="1"/>
            <p:nvPr/>
          </p:nvSpPr>
          <p:spPr>
            <a:xfrm>
              <a:off x="802019" y="3595663"/>
              <a:ext cx="1706880" cy="737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</a:rPr>
                <a:t>高处作业</a:t>
              </a:r>
              <a:endParaRPr lang="en-US" altLang="zh-CN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zh-CN" altLang="en-US" sz="2400" b="1" dirty="0">
                  <a:solidFill>
                    <a:schemeClr val="bg1">
                      <a:lumMod val="50000"/>
                    </a:schemeClr>
                  </a:solidFill>
                </a:rPr>
                <a:t>定义及特点</a:t>
              </a:r>
              <a:endParaRPr lang="zh-CN" altLang="en-US" sz="2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48796" name="TextBox 29"/>
            <p:cNvSpPr txBox="1"/>
            <p:nvPr/>
          </p:nvSpPr>
          <p:spPr>
            <a:xfrm>
              <a:off x="5147118" y="3595663"/>
              <a:ext cx="1706880" cy="737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</a:rPr>
                <a:t>高处坠落</a:t>
              </a:r>
              <a:endParaRPr lang="en-US" altLang="zh-CN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zh-CN" altLang="en-US" sz="2400" b="1" dirty="0">
                  <a:solidFill>
                    <a:schemeClr val="bg1">
                      <a:lumMod val="50000"/>
                    </a:schemeClr>
                  </a:solidFill>
                </a:rPr>
                <a:t>的事故案例</a:t>
              </a:r>
              <a:endParaRPr lang="zh-CN" altLang="en-US" sz="2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48797" name="TextBox 30"/>
            <p:cNvSpPr txBox="1"/>
            <p:nvPr/>
          </p:nvSpPr>
          <p:spPr>
            <a:xfrm>
              <a:off x="7230898" y="3595663"/>
              <a:ext cx="1706880" cy="737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</a:rPr>
                <a:t>高处坠落</a:t>
              </a:r>
              <a:endParaRPr lang="en-US" altLang="zh-CN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zh-CN" altLang="en-US" sz="2400" b="1" dirty="0">
                  <a:solidFill>
                    <a:schemeClr val="bg1">
                      <a:lumMod val="50000"/>
                    </a:schemeClr>
                  </a:solidFill>
                </a:rPr>
                <a:t>的预防措施</a:t>
              </a:r>
              <a:endParaRPr lang="zh-CN" altLang="en-US" sz="2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48798" name="矩形 38"/>
            <p:cNvSpPr/>
            <p:nvPr/>
          </p:nvSpPr>
          <p:spPr>
            <a:xfrm>
              <a:off x="683568" y="3573016"/>
              <a:ext cx="112596" cy="7200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799" name="矩形 40"/>
            <p:cNvSpPr/>
            <p:nvPr/>
          </p:nvSpPr>
          <p:spPr>
            <a:xfrm>
              <a:off x="5043472" y="3565703"/>
              <a:ext cx="112596" cy="7200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800" name="矩形 41"/>
            <p:cNvSpPr/>
            <p:nvPr/>
          </p:nvSpPr>
          <p:spPr>
            <a:xfrm>
              <a:off x="7142998" y="3565325"/>
              <a:ext cx="112596" cy="7200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advTm="1000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组合 33"/>
          <p:cNvGrpSpPr/>
          <p:nvPr/>
        </p:nvGrpSpPr>
        <p:grpSpPr>
          <a:xfrm>
            <a:off x="6504046" y="2924944"/>
            <a:ext cx="576064" cy="576064"/>
            <a:chOff x="4977629" y="3356992"/>
            <a:chExt cx="576064" cy="576064"/>
          </a:xfrm>
        </p:grpSpPr>
        <p:sp>
          <p:nvSpPr>
            <p:cNvPr id="1048804" name="椭圆 11"/>
            <p:cNvSpPr/>
            <p:nvPr/>
          </p:nvSpPr>
          <p:spPr>
            <a:xfrm>
              <a:off x="5049637" y="3429000"/>
              <a:ext cx="432048" cy="432048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805" name="弧形 12"/>
            <p:cNvSpPr/>
            <p:nvPr/>
          </p:nvSpPr>
          <p:spPr>
            <a:xfrm>
              <a:off x="4977629" y="3356992"/>
              <a:ext cx="576064" cy="576064"/>
            </a:xfrm>
            <a:prstGeom prst="arc">
              <a:avLst>
                <a:gd name="adj1" fmla="val 16229454"/>
                <a:gd name="adj2" fmla="val 5797492"/>
              </a:avLst>
            </a:prstGeom>
            <a:ln w="19050">
              <a:gradFill flip="none" rotWithShape="1">
                <a:gsLst>
                  <a:gs pos="0">
                    <a:srgbClr val="0070C0"/>
                  </a:gs>
                  <a:gs pos="92000">
                    <a:srgbClr val="00B0F0">
                      <a:alpha val="0"/>
                    </a:srgbClr>
                  </a:gs>
                </a:gsLst>
                <a:lin ang="108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806" name="TextBox 25"/>
            <p:cNvSpPr txBox="1"/>
            <p:nvPr/>
          </p:nvSpPr>
          <p:spPr>
            <a:xfrm>
              <a:off x="5109360" y="3386086"/>
              <a:ext cx="33274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+mj-ea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+mj-ea"/>
              </a:endParaRPr>
            </a:p>
          </p:txBody>
        </p:sp>
      </p:grpSp>
      <p:sp>
        <p:nvSpPr>
          <p:cNvPr id="1048807" name="TextBox 29"/>
          <p:cNvSpPr txBox="1"/>
          <p:nvPr/>
        </p:nvSpPr>
        <p:spPr>
          <a:xfrm>
            <a:off x="6671118" y="3595663"/>
            <a:ext cx="17068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gradFill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10800000" scaled="1"/>
                </a:gradFill>
              </a:defRPr>
            </a:lvl1pPr>
          </a:lstStyle>
          <a:p>
            <a:r>
              <a:rPr lang="zh-CN" altLang="en-US" dirty="0"/>
              <a:t>高处坠落</a:t>
            </a:r>
            <a:endParaRPr lang="en-US" altLang="zh-CN" dirty="0"/>
          </a:p>
          <a:p>
            <a:r>
              <a:rPr lang="zh-CN" altLang="en-US" sz="2400" b="1" dirty="0"/>
              <a:t>的事故案例</a:t>
            </a:r>
            <a:endParaRPr lang="zh-CN" altLang="en-US" sz="2400" b="1" dirty="0"/>
          </a:p>
        </p:txBody>
      </p:sp>
      <p:sp>
        <p:nvSpPr>
          <p:cNvPr id="1048808" name="矩形 40"/>
          <p:cNvSpPr/>
          <p:nvPr/>
        </p:nvSpPr>
        <p:spPr>
          <a:xfrm>
            <a:off x="6567472" y="3565703"/>
            <a:ext cx="112596" cy="720080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7" name="组合 1"/>
          <p:cNvGrpSpPr/>
          <p:nvPr/>
        </p:nvGrpSpPr>
        <p:grpSpPr>
          <a:xfrm>
            <a:off x="2135560" y="2924944"/>
            <a:ext cx="8356004" cy="1407954"/>
            <a:chOff x="611560" y="2924944"/>
            <a:chExt cx="8356004" cy="1407954"/>
          </a:xfrm>
        </p:grpSpPr>
        <p:cxnSp>
          <p:nvCxnSpPr>
            <p:cNvPr id="3145744" name="直接连接符 17"/>
            <p:cNvCxnSpPr>
              <a:endCxn id="1048812" idx="2"/>
            </p:cNvCxnSpPr>
            <p:nvPr/>
          </p:nvCxnSpPr>
          <p:spPr>
            <a:xfrm>
              <a:off x="1196747" y="3212976"/>
              <a:ext cx="1671064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5" name="直接连接符 19"/>
            <p:cNvCxnSpPr/>
            <p:nvPr/>
          </p:nvCxnSpPr>
          <p:spPr>
            <a:xfrm flipV="1">
              <a:off x="5556110" y="3210304"/>
              <a:ext cx="1608178" cy="534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6" name="直接连接符 21"/>
            <p:cNvCxnSpPr>
              <a:endCxn id="1048804" idx="2"/>
            </p:cNvCxnSpPr>
            <p:nvPr/>
          </p:nvCxnSpPr>
          <p:spPr>
            <a:xfrm>
              <a:off x="3371867" y="3212976"/>
              <a:ext cx="1680187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8" name="组合 31"/>
            <p:cNvGrpSpPr/>
            <p:nvPr/>
          </p:nvGrpSpPr>
          <p:grpSpPr>
            <a:xfrm>
              <a:off x="611560" y="2924944"/>
              <a:ext cx="576064" cy="576064"/>
              <a:chOff x="1180377" y="3356992"/>
              <a:chExt cx="576064" cy="576064"/>
            </a:xfrm>
          </p:grpSpPr>
          <p:sp>
            <p:nvSpPr>
              <p:cNvPr id="1048809" name="椭圆 4"/>
              <p:cNvSpPr/>
              <p:nvPr/>
            </p:nvSpPr>
            <p:spPr>
              <a:xfrm>
                <a:off x="1252385" y="3429000"/>
                <a:ext cx="432048" cy="4320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810" name="弧形 5"/>
              <p:cNvSpPr/>
              <p:nvPr/>
            </p:nvSpPr>
            <p:spPr>
              <a:xfrm>
                <a:off x="1180377" y="3356992"/>
                <a:ext cx="576064" cy="576064"/>
              </a:xfrm>
              <a:prstGeom prst="arc">
                <a:avLst>
                  <a:gd name="adj1" fmla="val 16229454"/>
                  <a:gd name="adj2" fmla="val 5797492"/>
                </a:avLst>
              </a:prstGeom>
              <a:ln w="1905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92000">
                      <a:srgbClr val="00B0F0">
                        <a:alpha val="0"/>
                      </a:srgbClr>
                    </a:gs>
                  </a:gsLst>
                  <a:lin ang="108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811" name="TextBox 23"/>
              <p:cNvSpPr txBox="1"/>
              <p:nvPr/>
            </p:nvSpPr>
            <p:spPr>
              <a:xfrm>
                <a:off x="1354021" y="3386086"/>
                <a:ext cx="255270" cy="52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  <a:latin typeface="Agency FB" panose="020B0503020202020204" pitchFamily="34" charset="0"/>
                    <a:ea typeface="+mj-ea"/>
                  </a:rPr>
                  <a:t>1</a:t>
                </a:r>
                <a:endParaRPr lang="zh-CN" altLang="en-US" sz="2800" dirty="0">
                  <a:solidFill>
                    <a:schemeClr val="bg1"/>
                  </a:solidFill>
                  <a:latin typeface="Agency FB" panose="020B0503020202020204" pitchFamily="34" charset="0"/>
                  <a:ea typeface="+mj-ea"/>
                </a:endParaRPr>
              </a:p>
            </p:txBody>
          </p:sp>
        </p:grpSp>
        <p:grpSp>
          <p:nvGrpSpPr>
            <p:cNvPr id="139" name="组合 32"/>
            <p:cNvGrpSpPr/>
            <p:nvPr/>
          </p:nvGrpSpPr>
          <p:grpSpPr>
            <a:xfrm>
              <a:off x="2795803" y="2924944"/>
              <a:ext cx="576064" cy="576064"/>
              <a:chOff x="3079003" y="3356992"/>
              <a:chExt cx="576064" cy="576064"/>
            </a:xfrm>
          </p:grpSpPr>
          <p:sp>
            <p:nvSpPr>
              <p:cNvPr id="1048812" name="椭圆 8"/>
              <p:cNvSpPr/>
              <p:nvPr/>
            </p:nvSpPr>
            <p:spPr>
              <a:xfrm>
                <a:off x="3151011" y="3429000"/>
                <a:ext cx="432048" cy="4320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813" name="弧形 9"/>
              <p:cNvSpPr/>
              <p:nvPr/>
            </p:nvSpPr>
            <p:spPr>
              <a:xfrm>
                <a:off x="3079003" y="3356992"/>
                <a:ext cx="576064" cy="576064"/>
              </a:xfrm>
              <a:prstGeom prst="arc">
                <a:avLst>
                  <a:gd name="adj1" fmla="val 16229454"/>
                  <a:gd name="adj2" fmla="val 5797492"/>
                </a:avLst>
              </a:prstGeom>
              <a:ln w="1905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92000">
                      <a:srgbClr val="00B0F0">
                        <a:alpha val="0"/>
                      </a:srgbClr>
                    </a:gs>
                  </a:gsLst>
                  <a:lin ang="108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814" name="TextBox 24"/>
              <p:cNvSpPr txBox="1"/>
              <p:nvPr/>
            </p:nvSpPr>
            <p:spPr>
              <a:xfrm>
                <a:off x="3211178" y="3380742"/>
                <a:ext cx="321310" cy="52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  <a:latin typeface="Agency FB" panose="020B0503020202020204" pitchFamily="34" charset="0"/>
                    <a:ea typeface="+mj-ea"/>
                  </a:rPr>
                  <a:t>2</a:t>
                </a:r>
                <a:endParaRPr lang="zh-CN" altLang="en-US" sz="2800" dirty="0">
                  <a:solidFill>
                    <a:schemeClr val="bg1"/>
                  </a:solidFill>
                  <a:latin typeface="Agency FB" panose="020B0503020202020204" pitchFamily="34" charset="0"/>
                  <a:ea typeface="+mj-ea"/>
                </a:endParaRPr>
              </a:p>
            </p:txBody>
          </p:sp>
        </p:grpSp>
        <p:grpSp>
          <p:nvGrpSpPr>
            <p:cNvPr id="140" name="组合 34"/>
            <p:cNvGrpSpPr/>
            <p:nvPr/>
          </p:nvGrpSpPr>
          <p:grpSpPr>
            <a:xfrm>
              <a:off x="7164288" y="2924944"/>
              <a:ext cx="576064" cy="576064"/>
              <a:chOff x="6876256" y="3356992"/>
              <a:chExt cx="576064" cy="576064"/>
            </a:xfrm>
          </p:grpSpPr>
          <p:sp>
            <p:nvSpPr>
              <p:cNvPr id="1048815" name="椭圆 14"/>
              <p:cNvSpPr/>
              <p:nvPr/>
            </p:nvSpPr>
            <p:spPr>
              <a:xfrm>
                <a:off x="6948264" y="3429000"/>
                <a:ext cx="432048" cy="4320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816" name="弧形 15"/>
              <p:cNvSpPr/>
              <p:nvPr/>
            </p:nvSpPr>
            <p:spPr>
              <a:xfrm flipH="1">
                <a:off x="6876256" y="3356992"/>
                <a:ext cx="576064" cy="576064"/>
              </a:xfrm>
              <a:prstGeom prst="arc">
                <a:avLst>
                  <a:gd name="adj1" fmla="val 16229454"/>
                  <a:gd name="adj2" fmla="val 5797492"/>
                </a:avLst>
              </a:prstGeom>
              <a:ln w="1905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92000">
                      <a:srgbClr val="00B0F0">
                        <a:alpha val="0"/>
                      </a:srgbClr>
                    </a:gs>
                  </a:gsLst>
                  <a:lin ang="108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817" name="TextBox 26"/>
              <p:cNvSpPr txBox="1"/>
              <p:nvPr/>
            </p:nvSpPr>
            <p:spPr>
              <a:xfrm>
                <a:off x="7007639" y="3383414"/>
                <a:ext cx="318770" cy="52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  <a:latin typeface="Agency FB" panose="020B0503020202020204" pitchFamily="34" charset="0"/>
                    <a:ea typeface="+mj-ea"/>
                  </a:rPr>
                  <a:t>4</a:t>
                </a:r>
                <a:endParaRPr lang="zh-CN" altLang="en-US" sz="2800" dirty="0">
                  <a:solidFill>
                    <a:schemeClr val="bg1"/>
                  </a:solidFill>
                  <a:latin typeface="Agency FB" panose="020B0503020202020204" pitchFamily="34" charset="0"/>
                  <a:ea typeface="+mj-ea"/>
                </a:endParaRPr>
              </a:p>
            </p:txBody>
          </p:sp>
        </p:grpSp>
        <p:sp>
          <p:nvSpPr>
            <p:cNvPr id="1048818" name="TextBox 27"/>
            <p:cNvSpPr txBox="1"/>
            <p:nvPr/>
          </p:nvSpPr>
          <p:spPr>
            <a:xfrm>
              <a:off x="802019" y="3595663"/>
              <a:ext cx="1706880" cy="737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</a:rPr>
                <a:t>高处作业</a:t>
              </a:r>
              <a:endParaRPr lang="en-US" altLang="zh-CN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zh-CN" altLang="en-US" sz="2400" b="1" dirty="0">
                  <a:solidFill>
                    <a:schemeClr val="bg1">
                      <a:lumMod val="50000"/>
                    </a:schemeClr>
                  </a:solidFill>
                </a:rPr>
                <a:t>定义及特点</a:t>
              </a:r>
              <a:endParaRPr lang="zh-CN" altLang="en-US" sz="2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48819" name="TextBox 28"/>
            <p:cNvSpPr txBox="1"/>
            <p:nvPr/>
          </p:nvSpPr>
          <p:spPr>
            <a:xfrm>
              <a:off x="2994362" y="3595663"/>
              <a:ext cx="1706880" cy="737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</a:rPr>
                <a:t>高处坠落</a:t>
              </a:r>
              <a:endParaRPr lang="en-US" altLang="zh-CN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zh-CN" altLang="en-US" sz="2400" b="1" dirty="0">
                  <a:solidFill>
                    <a:schemeClr val="bg1">
                      <a:lumMod val="50000"/>
                    </a:schemeClr>
                  </a:solidFill>
                </a:rPr>
                <a:t>的危害等级</a:t>
              </a:r>
              <a:endParaRPr lang="zh-CN" altLang="en-US" sz="2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48820" name="TextBox 30"/>
            <p:cNvSpPr txBox="1"/>
            <p:nvPr/>
          </p:nvSpPr>
          <p:spPr>
            <a:xfrm>
              <a:off x="7260684" y="3595663"/>
              <a:ext cx="1706880" cy="737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</a:rPr>
                <a:t>高处坠落</a:t>
              </a:r>
              <a:endParaRPr lang="en-US" altLang="zh-CN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zh-CN" altLang="en-US" sz="2400" b="1" dirty="0">
                  <a:solidFill>
                    <a:schemeClr val="bg1">
                      <a:lumMod val="50000"/>
                    </a:schemeClr>
                  </a:solidFill>
                </a:rPr>
                <a:t>的预防措施</a:t>
              </a:r>
              <a:endParaRPr lang="zh-CN" altLang="en-US" sz="2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48821" name="矩形 38"/>
            <p:cNvSpPr/>
            <p:nvPr/>
          </p:nvSpPr>
          <p:spPr>
            <a:xfrm>
              <a:off x="683568" y="3573016"/>
              <a:ext cx="112596" cy="7200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822" name="矩形 39"/>
            <p:cNvSpPr/>
            <p:nvPr/>
          </p:nvSpPr>
          <p:spPr>
            <a:xfrm>
              <a:off x="2875371" y="3569206"/>
              <a:ext cx="112596" cy="7200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823" name="矩形 41"/>
            <p:cNvSpPr/>
            <p:nvPr/>
          </p:nvSpPr>
          <p:spPr>
            <a:xfrm>
              <a:off x="7142998" y="3565325"/>
              <a:ext cx="112596" cy="7200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Tm="1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7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高处坠落的事故案例</a:t>
            </a:r>
            <a:endParaRPr lang="zh-CN" altLang="en-US" dirty="0"/>
          </a:p>
        </p:txBody>
      </p:sp>
      <p:sp>
        <p:nvSpPr>
          <p:cNvPr id="1048828" name="内容占位符 3"/>
          <p:cNvSpPr>
            <a:spLocks noGrp="1"/>
          </p:cNvSpPr>
          <p:nvPr>
            <p:ph idx="1"/>
          </p:nvPr>
        </p:nvSpPr>
        <p:spPr>
          <a:xfrm>
            <a:off x="1664748" y="344531"/>
            <a:ext cx="440055" cy="755650"/>
          </a:xfr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en-US" altLang="zh-CN" sz="4800" dirty="0">
                <a:solidFill>
                  <a:schemeClr val="bg1"/>
                </a:solidFill>
                <a:latin typeface="Agency FB" panose="020B0503020202020204" pitchFamily="34" charset="0"/>
                <a:ea typeface="Dotum" panose="020B0600000101010101" pitchFamily="34" charset="-127"/>
              </a:rPr>
              <a:t>3</a:t>
            </a:r>
            <a:endParaRPr lang="zh-CN" altLang="en-US" sz="4800" dirty="0">
              <a:solidFill>
                <a:schemeClr val="bg1"/>
              </a:solidFill>
              <a:latin typeface="Agency FB" panose="020B0503020202020204" pitchFamily="34" charset="0"/>
              <a:ea typeface="Dotum" panose="020B0600000101010101" pitchFamily="34" charset="-127"/>
            </a:endParaRPr>
          </a:p>
        </p:txBody>
      </p:sp>
      <p:sp>
        <p:nvSpPr>
          <p:cNvPr id="1048829" name="Rectangle 2"/>
          <p:cNvSpPr txBox="1">
            <a:spLocks noChangeArrowheads="1"/>
          </p:cNvSpPr>
          <p:nvPr/>
        </p:nvSpPr>
        <p:spPr>
          <a:xfrm>
            <a:off x="3127642" y="5733256"/>
            <a:ext cx="5602288" cy="442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375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srgbClr val="FF3300"/>
                </a:solidFill>
              </a:rPr>
              <a:t>脚手架高空坠落事故</a:t>
            </a:r>
            <a:endParaRPr lang="zh-CN" altLang="en-US" sz="3200" b="1" dirty="0">
              <a:solidFill>
                <a:srgbClr val="FF3300"/>
              </a:solidFill>
            </a:endParaRPr>
          </a:p>
        </p:txBody>
      </p:sp>
      <p:pic>
        <p:nvPicPr>
          <p:cNvPr id="2097190" name="Picture 4" descr="200506050653110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24000" y="1227138"/>
            <a:ext cx="4752975" cy="4237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91" name="Picture 5" descr="2005060506533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6974" y="1227138"/>
            <a:ext cx="4391025" cy="421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0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高空坠落的事故案例</a:t>
            </a:r>
            <a:endParaRPr lang="zh-CN" altLang="en-US" dirty="0"/>
          </a:p>
        </p:txBody>
      </p:sp>
      <p:sp>
        <p:nvSpPr>
          <p:cNvPr id="1048831" name="内容占位符 3"/>
          <p:cNvSpPr>
            <a:spLocks noGrp="1"/>
          </p:cNvSpPr>
          <p:nvPr>
            <p:ph idx="1"/>
          </p:nvPr>
        </p:nvSpPr>
        <p:spPr>
          <a:xfrm>
            <a:off x="1664748" y="344531"/>
            <a:ext cx="440055" cy="755650"/>
          </a:xfr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en-US" altLang="zh-CN" sz="4800" dirty="0">
                <a:solidFill>
                  <a:schemeClr val="bg1"/>
                </a:solidFill>
                <a:latin typeface="Agency FB" panose="020B0503020202020204" pitchFamily="34" charset="0"/>
                <a:ea typeface="Dotum" panose="020B0600000101010101" pitchFamily="34" charset="-127"/>
              </a:rPr>
              <a:t>3</a:t>
            </a:r>
            <a:endParaRPr lang="zh-CN" altLang="en-US" sz="4800" dirty="0">
              <a:solidFill>
                <a:schemeClr val="bg1"/>
              </a:solidFill>
              <a:latin typeface="Agency FB" panose="020B0503020202020204" pitchFamily="34" charset="0"/>
              <a:ea typeface="Dotum" panose="020B0600000101010101" pitchFamily="34" charset="-127"/>
            </a:endParaRPr>
          </a:p>
        </p:txBody>
      </p:sp>
      <p:sp>
        <p:nvSpPr>
          <p:cNvPr id="1048832" name="Rectangle 2"/>
          <p:cNvSpPr txBox="1">
            <a:spLocks noChangeArrowheads="1"/>
          </p:cNvSpPr>
          <p:nvPr/>
        </p:nvSpPr>
        <p:spPr>
          <a:xfrm>
            <a:off x="6858000" y="1828800"/>
            <a:ext cx="365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>
                <a:solidFill>
                  <a:srgbClr val="FF3300"/>
                </a:solidFill>
              </a:rPr>
              <a:t>高处坠落事故</a:t>
            </a:r>
            <a:br>
              <a:rPr lang="zh-CN" altLang="en-US" sz="3200" b="1" dirty="0">
                <a:solidFill>
                  <a:srgbClr val="FF3300"/>
                </a:solidFill>
              </a:rPr>
            </a:br>
            <a:r>
              <a:rPr lang="zh-CN" altLang="en-US" sz="1800" b="1" dirty="0">
                <a:solidFill>
                  <a:srgbClr val="FF3300"/>
                </a:solidFill>
                <a:hlinkClick r:id="rId1" action="ppaction://hlinkfile"/>
              </a:rPr>
              <a:t>工地高空营救，塔吊欲坠民工（高空作业不系安全带后果）</a:t>
            </a:r>
            <a:r>
              <a:rPr lang="en-US" altLang="zh-CN" sz="1800" b="1" dirty="0">
                <a:solidFill>
                  <a:srgbClr val="FF3300"/>
                </a:solidFill>
                <a:hlinkClick r:id="rId1" action="ppaction://hlinkfile"/>
              </a:rPr>
              <a:t>.</a:t>
            </a:r>
            <a:r>
              <a:rPr lang="en-US" altLang="zh-CN" sz="1800" b="1" dirty="0" err="1">
                <a:solidFill>
                  <a:srgbClr val="FF3300"/>
                </a:solidFill>
                <a:hlinkClick r:id="rId1" action="ppaction://hlinkfile"/>
              </a:rPr>
              <a:t>flv</a:t>
            </a:r>
            <a:endParaRPr lang="en-US" altLang="zh-CN" sz="1800" b="1" dirty="0">
              <a:solidFill>
                <a:srgbClr val="FF3300"/>
              </a:solidFill>
            </a:endParaRPr>
          </a:p>
        </p:txBody>
      </p:sp>
      <p:pic>
        <p:nvPicPr>
          <p:cNvPr id="2097192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4000" y="326303"/>
            <a:ext cx="4859338" cy="309230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97193" name="Picture 4" descr="点击查看原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3338" y="3357563"/>
            <a:ext cx="4284662" cy="3500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94" name="Picture 5" descr="10229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357563"/>
            <a:ext cx="4876800" cy="3500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高处坠落的事故案例</a:t>
            </a:r>
            <a:endParaRPr lang="zh-CN" altLang="en-US" dirty="0"/>
          </a:p>
        </p:txBody>
      </p:sp>
      <p:sp>
        <p:nvSpPr>
          <p:cNvPr id="1048834" name="内容占位符 3"/>
          <p:cNvSpPr>
            <a:spLocks noGrp="1"/>
          </p:cNvSpPr>
          <p:nvPr>
            <p:ph idx="1"/>
          </p:nvPr>
        </p:nvSpPr>
        <p:spPr>
          <a:xfrm>
            <a:off x="1664748" y="344531"/>
            <a:ext cx="440055" cy="755650"/>
          </a:xfr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en-US" altLang="zh-CN" sz="4800" dirty="0">
                <a:solidFill>
                  <a:schemeClr val="bg1"/>
                </a:solidFill>
                <a:latin typeface="Agency FB" panose="020B0503020202020204" pitchFamily="34" charset="0"/>
                <a:ea typeface="Dotum" panose="020B0600000101010101" pitchFamily="34" charset="-127"/>
              </a:rPr>
              <a:t>3</a:t>
            </a:r>
            <a:endParaRPr lang="zh-CN" altLang="en-US" sz="4800" dirty="0">
              <a:solidFill>
                <a:schemeClr val="bg1"/>
              </a:solidFill>
              <a:latin typeface="Agency FB" panose="020B0503020202020204" pitchFamily="34" charset="0"/>
              <a:ea typeface="Dotum" panose="020B0600000101010101" pitchFamily="34" charset="-127"/>
            </a:endParaRPr>
          </a:p>
        </p:txBody>
      </p:sp>
      <p:pic>
        <p:nvPicPr>
          <p:cNvPr id="2097195" name="Picture 4" descr="三根钢筋穿进民工身体(组图)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24000" y="1600200"/>
            <a:ext cx="44196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96" name="Picture 5" descr="三根钢筋穿进民工身体(组图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600200"/>
            <a:ext cx="42672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8835" name="AutoShape 6"/>
          <p:cNvSpPr>
            <a:spLocks noChangeArrowheads="1"/>
          </p:cNvSpPr>
          <p:nvPr/>
        </p:nvSpPr>
        <p:spPr bwMode="auto">
          <a:xfrm>
            <a:off x="1905000" y="5181600"/>
            <a:ext cx="8763000" cy="990600"/>
          </a:xfrm>
          <a:prstGeom prst="ellipseRibbon2">
            <a:avLst>
              <a:gd name="adj1" fmla="val 25000"/>
              <a:gd name="adj2" fmla="val 50000"/>
              <a:gd name="adj3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zh-CN" altLang="en-US" sz="2400" b="1">
                <a:solidFill>
                  <a:srgbClr val="FF0000"/>
                </a:solidFill>
              </a:rPr>
              <a:t>高空作业不系安全带，高空坠落，三根钢筋扎入身体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组合 33"/>
          <p:cNvGrpSpPr/>
          <p:nvPr/>
        </p:nvGrpSpPr>
        <p:grpSpPr>
          <a:xfrm>
            <a:off x="6504046" y="2924944"/>
            <a:ext cx="576064" cy="576064"/>
            <a:chOff x="4977629" y="3356992"/>
            <a:chExt cx="576064" cy="576064"/>
          </a:xfrm>
        </p:grpSpPr>
        <p:sp>
          <p:nvSpPr>
            <p:cNvPr id="1048836" name="椭圆 11"/>
            <p:cNvSpPr/>
            <p:nvPr/>
          </p:nvSpPr>
          <p:spPr>
            <a:xfrm>
              <a:off x="5049637" y="3429000"/>
              <a:ext cx="432048" cy="432048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837" name="弧形 12"/>
            <p:cNvSpPr/>
            <p:nvPr/>
          </p:nvSpPr>
          <p:spPr>
            <a:xfrm>
              <a:off x="4977629" y="3356992"/>
              <a:ext cx="576064" cy="576064"/>
            </a:xfrm>
            <a:prstGeom prst="arc">
              <a:avLst>
                <a:gd name="adj1" fmla="val 16229454"/>
                <a:gd name="adj2" fmla="val 5797492"/>
              </a:avLst>
            </a:prstGeom>
            <a:ln w="19050">
              <a:gradFill flip="none" rotWithShape="1">
                <a:gsLst>
                  <a:gs pos="0">
                    <a:srgbClr val="0070C0"/>
                  </a:gs>
                  <a:gs pos="92000">
                    <a:srgbClr val="00B0F0">
                      <a:alpha val="0"/>
                    </a:srgbClr>
                  </a:gs>
                </a:gsLst>
                <a:lin ang="108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838" name="TextBox 25"/>
            <p:cNvSpPr txBox="1"/>
            <p:nvPr/>
          </p:nvSpPr>
          <p:spPr>
            <a:xfrm>
              <a:off x="5109360" y="3386086"/>
              <a:ext cx="33274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+mj-ea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+mj-ea"/>
              </a:endParaRPr>
            </a:p>
          </p:txBody>
        </p:sp>
      </p:grpSp>
      <p:sp>
        <p:nvSpPr>
          <p:cNvPr id="1048839" name="TextBox 29"/>
          <p:cNvSpPr txBox="1"/>
          <p:nvPr/>
        </p:nvSpPr>
        <p:spPr>
          <a:xfrm>
            <a:off x="6671118" y="3595663"/>
            <a:ext cx="17068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gradFill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10800000" scaled="1"/>
                </a:gradFill>
              </a:defRPr>
            </a:lvl1pPr>
          </a:lstStyle>
          <a:p>
            <a:r>
              <a:rPr lang="zh-CN" altLang="en-US" dirty="0"/>
              <a:t>高处坠落</a:t>
            </a:r>
            <a:endParaRPr lang="en-US" altLang="zh-CN" dirty="0"/>
          </a:p>
          <a:p>
            <a:r>
              <a:rPr lang="zh-CN" altLang="en-US" sz="2400" b="1" dirty="0"/>
              <a:t>的事故案例</a:t>
            </a:r>
            <a:endParaRPr lang="zh-CN" altLang="en-US" sz="2400" b="1" dirty="0"/>
          </a:p>
        </p:txBody>
      </p:sp>
      <p:sp>
        <p:nvSpPr>
          <p:cNvPr id="1048840" name="矩形 40"/>
          <p:cNvSpPr/>
          <p:nvPr/>
        </p:nvSpPr>
        <p:spPr>
          <a:xfrm>
            <a:off x="6567472" y="3565703"/>
            <a:ext cx="112596" cy="720080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8" name="组合 1"/>
          <p:cNvGrpSpPr/>
          <p:nvPr/>
        </p:nvGrpSpPr>
        <p:grpSpPr>
          <a:xfrm>
            <a:off x="2135560" y="2924944"/>
            <a:ext cx="8356004" cy="1407954"/>
            <a:chOff x="611560" y="2924944"/>
            <a:chExt cx="8356004" cy="1407954"/>
          </a:xfrm>
        </p:grpSpPr>
        <p:cxnSp>
          <p:nvCxnSpPr>
            <p:cNvPr id="3145747" name="直接连接符 17"/>
            <p:cNvCxnSpPr>
              <a:endCxn id="1048844" idx="2"/>
            </p:cNvCxnSpPr>
            <p:nvPr/>
          </p:nvCxnSpPr>
          <p:spPr>
            <a:xfrm>
              <a:off x="1196747" y="3212976"/>
              <a:ext cx="1671064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8" name="直接连接符 19"/>
            <p:cNvCxnSpPr/>
            <p:nvPr/>
          </p:nvCxnSpPr>
          <p:spPr>
            <a:xfrm flipV="1">
              <a:off x="5556110" y="3210304"/>
              <a:ext cx="1608178" cy="534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49" name="直接连接符 21"/>
            <p:cNvCxnSpPr>
              <a:endCxn id="1048836" idx="2"/>
            </p:cNvCxnSpPr>
            <p:nvPr/>
          </p:nvCxnSpPr>
          <p:spPr>
            <a:xfrm>
              <a:off x="3371867" y="3212976"/>
              <a:ext cx="1680187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9" name="组合 31"/>
            <p:cNvGrpSpPr/>
            <p:nvPr/>
          </p:nvGrpSpPr>
          <p:grpSpPr>
            <a:xfrm>
              <a:off x="611560" y="2924944"/>
              <a:ext cx="576064" cy="576064"/>
              <a:chOff x="1180377" y="3356992"/>
              <a:chExt cx="576064" cy="576064"/>
            </a:xfrm>
          </p:grpSpPr>
          <p:sp>
            <p:nvSpPr>
              <p:cNvPr id="1048841" name="椭圆 4"/>
              <p:cNvSpPr/>
              <p:nvPr/>
            </p:nvSpPr>
            <p:spPr>
              <a:xfrm>
                <a:off x="1252385" y="3429000"/>
                <a:ext cx="432048" cy="4320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842" name="弧形 5"/>
              <p:cNvSpPr/>
              <p:nvPr/>
            </p:nvSpPr>
            <p:spPr>
              <a:xfrm>
                <a:off x="1180377" y="3356992"/>
                <a:ext cx="576064" cy="576064"/>
              </a:xfrm>
              <a:prstGeom prst="arc">
                <a:avLst>
                  <a:gd name="adj1" fmla="val 16229454"/>
                  <a:gd name="adj2" fmla="val 5797492"/>
                </a:avLst>
              </a:prstGeom>
              <a:ln w="1905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92000">
                      <a:srgbClr val="00B0F0">
                        <a:alpha val="0"/>
                      </a:srgbClr>
                    </a:gs>
                  </a:gsLst>
                  <a:lin ang="108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843" name="TextBox 23"/>
              <p:cNvSpPr txBox="1"/>
              <p:nvPr/>
            </p:nvSpPr>
            <p:spPr>
              <a:xfrm>
                <a:off x="1354021" y="3386086"/>
                <a:ext cx="255270" cy="52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  <a:latin typeface="Agency FB" panose="020B0503020202020204" pitchFamily="34" charset="0"/>
                    <a:ea typeface="+mj-ea"/>
                  </a:rPr>
                  <a:t>1</a:t>
                </a:r>
                <a:endParaRPr lang="zh-CN" altLang="en-US" sz="2800" dirty="0">
                  <a:solidFill>
                    <a:schemeClr val="bg1"/>
                  </a:solidFill>
                  <a:latin typeface="Agency FB" panose="020B0503020202020204" pitchFamily="34" charset="0"/>
                  <a:ea typeface="+mj-ea"/>
                </a:endParaRPr>
              </a:p>
            </p:txBody>
          </p:sp>
        </p:grpSp>
        <p:grpSp>
          <p:nvGrpSpPr>
            <p:cNvPr id="150" name="组合 32"/>
            <p:cNvGrpSpPr/>
            <p:nvPr/>
          </p:nvGrpSpPr>
          <p:grpSpPr>
            <a:xfrm>
              <a:off x="2795803" y="2924944"/>
              <a:ext cx="576064" cy="576064"/>
              <a:chOff x="3079003" y="3356992"/>
              <a:chExt cx="576064" cy="576064"/>
            </a:xfrm>
          </p:grpSpPr>
          <p:sp>
            <p:nvSpPr>
              <p:cNvPr id="1048844" name="椭圆 8"/>
              <p:cNvSpPr/>
              <p:nvPr/>
            </p:nvSpPr>
            <p:spPr>
              <a:xfrm>
                <a:off x="3151011" y="3429000"/>
                <a:ext cx="432048" cy="4320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845" name="弧形 9"/>
              <p:cNvSpPr/>
              <p:nvPr/>
            </p:nvSpPr>
            <p:spPr>
              <a:xfrm>
                <a:off x="3079003" y="3356992"/>
                <a:ext cx="576064" cy="576064"/>
              </a:xfrm>
              <a:prstGeom prst="arc">
                <a:avLst>
                  <a:gd name="adj1" fmla="val 16229454"/>
                  <a:gd name="adj2" fmla="val 5797492"/>
                </a:avLst>
              </a:prstGeom>
              <a:ln w="1905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92000">
                      <a:srgbClr val="00B0F0">
                        <a:alpha val="0"/>
                      </a:srgbClr>
                    </a:gs>
                  </a:gsLst>
                  <a:lin ang="108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846" name="TextBox 24"/>
              <p:cNvSpPr txBox="1"/>
              <p:nvPr/>
            </p:nvSpPr>
            <p:spPr>
              <a:xfrm>
                <a:off x="3211178" y="3380742"/>
                <a:ext cx="321310" cy="52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  <a:latin typeface="Agency FB" panose="020B0503020202020204" pitchFamily="34" charset="0"/>
                    <a:ea typeface="+mj-ea"/>
                  </a:rPr>
                  <a:t>2</a:t>
                </a:r>
                <a:endParaRPr lang="zh-CN" altLang="en-US" sz="2800" dirty="0">
                  <a:solidFill>
                    <a:schemeClr val="bg1"/>
                  </a:solidFill>
                  <a:latin typeface="Agency FB" panose="020B0503020202020204" pitchFamily="34" charset="0"/>
                  <a:ea typeface="+mj-ea"/>
                </a:endParaRPr>
              </a:p>
            </p:txBody>
          </p:sp>
        </p:grpSp>
        <p:grpSp>
          <p:nvGrpSpPr>
            <p:cNvPr id="151" name="组合 34"/>
            <p:cNvGrpSpPr/>
            <p:nvPr/>
          </p:nvGrpSpPr>
          <p:grpSpPr>
            <a:xfrm>
              <a:off x="7164288" y="2924944"/>
              <a:ext cx="576064" cy="576064"/>
              <a:chOff x="6876256" y="3356992"/>
              <a:chExt cx="576064" cy="576064"/>
            </a:xfrm>
          </p:grpSpPr>
          <p:sp>
            <p:nvSpPr>
              <p:cNvPr id="1048847" name="椭圆 14"/>
              <p:cNvSpPr/>
              <p:nvPr/>
            </p:nvSpPr>
            <p:spPr>
              <a:xfrm>
                <a:off x="6948264" y="3429000"/>
                <a:ext cx="432048" cy="4320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848" name="弧形 15"/>
              <p:cNvSpPr/>
              <p:nvPr/>
            </p:nvSpPr>
            <p:spPr>
              <a:xfrm flipH="1">
                <a:off x="6876256" y="3356992"/>
                <a:ext cx="576064" cy="576064"/>
              </a:xfrm>
              <a:prstGeom prst="arc">
                <a:avLst>
                  <a:gd name="adj1" fmla="val 16229454"/>
                  <a:gd name="adj2" fmla="val 5797492"/>
                </a:avLst>
              </a:prstGeom>
              <a:ln w="1905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92000">
                      <a:srgbClr val="00B0F0">
                        <a:alpha val="0"/>
                      </a:srgbClr>
                    </a:gs>
                  </a:gsLst>
                  <a:lin ang="108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849" name="TextBox 26"/>
              <p:cNvSpPr txBox="1"/>
              <p:nvPr/>
            </p:nvSpPr>
            <p:spPr>
              <a:xfrm>
                <a:off x="7007639" y="3383414"/>
                <a:ext cx="318770" cy="52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  <a:latin typeface="Agency FB" panose="020B0503020202020204" pitchFamily="34" charset="0"/>
                    <a:ea typeface="+mj-ea"/>
                  </a:rPr>
                  <a:t>4</a:t>
                </a:r>
                <a:endParaRPr lang="zh-CN" altLang="en-US" sz="2800" dirty="0">
                  <a:solidFill>
                    <a:schemeClr val="bg1"/>
                  </a:solidFill>
                  <a:latin typeface="Agency FB" panose="020B0503020202020204" pitchFamily="34" charset="0"/>
                  <a:ea typeface="+mj-ea"/>
                </a:endParaRPr>
              </a:p>
            </p:txBody>
          </p:sp>
        </p:grpSp>
        <p:sp>
          <p:nvSpPr>
            <p:cNvPr id="1048850" name="TextBox 27"/>
            <p:cNvSpPr txBox="1"/>
            <p:nvPr/>
          </p:nvSpPr>
          <p:spPr>
            <a:xfrm>
              <a:off x="785204" y="3595663"/>
              <a:ext cx="1706880" cy="737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</a:rPr>
                <a:t>高处作业</a:t>
              </a:r>
              <a:endParaRPr lang="en-US" altLang="zh-CN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zh-CN" altLang="en-US" sz="2400" b="1" dirty="0">
                  <a:solidFill>
                    <a:schemeClr val="bg1">
                      <a:lumMod val="50000"/>
                    </a:schemeClr>
                  </a:solidFill>
                </a:rPr>
                <a:t>定义及特点</a:t>
              </a:r>
              <a:endParaRPr lang="zh-CN" altLang="en-US" sz="2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48851" name="TextBox 28"/>
            <p:cNvSpPr txBox="1"/>
            <p:nvPr/>
          </p:nvSpPr>
          <p:spPr>
            <a:xfrm>
              <a:off x="2994362" y="3595663"/>
              <a:ext cx="1706880" cy="737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</a:rPr>
                <a:t>高处坠落</a:t>
              </a:r>
              <a:endParaRPr lang="en-US" altLang="zh-CN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zh-CN" altLang="en-US" sz="2400" b="1" dirty="0">
                  <a:solidFill>
                    <a:schemeClr val="bg1">
                      <a:lumMod val="50000"/>
                    </a:schemeClr>
                  </a:solidFill>
                </a:rPr>
                <a:t>的危害等级</a:t>
              </a:r>
              <a:endParaRPr lang="zh-CN" altLang="en-US" sz="2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48852" name="TextBox 30"/>
            <p:cNvSpPr txBox="1"/>
            <p:nvPr/>
          </p:nvSpPr>
          <p:spPr>
            <a:xfrm>
              <a:off x="7260684" y="3595663"/>
              <a:ext cx="1706880" cy="737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</a:rPr>
                <a:t>高处坠落</a:t>
              </a:r>
              <a:endParaRPr lang="en-US" altLang="zh-CN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zh-CN" altLang="en-US" sz="2400" b="1" dirty="0">
                  <a:solidFill>
                    <a:schemeClr val="bg1">
                      <a:lumMod val="50000"/>
                    </a:schemeClr>
                  </a:solidFill>
                </a:rPr>
                <a:t>的预防措施</a:t>
              </a:r>
              <a:endParaRPr lang="zh-CN" altLang="en-US" sz="2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48853" name="矩形 38"/>
            <p:cNvSpPr/>
            <p:nvPr/>
          </p:nvSpPr>
          <p:spPr>
            <a:xfrm>
              <a:off x="683568" y="3573016"/>
              <a:ext cx="112596" cy="7200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854" name="矩形 39"/>
            <p:cNvSpPr/>
            <p:nvPr/>
          </p:nvSpPr>
          <p:spPr>
            <a:xfrm>
              <a:off x="2875371" y="3569206"/>
              <a:ext cx="112596" cy="7200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855" name="矩形 41"/>
            <p:cNvSpPr/>
            <p:nvPr/>
          </p:nvSpPr>
          <p:spPr>
            <a:xfrm>
              <a:off x="7142998" y="3565325"/>
              <a:ext cx="112596" cy="7200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Tm="1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Rectangle 3"/>
          <p:cNvSpPr txBox="1">
            <a:spLocks noChangeArrowheads="1"/>
          </p:cNvSpPr>
          <p:nvPr/>
        </p:nvSpPr>
        <p:spPr>
          <a:xfrm>
            <a:off x="1548822" y="1772816"/>
            <a:ext cx="62484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zh-CN" altLang="en-US" b="1" dirty="0"/>
              <a:t>  在这次课件演讲之前我问在座各位两个问题：</a:t>
            </a:r>
            <a:endParaRPr lang="zh-CN" altLang="en-US" b="1" dirty="0"/>
          </a:p>
          <a:p>
            <a:pPr>
              <a:lnSpc>
                <a:spcPct val="115000"/>
              </a:lnSpc>
              <a:buFontTx/>
              <a:buNone/>
            </a:pPr>
            <a:r>
              <a:rPr lang="en-US" altLang="zh-CN" sz="2400" b="1" dirty="0"/>
              <a:t>1</a:t>
            </a:r>
            <a:r>
              <a:rPr lang="zh-CN" altLang="en-US" sz="2400" b="1" dirty="0"/>
              <a:t>、你知道一个人从三层楼房（约</a:t>
            </a:r>
            <a:r>
              <a:rPr lang="en-US" altLang="zh-CN" sz="2400" b="1" dirty="0"/>
              <a:t>10</a:t>
            </a:r>
            <a:r>
              <a:rPr lang="zh-CN" altLang="en-US" sz="2400" b="1" dirty="0"/>
              <a:t>米）高处坠落到地面需要多久时间吗？</a:t>
            </a:r>
            <a:endParaRPr lang="en-US" altLang="zh-CN" sz="2400" b="1" dirty="0"/>
          </a:p>
          <a:p>
            <a:pPr>
              <a:lnSpc>
                <a:spcPct val="115000"/>
              </a:lnSpc>
              <a:buFontTx/>
              <a:buNone/>
            </a:pPr>
            <a:endParaRPr lang="zh-CN" altLang="en-US" sz="2400" b="1" dirty="0"/>
          </a:p>
          <a:p>
            <a:pPr>
              <a:lnSpc>
                <a:spcPct val="115000"/>
              </a:lnSpc>
              <a:buFontTx/>
              <a:buNone/>
            </a:pPr>
            <a:r>
              <a:rPr lang="en-US" altLang="zh-CN" sz="2400" b="1" dirty="0"/>
              <a:t>2</a:t>
            </a:r>
            <a:r>
              <a:rPr lang="zh-CN" altLang="en-US" sz="2400" b="1" dirty="0"/>
              <a:t>、预测一下人从三层楼房（约</a:t>
            </a:r>
            <a:r>
              <a:rPr lang="en-US" altLang="zh-CN" sz="2400" b="1" dirty="0"/>
              <a:t>10</a:t>
            </a:r>
            <a:r>
              <a:rPr lang="zh-CN" altLang="en-US" sz="2400" b="1" dirty="0"/>
              <a:t>米）高处坠落到硬地面生还几率是多少？</a:t>
            </a:r>
            <a:endParaRPr lang="zh-CN" altLang="en-US" sz="2400" b="1" dirty="0"/>
          </a:p>
          <a:p>
            <a:pPr>
              <a:buFontTx/>
              <a:buNone/>
            </a:pPr>
            <a:endParaRPr lang="en-US" altLang="zh-CN" dirty="0">
              <a:solidFill>
                <a:schemeClr val="bg1"/>
              </a:solidFill>
            </a:endParaRPr>
          </a:p>
        </p:txBody>
      </p:sp>
      <p:pic>
        <p:nvPicPr>
          <p:cNvPr id="2097160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88355" y="2564904"/>
            <a:ext cx="2679645" cy="4219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48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组合 34"/>
          <p:cNvGrpSpPr/>
          <p:nvPr/>
        </p:nvGrpSpPr>
        <p:grpSpPr>
          <a:xfrm>
            <a:off x="8688288" y="2924944"/>
            <a:ext cx="576064" cy="576064"/>
            <a:chOff x="6876256" y="3356992"/>
            <a:chExt cx="576064" cy="576064"/>
          </a:xfrm>
        </p:grpSpPr>
        <p:sp>
          <p:nvSpPr>
            <p:cNvPr id="1048859" name="椭圆 14"/>
            <p:cNvSpPr/>
            <p:nvPr/>
          </p:nvSpPr>
          <p:spPr>
            <a:xfrm>
              <a:off x="6948264" y="3429000"/>
              <a:ext cx="432048" cy="432048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860" name="弧形 15"/>
            <p:cNvSpPr/>
            <p:nvPr/>
          </p:nvSpPr>
          <p:spPr>
            <a:xfrm flipH="1">
              <a:off x="6876256" y="3356992"/>
              <a:ext cx="576064" cy="576064"/>
            </a:xfrm>
            <a:prstGeom prst="arc">
              <a:avLst>
                <a:gd name="adj1" fmla="val 16229454"/>
                <a:gd name="adj2" fmla="val 5797492"/>
              </a:avLst>
            </a:prstGeom>
            <a:ln w="19050">
              <a:gradFill flip="none" rotWithShape="1">
                <a:gsLst>
                  <a:gs pos="0">
                    <a:srgbClr val="0070C0"/>
                  </a:gs>
                  <a:gs pos="92000">
                    <a:srgbClr val="00B0F0">
                      <a:alpha val="0"/>
                    </a:srgbClr>
                  </a:gs>
                </a:gsLst>
                <a:lin ang="108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861" name="TextBox 26"/>
            <p:cNvSpPr txBox="1"/>
            <p:nvPr/>
          </p:nvSpPr>
          <p:spPr>
            <a:xfrm>
              <a:off x="7007639" y="3383414"/>
              <a:ext cx="31877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+mj-ea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+mj-ea"/>
              </a:endParaRPr>
            </a:p>
          </p:txBody>
        </p:sp>
      </p:grpSp>
      <p:sp>
        <p:nvSpPr>
          <p:cNvPr id="1048862" name="TextBox 30"/>
          <p:cNvSpPr txBox="1"/>
          <p:nvPr/>
        </p:nvSpPr>
        <p:spPr>
          <a:xfrm>
            <a:off x="8784684" y="3595663"/>
            <a:ext cx="17068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gradFill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10800000" scaled="1"/>
                </a:gradFill>
              </a:defRPr>
            </a:lvl1pPr>
          </a:lstStyle>
          <a:p>
            <a:r>
              <a:rPr lang="zh-CN" altLang="en-US" dirty="0"/>
              <a:t>高处坠落</a:t>
            </a:r>
            <a:endParaRPr lang="en-US" altLang="zh-CN" dirty="0"/>
          </a:p>
          <a:p>
            <a:r>
              <a:rPr lang="zh-CN" altLang="en-US" sz="2400" b="1" dirty="0"/>
              <a:t>的预防措施</a:t>
            </a:r>
            <a:endParaRPr lang="zh-CN" altLang="en-US" sz="2400" b="1" dirty="0"/>
          </a:p>
        </p:txBody>
      </p:sp>
      <p:grpSp>
        <p:nvGrpSpPr>
          <p:cNvPr id="156" name="组合 1"/>
          <p:cNvGrpSpPr/>
          <p:nvPr/>
        </p:nvGrpSpPr>
        <p:grpSpPr>
          <a:xfrm>
            <a:off x="2135560" y="2924944"/>
            <a:ext cx="6552728" cy="1407954"/>
            <a:chOff x="611560" y="2924944"/>
            <a:chExt cx="6552728" cy="1407954"/>
          </a:xfrm>
        </p:grpSpPr>
        <p:cxnSp>
          <p:nvCxnSpPr>
            <p:cNvPr id="3145750" name="直接连接符 17"/>
            <p:cNvCxnSpPr>
              <a:endCxn id="1048866" idx="2"/>
            </p:cNvCxnSpPr>
            <p:nvPr/>
          </p:nvCxnSpPr>
          <p:spPr>
            <a:xfrm>
              <a:off x="1196747" y="3212976"/>
              <a:ext cx="1671064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51" name="直接连接符 19"/>
            <p:cNvCxnSpPr/>
            <p:nvPr/>
          </p:nvCxnSpPr>
          <p:spPr>
            <a:xfrm flipV="1">
              <a:off x="5556110" y="3210304"/>
              <a:ext cx="1608178" cy="534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52" name="直接连接符 21"/>
            <p:cNvCxnSpPr>
              <a:endCxn id="1048869" idx="2"/>
            </p:cNvCxnSpPr>
            <p:nvPr/>
          </p:nvCxnSpPr>
          <p:spPr>
            <a:xfrm>
              <a:off x="3371867" y="3212976"/>
              <a:ext cx="1680187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7" name="组合 31"/>
            <p:cNvGrpSpPr/>
            <p:nvPr/>
          </p:nvGrpSpPr>
          <p:grpSpPr>
            <a:xfrm>
              <a:off x="611560" y="2924944"/>
              <a:ext cx="576064" cy="576064"/>
              <a:chOff x="1180377" y="3356992"/>
              <a:chExt cx="576064" cy="576064"/>
            </a:xfrm>
          </p:grpSpPr>
          <p:sp>
            <p:nvSpPr>
              <p:cNvPr id="1048863" name="椭圆 4"/>
              <p:cNvSpPr/>
              <p:nvPr/>
            </p:nvSpPr>
            <p:spPr>
              <a:xfrm>
                <a:off x="1252385" y="3429000"/>
                <a:ext cx="432048" cy="4320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864" name="弧形 5"/>
              <p:cNvSpPr/>
              <p:nvPr/>
            </p:nvSpPr>
            <p:spPr>
              <a:xfrm>
                <a:off x="1180377" y="3356992"/>
                <a:ext cx="576064" cy="576064"/>
              </a:xfrm>
              <a:prstGeom prst="arc">
                <a:avLst>
                  <a:gd name="adj1" fmla="val 16229454"/>
                  <a:gd name="adj2" fmla="val 5797492"/>
                </a:avLst>
              </a:prstGeom>
              <a:ln w="1905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92000">
                      <a:srgbClr val="00B0F0">
                        <a:alpha val="0"/>
                      </a:srgbClr>
                    </a:gs>
                  </a:gsLst>
                  <a:lin ang="108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865" name="TextBox 23"/>
              <p:cNvSpPr txBox="1"/>
              <p:nvPr/>
            </p:nvSpPr>
            <p:spPr>
              <a:xfrm>
                <a:off x="1354021" y="3386086"/>
                <a:ext cx="255270" cy="52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  <a:latin typeface="Agency FB" panose="020B0503020202020204" pitchFamily="34" charset="0"/>
                    <a:ea typeface="+mj-ea"/>
                  </a:rPr>
                  <a:t>1</a:t>
                </a:r>
                <a:endParaRPr lang="zh-CN" altLang="en-US" sz="2800" dirty="0">
                  <a:solidFill>
                    <a:schemeClr val="bg1"/>
                  </a:solidFill>
                  <a:latin typeface="Agency FB" panose="020B0503020202020204" pitchFamily="34" charset="0"/>
                  <a:ea typeface="+mj-ea"/>
                </a:endParaRPr>
              </a:p>
            </p:txBody>
          </p:sp>
        </p:grpSp>
        <p:grpSp>
          <p:nvGrpSpPr>
            <p:cNvPr id="158" name="组合 32"/>
            <p:cNvGrpSpPr/>
            <p:nvPr/>
          </p:nvGrpSpPr>
          <p:grpSpPr>
            <a:xfrm>
              <a:off x="2795803" y="2924944"/>
              <a:ext cx="576064" cy="576064"/>
              <a:chOff x="3079003" y="3356992"/>
              <a:chExt cx="576064" cy="576064"/>
            </a:xfrm>
          </p:grpSpPr>
          <p:sp>
            <p:nvSpPr>
              <p:cNvPr id="1048866" name="椭圆 8"/>
              <p:cNvSpPr/>
              <p:nvPr/>
            </p:nvSpPr>
            <p:spPr>
              <a:xfrm>
                <a:off x="3151011" y="3429000"/>
                <a:ext cx="432048" cy="4320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867" name="弧形 9"/>
              <p:cNvSpPr/>
              <p:nvPr/>
            </p:nvSpPr>
            <p:spPr>
              <a:xfrm>
                <a:off x="3079003" y="3356992"/>
                <a:ext cx="576064" cy="576064"/>
              </a:xfrm>
              <a:prstGeom prst="arc">
                <a:avLst>
                  <a:gd name="adj1" fmla="val 16229454"/>
                  <a:gd name="adj2" fmla="val 5797492"/>
                </a:avLst>
              </a:prstGeom>
              <a:ln w="1905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92000">
                      <a:srgbClr val="00B0F0">
                        <a:alpha val="0"/>
                      </a:srgbClr>
                    </a:gs>
                  </a:gsLst>
                  <a:lin ang="108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868" name="TextBox 24"/>
              <p:cNvSpPr txBox="1"/>
              <p:nvPr/>
            </p:nvSpPr>
            <p:spPr>
              <a:xfrm>
                <a:off x="3211178" y="3380742"/>
                <a:ext cx="321310" cy="52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  <a:latin typeface="Agency FB" panose="020B0503020202020204" pitchFamily="34" charset="0"/>
                    <a:ea typeface="+mj-ea"/>
                  </a:rPr>
                  <a:t>2</a:t>
                </a:r>
                <a:endParaRPr lang="zh-CN" altLang="en-US" sz="2800" dirty="0">
                  <a:solidFill>
                    <a:schemeClr val="bg1"/>
                  </a:solidFill>
                  <a:latin typeface="Agency FB" panose="020B0503020202020204" pitchFamily="34" charset="0"/>
                  <a:ea typeface="+mj-ea"/>
                </a:endParaRPr>
              </a:p>
            </p:txBody>
          </p:sp>
        </p:grpSp>
        <p:grpSp>
          <p:nvGrpSpPr>
            <p:cNvPr id="159" name="组合 33"/>
            <p:cNvGrpSpPr/>
            <p:nvPr/>
          </p:nvGrpSpPr>
          <p:grpSpPr>
            <a:xfrm>
              <a:off x="4980046" y="2924944"/>
              <a:ext cx="576064" cy="576064"/>
              <a:chOff x="4977629" y="3356992"/>
              <a:chExt cx="576064" cy="576064"/>
            </a:xfrm>
          </p:grpSpPr>
          <p:sp>
            <p:nvSpPr>
              <p:cNvPr id="1048869" name="椭圆 11"/>
              <p:cNvSpPr/>
              <p:nvPr/>
            </p:nvSpPr>
            <p:spPr>
              <a:xfrm>
                <a:off x="5049637" y="3429000"/>
                <a:ext cx="432048" cy="4320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870" name="弧形 12"/>
              <p:cNvSpPr/>
              <p:nvPr/>
            </p:nvSpPr>
            <p:spPr>
              <a:xfrm>
                <a:off x="4977629" y="3356992"/>
                <a:ext cx="576064" cy="576064"/>
              </a:xfrm>
              <a:prstGeom prst="arc">
                <a:avLst>
                  <a:gd name="adj1" fmla="val 16229454"/>
                  <a:gd name="adj2" fmla="val 5797492"/>
                </a:avLst>
              </a:prstGeom>
              <a:ln w="1905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92000">
                      <a:srgbClr val="00B0F0">
                        <a:alpha val="0"/>
                      </a:srgbClr>
                    </a:gs>
                  </a:gsLst>
                  <a:lin ang="108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871" name="TextBox 25"/>
              <p:cNvSpPr txBox="1"/>
              <p:nvPr/>
            </p:nvSpPr>
            <p:spPr>
              <a:xfrm>
                <a:off x="5109360" y="3386086"/>
                <a:ext cx="332740" cy="52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  <a:latin typeface="Agency FB" panose="020B0503020202020204" pitchFamily="34" charset="0"/>
                    <a:ea typeface="+mj-ea"/>
                  </a:rPr>
                  <a:t>3</a:t>
                </a:r>
                <a:endParaRPr lang="zh-CN" altLang="en-US" sz="2800" dirty="0">
                  <a:solidFill>
                    <a:schemeClr val="bg1"/>
                  </a:solidFill>
                  <a:latin typeface="Agency FB" panose="020B0503020202020204" pitchFamily="34" charset="0"/>
                  <a:ea typeface="+mj-ea"/>
                </a:endParaRPr>
              </a:p>
            </p:txBody>
          </p:sp>
        </p:grpSp>
        <p:sp>
          <p:nvSpPr>
            <p:cNvPr id="1048872" name="TextBox 27"/>
            <p:cNvSpPr txBox="1"/>
            <p:nvPr/>
          </p:nvSpPr>
          <p:spPr>
            <a:xfrm>
              <a:off x="802019" y="3595663"/>
              <a:ext cx="1706880" cy="737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</a:rPr>
                <a:t>高处作业的</a:t>
              </a:r>
              <a:endParaRPr lang="en-US" altLang="zh-CN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zh-CN" altLang="en-US" sz="2400" b="1" dirty="0">
                  <a:solidFill>
                    <a:schemeClr val="bg1">
                      <a:lumMod val="50000"/>
                    </a:schemeClr>
                  </a:solidFill>
                </a:rPr>
                <a:t>定义及特点</a:t>
              </a:r>
              <a:endParaRPr lang="zh-CN" altLang="en-US" sz="2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48873" name="TextBox 28"/>
            <p:cNvSpPr txBox="1"/>
            <p:nvPr/>
          </p:nvSpPr>
          <p:spPr>
            <a:xfrm>
              <a:off x="2994362" y="3595663"/>
              <a:ext cx="1706880" cy="737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</a:rPr>
                <a:t>高处坠落</a:t>
              </a:r>
              <a:endParaRPr lang="en-US" altLang="zh-CN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zh-CN" altLang="en-US" sz="2400" b="1" dirty="0">
                  <a:solidFill>
                    <a:schemeClr val="bg1">
                      <a:lumMod val="50000"/>
                    </a:schemeClr>
                  </a:solidFill>
                </a:rPr>
                <a:t>的危害等级</a:t>
              </a:r>
              <a:endParaRPr lang="zh-CN" altLang="en-US" sz="2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48874" name="TextBox 29"/>
            <p:cNvSpPr txBox="1"/>
            <p:nvPr/>
          </p:nvSpPr>
          <p:spPr>
            <a:xfrm>
              <a:off x="5147118" y="3595663"/>
              <a:ext cx="1706880" cy="737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>
                  <a:gradFill>
                    <a:gsLst>
                      <a:gs pos="0">
                        <a:srgbClr val="0070C0"/>
                      </a:gs>
                      <a:gs pos="100000">
                        <a:srgbClr val="002060"/>
                      </a:gs>
                    </a:gsLst>
                    <a:lin ang="10800000" scaled="1"/>
                  </a:gradFill>
                </a:defRPr>
              </a:lvl1pPr>
            </a:lstStyle>
            <a:p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</a:rPr>
                <a:t>高处坠落</a:t>
              </a:r>
              <a:endParaRPr lang="en-US" altLang="zh-CN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zh-CN" altLang="en-US" sz="2400" b="1" dirty="0">
                  <a:solidFill>
                    <a:schemeClr val="bg1">
                      <a:lumMod val="50000"/>
                    </a:schemeClr>
                  </a:solidFill>
                </a:rPr>
                <a:t>的事故案例</a:t>
              </a:r>
              <a:endParaRPr lang="zh-CN" altLang="en-US" sz="2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48875" name="矩形 38"/>
            <p:cNvSpPr/>
            <p:nvPr/>
          </p:nvSpPr>
          <p:spPr>
            <a:xfrm>
              <a:off x="683568" y="3573016"/>
              <a:ext cx="112596" cy="7200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876" name="矩形 39"/>
            <p:cNvSpPr/>
            <p:nvPr/>
          </p:nvSpPr>
          <p:spPr>
            <a:xfrm>
              <a:off x="2875371" y="3569206"/>
              <a:ext cx="112596" cy="7200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877" name="矩形 40"/>
            <p:cNvSpPr/>
            <p:nvPr/>
          </p:nvSpPr>
          <p:spPr>
            <a:xfrm>
              <a:off x="5043472" y="3565703"/>
              <a:ext cx="112596" cy="7200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48878" name="矩形 41"/>
          <p:cNvSpPr/>
          <p:nvPr/>
        </p:nvSpPr>
        <p:spPr>
          <a:xfrm>
            <a:off x="8666998" y="3565325"/>
            <a:ext cx="112596" cy="720080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1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7" name="Picture 15" descr="超人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045696" y="4305921"/>
            <a:ext cx="4876800" cy="2114550"/>
          </a:xfrm>
          <a:prstGeom prst="rect">
            <a:avLst/>
          </a:prstGeom>
          <a:noFill/>
        </p:spPr>
      </p:pic>
      <p:sp>
        <p:nvSpPr>
          <p:cNvPr id="1048882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高处坠落的预防措施</a:t>
            </a:r>
            <a:endParaRPr lang="zh-CN" altLang="en-US" dirty="0"/>
          </a:p>
        </p:txBody>
      </p:sp>
      <p:sp>
        <p:nvSpPr>
          <p:cNvPr id="1048883" name="内容占位符 3"/>
          <p:cNvSpPr>
            <a:spLocks noGrp="1"/>
          </p:cNvSpPr>
          <p:nvPr>
            <p:ph idx="1"/>
          </p:nvPr>
        </p:nvSpPr>
        <p:spPr>
          <a:xfrm>
            <a:off x="1630810" y="344531"/>
            <a:ext cx="416560" cy="755650"/>
          </a:xfr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en-US" altLang="zh-CN" sz="4800" dirty="0">
                <a:solidFill>
                  <a:schemeClr val="bg1"/>
                </a:solidFill>
                <a:latin typeface="Agency FB" panose="020B0503020202020204" pitchFamily="34" charset="0"/>
                <a:ea typeface="Dotum" panose="020B0600000101010101" pitchFamily="34" charset="-127"/>
              </a:rPr>
              <a:t>4</a:t>
            </a:r>
            <a:endParaRPr lang="zh-CN" altLang="en-US" sz="4800" dirty="0">
              <a:solidFill>
                <a:schemeClr val="bg1"/>
              </a:solidFill>
              <a:latin typeface="Agency FB" panose="020B0503020202020204" pitchFamily="34" charset="0"/>
              <a:ea typeface="Dotum" panose="020B0600000101010101" pitchFamily="34" charset="-127"/>
            </a:endParaRPr>
          </a:p>
        </p:txBody>
      </p:sp>
      <p:pic>
        <p:nvPicPr>
          <p:cNvPr id="2097198" name="Picture 8" descr="20080621_9da0eb79a82588693a3107Wgk9V1pbv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0096" y="1715121"/>
            <a:ext cx="3810000" cy="2514600"/>
          </a:xfrm>
          <a:prstGeom prst="rect">
            <a:avLst/>
          </a:prstGeom>
          <a:noFill/>
        </p:spPr>
      </p:pic>
      <p:pic>
        <p:nvPicPr>
          <p:cNvPr id="2097199" name="Picture 10" descr="D0(FPS(V(J[W07(PI07X0W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6096" y="1334121"/>
            <a:ext cx="4038600" cy="2760663"/>
          </a:xfrm>
          <a:prstGeom prst="rect">
            <a:avLst/>
          </a:prstGeom>
          <a:noFill/>
        </p:spPr>
      </p:pic>
      <p:pic>
        <p:nvPicPr>
          <p:cNvPr id="2097200" name="Picture 14" descr="蜘蛛侠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26096" y="4153521"/>
            <a:ext cx="4038600" cy="2286000"/>
          </a:xfrm>
          <a:prstGeom prst="rect">
            <a:avLst/>
          </a:prstGeom>
          <a:noFill/>
        </p:spPr>
      </p:pic>
      <p:sp>
        <p:nvSpPr>
          <p:cNvPr id="1048884" name="AutoShape 9"/>
          <p:cNvSpPr>
            <a:spLocks noChangeArrowheads="1"/>
          </p:cNvSpPr>
          <p:nvPr/>
        </p:nvSpPr>
        <p:spPr bwMode="auto">
          <a:xfrm>
            <a:off x="3345396" y="2195815"/>
            <a:ext cx="5400600" cy="3096344"/>
          </a:xfrm>
          <a:prstGeom prst="wedgeRoundRectCallout">
            <a:avLst>
              <a:gd name="adj1" fmla="val -5727"/>
              <a:gd name="adj2" fmla="val -1085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zh-CN" altLang="en-US" sz="3200" b="1" dirty="0">
                <a:solidFill>
                  <a:srgbClr val="FFFF00"/>
                </a:solidFill>
              </a:rPr>
              <a:t>我们没有一双展翅翱翔的翅膀，我们没有天生具有的攀爬、跳跃能力，我们都是普通人，在面对高处坠落的施工风险我们应该做些什么呢？</a:t>
            </a:r>
            <a:endParaRPr lang="zh-CN" altLang="en-US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9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9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9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9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8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8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84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5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高处坠落的预防措施</a:t>
            </a:r>
            <a:endParaRPr lang="zh-CN" altLang="en-US" dirty="0"/>
          </a:p>
        </p:txBody>
      </p:sp>
      <p:sp>
        <p:nvSpPr>
          <p:cNvPr id="1048886" name="内容占位符 3"/>
          <p:cNvSpPr>
            <a:spLocks noGrp="1"/>
          </p:cNvSpPr>
          <p:nvPr>
            <p:ph idx="1"/>
          </p:nvPr>
        </p:nvSpPr>
        <p:spPr>
          <a:xfrm>
            <a:off x="1630810" y="344531"/>
            <a:ext cx="416560" cy="755650"/>
          </a:xfr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en-US" altLang="zh-CN" sz="4800" dirty="0">
                <a:solidFill>
                  <a:schemeClr val="bg1"/>
                </a:solidFill>
                <a:latin typeface="Agency FB" panose="020B0503020202020204" pitchFamily="34" charset="0"/>
                <a:ea typeface="Dotum" panose="020B0600000101010101" pitchFamily="34" charset="-127"/>
              </a:rPr>
              <a:t>4</a:t>
            </a:r>
            <a:endParaRPr lang="zh-CN" altLang="en-US" sz="4800" dirty="0">
              <a:solidFill>
                <a:schemeClr val="bg1"/>
              </a:solidFill>
              <a:latin typeface="Agency FB" panose="020B0503020202020204" pitchFamily="34" charset="0"/>
              <a:ea typeface="Dotum" panose="020B0600000101010101" pitchFamily="34" charset="-127"/>
            </a:endParaRPr>
          </a:p>
        </p:txBody>
      </p:sp>
      <p:sp>
        <p:nvSpPr>
          <p:cNvPr id="1048887" name="Text Box 5"/>
          <p:cNvSpPr txBox="1">
            <a:spLocks noChangeArrowheads="1"/>
          </p:cNvSpPr>
          <p:nvPr/>
        </p:nvSpPr>
        <p:spPr bwMode="auto">
          <a:xfrm>
            <a:off x="2492896" y="6096000"/>
            <a:ext cx="7315200" cy="82994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</a:rPr>
              <a:t>高空作业个人安全防护：安全带高空作业生命保护线。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2097201" name="Picture 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90637" y="2054932"/>
            <a:ext cx="4359859" cy="358633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9720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5851" y="2054932"/>
            <a:ext cx="4139952" cy="377031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888" name="Text Box 10"/>
          <p:cNvSpPr txBox="1">
            <a:spLocks noChangeArrowheads="1"/>
          </p:cNvSpPr>
          <p:nvPr/>
        </p:nvSpPr>
        <p:spPr bwMode="auto">
          <a:xfrm>
            <a:off x="1524000" y="1248624"/>
            <a:ext cx="3886200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</a:rPr>
              <a:t>一、个人安全防护措施方面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7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7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97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9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48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8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87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9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高处坠落的预防措施</a:t>
            </a:r>
            <a:endParaRPr lang="zh-CN" altLang="en-US" dirty="0"/>
          </a:p>
        </p:txBody>
      </p:sp>
      <p:sp>
        <p:nvSpPr>
          <p:cNvPr id="1048890" name="内容占位符 3"/>
          <p:cNvSpPr>
            <a:spLocks noGrp="1"/>
          </p:cNvSpPr>
          <p:nvPr>
            <p:ph idx="1"/>
          </p:nvPr>
        </p:nvSpPr>
        <p:spPr>
          <a:xfrm>
            <a:off x="1630810" y="344531"/>
            <a:ext cx="416560" cy="755650"/>
          </a:xfr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en-US" altLang="zh-CN" sz="4800" dirty="0">
                <a:solidFill>
                  <a:schemeClr val="bg1"/>
                </a:solidFill>
                <a:latin typeface="Agency FB" panose="020B0503020202020204" pitchFamily="34" charset="0"/>
                <a:ea typeface="Dotum" panose="020B0600000101010101" pitchFamily="34" charset="-127"/>
              </a:rPr>
              <a:t>4</a:t>
            </a:r>
            <a:endParaRPr lang="zh-CN" altLang="en-US" sz="4800" dirty="0">
              <a:solidFill>
                <a:schemeClr val="bg1"/>
              </a:solidFill>
              <a:latin typeface="Agency FB" panose="020B0503020202020204" pitchFamily="34" charset="0"/>
              <a:ea typeface="Dotum" panose="020B0600000101010101" pitchFamily="34" charset="-127"/>
            </a:endParaRPr>
          </a:p>
        </p:txBody>
      </p:sp>
      <p:sp>
        <p:nvSpPr>
          <p:cNvPr id="1048891" name="Text Box 6"/>
          <p:cNvSpPr txBox="1">
            <a:spLocks noChangeArrowheads="1"/>
          </p:cNvSpPr>
          <p:nvPr/>
        </p:nvSpPr>
        <p:spPr bwMode="auto">
          <a:xfrm>
            <a:off x="1708968" y="1225607"/>
            <a:ext cx="8280400" cy="249174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rgbClr val="FF0000"/>
                </a:solidFill>
              </a:rPr>
              <a:t>你会正确使用安全带吗？安全带的使用有哪些要求</a:t>
            </a:r>
            <a:r>
              <a:rPr lang="zh-CN" altLang="en-US" sz="2000" dirty="0">
                <a:solidFill>
                  <a:srgbClr val="FF0000"/>
                </a:solidFill>
              </a:rPr>
              <a:t>？</a:t>
            </a:r>
            <a:endParaRPr lang="zh-CN" altLang="en-US" sz="2000" b="1" dirty="0">
              <a:solidFill>
                <a:srgbClr val="004898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rgbClr val="004898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经常检查（使用前、抽检安全带有裂痕、挂扣是否变形）、妥善保养、损坏需更新。</a:t>
            </a:r>
            <a:endParaRPr lang="zh-CN" altLang="en-US" sz="2000" b="1" dirty="0">
              <a:solidFill>
                <a:srgbClr val="004898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zh-CN" sz="2000" b="1" dirty="0">
                <a:solidFill>
                  <a:srgbClr val="004898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百分之百系好安全带</a:t>
            </a:r>
            <a:r>
              <a:rPr lang="zh-CN" altLang="en-US" sz="2000" b="1" dirty="0">
                <a:solidFill>
                  <a:srgbClr val="004898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，做到高挂低用（降低坠落距离、减少冲击力）。 </a:t>
            </a:r>
            <a:endParaRPr lang="zh-CN" altLang="en-US" sz="2000" b="1" dirty="0">
              <a:solidFill>
                <a:srgbClr val="004898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rgbClr val="004898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挂在牢固可靠处（禁止挂在移动或带尖税梭角或不牢固的物件上）。</a:t>
            </a:r>
            <a:endParaRPr lang="zh-CN" altLang="en-US" sz="2000" b="1" dirty="0">
              <a:solidFill>
                <a:srgbClr val="004898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rgbClr val="004898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绳子</a:t>
            </a:r>
            <a:r>
              <a:rPr lang="zh-CN" altLang="en-US" sz="2000" b="1" dirty="0">
                <a:solidFill>
                  <a:srgbClr val="004898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不能打结使用，钩子要挂在连接环上，严禁擅自接长使用。 </a:t>
            </a:r>
            <a:endParaRPr lang="zh-CN" altLang="en-US" sz="2000" b="1" dirty="0">
              <a:solidFill>
                <a:srgbClr val="004898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097203" name="Picture 7" descr="请系好安全带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94321" y="3861048"/>
            <a:ext cx="2971800" cy="2590800"/>
          </a:xfrm>
          <a:prstGeom prst="rect">
            <a:avLst/>
          </a:prstGeom>
          <a:noFill/>
        </p:spPr>
      </p:pic>
      <p:pic>
        <p:nvPicPr>
          <p:cNvPr id="2097204" name="Picture 11" descr="GS4TT7LHR{`A%S8][}~QE$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7921" y="3861048"/>
            <a:ext cx="3219346" cy="2590800"/>
          </a:xfrm>
          <a:prstGeom prst="rect">
            <a:avLst/>
          </a:prstGeom>
          <a:noFill/>
        </p:spPr>
      </p:pic>
      <p:pic>
        <p:nvPicPr>
          <p:cNvPr id="2097205" name="Picture 13" descr="GB]NHO]DNW@B28NR}JCMJC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2321" y="3861048"/>
            <a:ext cx="2819400" cy="2590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97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97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9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97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97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97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97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97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97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91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6" name="Picture 2" descr="图片1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20906053">
            <a:off x="2463006" y="1009429"/>
            <a:ext cx="3913188" cy="4343400"/>
          </a:xfrm>
          <a:prstGeom prst="rect">
            <a:avLst/>
          </a:prstGeom>
          <a:noFill/>
        </p:spPr>
      </p:pic>
      <p:pic>
        <p:nvPicPr>
          <p:cNvPr id="2097207" name="Picture 3" descr="风险与工作同在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11495">
            <a:off x="5797924" y="997728"/>
            <a:ext cx="4343400" cy="4343400"/>
          </a:xfrm>
          <a:prstGeom prst="rect">
            <a:avLst/>
          </a:prstGeom>
          <a:noFill/>
        </p:spPr>
      </p:pic>
      <p:pic>
        <p:nvPicPr>
          <p:cNvPr id="2097208" name="Picture 4" descr="图片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20989">
            <a:off x="6025986" y="2011683"/>
            <a:ext cx="4144962" cy="4335463"/>
          </a:xfrm>
          <a:prstGeom prst="rect">
            <a:avLst/>
          </a:prstGeom>
          <a:noFill/>
        </p:spPr>
      </p:pic>
      <p:pic>
        <p:nvPicPr>
          <p:cNvPr id="2097209" name="Picture 3" descr="图片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03007">
            <a:off x="2237045" y="2084972"/>
            <a:ext cx="4067175" cy="4191000"/>
          </a:xfrm>
          <a:prstGeom prst="rect">
            <a:avLst/>
          </a:prstGeom>
          <a:noFill/>
        </p:spPr>
      </p:pic>
      <p:sp>
        <p:nvSpPr>
          <p:cNvPr id="1048892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高处坠落的预防措施</a:t>
            </a:r>
            <a:endParaRPr lang="zh-CN" altLang="en-US" dirty="0"/>
          </a:p>
        </p:txBody>
      </p:sp>
      <p:sp>
        <p:nvSpPr>
          <p:cNvPr id="1048893" name="内容占位符 3"/>
          <p:cNvSpPr>
            <a:spLocks noGrp="1"/>
          </p:cNvSpPr>
          <p:nvPr>
            <p:ph idx="1"/>
          </p:nvPr>
        </p:nvSpPr>
        <p:spPr>
          <a:xfrm>
            <a:off x="1630810" y="344531"/>
            <a:ext cx="416560" cy="755650"/>
          </a:xfr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en-US" altLang="zh-CN" sz="4800" dirty="0">
                <a:solidFill>
                  <a:schemeClr val="bg1"/>
                </a:solidFill>
                <a:latin typeface="Agency FB" panose="020B0503020202020204" pitchFamily="34" charset="0"/>
                <a:ea typeface="Dotum" panose="020B0600000101010101" pitchFamily="34" charset="-127"/>
              </a:rPr>
              <a:t>4</a:t>
            </a:r>
            <a:endParaRPr lang="zh-CN" altLang="en-US" sz="4800" dirty="0">
              <a:solidFill>
                <a:schemeClr val="bg1"/>
              </a:solidFill>
              <a:latin typeface="Agency FB" panose="020B0503020202020204" pitchFamily="34" charset="0"/>
              <a:ea typeface="Dotum" panose="020B0600000101010101" pitchFamily="34" charset="-127"/>
            </a:endParaRPr>
          </a:p>
        </p:txBody>
      </p:sp>
      <p:sp>
        <p:nvSpPr>
          <p:cNvPr id="1048894" name="AutoShape 5"/>
          <p:cNvSpPr>
            <a:spLocks noChangeArrowheads="1"/>
          </p:cNvSpPr>
          <p:nvPr/>
        </p:nvSpPr>
        <p:spPr bwMode="auto">
          <a:xfrm>
            <a:off x="4419600" y="5410200"/>
            <a:ext cx="3505200" cy="1219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正确使用安全带图片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9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7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9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9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9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97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9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9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9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97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9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9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9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97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9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48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48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8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94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5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高处坠落的预防措施</a:t>
            </a:r>
            <a:endParaRPr lang="zh-CN" altLang="en-US" dirty="0"/>
          </a:p>
        </p:txBody>
      </p:sp>
      <p:sp>
        <p:nvSpPr>
          <p:cNvPr id="1048896" name="内容占位符 3"/>
          <p:cNvSpPr>
            <a:spLocks noGrp="1"/>
          </p:cNvSpPr>
          <p:nvPr>
            <p:ph idx="1"/>
          </p:nvPr>
        </p:nvSpPr>
        <p:spPr>
          <a:xfrm>
            <a:off x="1630810" y="344531"/>
            <a:ext cx="416560" cy="755650"/>
          </a:xfr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en-US" altLang="zh-CN" sz="4800" dirty="0">
                <a:solidFill>
                  <a:schemeClr val="bg1"/>
                </a:solidFill>
                <a:latin typeface="Agency FB" panose="020B0503020202020204" pitchFamily="34" charset="0"/>
                <a:ea typeface="Dotum" panose="020B0600000101010101" pitchFamily="34" charset="-127"/>
              </a:rPr>
              <a:t>4</a:t>
            </a:r>
            <a:endParaRPr lang="zh-CN" altLang="en-US" sz="4800" dirty="0">
              <a:solidFill>
                <a:schemeClr val="bg1"/>
              </a:solidFill>
              <a:latin typeface="Agency FB" panose="020B0503020202020204" pitchFamily="34" charset="0"/>
              <a:ea typeface="Dotum" panose="020B0600000101010101" pitchFamily="34" charset="-127"/>
            </a:endParaRPr>
          </a:p>
        </p:txBody>
      </p:sp>
      <p:pic>
        <p:nvPicPr>
          <p:cNvPr id="2097210" name="Picture 2" descr="图片1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82762" y="1371600"/>
            <a:ext cx="2865438" cy="3889375"/>
          </a:xfrm>
          <a:prstGeom prst="rect">
            <a:avLst/>
          </a:prstGeom>
          <a:noFill/>
        </p:spPr>
      </p:pic>
      <p:pic>
        <p:nvPicPr>
          <p:cNvPr id="2097211" name="Picture 3" descr="图片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9294" y="1844824"/>
            <a:ext cx="2819400" cy="3889375"/>
          </a:xfrm>
          <a:prstGeom prst="rect">
            <a:avLst/>
          </a:prstGeom>
          <a:noFill/>
        </p:spPr>
      </p:pic>
      <p:pic>
        <p:nvPicPr>
          <p:cNvPr id="2097212" name="Picture 4" descr="图片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1550" y="2627312"/>
            <a:ext cx="2755900" cy="3889375"/>
          </a:xfrm>
          <a:prstGeom prst="rect">
            <a:avLst/>
          </a:prstGeom>
          <a:noFill/>
        </p:spPr>
      </p:pic>
      <p:sp>
        <p:nvSpPr>
          <p:cNvPr id="1048897" name="Oval 9"/>
          <p:cNvSpPr>
            <a:spLocks noChangeArrowheads="1"/>
          </p:cNvSpPr>
          <p:nvPr/>
        </p:nvSpPr>
        <p:spPr bwMode="auto">
          <a:xfrm>
            <a:off x="3193957" y="3952748"/>
            <a:ext cx="10668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48898" name="Oval 10"/>
          <p:cNvSpPr>
            <a:spLocks noChangeArrowheads="1"/>
          </p:cNvSpPr>
          <p:nvPr/>
        </p:nvSpPr>
        <p:spPr bwMode="auto">
          <a:xfrm>
            <a:off x="5846775" y="4293096"/>
            <a:ext cx="10668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48899" name="Oval 11"/>
          <p:cNvSpPr>
            <a:spLocks noChangeArrowheads="1"/>
          </p:cNvSpPr>
          <p:nvPr/>
        </p:nvSpPr>
        <p:spPr bwMode="auto">
          <a:xfrm>
            <a:off x="9144000" y="5145087"/>
            <a:ext cx="10668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48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048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048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97" grpId="0" bldLvl="0" animBg="1"/>
      <p:bldP spid="1048898" grpId="0" bldLvl="0" animBg="1"/>
      <p:bldP spid="1048899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0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高处坠落的预防措施</a:t>
            </a:r>
            <a:endParaRPr lang="zh-CN" altLang="en-US" dirty="0"/>
          </a:p>
        </p:txBody>
      </p:sp>
      <p:sp>
        <p:nvSpPr>
          <p:cNvPr id="1048901" name="内容占位符 3"/>
          <p:cNvSpPr>
            <a:spLocks noGrp="1"/>
          </p:cNvSpPr>
          <p:nvPr>
            <p:ph idx="1"/>
          </p:nvPr>
        </p:nvSpPr>
        <p:spPr>
          <a:xfrm>
            <a:off x="1630810" y="344531"/>
            <a:ext cx="416560" cy="755650"/>
          </a:xfr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en-US" altLang="zh-CN" sz="4800" dirty="0">
                <a:solidFill>
                  <a:schemeClr val="bg1"/>
                </a:solidFill>
                <a:latin typeface="Agency FB" panose="020B0503020202020204" pitchFamily="34" charset="0"/>
                <a:ea typeface="Dotum" panose="020B0600000101010101" pitchFamily="34" charset="-127"/>
              </a:rPr>
              <a:t>4</a:t>
            </a:r>
            <a:endParaRPr lang="zh-CN" altLang="en-US" sz="4800" dirty="0">
              <a:solidFill>
                <a:schemeClr val="bg1"/>
              </a:solidFill>
              <a:latin typeface="Agency FB" panose="020B0503020202020204" pitchFamily="34" charset="0"/>
              <a:ea typeface="Dotum" panose="020B0600000101010101" pitchFamily="34" charset="-127"/>
            </a:endParaRPr>
          </a:p>
        </p:txBody>
      </p:sp>
      <p:pic>
        <p:nvPicPr>
          <p:cNvPr id="2097213" name="Picture 3" descr="图片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20913" y="1412875"/>
            <a:ext cx="2620962" cy="2952750"/>
          </a:xfrm>
          <a:prstGeom prst="rect">
            <a:avLst/>
          </a:prstGeom>
          <a:noFill/>
        </p:spPr>
      </p:pic>
      <p:pic>
        <p:nvPicPr>
          <p:cNvPr id="2097214" name="Picture 4" descr="图片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4738" y="1916113"/>
            <a:ext cx="2617787" cy="2951162"/>
          </a:xfrm>
          <a:prstGeom prst="rect">
            <a:avLst/>
          </a:prstGeom>
          <a:noFill/>
        </p:spPr>
      </p:pic>
      <p:pic>
        <p:nvPicPr>
          <p:cNvPr id="2097215" name="Picture 5" descr="图片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8563" y="3068638"/>
            <a:ext cx="2662237" cy="2752725"/>
          </a:xfrm>
          <a:prstGeom prst="rect">
            <a:avLst/>
          </a:prstGeom>
          <a:noFill/>
        </p:spPr>
      </p:pic>
      <p:sp>
        <p:nvSpPr>
          <p:cNvPr id="1048902" name="Oval 11"/>
          <p:cNvSpPr>
            <a:spLocks noChangeArrowheads="1"/>
          </p:cNvSpPr>
          <p:nvPr/>
        </p:nvSpPr>
        <p:spPr bwMode="auto">
          <a:xfrm>
            <a:off x="3657600" y="2819400"/>
            <a:ext cx="990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48903" name="Oval 12"/>
          <p:cNvSpPr>
            <a:spLocks noChangeArrowheads="1"/>
          </p:cNvSpPr>
          <p:nvPr/>
        </p:nvSpPr>
        <p:spPr bwMode="auto">
          <a:xfrm>
            <a:off x="6400800" y="3429000"/>
            <a:ext cx="990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48904" name="Oval 13"/>
          <p:cNvSpPr>
            <a:spLocks noChangeArrowheads="1"/>
          </p:cNvSpPr>
          <p:nvPr/>
        </p:nvSpPr>
        <p:spPr bwMode="auto">
          <a:xfrm>
            <a:off x="9220200" y="4495800"/>
            <a:ext cx="9906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489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0489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048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02" grpId="0" bldLvl="0" animBg="1"/>
      <p:bldP spid="1048903" grpId="0" bldLvl="0" animBg="1"/>
      <p:bldP spid="1048904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6" name="Picture 4" descr="{9AAABBE7-A872-440C-A0EE-0CE27C4F00FE}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781800" y="1371600"/>
            <a:ext cx="3886200" cy="2590799"/>
          </a:xfrm>
          <a:prstGeom prst="rect">
            <a:avLst/>
          </a:prstGeom>
          <a:noFill/>
        </p:spPr>
      </p:pic>
      <p:sp>
        <p:nvSpPr>
          <p:cNvPr id="1048905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高处坠落的预防措施</a:t>
            </a:r>
            <a:endParaRPr lang="zh-CN" altLang="en-US" dirty="0"/>
          </a:p>
        </p:txBody>
      </p:sp>
      <p:sp>
        <p:nvSpPr>
          <p:cNvPr id="1048906" name="内容占位符 3"/>
          <p:cNvSpPr>
            <a:spLocks noGrp="1"/>
          </p:cNvSpPr>
          <p:nvPr>
            <p:ph idx="1"/>
          </p:nvPr>
        </p:nvSpPr>
        <p:spPr>
          <a:xfrm>
            <a:off x="1630810" y="344531"/>
            <a:ext cx="416560" cy="755650"/>
          </a:xfr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en-US" altLang="zh-CN" sz="4800" dirty="0">
                <a:solidFill>
                  <a:schemeClr val="bg1"/>
                </a:solidFill>
                <a:latin typeface="Agency FB" panose="020B0503020202020204" pitchFamily="34" charset="0"/>
                <a:ea typeface="Dotum" panose="020B0600000101010101" pitchFamily="34" charset="-127"/>
              </a:rPr>
              <a:t>4</a:t>
            </a:r>
            <a:endParaRPr lang="zh-CN" altLang="en-US" sz="4800" dirty="0">
              <a:solidFill>
                <a:schemeClr val="bg1"/>
              </a:solidFill>
              <a:latin typeface="Agency FB" panose="020B0503020202020204" pitchFamily="34" charset="0"/>
              <a:ea typeface="Dotum" panose="020B0600000101010101" pitchFamily="34" charset="-127"/>
            </a:endParaRPr>
          </a:p>
        </p:txBody>
      </p:sp>
      <p:pic>
        <p:nvPicPr>
          <p:cNvPr id="2097217" name="Picture 3" descr="{8FA7DF23-594C-44F8-AFE9-CFA8E17F8671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371600"/>
            <a:ext cx="4267200" cy="2597150"/>
          </a:xfrm>
          <a:prstGeom prst="rect">
            <a:avLst/>
          </a:prstGeom>
          <a:noFill/>
        </p:spPr>
      </p:pic>
      <p:pic>
        <p:nvPicPr>
          <p:cNvPr id="2097218" name="Picture 5" descr="{72109851-4606-46D3-BBD9-C642CA3098CE}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962400"/>
            <a:ext cx="3886200" cy="2663825"/>
          </a:xfrm>
          <a:prstGeom prst="rect">
            <a:avLst/>
          </a:prstGeom>
          <a:noFill/>
        </p:spPr>
      </p:pic>
      <p:pic>
        <p:nvPicPr>
          <p:cNvPr id="2097219" name="Picture 6" descr="{B4DB5F93-5741-405C-9DE5-5B06FCD3BCBD}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3962399"/>
            <a:ext cx="4267200" cy="2663825"/>
          </a:xfrm>
          <a:prstGeom prst="rect">
            <a:avLst/>
          </a:prstGeom>
          <a:noFill/>
        </p:spPr>
      </p:pic>
      <p:sp>
        <p:nvSpPr>
          <p:cNvPr id="1048907" name="Oval 13"/>
          <p:cNvSpPr>
            <a:spLocks noChangeArrowheads="1"/>
          </p:cNvSpPr>
          <p:nvPr/>
        </p:nvSpPr>
        <p:spPr bwMode="auto">
          <a:xfrm>
            <a:off x="3810000" y="2286000"/>
            <a:ext cx="1905000" cy="1828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48908" name="Oval 14"/>
          <p:cNvSpPr>
            <a:spLocks noChangeArrowheads="1"/>
          </p:cNvSpPr>
          <p:nvPr/>
        </p:nvSpPr>
        <p:spPr bwMode="auto">
          <a:xfrm>
            <a:off x="6781800" y="1524000"/>
            <a:ext cx="19050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48909" name="Oval 15"/>
          <p:cNvSpPr>
            <a:spLocks noChangeArrowheads="1"/>
          </p:cNvSpPr>
          <p:nvPr/>
        </p:nvSpPr>
        <p:spPr bwMode="auto">
          <a:xfrm>
            <a:off x="4343400" y="4114800"/>
            <a:ext cx="19050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48910" name="Oval 16"/>
          <p:cNvSpPr>
            <a:spLocks noChangeArrowheads="1"/>
          </p:cNvSpPr>
          <p:nvPr/>
        </p:nvSpPr>
        <p:spPr bwMode="auto">
          <a:xfrm>
            <a:off x="6888088" y="4293096"/>
            <a:ext cx="19050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48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048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0489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0489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07" grpId="0" bldLvl="0" animBg="1"/>
      <p:bldP spid="1048908" grpId="0" bldLvl="0" animBg="1"/>
      <p:bldP spid="1048909" grpId="0" bldLvl="0" animBg="1"/>
      <p:bldP spid="1048910" grpId="0" bldLvl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1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高处坠落的预防措施</a:t>
            </a:r>
            <a:endParaRPr lang="zh-CN" altLang="en-US" dirty="0"/>
          </a:p>
        </p:txBody>
      </p:sp>
      <p:sp>
        <p:nvSpPr>
          <p:cNvPr id="1048912" name="内容占位符 3"/>
          <p:cNvSpPr>
            <a:spLocks noGrp="1"/>
          </p:cNvSpPr>
          <p:nvPr>
            <p:ph idx="1"/>
          </p:nvPr>
        </p:nvSpPr>
        <p:spPr>
          <a:xfrm>
            <a:off x="1630810" y="344531"/>
            <a:ext cx="416560" cy="755650"/>
          </a:xfr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en-US" altLang="zh-CN" sz="4800" dirty="0">
                <a:solidFill>
                  <a:schemeClr val="bg1"/>
                </a:solidFill>
                <a:latin typeface="Agency FB" panose="020B0503020202020204" pitchFamily="34" charset="0"/>
                <a:ea typeface="Dotum" panose="020B0600000101010101" pitchFamily="34" charset="-127"/>
              </a:rPr>
              <a:t>4</a:t>
            </a:r>
            <a:endParaRPr lang="zh-CN" altLang="en-US" sz="4800" dirty="0">
              <a:solidFill>
                <a:schemeClr val="bg1"/>
              </a:solidFill>
              <a:latin typeface="Agency FB" panose="020B0503020202020204" pitchFamily="34" charset="0"/>
              <a:ea typeface="Dotum" panose="020B0600000101010101" pitchFamily="34" charset="-127"/>
            </a:endParaRPr>
          </a:p>
        </p:txBody>
      </p:sp>
      <p:pic>
        <p:nvPicPr>
          <p:cNvPr id="2097220" name="Picture 3" descr="图片2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49842" y="1931831"/>
            <a:ext cx="5334000" cy="4267200"/>
          </a:xfrm>
          <a:prstGeom prst="rect">
            <a:avLst/>
          </a:prstGeom>
          <a:noFill/>
        </p:spPr>
      </p:pic>
      <p:sp>
        <p:nvSpPr>
          <p:cNvPr id="1048913" name="AutoShape 4"/>
          <p:cNvSpPr>
            <a:spLocks noChangeArrowheads="1"/>
          </p:cNvSpPr>
          <p:nvPr/>
        </p:nvSpPr>
        <p:spPr bwMode="auto">
          <a:xfrm>
            <a:off x="3075580" y="1117444"/>
            <a:ext cx="5867400" cy="762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你会一直都这么幸运下去吗？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209722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3842" y="1930407"/>
            <a:ext cx="3505200" cy="4268624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7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4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9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13" grpId="0" bldLvl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4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高处坠落的预防措施</a:t>
            </a:r>
            <a:endParaRPr lang="zh-CN" altLang="en-US" dirty="0"/>
          </a:p>
        </p:txBody>
      </p:sp>
      <p:sp>
        <p:nvSpPr>
          <p:cNvPr id="1048915" name="内容占位符 3"/>
          <p:cNvSpPr>
            <a:spLocks noGrp="1"/>
          </p:cNvSpPr>
          <p:nvPr>
            <p:ph idx="1"/>
          </p:nvPr>
        </p:nvSpPr>
        <p:spPr>
          <a:xfrm>
            <a:off x="1630810" y="344531"/>
            <a:ext cx="416560" cy="755650"/>
          </a:xfr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en-US" altLang="zh-CN" sz="4800" dirty="0">
                <a:solidFill>
                  <a:schemeClr val="bg1"/>
                </a:solidFill>
                <a:latin typeface="Agency FB" panose="020B0503020202020204" pitchFamily="34" charset="0"/>
                <a:ea typeface="Dotum" panose="020B0600000101010101" pitchFamily="34" charset="-127"/>
              </a:rPr>
              <a:t>4</a:t>
            </a:r>
            <a:endParaRPr lang="zh-CN" altLang="en-US" sz="4800" dirty="0">
              <a:solidFill>
                <a:schemeClr val="bg1"/>
              </a:solidFill>
              <a:latin typeface="Agency FB" panose="020B0503020202020204" pitchFamily="34" charset="0"/>
              <a:ea typeface="Dotum" panose="020B0600000101010101" pitchFamily="34" charset="-127"/>
            </a:endParaRPr>
          </a:p>
        </p:txBody>
      </p:sp>
      <p:pic>
        <p:nvPicPr>
          <p:cNvPr id="2097222" name="Picture 2" descr="图片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75520" y="2133600"/>
            <a:ext cx="8458200" cy="4267200"/>
          </a:xfrm>
          <a:prstGeom prst="rect">
            <a:avLst/>
          </a:prstGeom>
          <a:noFill/>
        </p:spPr>
      </p:pic>
      <p:sp>
        <p:nvSpPr>
          <p:cNvPr id="1048916" name="AutoShape 7"/>
          <p:cNvSpPr>
            <a:spLocks noChangeArrowheads="1"/>
          </p:cNvSpPr>
          <p:nvPr/>
        </p:nvSpPr>
        <p:spPr bwMode="auto">
          <a:xfrm>
            <a:off x="3070920" y="1124744"/>
            <a:ext cx="5867400" cy="762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你会一直都这样幸运下去吗？</a:t>
            </a:r>
            <a:r>
              <a:rPr lang="en-US" altLang="zh-CN" sz="2800" b="1" dirty="0">
                <a:solidFill>
                  <a:srgbClr val="FF0000"/>
                </a:solidFill>
              </a:rPr>
              <a:t>!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pic>
        <p:nvPicPr>
          <p:cNvPr id="2097223" name="Picture 10" descr="阿弥陀佛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5920" y="4876800"/>
            <a:ext cx="1447800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7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7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7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4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97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97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Picture 4" descr="HX(%}$%PK8M_XD1K4Y]S(T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07568" y="1124744"/>
            <a:ext cx="7920880" cy="5389240"/>
          </a:xfrm>
          <a:prstGeom prst="rect">
            <a:avLst/>
          </a:prstGeom>
          <a:noFill/>
        </p:spPr>
      </p:pic>
      <p:sp>
        <p:nvSpPr>
          <p:cNvPr id="1048606" name="矩形 4"/>
          <p:cNvSpPr/>
          <p:nvPr/>
        </p:nvSpPr>
        <p:spPr>
          <a:xfrm>
            <a:off x="3647728" y="7101407"/>
            <a:ext cx="5264378" cy="1198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1.414</a:t>
            </a:r>
            <a:r>
              <a:rPr lang="zh-CN" altLang="en-US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秒</a:t>
            </a:r>
            <a:endParaRPr lang="zh-CN" altLang="en-US" sz="7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48607" name="TextBox 1"/>
          <p:cNvSpPr txBox="1"/>
          <p:nvPr/>
        </p:nvSpPr>
        <p:spPr>
          <a:xfrm>
            <a:off x="4891643" y="3284984"/>
            <a:ext cx="103632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g=10m/s²</a:t>
            </a:r>
            <a:endParaRPr lang="zh-CN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48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24451 L 0.00104 -0.5910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7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高处坠落的预防措施</a:t>
            </a:r>
            <a:endParaRPr lang="zh-CN" altLang="en-US" dirty="0"/>
          </a:p>
        </p:txBody>
      </p:sp>
      <p:sp>
        <p:nvSpPr>
          <p:cNvPr id="1048918" name="内容占位符 3"/>
          <p:cNvSpPr>
            <a:spLocks noGrp="1"/>
          </p:cNvSpPr>
          <p:nvPr>
            <p:ph idx="1"/>
          </p:nvPr>
        </p:nvSpPr>
        <p:spPr>
          <a:xfrm>
            <a:off x="1630810" y="344531"/>
            <a:ext cx="416560" cy="755650"/>
          </a:xfr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en-US" altLang="zh-CN" sz="4800" dirty="0">
                <a:solidFill>
                  <a:schemeClr val="bg1"/>
                </a:solidFill>
                <a:latin typeface="Agency FB" panose="020B0503020202020204" pitchFamily="34" charset="0"/>
                <a:ea typeface="Dotum" panose="020B0600000101010101" pitchFamily="34" charset="-127"/>
              </a:rPr>
              <a:t>4</a:t>
            </a:r>
            <a:endParaRPr lang="zh-CN" altLang="en-US" sz="4800" dirty="0">
              <a:solidFill>
                <a:schemeClr val="bg1"/>
              </a:solidFill>
              <a:latin typeface="Agency FB" panose="020B0503020202020204" pitchFamily="34" charset="0"/>
              <a:ea typeface="Dotum" panose="020B0600000101010101" pitchFamily="34" charset="-127"/>
            </a:endParaRPr>
          </a:p>
        </p:txBody>
      </p:sp>
      <p:pic>
        <p:nvPicPr>
          <p:cNvPr id="2097224" name="Picture 2" descr="图片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866900" y="1988840"/>
            <a:ext cx="8458200" cy="4572000"/>
          </a:xfrm>
          <a:prstGeom prst="rect">
            <a:avLst/>
          </a:prstGeom>
          <a:noFill/>
        </p:spPr>
      </p:pic>
      <p:sp>
        <p:nvSpPr>
          <p:cNvPr id="1048919" name="AutoShape 5"/>
          <p:cNvSpPr>
            <a:spLocks noChangeArrowheads="1"/>
          </p:cNvSpPr>
          <p:nvPr/>
        </p:nvSpPr>
        <p:spPr bwMode="auto">
          <a:xfrm>
            <a:off x="3162300" y="1035654"/>
            <a:ext cx="5867400" cy="762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你会一直都这么幸运下去吗？</a:t>
            </a:r>
            <a:r>
              <a:rPr lang="en-US" altLang="zh-CN" sz="2800" b="1" dirty="0">
                <a:solidFill>
                  <a:srgbClr val="FF0000"/>
                </a:solidFill>
              </a:rPr>
              <a:t>!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  <p:pic>
        <p:nvPicPr>
          <p:cNvPr id="2097225" name="Picture 7" descr="佛主保佑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01100" y="5229200"/>
            <a:ext cx="1524000" cy="1371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7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7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7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97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97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19" grpId="0" bldLvl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0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高空坠落的预防措施</a:t>
            </a:r>
            <a:endParaRPr lang="zh-CN" altLang="en-US" dirty="0"/>
          </a:p>
        </p:txBody>
      </p:sp>
      <p:sp>
        <p:nvSpPr>
          <p:cNvPr id="1048921" name="内容占位符 3"/>
          <p:cNvSpPr>
            <a:spLocks noGrp="1"/>
          </p:cNvSpPr>
          <p:nvPr>
            <p:ph idx="1"/>
          </p:nvPr>
        </p:nvSpPr>
        <p:spPr>
          <a:xfrm>
            <a:off x="1630810" y="344531"/>
            <a:ext cx="416560" cy="755650"/>
          </a:xfr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en-US" altLang="zh-CN" sz="4800" dirty="0">
                <a:solidFill>
                  <a:schemeClr val="bg1"/>
                </a:solidFill>
                <a:latin typeface="Agency FB" panose="020B0503020202020204" pitchFamily="34" charset="0"/>
                <a:ea typeface="Dotum" panose="020B0600000101010101" pitchFamily="34" charset="-127"/>
              </a:rPr>
              <a:t>4</a:t>
            </a:r>
            <a:endParaRPr lang="zh-CN" altLang="en-US" sz="4800" dirty="0">
              <a:solidFill>
                <a:schemeClr val="bg1"/>
              </a:solidFill>
              <a:latin typeface="Agency FB" panose="020B0503020202020204" pitchFamily="34" charset="0"/>
              <a:ea typeface="Dotum" panose="020B0600000101010101" pitchFamily="34" charset="-127"/>
            </a:endParaRPr>
          </a:p>
        </p:txBody>
      </p:sp>
      <p:pic>
        <p:nvPicPr>
          <p:cNvPr id="2097226" name="Picture 4" descr="V{T2~Q~8]XR[NK07LI}AURN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24000" y="0"/>
            <a:ext cx="4343400" cy="3429000"/>
          </a:xfrm>
          <a:prstGeom prst="rect">
            <a:avLst/>
          </a:prstGeom>
          <a:noFill/>
        </p:spPr>
      </p:pic>
      <p:pic>
        <p:nvPicPr>
          <p:cNvPr id="2097227" name="Picture 5" descr="1~2PJ7[0Z[AT_B{0KLTCE)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0"/>
            <a:ext cx="4581525" cy="3429000"/>
          </a:xfrm>
          <a:prstGeom prst="rect">
            <a:avLst/>
          </a:prstGeom>
          <a:noFill/>
        </p:spPr>
      </p:pic>
      <p:pic>
        <p:nvPicPr>
          <p:cNvPr id="2097228" name="Picture 6" descr="6Y}3@Q8%{@1]INXM{%M1`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657600"/>
            <a:ext cx="4724400" cy="3352800"/>
          </a:xfrm>
          <a:prstGeom prst="rect">
            <a:avLst/>
          </a:prstGeom>
          <a:noFill/>
        </p:spPr>
      </p:pic>
      <p:pic>
        <p:nvPicPr>
          <p:cNvPr id="2097229" name="Picture 7" descr="HJ50(W`R1[OC@`6RTIU8[8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733800"/>
            <a:ext cx="4343400" cy="3352800"/>
          </a:xfrm>
          <a:prstGeom prst="rect">
            <a:avLst/>
          </a:prstGeom>
          <a:noFill/>
        </p:spPr>
      </p:pic>
      <p:sp>
        <p:nvSpPr>
          <p:cNvPr id="1048922" name="AutoShape 11"/>
          <p:cNvSpPr>
            <a:spLocks noChangeArrowheads="1"/>
          </p:cNvSpPr>
          <p:nvPr/>
        </p:nvSpPr>
        <p:spPr bwMode="auto">
          <a:xfrm>
            <a:off x="5791200" y="1676400"/>
            <a:ext cx="838200" cy="685800"/>
          </a:xfrm>
          <a:prstGeom prst="rightArrow">
            <a:avLst>
              <a:gd name="adj1" fmla="val 50000"/>
              <a:gd name="adj2" fmla="val 30556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48923" name="AutoShape 13"/>
          <p:cNvSpPr>
            <a:spLocks noChangeArrowheads="1"/>
          </p:cNvSpPr>
          <p:nvPr/>
        </p:nvSpPr>
        <p:spPr bwMode="auto">
          <a:xfrm>
            <a:off x="7924800" y="3429000"/>
            <a:ext cx="1066800" cy="5334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48924" name="AutoShape 14"/>
          <p:cNvSpPr>
            <a:spLocks noChangeArrowheads="1"/>
          </p:cNvSpPr>
          <p:nvPr/>
        </p:nvSpPr>
        <p:spPr bwMode="auto">
          <a:xfrm>
            <a:off x="5562600" y="4953000"/>
            <a:ext cx="990600" cy="9906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48925" name="AutoShape 15"/>
          <p:cNvSpPr>
            <a:spLocks noChangeArrowheads="1"/>
          </p:cNvSpPr>
          <p:nvPr/>
        </p:nvSpPr>
        <p:spPr bwMode="auto">
          <a:xfrm>
            <a:off x="5029200" y="2667000"/>
            <a:ext cx="2590800" cy="2057400"/>
          </a:xfrm>
          <a:prstGeom prst="irregularSeal2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  <a:ea typeface="微软雅黑" panose="020B0503020204020204" pitchFamily="34" charset="-122"/>
              </a:rPr>
              <a:t>高空坠落</a:t>
            </a:r>
            <a:endParaRPr lang="zh-CN" altLang="en-US" sz="2400" b="1" dirty="0">
              <a:solidFill>
                <a:srgbClr val="FF0000"/>
              </a:solidFill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>
                <a:solidFill>
                  <a:srgbClr val="FF0000"/>
                </a:solidFill>
                <a:ea typeface="微软雅黑" panose="020B0503020204020204" pitchFamily="34" charset="-122"/>
              </a:rPr>
              <a:t>全过程</a:t>
            </a:r>
            <a:endParaRPr lang="zh-CN" altLang="en-US" sz="2400" b="1" dirty="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7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7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9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9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9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4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9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48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4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4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22" grpId="0" bldLvl="0" animBg="1"/>
      <p:bldP spid="1048923" grpId="0" bldLvl="0" animBg="1"/>
      <p:bldP spid="1048924" grpId="0" bldLvl="0" animBg="1"/>
      <p:bldP spid="1048925" grpId="0" bldLvl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6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高处坠落的预防措施</a:t>
            </a:r>
            <a:endParaRPr lang="zh-CN" altLang="en-US" dirty="0"/>
          </a:p>
        </p:txBody>
      </p:sp>
      <p:sp>
        <p:nvSpPr>
          <p:cNvPr id="1048927" name="内容占位符 3"/>
          <p:cNvSpPr>
            <a:spLocks noGrp="1"/>
          </p:cNvSpPr>
          <p:nvPr>
            <p:ph idx="1"/>
          </p:nvPr>
        </p:nvSpPr>
        <p:spPr>
          <a:xfrm>
            <a:off x="1630810" y="344531"/>
            <a:ext cx="416560" cy="755650"/>
          </a:xfr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en-US" altLang="zh-CN" sz="4800" dirty="0">
                <a:solidFill>
                  <a:schemeClr val="bg1"/>
                </a:solidFill>
                <a:latin typeface="Agency FB" panose="020B0503020202020204" pitchFamily="34" charset="0"/>
                <a:ea typeface="Dotum" panose="020B0600000101010101" pitchFamily="34" charset="-127"/>
              </a:rPr>
              <a:t>4</a:t>
            </a:r>
            <a:endParaRPr lang="zh-CN" altLang="en-US" sz="4800" dirty="0">
              <a:solidFill>
                <a:schemeClr val="bg1"/>
              </a:solidFill>
              <a:latin typeface="Agency FB" panose="020B0503020202020204" pitchFamily="34" charset="0"/>
              <a:ea typeface="Dotum" panose="020B0600000101010101" pitchFamily="34" charset="-127"/>
            </a:endParaRPr>
          </a:p>
        </p:txBody>
      </p:sp>
      <p:sp>
        <p:nvSpPr>
          <p:cNvPr id="1048928" name="Rectangle 3"/>
          <p:cNvSpPr txBox="1">
            <a:spLocks noChangeArrowheads="1"/>
          </p:cNvSpPr>
          <p:nvPr/>
        </p:nvSpPr>
        <p:spPr>
          <a:xfrm>
            <a:off x="1830387" y="166186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</a:rPr>
              <a:t>二、临边、孔洞、脚手架等高空防护安全措施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174" name="Group 5"/>
          <p:cNvGrpSpPr/>
          <p:nvPr/>
        </p:nvGrpSpPr>
        <p:grpSpPr bwMode="auto">
          <a:xfrm>
            <a:off x="1965325" y="2472279"/>
            <a:ext cx="7920038" cy="2730500"/>
            <a:chOff x="563" y="1803"/>
            <a:chExt cx="4989" cy="1720"/>
          </a:xfrm>
        </p:grpSpPr>
        <p:grpSp>
          <p:nvGrpSpPr>
            <p:cNvPr id="175" name="Group 6"/>
            <p:cNvGrpSpPr/>
            <p:nvPr/>
          </p:nvGrpSpPr>
          <p:grpSpPr bwMode="auto">
            <a:xfrm>
              <a:off x="563" y="1803"/>
              <a:ext cx="4989" cy="1720"/>
              <a:chOff x="563" y="1803"/>
              <a:chExt cx="4989" cy="1720"/>
            </a:xfrm>
          </p:grpSpPr>
          <p:pic>
            <p:nvPicPr>
              <p:cNvPr id="2097230" name="Picture 7"/>
              <p:cNvPicPr>
                <a:picLocks noChangeArrowheads="1"/>
              </p:cNvPicPr>
              <p:nvPr/>
            </p:nvPicPr>
            <p:blipFill>
              <a:blip r:embed="rId1" cstate="print"/>
              <a:srcRect/>
              <a:stretch>
                <a:fillRect/>
              </a:stretch>
            </p:blipFill>
            <p:spPr bwMode="auto">
              <a:xfrm>
                <a:off x="1155" y="1977"/>
                <a:ext cx="4041" cy="129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  <p:sp>
            <p:nvSpPr>
              <p:cNvPr id="1048929" name="Rectangle 8"/>
              <p:cNvSpPr>
                <a:spLocks noChangeArrowheads="1"/>
              </p:cNvSpPr>
              <p:nvPr/>
            </p:nvSpPr>
            <p:spPr bwMode="auto">
              <a:xfrm>
                <a:off x="590" y="1920"/>
                <a:ext cx="548" cy="23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zh-CN" altLang="en-US" b="1">
                    <a:latin typeface="Arial Narrow" panose="020B0606020202030204" pitchFamily="34" charset="0"/>
                  </a:rPr>
                  <a:t>上围栏</a:t>
                </a:r>
                <a:endParaRPr lang="zh-CN" altLang="en-US" b="1">
                  <a:latin typeface="Arial Narrow" panose="020B0606020202030204" pitchFamily="34" charset="0"/>
                </a:endParaRPr>
              </a:p>
            </p:txBody>
          </p:sp>
          <p:sp>
            <p:nvSpPr>
              <p:cNvPr id="1048930" name="Rectangle 9"/>
              <p:cNvSpPr>
                <a:spLocks noChangeArrowheads="1"/>
              </p:cNvSpPr>
              <p:nvPr/>
            </p:nvSpPr>
            <p:spPr bwMode="auto">
              <a:xfrm>
                <a:off x="599" y="2496"/>
                <a:ext cx="548" cy="23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zh-CN" altLang="en-US" b="1">
                    <a:latin typeface="Arial Narrow" panose="020B0606020202030204" pitchFamily="34" charset="0"/>
                  </a:rPr>
                  <a:t>中围栏</a:t>
                </a:r>
                <a:endParaRPr lang="zh-CN" altLang="en-US" b="1">
                  <a:latin typeface="Arial Narrow" panose="020B0606020202030204" pitchFamily="34" charset="0"/>
                </a:endParaRPr>
              </a:p>
            </p:txBody>
          </p:sp>
          <p:sp>
            <p:nvSpPr>
              <p:cNvPr id="1048931" name="Rectangle 10"/>
              <p:cNvSpPr>
                <a:spLocks noChangeArrowheads="1"/>
              </p:cNvSpPr>
              <p:nvPr/>
            </p:nvSpPr>
            <p:spPr bwMode="auto">
              <a:xfrm>
                <a:off x="563" y="3117"/>
                <a:ext cx="548" cy="40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zh-CN" altLang="en-US" b="1">
                    <a:latin typeface="Arial Narrow" panose="020B0606020202030204" pitchFamily="34" charset="0"/>
                  </a:rPr>
                  <a:t>行走</a:t>
                </a:r>
                <a:r>
                  <a:rPr lang="en-US" altLang="zh-CN" b="1">
                    <a:latin typeface="Arial Narrow" panose="020B0606020202030204" pitchFamily="34" charset="0"/>
                  </a:rPr>
                  <a:t>/</a:t>
                </a:r>
                <a:endParaRPr lang="en-US" altLang="zh-CN" b="1">
                  <a:latin typeface="Arial Narrow" panose="020B0606020202030204" pitchFamily="34" charset="0"/>
                </a:endParaRPr>
              </a:p>
              <a:p>
                <a:pPr eaLnBrk="0" hangingPunct="0"/>
                <a:r>
                  <a:rPr lang="zh-CN" altLang="en-US" b="1">
                    <a:latin typeface="Arial Narrow" panose="020B0606020202030204" pitchFamily="34" charset="0"/>
                  </a:rPr>
                  <a:t>工作面</a:t>
                </a:r>
                <a:endParaRPr lang="zh-CN" altLang="en-US" b="1">
                  <a:latin typeface="Arial Narrow" panose="020B0606020202030204" pitchFamily="34" charset="0"/>
                </a:endParaRPr>
              </a:p>
            </p:txBody>
          </p:sp>
          <p:sp>
            <p:nvSpPr>
              <p:cNvPr id="1048932" name="Rectangle 11"/>
              <p:cNvSpPr>
                <a:spLocks noChangeArrowheads="1"/>
              </p:cNvSpPr>
              <p:nvPr/>
            </p:nvSpPr>
            <p:spPr bwMode="auto">
              <a:xfrm>
                <a:off x="2769" y="1803"/>
                <a:ext cx="535" cy="23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altLang="zh-CN" b="1">
                    <a:latin typeface="Arial Narrow" panose="020B0606020202030204" pitchFamily="34" charset="0"/>
                  </a:rPr>
                  <a:t>91</a:t>
                </a:r>
                <a:r>
                  <a:rPr lang="zh-CN" altLang="en-US" b="1">
                    <a:latin typeface="Arial Narrow" panose="020B0606020202030204" pitchFamily="34" charset="0"/>
                  </a:rPr>
                  <a:t>公斤</a:t>
                </a:r>
                <a:endParaRPr lang="zh-CN" altLang="en-US" b="1">
                  <a:latin typeface="Arial Narrow" panose="020B0606020202030204" pitchFamily="34" charset="0"/>
                </a:endParaRPr>
              </a:p>
            </p:txBody>
          </p:sp>
          <p:sp>
            <p:nvSpPr>
              <p:cNvPr id="1048933" name="Rectangle 12"/>
              <p:cNvSpPr>
                <a:spLocks noChangeArrowheads="1"/>
              </p:cNvSpPr>
              <p:nvPr/>
            </p:nvSpPr>
            <p:spPr bwMode="auto">
              <a:xfrm>
                <a:off x="2769" y="2451"/>
                <a:ext cx="535" cy="23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altLang="zh-CN" b="1">
                    <a:latin typeface="Arial Narrow" panose="020B0606020202030204" pitchFamily="34" charset="0"/>
                  </a:rPr>
                  <a:t>68</a:t>
                </a:r>
                <a:r>
                  <a:rPr lang="zh-CN" altLang="en-US" b="1">
                    <a:latin typeface="Arial Narrow" panose="020B0606020202030204" pitchFamily="34" charset="0"/>
                  </a:rPr>
                  <a:t>公斤</a:t>
                </a:r>
                <a:endParaRPr lang="zh-CN" altLang="en-US" b="1">
                  <a:latin typeface="Arial Narrow" panose="020B0606020202030204" pitchFamily="34" charset="0"/>
                </a:endParaRPr>
              </a:p>
            </p:txBody>
          </p:sp>
          <p:sp>
            <p:nvSpPr>
              <p:cNvPr id="1048934" name="Rectangle 13"/>
              <p:cNvSpPr>
                <a:spLocks noChangeArrowheads="1"/>
              </p:cNvSpPr>
              <p:nvPr/>
            </p:nvSpPr>
            <p:spPr bwMode="auto">
              <a:xfrm>
                <a:off x="2823" y="3045"/>
                <a:ext cx="404" cy="23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altLang="zh-CN" b="1">
                    <a:solidFill>
                      <a:schemeClr val="accent1"/>
                    </a:solidFill>
                    <a:latin typeface="Arial Narrow" panose="020B0606020202030204" pitchFamily="34" charset="0"/>
                  </a:rPr>
                  <a:t>23Kg</a:t>
                </a:r>
                <a:endParaRPr lang="en-US" altLang="zh-CN" b="1">
                  <a:solidFill>
                    <a:schemeClr val="accent1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048935" name="Rectangle 14"/>
              <p:cNvSpPr>
                <a:spLocks noChangeArrowheads="1"/>
              </p:cNvSpPr>
              <p:nvPr/>
            </p:nvSpPr>
            <p:spPr bwMode="auto">
              <a:xfrm>
                <a:off x="4888" y="2515"/>
                <a:ext cx="664" cy="23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lIns="92075" tIns="46038" rIns="92075" bIns="46038">
                <a:spAutoFit/>
              </a:bodyPr>
              <a:lstStyle/>
              <a:p>
                <a:pPr eaLnBrk="0" hangingPunct="0"/>
                <a:r>
                  <a:rPr lang="en-US" altLang="zh-CN" b="1">
                    <a:latin typeface="Arial Narrow" panose="020B0606020202030204" pitchFamily="34" charset="0"/>
                  </a:rPr>
                  <a:t>   1.2</a:t>
                </a:r>
                <a:r>
                  <a:rPr lang="zh-CN" altLang="en-US" b="1">
                    <a:latin typeface="Arial Narrow" panose="020B0606020202030204" pitchFamily="34" charset="0"/>
                  </a:rPr>
                  <a:t>米</a:t>
                </a:r>
                <a:endParaRPr lang="zh-CN" altLang="en-US" b="1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1048936" name="Line 15"/>
            <p:cNvSpPr>
              <a:spLocks noChangeShapeType="1"/>
            </p:cNvSpPr>
            <p:nvPr/>
          </p:nvSpPr>
          <p:spPr bwMode="auto">
            <a:xfrm flipV="1">
              <a:off x="5192" y="1988"/>
              <a:ext cx="0" cy="5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8937" name="Line 16"/>
            <p:cNvSpPr>
              <a:spLocks noChangeShapeType="1"/>
            </p:cNvSpPr>
            <p:nvPr/>
          </p:nvSpPr>
          <p:spPr bwMode="auto">
            <a:xfrm>
              <a:off x="4904" y="1992"/>
              <a:ext cx="2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8938" name="Line 17"/>
            <p:cNvSpPr>
              <a:spLocks noChangeShapeType="1"/>
            </p:cNvSpPr>
            <p:nvPr/>
          </p:nvSpPr>
          <p:spPr bwMode="auto">
            <a:xfrm>
              <a:off x="5192" y="2736"/>
              <a:ext cx="0" cy="5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8939" name="Line 18"/>
            <p:cNvSpPr>
              <a:spLocks noChangeShapeType="1"/>
            </p:cNvSpPr>
            <p:nvPr/>
          </p:nvSpPr>
          <p:spPr bwMode="auto">
            <a:xfrm flipH="1">
              <a:off x="4912" y="3260"/>
              <a:ext cx="2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0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高空坠落的预防措施</a:t>
            </a:r>
            <a:endParaRPr lang="zh-CN" altLang="en-US" dirty="0"/>
          </a:p>
        </p:txBody>
      </p:sp>
      <p:sp>
        <p:nvSpPr>
          <p:cNvPr id="1048941" name="内容占位符 3"/>
          <p:cNvSpPr>
            <a:spLocks noGrp="1"/>
          </p:cNvSpPr>
          <p:nvPr>
            <p:ph idx="1"/>
          </p:nvPr>
        </p:nvSpPr>
        <p:spPr>
          <a:xfrm>
            <a:off x="1630810" y="344531"/>
            <a:ext cx="416560" cy="755650"/>
          </a:xfr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en-US" altLang="zh-CN" sz="4800" dirty="0">
                <a:solidFill>
                  <a:schemeClr val="bg1"/>
                </a:solidFill>
                <a:latin typeface="Agency FB" panose="020B0503020202020204" pitchFamily="34" charset="0"/>
                <a:ea typeface="Dotum" panose="020B0600000101010101" pitchFamily="34" charset="-127"/>
              </a:rPr>
              <a:t>4</a:t>
            </a:r>
            <a:endParaRPr lang="zh-CN" altLang="en-US" sz="4800" dirty="0">
              <a:solidFill>
                <a:schemeClr val="bg1"/>
              </a:solidFill>
              <a:latin typeface="Agency FB" panose="020B0503020202020204" pitchFamily="34" charset="0"/>
              <a:ea typeface="Dotum" panose="020B0600000101010101" pitchFamily="34" charset="-127"/>
            </a:endParaRPr>
          </a:p>
        </p:txBody>
      </p:sp>
      <p:sp>
        <p:nvSpPr>
          <p:cNvPr id="1048942" name="Rectangle 3"/>
          <p:cNvSpPr txBox="1">
            <a:spLocks noChangeArrowheads="1"/>
          </p:cNvSpPr>
          <p:nvPr/>
        </p:nvSpPr>
        <p:spPr>
          <a:xfrm>
            <a:off x="1524000" y="1122680"/>
            <a:ext cx="5790565" cy="2048510"/>
          </a:xfrm>
          <a:prstGeom prst="rect">
            <a:avLst/>
          </a:prstGeom>
          <a:noFill/>
          <a:effectLst>
            <a:outerShdw dist="17961" dir="2700000" algn="ctr" rotWithShape="0">
              <a:srgbClr val="000000"/>
            </a:outerShdw>
          </a:effectLst>
        </p:spPr>
        <p:txBody>
          <a:bodyPr vert="horz" lIns="92075" tIns="46038" rIns="92075" bIns="46038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None/>
            </a:pPr>
            <a:r>
              <a:rPr lang="zh-CN" altLang="en-US" sz="2800" dirty="0"/>
              <a:t>防止坠落：</a:t>
            </a:r>
            <a:endParaRPr lang="en-US" altLang="zh-CN" sz="2800" dirty="0"/>
          </a:p>
          <a:p>
            <a:pPr marL="285750" indent="-285750">
              <a:buFontTx/>
              <a:buNone/>
            </a:pPr>
            <a:r>
              <a:rPr lang="zh-CN" altLang="en-US" sz="2800" dirty="0"/>
              <a:t>        通过使用护拦、警戒线、孔洞盖板等来主动防止坠落事故发生 。</a:t>
            </a:r>
            <a:endParaRPr lang="zh-CN" altLang="en-US" sz="2800" dirty="0"/>
          </a:p>
        </p:txBody>
      </p:sp>
      <p:pic>
        <p:nvPicPr>
          <p:cNvPr id="2097231" name="Picture 4"/>
          <p:cNvPicPr>
            <a:picLocks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315199" y="1401615"/>
            <a:ext cx="3200400" cy="23622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97232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8" y="4024165"/>
            <a:ext cx="2740025" cy="24066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97233" name="Picture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0117" y="4160690"/>
            <a:ext cx="2667000" cy="21336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09723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8999" y="4373415"/>
            <a:ext cx="34290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97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97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9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9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9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42" grpId="0" bldLvl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高处坠落的预防措施</a:t>
            </a:r>
            <a:endParaRPr lang="zh-CN" altLang="en-US" dirty="0"/>
          </a:p>
        </p:txBody>
      </p:sp>
      <p:sp>
        <p:nvSpPr>
          <p:cNvPr id="1048944" name="内容占位符 3"/>
          <p:cNvSpPr>
            <a:spLocks noGrp="1"/>
          </p:cNvSpPr>
          <p:nvPr>
            <p:ph idx="1"/>
          </p:nvPr>
        </p:nvSpPr>
        <p:spPr>
          <a:xfrm>
            <a:off x="1630810" y="344531"/>
            <a:ext cx="416560" cy="755650"/>
          </a:xfr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en-US" altLang="zh-CN" sz="4800" dirty="0">
                <a:solidFill>
                  <a:schemeClr val="bg1"/>
                </a:solidFill>
                <a:latin typeface="Agency FB" panose="020B0503020202020204" pitchFamily="34" charset="0"/>
                <a:ea typeface="Dotum" panose="020B0600000101010101" pitchFamily="34" charset="-127"/>
              </a:rPr>
              <a:t>4</a:t>
            </a:r>
            <a:endParaRPr lang="zh-CN" altLang="en-US" sz="4800" dirty="0">
              <a:solidFill>
                <a:schemeClr val="bg1"/>
              </a:solidFill>
              <a:latin typeface="Agency FB" panose="020B0503020202020204" pitchFamily="34" charset="0"/>
              <a:ea typeface="Dotum" panose="020B0600000101010101" pitchFamily="34" charset="-127"/>
            </a:endParaRPr>
          </a:p>
        </p:txBody>
      </p:sp>
      <p:pic>
        <p:nvPicPr>
          <p:cNvPr id="2097235" name="Picture 2" descr="U$81QEPWCCEFL0XAB%]Z]~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524000" y="4038600"/>
            <a:ext cx="4572000" cy="2971800"/>
          </a:xfrm>
          <a:prstGeom prst="rect">
            <a:avLst/>
          </a:prstGeom>
          <a:noFill/>
        </p:spPr>
      </p:pic>
      <p:pic>
        <p:nvPicPr>
          <p:cNvPr id="2097236" name="Picture 3" descr="L4HUP3C9GNMPL80T~(]U)Z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95400"/>
            <a:ext cx="4572000" cy="2811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37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295400"/>
            <a:ext cx="4572000" cy="2278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38" name="Picture 5" descr="MSS12[U51D[ZEU_9E%7U0T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573463"/>
            <a:ext cx="4724400" cy="3436937"/>
          </a:xfrm>
          <a:prstGeom prst="rect">
            <a:avLst/>
          </a:prstGeom>
          <a:noFill/>
        </p:spPr>
      </p:pic>
      <p:pic>
        <p:nvPicPr>
          <p:cNvPr id="2097239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9656" y="1997510"/>
            <a:ext cx="3906982" cy="2851265"/>
          </a:xfrm>
          <a:prstGeom prst="rect">
            <a:avLst/>
          </a:prstGeom>
        </p:spPr>
      </p:pic>
      <p:sp>
        <p:nvSpPr>
          <p:cNvPr id="1048945" name="AutoShape 6"/>
          <p:cNvSpPr>
            <a:spLocks noChangeArrowheads="1"/>
          </p:cNvSpPr>
          <p:nvPr/>
        </p:nvSpPr>
        <p:spPr bwMode="auto">
          <a:xfrm>
            <a:off x="6312024" y="4293096"/>
            <a:ext cx="3671888" cy="1440160"/>
          </a:xfrm>
          <a:prstGeom prst="wedgeRectCallout">
            <a:avLst>
              <a:gd name="adj1" fmla="val -49741"/>
              <a:gd name="adj2" fmla="val 45069"/>
            </a:avLst>
          </a:prstGeom>
          <a:solidFill>
            <a:schemeClr val="hlink"/>
          </a:solidFill>
          <a:ln w="9525" algn="ctr">
            <a:solidFill>
              <a:srgbClr val="0000FF"/>
            </a:solidFill>
            <a:miter lim="800000"/>
          </a:ln>
          <a:effectLst/>
        </p:spPr>
        <p:txBody>
          <a:bodyPr anchor="ctr"/>
          <a:lstStyle/>
          <a:p>
            <a:pPr algn="ctr"/>
            <a:r>
              <a:rPr lang="zh-CN" altLang="en-US" sz="2000" b="1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高空、临边防护、孔洞措施相对比较到位，降低了高空坠落事故发生的可能性。</a:t>
            </a:r>
            <a:endParaRPr lang="zh-CN" altLang="en-US" sz="2000" b="1" dirty="0">
              <a:solidFill>
                <a:srgbClr val="FFFF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7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7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97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97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97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97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97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97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9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4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45" grpId="0" bldLvl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6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高处坠落的预防措施</a:t>
            </a:r>
            <a:endParaRPr lang="zh-CN" altLang="en-US" dirty="0"/>
          </a:p>
        </p:txBody>
      </p:sp>
      <p:sp>
        <p:nvSpPr>
          <p:cNvPr id="1048947" name="内容占位符 3"/>
          <p:cNvSpPr>
            <a:spLocks noGrp="1"/>
          </p:cNvSpPr>
          <p:nvPr>
            <p:ph idx="1"/>
          </p:nvPr>
        </p:nvSpPr>
        <p:spPr>
          <a:xfrm>
            <a:off x="1630810" y="344531"/>
            <a:ext cx="416560" cy="755650"/>
          </a:xfr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en-US" altLang="zh-CN" sz="4800" dirty="0">
                <a:solidFill>
                  <a:schemeClr val="bg1"/>
                </a:solidFill>
                <a:latin typeface="Agency FB" panose="020B0503020202020204" pitchFamily="34" charset="0"/>
                <a:ea typeface="Dotum" panose="020B0600000101010101" pitchFamily="34" charset="-127"/>
              </a:rPr>
              <a:t>4</a:t>
            </a:r>
            <a:endParaRPr lang="zh-CN" altLang="en-US" sz="4800" dirty="0">
              <a:solidFill>
                <a:schemeClr val="bg1"/>
              </a:solidFill>
              <a:latin typeface="Agency FB" panose="020B0503020202020204" pitchFamily="34" charset="0"/>
              <a:ea typeface="Dotum" panose="020B0600000101010101" pitchFamily="34" charset="-127"/>
            </a:endParaRPr>
          </a:p>
        </p:txBody>
      </p:sp>
      <p:pic>
        <p:nvPicPr>
          <p:cNvPr id="2097240" name="Picture 2" descr="C:\DOCUME~1\ADMINI~1\LOCALS~1\Temp\NK]BAR}2R4D[SG1CLZHS0DJ.jpg"/>
          <p:cNvPicPr>
            <a:picLocks noChangeAspect="1" noChangeArrowheads="1"/>
          </p:cNvPicPr>
          <p:nvPr/>
        </p:nvPicPr>
        <p:blipFill>
          <a:blip r:embed="rId1" r:link="rId2"/>
          <a:srcRect/>
          <a:stretch>
            <a:fillRect/>
          </a:stretch>
        </p:blipFill>
        <p:spPr bwMode="auto">
          <a:xfrm>
            <a:off x="1519144" y="1273112"/>
            <a:ext cx="4427538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241" name="Picture 3" descr="YD9_(H3@BX[MNT6S6O6)9)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9144" y="4105747"/>
            <a:ext cx="4495800" cy="2438400"/>
          </a:xfrm>
          <a:prstGeom prst="rect">
            <a:avLst/>
          </a:prstGeom>
          <a:noFill/>
        </p:spPr>
      </p:pic>
      <p:sp>
        <p:nvSpPr>
          <p:cNvPr id="1048948" name="Text Box 4"/>
          <p:cNvSpPr txBox="1">
            <a:spLocks noChangeArrowheads="1"/>
          </p:cNvSpPr>
          <p:nvPr/>
        </p:nvSpPr>
        <p:spPr bwMode="auto">
          <a:xfrm>
            <a:off x="8229692" y="1064323"/>
            <a:ext cx="1204580" cy="95313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</a:rPr>
              <a:t>班组自查</a:t>
            </a:r>
            <a:endParaRPr lang="zh-CN" altLang="en-US" sz="2800" b="1" dirty="0">
              <a:solidFill>
                <a:srgbClr val="FF3300"/>
              </a:solidFill>
            </a:endParaRPr>
          </a:p>
        </p:txBody>
      </p:sp>
      <p:sp>
        <p:nvSpPr>
          <p:cNvPr id="1048949" name="AutoShape 5"/>
          <p:cNvSpPr>
            <a:spLocks noChangeArrowheads="1"/>
          </p:cNvSpPr>
          <p:nvPr/>
        </p:nvSpPr>
        <p:spPr bwMode="auto">
          <a:xfrm>
            <a:off x="8616082" y="2115183"/>
            <a:ext cx="215900" cy="576263"/>
          </a:xfrm>
          <a:prstGeom prst="down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1048950" name="Text Box 6"/>
          <p:cNvSpPr txBox="1">
            <a:spLocks noChangeArrowheads="1"/>
          </p:cNvSpPr>
          <p:nvPr/>
        </p:nvSpPr>
        <p:spPr bwMode="auto">
          <a:xfrm>
            <a:off x="7499759" y="2996952"/>
            <a:ext cx="2448545" cy="95313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</a:rPr>
              <a:t>工程、安全、质检联合验收</a:t>
            </a:r>
            <a:endParaRPr lang="zh-CN" altLang="en-US" sz="2800" b="1" dirty="0">
              <a:solidFill>
                <a:srgbClr val="FF3300"/>
              </a:solidFill>
            </a:endParaRPr>
          </a:p>
        </p:txBody>
      </p:sp>
      <p:sp>
        <p:nvSpPr>
          <p:cNvPr id="1048951" name="AutoShape 7"/>
          <p:cNvSpPr>
            <a:spLocks noChangeArrowheads="1"/>
          </p:cNvSpPr>
          <p:nvPr/>
        </p:nvSpPr>
        <p:spPr bwMode="auto">
          <a:xfrm>
            <a:off x="6672064" y="4598470"/>
            <a:ext cx="3672408" cy="1260624"/>
          </a:xfrm>
          <a:prstGeom prst="wedgeRoundRectCallout">
            <a:avLst>
              <a:gd name="adj1" fmla="val -33463"/>
              <a:gd name="adj2" fmla="val -4765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/>
          <a:lstStyle/>
          <a:p>
            <a:pPr algn="ctr"/>
            <a:r>
              <a:rPr lang="zh-CN" altLang="en-US" sz="2000" b="1" dirty="0">
                <a:solidFill>
                  <a:srgbClr val="FFFF00"/>
                </a:solidFill>
              </a:rPr>
              <a:t>脚手架验收控制有效降低发生高空坠落、脚手架坍塌、物体打击等事故可能性。</a:t>
            </a:r>
            <a:endParaRPr lang="zh-CN" altLang="en-U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9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489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9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97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97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97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97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97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48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8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48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48" grpId="0" bldLvl="0" animBg="1"/>
      <p:bldP spid="1048949" grpId="0" bldLvl="0" animBg="1"/>
      <p:bldP spid="1048950" grpId="0" bldLvl="0" animBg="1"/>
      <p:bldP spid="1048951" grpId="0" bldLvl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2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高处坠落的预防措施</a:t>
            </a:r>
            <a:endParaRPr lang="zh-CN" altLang="en-US" dirty="0"/>
          </a:p>
        </p:txBody>
      </p:sp>
      <p:sp>
        <p:nvSpPr>
          <p:cNvPr id="1048953" name="内容占位符 3"/>
          <p:cNvSpPr>
            <a:spLocks noGrp="1"/>
          </p:cNvSpPr>
          <p:nvPr>
            <p:ph idx="1"/>
          </p:nvPr>
        </p:nvSpPr>
        <p:spPr>
          <a:xfrm>
            <a:off x="1630810" y="344531"/>
            <a:ext cx="416560" cy="755650"/>
          </a:xfr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en-US" altLang="zh-CN" sz="4800" dirty="0">
                <a:solidFill>
                  <a:schemeClr val="bg1"/>
                </a:solidFill>
                <a:latin typeface="Agency FB" panose="020B0503020202020204" pitchFamily="34" charset="0"/>
                <a:ea typeface="Dotum" panose="020B0600000101010101" pitchFamily="34" charset="-127"/>
              </a:rPr>
              <a:t>4</a:t>
            </a:r>
            <a:endParaRPr lang="zh-CN" altLang="en-US" sz="4800" dirty="0">
              <a:solidFill>
                <a:schemeClr val="bg1"/>
              </a:solidFill>
              <a:latin typeface="Agency FB" panose="020B0503020202020204" pitchFamily="34" charset="0"/>
              <a:ea typeface="Dotum" panose="020B0600000101010101" pitchFamily="34" charset="-127"/>
            </a:endParaRPr>
          </a:p>
        </p:txBody>
      </p:sp>
      <p:sp>
        <p:nvSpPr>
          <p:cNvPr id="1048954" name="Rectangle 5"/>
          <p:cNvSpPr>
            <a:spLocks noChangeArrowheads="1"/>
          </p:cNvSpPr>
          <p:nvPr/>
        </p:nvSpPr>
        <p:spPr bwMode="auto">
          <a:xfrm>
            <a:off x="1753800" y="1412776"/>
            <a:ext cx="8915400" cy="452183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00489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坠落危险控制现场</a:t>
            </a:r>
            <a:r>
              <a:rPr lang="zh-CN" altLang="en-US" sz="2400" b="1" u="sng" dirty="0">
                <a:solidFill>
                  <a:srgbClr val="FF0000"/>
                </a:solidFill>
              </a:rPr>
              <a:t>主管职责</a:t>
            </a:r>
            <a:endParaRPr lang="zh-CN" altLang="en-US" sz="2400" b="1" u="sng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004898"/>
                </a:solidFill>
              </a:rPr>
              <a:t>1</a:t>
            </a:r>
            <a:r>
              <a:rPr lang="zh-CN" altLang="en-US" sz="2400" b="1" dirty="0">
                <a:solidFill>
                  <a:srgbClr val="004898"/>
                </a:solidFill>
              </a:rPr>
              <a:t>、主管必须认真计划和审核每项涉高空工作，履行“管生产必须管安全”职责。</a:t>
            </a:r>
            <a:endParaRPr lang="en-US" altLang="zh-CN" sz="2400" b="1" dirty="0">
              <a:solidFill>
                <a:srgbClr val="004898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004898"/>
                </a:solidFill>
              </a:rPr>
              <a:t>2</a:t>
            </a:r>
            <a:r>
              <a:rPr lang="zh-CN" altLang="en-US" sz="2400" b="1" dirty="0">
                <a:solidFill>
                  <a:srgbClr val="004898"/>
                </a:solidFill>
              </a:rPr>
              <a:t>、辨识及查找坠落危险。</a:t>
            </a:r>
            <a:endParaRPr lang="zh-CN" altLang="en-US" sz="2400" b="1" dirty="0">
              <a:solidFill>
                <a:srgbClr val="004898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004898"/>
                </a:solidFill>
              </a:rPr>
              <a:t>3</a:t>
            </a:r>
            <a:r>
              <a:rPr lang="zh-CN" altLang="en-US" sz="2400" b="1" dirty="0">
                <a:solidFill>
                  <a:srgbClr val="004898"/>
                </a:solidFill>
              </a:rPr>
              <a:t>、努力用技术措施消除坠落暴露风险。</a:t>
            </a:r>
            <a:endParaRPr lang="zh-CN" altLang="en-US" sz="2400" b="1" dirty="0">
              <a:solidFill>
                <a:srgbClr val="004898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004898"/>
                </a:solidFill>
              </a:rPr>
              <a:t>4</a:t>
            </a:r>
            <a:r>
              <a:rPr lang="zh-CN" altLang="en-US" sz="2400" b="1" dirty="0">
                <a:solidFill>
                  <a:srgbClr val="004898"/>
                </a:solidFill>
              </a:rPr>
              <a:t>、考虑所有消除或减少坠落暴露的选择和方法。</a:t>
            </a:r>
            <a:endParaRPr lang="zh-CN" altLang="en-US" sz="2400" b="1" dirty="0">
              <a:solidFill>
                <a:srgbClr val="004898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004898"/>
                </a:solidFill>
              </a:rPr>
              <a:t>5</a:t>
            </a:r>
            <a:r>
              <a:rPr lang="zh-CN" altLang="en-US" sz="2400" b="1" dirty="0">
                <a:solidFill>
                  <a:srgbClr val="004898"/>
                </a:solidFill>
              </a:rPr>
              <a:t>、工作顺序（要优先考虑防护措施落实，不可本末倒置）</a:t>
            </a:r>
            <a:r>
              <a:rPr lang="en-US" altLang="zh-CN" sz="2400" b="1" dirty="0">
                <a:solidFill>
                  <a:srgbClr val="004898"/>
                </a:solidFill>
              </a:rPr>
              <a:t>.</a:t>
            </a:r>
            <a:endParaRPr lang="en-US" altLang="zh-CN" sz="2400" b="1" dirty="0">
              <a:solidFill>
                <a:srgbClr val="004898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004898"/>
                </a:solidFill>
              </a:rPr>
              <a:t>6</a:t>
            </a:r>
            <a:r>
              <a:rPr lang="zh-CN" altLang="en-US" sz="2400" b="1" dirty="0">
                <a:solidFill>
                  <a:srgbClr val="004898"/>
                </a:solidFill>
              </a:rPr>
              <a:t>、可供选择的保护措施</a:t>
            </a:r>
            <a:r>
              <a:rPr lang="en-US" altLang="zh-CN" sz="2400" b="1" dirty="0">
                <a:solidFill>
                  <a:srgbClr val="004898"/>
                </a:solidFill>
              </a:rPr>
              <a:t>. </a:t>
            </a:r>
            <a:endParaRPr lang="en-US" altLang="zh-CN" sz="2400" b="1" dirty="0">
              <a:solidFill>
                <a:srgbClr val="004898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004898"/>
                </a:solidFill>
              </a:rPr>
              <a:t>7</a:t>
            </a:r>
            <a:r>
              <a:rPr lang="zh-CN" altLang="en-US" sz="2400" b="1" dirty="0">
                <a:solidFill>
                  <a:srgbClr val="004898"/>
                </a:solidFill>
              </a:rPr>
              <a:t>、现场监督及纠正违章，及时消除坠落风险。</a:t>
            </a:r>
            <a:endParaRPr lang="en-US" altLang="zh-CN" sz="2400" b="1" dirty="0">
              <a:solidFill>
                <a:srgbClr val="004898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004898"/>
                </a:solidFill>
              </a:rPr>
              <a:t>8</a:t>
            </a:r>
            <a:r>
              <a:rPr lang="zh-CN" altLang="en-US" sz="2400" b="1" dirty="0">
                <a:solidFill>
                  <a:srgbClr val="004898"/>
                </a:solidFill>
              </a:rPr>
              <a:t>、岗前对相关人员进行</a:t>
            </a:r>
            <a:r>
              <a:rPr lang="zh-CN" altLang="en-US" sz="2400" b="1">
                <a:solidFill>
                  <a:srgbClr val="004898"/>
                </a:solidFill>
              </a:rPr>
              <a:t>技术培训，持证上岗。</a:t>
            </a:r>
            <a:endParaRPr lang="zh-CN" altLang="en-US" sz="2400" b="1" dirty="0">
              <a:solidFill>
                <a:srgbClr val="004898"/>
              </a:solidFill>
            </a:endParaRPr>
          </a:p>
        </p:txBody>
      </p:sp>
      <p:sp>
        <p:nvSpPr>
          <p:cNvPr id="1048955" name="AutoShape 11"/>
          <p:cNvSpPr>
            <a:spLocks noChangeArrowheads="1"/>
          </p:cNvSpPr>
          <p:nvPr/>
        </p:nvSpPr>
        <p:spPr bwMode="auto">
          <a:xfrm>
            <a:off x="3315900" y="6021288"/>
            <a:ext cx="5791200" cy="914400"/>
          </a:xfrm>
          <a:prstGeom prst="horizontalScrol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algn="ctr"/>
            <a:r>
              <a:rPr kumimoji="1" lang="zh-CN" altLang="en-US" sz="2000" b="1">
                <a:solidFill>
                  <a:srgbClr val="FF0000"/>
                </a:solidFill>
              </a:rPr>
              <a:t>安全是公司的良心，尤其是管理者的良心！</a:t>
            </a:r>
            <a:endParaRPr kumimoji="1" lang="zh-CN" altLang="en-US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8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48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48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48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48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489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489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489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489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489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8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8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55" grpId="0" bldLvl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6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528" y="1300649"/>
            <a:ext cx="8534400" cy="1143000"/>
          </a:xfrm>
        </p:spPr>
        <p:txBody>
          <a:bodyPr/>
          <a:lstStyle/>
          <a:p>
            <a:r>
              <a:rPr lang="en-US" altLang="zh-CN" sz="3200">
                <a:solidFill>
                  <a:schemeClr val="folHlink"/>
                </a:solidFill>
              </a:rPr>
              <a:t>       </a:t>
            </a:r>
            <a:r>
              <a:rPr lang="zh-CN" altLang="en-US" sz="3200" b="1">
                <a:solidFill>
                  <a:schemeClr val="folHlink"/>
                </a:solidFill>
              </a:rPr>
              <a:t>只有安全，才能确保我们有着幸福的生活</a:t>
            </a:r>
            <a:endParaRPr lang="zh-CN" altLang="en-US" sz="3200" b="1">
              <a:solidFill>
                <a:schemeClr val="folHlink"/>
              </a:solidFill>
            </a:endParaRPr>
          </a:p>
        </p:txBody>
      </p:sp>
      <p:sp>
        <p:nvSpPr>
          <p:cNvPr id="1048957" name="WordArt 3"/>
          <p:cNvSpPr>
            <a:spLocks noChangeArrowheads="1" noChangeShapeType="1" noTextEdit="1"/>
          </p:cNvSpPr>
          <p:nvPr/>
        </p:nvSpPr>
        <p:spPr bwMode="black">
          <a:xfrm>
            <a:off x="7714928" y="3510449"/>
            <a:ext cx="1828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我要安全</a:t>
            </a:r>
            <a:endParaRPr lang="zh-CN" alt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48958" name="WordArt 4"/>
          <p:cNvSpPr>
            <a:spLocks noChangeArrowheads="1" noChangeShapeType="1" noTextEdit="1"/>
          </p:cNvSpPr>
          <p:nvPr/>
        </p:nvSpPr>
        <p:spPr bwMode="black">
          <a:xfrm>
            <a:off x="7791128" y="4509120"/>
            <a:ext cx="1828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我懂安全</a:t>
            </a:r>
            <a:endParaRPr lang="zh-CN" altLang="en-US" sz="3600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48959" name="WordArt 5"/>
          <p:cNvSpPr>
            <a:spLocks noChangeArrowheads="1" noChangeShapeType="1" noTextEdit="1"/>
          </p:cNvSpPr>
          <p:nvPr/>
        </p:nvSpPr>
        <p:spPr bwMode="black">
          <a:xfrm>
            <a:off x="7791128" y="5517232"/>
            <a:ext cx="1828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我会安全</a:t>
            </a:r>
            <a:endParaRPr lang="zh-CN" altLang="en-US" sz="3600" kern="10" dirty="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097242" name="Picture 6" descr="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95128" y="2367449"/>
            <a:ext cx="5257800" cy="3871913"/>
          </a:xfrm>
          <a:prstGeom prst="rect">
            <a:avLst/>
          </a:prstGeom>
          <a:noFill/>
        </p:spPr>
      </p:pic>
      <p:sp>
        <p:nvSpPr>
          <p:cNvPr id="1048960" name="标题 2"/>
          <p:cNvSpPr txBox="1"/>
          <p:nvPr/>
        </p:nvSpPr>
        <p:spPr>
          <a:xfrm>
            <a:off x="2363264" y="416539"/>
            <a:ext cx="7117112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高处坠落的预防措施</a:t>
            </a:r>
            <a:endParaRPr lang="zh-CN" altLang="en-US" dirty="0"/>
          </a:p>
        </p:txBody>
      </p:sp>
      <p:sp>
        <p:nvSpPr>
          <p:cNvPr id="1048961" name="内容占位符 3"/>
          <p:cNvSpPr>
            <a:spLocks noGrp="1"/>
          </p:cNvSpPr>
          <p:nvPr>
            <p:ph idx="1"/>
          </p:nvPr>
        </p:nvSpPr>
        <p:spPr>
          <a:xfrm>
            <a:off x="1630810" y="344531"/>
            <a:ext cx="416560" cy="755650"/>
          </a:xfrm>
          <a:noFill/>
        </p:spPr>
        <p:txBody>
          <a:bodyPr wrap="none" rtlCol="0">
            <a:spAutoFit/>
          </a:bodyPr>
          <a:lstStyle/>
          <a:p>
            <a:pPr marL="0" indent="0" algn="ctr">
              <a:buNone/>
            </a:pPr>
            <a:r>
              <a:rPr lang="en-US" altLang="zh-CN" sz="4800" dirty="0">
                <a:solidFill>
                  <a:schemeClr val="bg1"/>
                </a:solidFill>
                <a:latin typeface="Agency FB" panose="020B0503020202020204" pitchFamily="34" charset="0"/>
                <a:ea typeface="Dotum" panose="020B0600000101010101" pitchFamily="34" charset="-127"/>
              </a:rPr>
              <a:t>4</a:t>
            </a:r>
            <a:endParaRPr lang="zh-CN" altLang="en-US" sz="4800" dirty="0">
              <a:solidFill>
                <a:schemeClr val="bg1"/>
              </a:solidFill>
              <a:latin typeface="Agency FB" panose="020B0503020202020204" pitchFamily="34" charset="0"/>
              <a:ea typeface="Dotum" panose="020B0600000101010101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48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48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48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48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048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048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097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57" grpId="0" animBg="1"/>
      <p:bldP spid="1048958" grpId="0" animBg="1"/>
      <p:bldP spid="104895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2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小  结</a:t>
            </a:r>
            <a:endParaRPr lang="zh-CN" altLang="en-US" dirty="0"/>
          </a:p>
        </p:txBody>
      </p:sp>
      <p:sp>
        <p:nvSpPr>
          <p:cNvPr id="1048963" name="Rectangle 4"/>
          <p:cNvSpPr>
            <a:spLocks noChangeArrowheads="1"/>
          </p:cNvSpPr>
          <p:nvPr/>
        </p:nvSpPr>
        <p:spPr bwMode="auto">
          <a:xfrm>
            <a:off x="2362200" y="1600200"/>
            <a:ext cx="7705725" cy="15684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ea typeface="楷体_GB2312" panose="02010609030101010101" pitchFamily="49" charset="-122"/>
              </a:rPr>
              <a:t>      </a:t>
            </a:r>
            <a:r>
              <a:rPr lang="zh-CN" altLang="en-US" sz="3200" b="1" dirty="0">
                <a:solidFill>
                  <a:srgbClr val="FF0000"/>
                </a:solidFill>
                <a:ea typeface="楷体_GB2312" panose="02010609030101010101" pitchFamily="49" charset="-122"/>
              </a:rPr>
              <a:t>本次课件的目的是为了普及一些高处作业的安全知识，如有不妥之处请予以指正！</a:t>
            </a:r>
            <a:endParaRPr lang="zh-CN" altLang="en-US" sz="4000" b="1" dirty="0">
              <a:solidFill>
                <a:srgbClr val="FF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048964" name="Text Box 10"/>
          <p:cNvSpPr txBox="1">
            <a:spLocks noChangeArrowheads="1"/>
          </p:cNvSpPr>
          <p:nvPr/>
        </p:nvSpPr>
        <p:spPr bwMode="auto">
          <a:xfrm>
            <a:off x="2667000" y="3581400"/>
            <a:ext cx="6858000" cy="10604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ea typeface="黑体" panose="02010609060101010101" pitchFamily="2" charset="-122"/>
              </a:rPr>
              <a:t>祝大家学习顺利、平安健康！</a:t>
            </a:r>
            <a:endParaRPr lang="zh-CN" altLang="en-US" sz="3600" b="1" dirty="0">
              <a:solidFill>
                <a:srgbClr val="FF0000"/>
              </a:solidFill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endParaRPr lang="en-US" altLang="zh-C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4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4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5" name="标题 2"/>
          <p:cNvSpPr>
            <a:spLocks noGrp="1"/>
          </p:cNvSpPr>
          <p:nvPr>
            <p:ph type="ctrTitle"/>
          </p:nvPr>
        </p:nvSpPr>
        <p:spPr>
          <a:xfrm>
            <a:off x="3651250" y="2752725"/>
            <a:ext cx="4360545" cy="935990"/>
          </a:xfrm>
        </p:spPr>
        <p:txBody>
          <a:bodyPr/>
          <a:lstStyle/>
          <a:p>
            <a:pPr algn="l"/>
            <a:r>
              <a:rPr lang="zh-CN" altLang="en-US" sz="6600" b="1" dirty="0"/>
              <a:t>谢谢观看</a:t>
            </a:r>
            <a:endParaRPr lang="zh-CN" altLang="en-US" sz="66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7928" y="1355640"/>
            <a:ext cx="1623306" cy="4965405"/>
          </a:xfrm>
          <a:prstGeom prst="rect">
            <a:avLst/>
          </a:prstGeom>
        </p:spPr>
      </p:pic>
      <p:sp>
        <p:nvSpPr>
          <p:cNvPr id="1048608" name="Rectangle 3"/>
          <p:cNvSpPr txBox="1">
            <a:spLocks noChangeArrowheads="1"/>
          </p:cNvSpPr>
          <p:nvPr/>
        </p:nvSpPr>
        <p:spPr>
          <a:xfrm>
            <a:off x="2063552" y="1355641"/>
            <a:ext cx="2743200" cy="4983211"/>
          </a:xfrm>
          <a:prstGeom prst="rect">
            <a:avLst/>
          </a:prstGeom>
          <a:solidFill>
            <a:schemeClr val="bg1"/>
          </a:solidFill>
        </p:spPr>
        <p:txBody>
          <a:bodyPr vert="horz" lIns="82058" tIns="41029" rIns="82058" bIns="41029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zh-CN" altLang="en-US" sz="2400" b="1" dirty="0"/>
              <a:t>高处坠落通常没有预警就发生了；</a:t>
            </a:r>
            <a:endParaRPr lang="en-US" altLang="zh-CN" sz="2400" b="1" dirty="0"/>
          </a:p>
          <a:p>
            <a:pPr>
              <a:buFontTx/>
              <a:buNone/>
            </a:pPr>
            <a:endParaRPr lang="zh-CN" altLang="en-US" sz="1050" b="1" dirty="0"/>
          </a:p>
          <a:p>
            <a:pPr>
              <a:buFontTx/>
              <a:buNone/>
            </a:pPr>
            <a:r>
              <a:rPr lang="en-US" altLang="zh-CN" sz="2400" b="1" dirty="0"/>
              <a:t>1</a:t>
            </a:r>
            <a:r>
              <a:rPr lang="zh-CN" altLang="en-US" sz="2400" b="1" dirty="0"/>
              <a:t>秒后掉落的高度是</a:t>
            </a:r>
            <a:r>
              <a:rPr lang="en-US" altLang="zh-CN" sz="2400" b="1" dirty="0"/>
              <a:t>5</a:t>
            </a:r>
            <a:r>
              <a:rPr lang="zh-CN" altLang="en-US" sz="2400" b="1" dirty="0"/>
              <a:t>米</a:t>
            </a:r>
            <a:endParaRPr lang="en-US" altLang="zh-CN" sz="2400" b="1" dirty="0"/>
          </a:p>
          <a:p>
            <a:pPr>
              <a:buFontTx/>
              <a:buNone/>
            </a:pPr>
            <a:endParaRPr lang="zh-CN" altLang="en-US" sz="900" b="1" dirty="0"/>
          </a:p>
          <a:p>
            <a:pPr>
              <a:buFontTx/>
              <a:buNone/>
            </a:pPr>
            <a:r>
              <a:rPr lang="zh-CN" altLang="en-US" sz="2400" b="1" dirty="0"/>
              <a:t>坠物每秒速度增加</a:t>
            </a:r>
            <a:r>
              <a:rPr lang="en-US" altLang="zh-CN" sz="2400" b="1" dirty="0"/>
              <a:t>10</a:t>
            </a:r>
            <a:r>
              <a:rPr lang="zh-CN" altLang="en-US" sz="2400" b="1" dirty="0"/>
              <a:t>米</a:t>
            </a:r>
            <a:r>
              <a:rPr lang="en-US" altLang="zh-CN" sz="2400" b="1" dirty="0"/>
              <a:t>/</a:t>
            </a:r>
            <a:r>
              <a:rPr lang="zh-CN" altLang="en-US" sz="2400" b="1" dirty="0"/>
              <a:t>秒</a:t>
            </a:r>
            <a:endParaRPr lang="en-US" altLang="zh-CN" sz="2400" b="1" dirty="0"/>
          </a:p>
          <a:p>
            <a:pPr>
              <a:buFontTx/>
              <a:buNone/>
            </a:pPr>
            <a:endParaRPr lang="zh-CN" altLang="en-US" sz="800" b="1" dirty="0"/>
          </a:p>
          <a:p>
            <a:pPr>
              <a:buFontTx/>
              <a:buNone/>
            </a:pPr>
            <a:r>
              <a:rPr lang="zh-CN" altLang="en-US" sz="2400" b="1" dirty="0"/>
              <a:t>坠落的时间越长、撞击地面的速度就越快</a:t>
            </a:r>
            <a:endParaRPr lang="zh-CN" altLang="en-US" sz="2400" b="1" dirty="0"/>
          </a:p>
        </p:txBody>
      </p:sp>
      <p:sp>
        <p:nvSpPr>
          <p:cNvPr id="1048609" name="矩形 1"/>
          <p:cNvSpPr/>
          <p:nvPr/>
        </p:nvSpPr>
        <p:spPr>
          <a:xfrm>
            <a:off x="4079776" y="6741368"/>
            <a:ext cx="3888432" cy="1198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死亡</a:t>
            </a:r>
            <a:endParaRPr lang="zh-CN" altLang="en-US" sz="7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097163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328" y="1373447"/>
            <a:ext cx="1296144" cy="4965405"/>
          </a:xfrm>
          <a:prstGeom prst="rect">
            <a:avLst/>
          </a:prstGeom>
        </p:spPr>
      </p:pic>
      <p:sp>
        <p:nvSpPr>
          <p:cNvPr id="1048610" name="TextBox 16"/>
          <p:cNvSpPr txBox="1"/>
          <p:nvPr/>
        </p:nvSpPr>
        <p:spPr>
          <a:xfrm>
            <a:off x="7320136" y="2276872"/>
            <a:ext cx="1872208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下落</a:t>
            </a:r>
            <a:r>
              <a:rPr lang="en-US" altLang="zh-CN" sz="3200" dirty="0"/>
              <a:t>10</a:t>
            </a:r>
            <a:endParaRPr lang="en-US" altLang="zh-CN" sz="3200" dirty="0"/>
          </a:p>
          <a:p>
            <a:r>
              <a:rPr lang="en-US" altLang="zh-CN" sz="3200"/>
              <a:t>m</a:t>
            </a:r>
            <a:r>
              <a:rPr lang="zh-CN" altLang="en-US" sz="3200"/>
              <a:t>的</a:t>
            </a:r>
            <a:r>
              <a:rPr lang="zh-CN" altLang="en-US" sz="3200" dirty="0"/>
              <a:t>末</a:t>
            </a:r>
            <a:endParaRPr lang="en-US" altLang="zh-CN" sz="3200" dirty="0"/>
          </a:p>
          <a:p>
            <a:r>
              <a:rPr lang="zh-CN" altLang="en-US" sz="3200" dirty="0"/>
              <a:t>速度是</a:t>
            </a:r>
            <a:endParaRPr lang="en-US" altLang="zh-CN" sz="3200" dirty="0"/>
          </a:p>
          <a:p>
            <a:r>
              <a:rPr lang="en-US" altLang="zh-CN" sz="3200" dirty="0">
                <a:solidFill>
                  <a:srgbClr val="FF0000"/>
                </a:solidFill>
              </a:rPr>
              <a:t>14.14</a:t>
            </a:r>
            <a:endParaRPr lang="en-US" altLang="zh-CN" sz="3200" dirty="0">
              <a:solidFill>
                <a:srgbClr val="FF0000"/>
              </a:solidFill>
            </a:endParaRPr>
          </a:p>
          <a:p>
            <a:r>
              <a:rPr lang="en-US" altLang="zh-CN" sz="3200" dirty="0"/>
              <a:t>km/h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97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9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28661 L 0.00018 -0.6331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8" grpId="0" bldLvl="0" animBg="1"/>
      <p:bldP spid="1048609" grpId="0"/>
      <p:bldP spid="10486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目  录</a:t>
            </a:r>
            <a:endParaRPr lang="zh-CN" altLang="en-US" dirty="0"/>
          </a:p>
        </p:txBody>
      </p:sp>
      <p:cxnSp>
        <p:nvCxnSpPr>
          <p:cNvPr id="3145729" name="直接连接符 17"/>
          <p:cNvCxnSpPr>
            <a:endCxn id="1048621" idx="2"/>
          </p:cNvCxnSpPr>
          <p:nvPr/>
        </p:nvCxnSpPr>
        <p:spPr>
          <a:xfrm>
            <a:off x="2720747" y="3212976"/>
            <a:ext cx="1671064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直接连接符 19"/>
          <p:cNvCxnSpPr/>
          <p:nvPr/>
        </p:nvCxnSpPr>
        <p:spPr>
          <a:xfrm flipV="1">
            <a:off x="7080110" y="3210304"/>
            <a:ext cx="1608178" cy="5344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1" name="直接连接符 21"/>
          <p:cNvCxnSpPr>
            <a:endCxn id="1048624" idx="2"/>
          </p:cNvCxnSpPr>
          <p:nvPr/>
        </p:nvCxnSpPr>
        <p:spPr>
          <a:xfrm>
            <a:off x="4895867" y="3212976"/>
            <a:ext cx="1680187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组合 31"/>
          <p:cNvGrpSpPr/>
          <p:nvPr/>
        </p:nvGrpSpPr>
        <p:grpSpPr>
          <a:xfrm>
            <a:off x="2135560" y="2924944"/>
            <a:ext cx="576064" cy="576064"/>
            <a:chOff x="1180377" y="3356992"/>
            <a:chExt cx="576064" cy="576064"/>
          </a:xfrm>
        </p:grpSpPr>
        <p:sp>
          <p:nvSpPr>
            <p:cNvPr id="1048618" name="椭圆 4"/>
            <p:cNvSpPr/>
            <p:nvPr/>
          </p:nvSpPr>
          <p:spPr>
            <a:xfrm>
              <a:off x="1252385" y="3429000"/>
              <a:ext cx="432048" cy="432048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619" name="弧形 5"/>
            <p:cNvSpPr/>
            <p:nvPr/>
          </p:nvSpPr>
          <p:spPr>
            <a:xfrm>
              <a:off x="1180377" y="3356992"/>
              <a:ext cx="576064" cy="576064"/>
            </a:xfrm>
            <a:prstGeom prst="arc">
              <a:avLst>
                <a:gd name="adj1" fmla="val 16229454"/>
                <a:gd name="adj2" fmla="val 5797492"/>
              </a:avLst>
            </a:prstGeom>
            <a:ln w="19050">
              <a:gradFill flip="none" rotWithShape="1">
                <a:gsLst>
                  <a:gs pos="0">
                    <a:srgbClr val="0070C0"/>
                  </a:gs>
                  <a:gs pos="92000">
                    <a:srgbClr val="00B0F0">
                      <a:alpha val="0"/>
                    </a:srgbClr>
                  </a:gs>
                </a:gsLst>
                <a:lin ang="108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620" name="TextBox 23"/>
            <p:cNvSpPr txBox="1"/>
            <p:nvPr/>
          </p:nvSpPr>
          <p:spPr>
            <a:xfrm>
              <a:off x="1354021" y="3386086"/>
              <a:ext cx="25527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+mj-ea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+mj-ea"/>
              </a:endParaRPr>
            </a:p>
          </p:txBody>
        </p:sp>
      </p:grpSp>
      <p:grpSp>
        <p:nvGrpSpPr>
          <p:cNvPr id="74" name="组合 32"/>
          <p:cNvGrpSpPr/>
          <p:nvPr/>
        </p:nvGrpSpPr>
        <p:grpSpPr>
          <a:xfrm>
            <a:off x="4319803" y="2924944"/>
            <a:ext cx="576064" cy="576064"/>
            <a:chOff x="3079003" y="3356992"/>
            <a:chExt cx="576064" cy="576064"/>
          </a:xfrm>
        </p:grpSpPr>
        <p:sp>
          <p:nvSpPr>
            <p:cNvPr id="1048621" name="椭圆 8"/>
            <p:cNvSpPr/>
            <p:nvPr/>
          </p:nvSpPr>
          <p:spPr>
            <a:xfrm>
              <a:off x="3151011" y="3429000"/>
              <a:ext cx="432048" cy="432048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622" name="弧形 9"/>
            <p:cNvSpPr/>
            <p:nvPr/>
          </p:nvSpPr>
          <p:spPr>
            <a:xfrm>
              <a:off x="3079003" y="3356992"/>
              <a:ext cx="576064" cy="576064"/>
            </a:xfrm>
            <a:prstGeom prst="arc">
              <a:avLst>
                <a:gd name="adj1" fmla="val 16229454"/>
                <a:gd name="adj2" fmla="val 5797492"/>
              </a:avLst>
            </a:prstGeom>
            <a:ln w="19050">
              <a:gradFill flip="none" rotWithShape="1">
                <a:gsLst>
                  <a:gs pos="0">
                    <a:srgbClr val="0070C0"/>
                  </a:gs>
                  <a:gs pos="92000">
                    <a:srgbClr val="00B0F0">
                      <a:alpha val="0"/>
                    </a:srgbClr>
                  </a:gs>
                </a:gsLst>
                <a:lin ang="108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623" name="TextBox 24"/>
            <p:cNvSpPr txBox="1"/>
            <p:nvPr/>
          </p:nvSpPr>
          <p:spPr>
            <a:xfrm>
              <a:off x="3211178" y="3380742"/>
              <a:ext cx="32131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+mj-ea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+mj-ea"/>
              </a:endParaRPr>
            </a:p>
          </p:txBody>
        </p:sp>
      </p:grpSp>
      <p:grpSp>
        <p:nvGrpSpPr>
          <p:cNvPr id="75" name="组合 33"/>
          <p:cNvGrpSpPr/>
          <p:nvPr/>
        </p:nvGrpSpPr>
        <p:grpSpPr>
          <a:xfrm>
            <a:off x="6504046" y="2924944"/>
            <a:ext cx="576064" cy="576064"/>
            <a:chOff x="4977629" y="3356992"/>
            <a:chExt cx="576064" cy="576064"/>
          </a:xfrm>
        </p:grpSpPr>
        <p:sp>
          <p:nvSpPr>
            <p:cNvPr id="1048624" name="椭圆 11"/>
            <p:cNvSpPr/>
            <p:nvPr/>
          </p:nvSpPr>
          <p:spPr>
            <a:xfrm>
              <a:off x="5049637" y="3429000"/>
              <a:ext cx="432048" cy="432048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625" name="弧形 12"/>
            <p:cNvSpPr/>
            <p:nvPr/>
          </p:nvSpPr>
          <p:spPr>
            <a:xfrm>
              <a:off x="4977629" y="3356992"/>
              <a:ext cx="576064" cy="576064"/>
            </a:xfrm>
            <a:prstGeom prst="arc">
              <a:avLst>
                <a:gd name="adj1" fmla="val 16229454"/>
                <a:gd name="adj2" fmla="val 5797492"/>
              </a:avLst>
            </a:prstGeom>
            <a:ln w="19050">
              <a:gradFill flip="none" rotWithShape="1">
                <a:gsLst>
                  <a:gs pos="0">
                    <a:srgbClr val="0070C0"/>
                  </a:gs>
                  <a:gs pos="92000">
                    <a:srgbClr val="00B0F0">
                      <a:alpha val="0"/>
                    </a:srgbClr>
                  </a:gs>
                </a:gsLst>
                <a:lin ang="108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626" name="TextBox 25"/>
            <p:cNvSpPr txBox="1"/>
            <p:nvPr/>
          </p:nvSpPr>
          <p:spPr>
            <a:xfrm>
              <a:off x="5109360" y="3386086"/>
              <a:ext cx="33274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+mj-ea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+mj-ea"/>
              </a:endParaRPr>
            </a:p>
          </p:txBody>
        </p:sp>
      </p:grpSp>
      <p:grpSp>
        <p:nvGrpSpPr>
          <p:cNvPr id="76" name="组合 34"/>
          <p:cNvGrpSpPr/>
          <p:nvPr/>
        </p:nvGrpSpPr>
        <p:grpSpPr>
          <a:xfrm>
            <a:off x="8688288" y="2924944"/>
            <a:ext cx="576064" cy="576064"/>
            <a:chOff x="6876256" y="3356992"/>
            <a:chExt cx="576064" cy="576064"/>
          </a:xfrm>
        </p:grpSpPr>
        <p:sp>
          <p:nvSpPr>
            <p:cNvPr id="1048627" name="椭圆 14"/>
            <p:cNvSpPr/>
            <p:nvPr/>
          </p:nvSpPr>
          <p:spPr>
            <a:xfrm>
              <a:off x="6948264" y="3429000"/>
              <a:ext cx="432048" cy="432048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628" name="弧形 15"/>
            <p:cNvSpPr/>
            <p:nvPr/>
          </p:nvSpPr>
          <p:spPr>
            <a:xfrm flipH="1">
              <a:off x="6876256" y="3356992"/>
              <a:ext cx="576064" cy="576064"/>
            </a:xfrm>
            <a:prstGeom prst="arc">
              <a:avLst>
                <a:gd name="adj1" fmla="val 16229454"/>
                <a:gd name="adj2" fmla="val 5797492"/>
              </a:avLst>
            </a:prstGeom>
            <a:ln w="19050">
              <a:gradFill flip="none" rotWithShape="1">
                <a:gsLst>
                  <a:gs pos="0">
                    <a:srgbClr val="0070C0"/>
                  </a:gs>
                  <a:gs pos="92000">
                    <a:srgbClr val="00B0F0">
                      <a:alpha val="0"/>
                    </a:srgbClr>
                  </a:gs>
                </a:gsLst>
                <a:lin ang="108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629" name="TextBox 26"/>
            <p:cNvSpPr txBox="1"/>
            <p:nvPr/>
          </p:nvSpPr>
          <p:spPr>
            <a:xfrm>
              <a:off x="7007639" y="3383414"/>
              <a:ext cx="31877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+mj-ea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+mj-ea"/>
              </a:endParaRPr>
            </a:p>
          </p:txBody>
        </p:sp>
      </p:grpSp>
      <p:sp>
        <p:nvSpPr>
          <p:cNvPr id="1048630" name="TextBox 27"/>
          <p:cNvSpPr txBox="1"/>
          <p:nvPr/>
        </p:nvSpPr>
        <p:spPr>
          <a:xfrm>
            <a:off x="2326019" y="3595663"/>
            <a:ext cx="17068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gradFill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10800000" scaled="1"/>
                </a:gradFill>
              </a:rPr>
              <a:t>高处作业</a:t>
            </a:r>
            <a:endParaRPr lang="en-US" altLang="zh-CN" dirty="0">
              <a:gradFill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10800000" scaled="1"/>
              </a:gradFill>
            </a:endParaRPr>
          </a:p>
          <a:p>
            <a:r>
              <a:rPr lang="zh-CN" altLang="en-US" sz="2400" b="1" dirty="0">
                <a:gradFill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10800000" scaled="1"/>
                </a:gradFill>
              </a:rPr>
              <a:t>定义及特点</a:t>
            </a:r>
            <a:endParaRPr lang="zh-CN" altLang="en-US" sz="2400" b="1" dirty="0">
              <a:gradFill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10800000" scaled="1"/>
              </a:gradFill>
            </a:endParaRPr>
          </a:p>
        </p:txBody>
      </p:sp>
      <p:sp>
        <p:nvSpPr>
          <p:cNvPr id="1048631" name="TextBox 28"/>
          <p:cNvSpPr txBox="1"/>
          <p:nvPr/>
        </p:nvSpPr>
        <p:spPr>
          <a:xfrm>
            <a:off x="4518362" y="3595663"/>
            <a:ext cx="17068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gradFill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10800000" scaled="1"/>
                </a:gradFill>
              </a:rPr>
              <a:t>高处坠落</a:t>
            </a:r>
            <a:endParaRPr lang="en-US" altLang="zh-CN" dirty="0">
              <a:gradFill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10800000" scaled="1"/>
              </a:gradFill>
            </a:endParaRPr>
          </a:p>
          <a:p>
            <a:r>
              <a:rPr lang="zh-CN" altLang="en-US" sz="2400" b="1" dirty="0">
                <a:gradFill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10800000" scaled="1"/>
                </a:gradFill>
              </a:rPr>
              <a:t>的危害等级</a:t>
            </a:r>
            <a:endParaRPr lang="zh-CN" altLang="en-US" sz="2400" b="1" dirty="0">
              <a:gradFill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10800000" scaled="1"/>
              </a:gradFill>
            </a:endParaRPr>
          </a:p>
        </p:txBody>
      </p:sp>
      <p:sp>
        <p:nvSpPr>
          <p:cNvPr id="1048632" name="TextBox 29"/>
          <p:cNvSpPr txBox="1"/>
          <p:nvPr/>
        </p:nvSpPr>
        <p:spPr>
          <a:xfrm>
            <a:off x="6671118" y="3595663"/>
            <a:ext cx="17068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gradFill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10800000" scaled="1"/>
                </a:gradFill>
              </a:rPr>
              <a:t>高处坠落</a:t>
            </a:r>
            <a:endParaRPr lang="en-US" altLang="zh-CN" dirty="0">
              <a:gradFill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10800000" scaled="1"/>
              </a:gradFill>
            </a:endParaRPr>
          </a:p>
          <a:p>
            <a:r>
              <a:rPr lang="zh-CN" altLang="en-US" sz="2400" b="1" dirty="0">
                <a:gradFill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10800000" scaled="1"/>
                </a:gradFill>
              </a:rPr>
              <a:t>的</a:t>
            </a:r>
            <a:r>
              <a:rPr lang="zh-CN" altLang="en-US" sz="2400" b="1" dirty="0">
                <a:gradFill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10800000" scaled="1"/>
                </a:gradFill>
                <a:latin typeface="Microsoft Yi Baiti" panose="03000500000000000000" pitchFamily="66" charset="0"/>
              </a:rPr>
              <a:t>事故</a:t>
            </a:r>
            <a:r>
              <a:rPr lang="zh-CN" altLang="en-US" sz="2400" b="1" dirty="0">
                <a:gradFill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10800000" scaled="1"/>
                </a:gradFill>
              </a:rPr>
              <a:t>案例</a:t>
            </a:r>
            <a:endParaRPr lang="zh-CN" altLang="en-US" sz="2400" b="1" dirty="0">
              <a:gradFill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10800000" scaled="1"/>
              </a:gradFill>
            </a:endParaRPr>
          </a:p>
        </p:txBody>
      </p:sp>
      <p:sp>
        <p:nvSpPr>
          <p:cNvPr id="1048633" name="TextBox 30"/>
          <p:cNvSpPr txBox="1"/>
          <p:nvPr/>
        </p:nvSpPr>
        <p:spPr>
          <a:xfrm>
            <a:off x="8784684" y="3595663"/>
            <a:ext cx="17068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gradFill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10800000" scaled="1"/>
                </a:gradFill>
              </a:rPr>
              <a:t>高处坠落</a:t>
            </a:r>
            <a:endParaRPr lang="en-US" altLang="zh-CN" dirty="0">
              <a:gradFill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10800000" scaled="1"/>
              </a:gradFill>
            </a:endParaRPr>
          </a:p>
          <a:p>
            <a:r>
              <a:rPr lang="zh-CN" altLang="en-US" sz="2400" b="1" dirty="0">
                <a:gradFill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10800000" scaled="1"/>
                </a:gradFill>
              </a:rPr>
              <a:t>的预防措施</a:t>
            </a:r>
            <a:endParaRPr lang="zh-CN" altLang="en-US" sz="2400" b="1" dirty="0">
              <a:gradFill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10800000" scaled="1"/>
              </a:gradFill>
            </a:endParaRPr>
          </a:p>
        </p:txBody>
      </p:sp>
      <p:sp>
        <p:nvSpPr>
          <p:cNvPr id="1048634" name="矩形 38"/>
          <p:cNvSpPr/>
          <p:nvPr/>
        </p:nvSpPr>
        <p:spPr>
          <a:xfrm>
            <a:off x="2207568" y="3573016"/>
            <a:ext cx="112596" cy="720080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35" name="矩形 39"/>
          <p:cNvSpPr/>
          <p:nvPr/>
        </p:nvSpPr>
        <p:spPr>
          <a:xfrm>
            <a:off x="4399371" y="3569206"/>
            <a:ext cx="112596" cy="720080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36" name="矩形 40"/>
          <p:cNvSpPr/>
          <p:nvPr/>
        </p:nvSpPr>
        <p:spPr>
          <a:xfrm>
            <a:off x="6567472" y="3565703"/>
            <a:ext cx="112596" cy="720080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37" name="矩形 41"/>
          <p:cNvSpPr/>
          <p:nvPr/>
        </p:nvSpPr>
        <p:spPr>
          <a:xfrm>
            <a:off x="8666998" y="3565325"/>
            <a:ext cx="112596" cy="720080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组合 31"/>
          <p:cNvGrpSpPr/>
          <p:nvPr/>
        </p:nvGrpSpPr>
        <p:grpSpPr>
          <a:xfrm>
            <a:off x="2135560" y="2924944"/>
            <a:ext cx="576064" cy="576064"/>
            <a:chOff x="1180377" y="3356992"/>
            <a:chExt cx="576064" cy="576064"/>
          </a:xfrm>
        </p:grpSpPr>
        <p:sp>
          <p:nvSpPr>
            <p:cNvPr id="1048644" name="椭圆 4"/>
            <p:cNvSpPr/>
            <p:nvPr/>
          </p:nvSpPr>
          <p:spPr>
            <a:xfrm>
              <a:off x="1252385" y="3429000"/>
              <a:ext cx="432048" cy="432048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645" name="弧形 5"/>
            <p:cNvSpPr/>
            <p:nvPr/>
          </p:nvSpPr>
          <p:spPr>
            <a:xfrm>
              <a:off x="1180377" y="3356992"/>
              <a:ext cx="576064" cy="576064"/>
            </a:xfrm>
            <a:prstGeom prst="arc">
              <a:avLst>
                <a:gd name="adj1" fmla="val 16229454"/>
                <a:gd name="adj2" fmla="val 5797492"/>
              </a:avLst>
            </a:prstGeom>
            <a:ln w="19050">
              <a:gradFill flip="none" rotWithShape="1">
                <a:gsLst>
                  <a:gs pos="0">
                    <a:srgbClr val="0070C0"/>
                  </a:gs>
                  <a:gs pos="92000">
                    <a:srgbClr val="00B0F0">
                      <a:alpha val="0"/>
                    </a:srgbClr>
                  </a:gs>
                </a:gsLst>
                <a:lin ang="108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646" name="TextBox 23"/>
            <p:cNvSpPr txBox="1"/>
            <p:nvPr/>
          </p:nvSpPr>
          <p:spPr>
            <a:xfrm>
              <a:off x="1354021" y="3386086"/>
              <a:ext cx="25527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Agency FB" panose="020B0503020202020204" pitchFamily="34" charset="0"/>
                  <a:ea typeface="+mj-ea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Agency FB" panose="020B0503020202020204" pitchFamily="34" charset="0"/>
                <a:ea typeface="+mj-ea"/>
              </a:endParaRPr>
            </a:p>
          </p:txBody>
        </p:sp>
      </p:grpSp>
      <p:sp>
        <p:nvSpPr>
          <p:cNvPr id="1048647" name="TextBox 27"/>
          <p:cNvSpPr txBox="1"/>
          <p:nvPr/>
        </p:nvSpPr>
        <p:spPr>
          <a:xfrm>
            <a:off x="2316328" y="3595663"/>
            <a:ext cx="17068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gradFill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10800000" scaled="1"/>
                </a:gradFill>
              </a:rPr>
              <a:t>高处作业</a:t>
            </a:r>
            <a:endParaRPr lang="en-US" altLang="zh-CN" dirty="0">
              <a:gradFill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10800000" scaled="1"/>
              </a:gradFill>
            </a:endParaRPr>
          </a:p>
          <a:p>
            <a:r>
              <a:rPr lang="zh-CN" altLang="en-US" sz="2400" b="1" dirty="0">
                <a:gradFill>
                  <a:gsLst>
                    <a:gs pos="0">
                      <a:srgbClr val="0070C0"/>
                    </a:gs>
                    <a:gs pos="100000">
                      <a:srgbClr val="002060"/>
                    </a:gs>
                  </a:gsLst>
                  <a:lin ang="10800000" scaled="1"/>
                </a:gradFill>
              </a:rPr>
              <a:t>定义及特点</a:t>
            </a:r>
            <a:endParaRPr lang="zh-CN" altLang="en-US" sz="2400" b="1" dirty="0">
              <a:gradFill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10800000" scaled="1"/>
              </a:gradFill>
            </a:endParaRPr>
          </a:p>
        </p:txBody>
      </p:sp>
      <p:sp>
        <p:nvSpPr>
          <p:cNvPr id="1048648" name="矩形 38"/>
          <p:cNvSpPr/>
          <p:nvPr/>
        </p:nvSpPr>
        <p:spPr>
          <a:xfrm>
            <a:off x="2207568" y="3573016"/>
            <a:ext cx="112596" cy="720080"/>
          </a:xfrm>
          <a:prstGeom prst="rect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2" name="组合 2"/>
          <p:cNvGrpSpPr/>
          <p:nvPr/>
        </p:nvGrpSpPr>
        <p:grpSpPr>
          <a:xfrm>
            <a:off x="2720747" y="2924944"/>
            <a:ext cx="7770817" cy="1415583"/>
            <a:chOff x="1196747" y="2924944"/>
            <a:chExt cx="7770817" cy="1415583"/>
          </a:xfrm>
        </p:grpSpPr>
        <p:cxnSp>
          <p:nvCxnSpPr>
            <p:cNvPr id="3145732" name="直接连接符 17"/>
            <p:cNvCxnSpPr>
              <a:endCxn id="1048649" idx="2"/>
            </p:cNvCxnSpPr>
            <p:nvPr/>
          </p:nvCxnSpPr>
          <p:spPr>
            <a:xfrm>
              <a:off x="1196747" y="3212976"/>
              <a:ext cx="1671064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3" name="直接连接符 19"/>
            <p:cNvCxnSpPr/>
            <p:nvPr/>
          </p:nvCxnSpPr>
          <p:spPr>
            <a:xfrm flipV="1">
              <a:off x="5556110" y="3210304"/>
              <a:ext cx="1608178" cy="534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4" name="直接连接符 21"/>
            <p:cNvCxnSpPr>
              <a:endCxn id="1048652" idx="2"/>
            </p:cNvCxnSpPr>
            <p:nvPr/>
          </p:nvCxnSpPr>
          <p:spPr>
            <a:xfrm>
              <a:off x="3371867" y="3212976"/>
              <a:ext cx="1680187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组合 32"/>
            <p:cNvGrpSpPr/>
            <p:nvPr/>
          </p:nvGrpSpPr>
          <p:grpSpPr>
            <a:xfrm>
              <a:off x="2795803" y="2924944"/>
              <a:ext cx="576064" cy="576064"/>
              <a:chOff x="3079003" y="3356992"/>
              <a:chExt cx="576064" cy="576064"/>
            </a:xfrm>
          </p:grpSpPr>
          <p:sp>
            <p:nvSpPr>
              <p:cNvPr id="1048649" name="椭圆 8"/>
              <p:cNvSpPr/>
              <p:nvPr/>
            </p:nvSpPr>
            <p:spPr>
              <a:xfrm>
                <a:off x="3151011" y="3429000"/>
                <a:ext cx="432048" cy="4320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650" name="弧形 9"/>
              <p:cNvSpPr/>
              <p:nvPr/>
            </p:nvSpPr>
            <p:spPr>
              <a:xfrm>
                <a:off x="3079003" y="3356992"/>
                <a:ext cx="576064" cy="576064"/>
              </a:xfrm>
              <a:prstGeom prst="arc">
                <a:avLst>
                  <a:gd name="adj1" fmla="val 16229454"/>
                  <a:gd name="adj2" fmla="val 5797492"/>
                </a:avLst>
              </a:prstGeom>
              <a:ln w="1905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92000">
                      <a:srgbClr val="00B0F0">
                        <a:alpha val="0"/>
                      </a:srgbClr>
                    </a:gs>
                  </a:gsLst>
                  <a:lin ang="108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651" name="TextBox 24"/>
              <p:cNvSpPr txBox="1"/>
              <p:nvPr/>
            </p:nvSpPr>
            <p:spPr>
              <a:xfrm>
                <a:off x="3211178" y="3380742"/>
                <a:ext cx="321310" cy="52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  <a:latin typeface="Agency FB" panose="020B0503020202020204" pitchFamily="34" charset="0"/>
                    <a:ea typeface="+mj-ea"/>
                  </a:rPr>
                  <a:t>2</a:t>
                </a:r>
                <a:endParaRPr lang="zh-CN" altLang="en-US" sz="2800" dirty="0">
                  <a:solidFill>
                    <a:schemeClr val="bg1"/>
                  </a:solidFill>
                  <a:latin typeface="Agency FB" panose="020B0503020202020204" pitchFamily="34" charset="0"/>
                  <a:ea typeface="+mj-ea"/>
                </a:endParaRPr>
              </a:p>
            </p:txBody>
          </p:sp>
        </p:grpSp>
        <p:grpSp>
          <p:nvGrpSpPr>
            <p:cNvPr id="84" name="组合 33"/>
            <p:cNvGrpSpPr/>
            <p:nvPr/>
          </p:nvGrpSpPr>
          <p:grpSpPr>
            <a:xfrm>
              <a:off x="4980046" y="2924944"/>
              <a:ext cx="576064" cy="576064"/>
              <a:chOff x="4977629" y="3356992"/>
              <a:chExt cx="576064" cy="576064"/>
            </a:xfrm>
          </p:grpSpPr>
          <p:sp>
            <p:nvSpPr>
              <p:cNvPr id="1048652" name="椭圆 11"/>
              <p:cNvSpPr/>
              <p:nvPr/>
            </p:nvSpPr>
            <p:spPr>
              <a:xfrm>
                <a:off x="5049637" y="3429000"/>
                <a:ext cx="432048" cy="4320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653" name="弧形 12"/>
              <p:cNvSpPr/>
              <p:nvPr/>
            </p:nvSpPr>
            <p:spPr>
              <a:xfrm>
                <a:off x="4977629" y="3356992"/>
                <a:ext cx="576064" cy="576064"/>
              </a:xfrm>
              <a:prstGeom prst="arc">
                <a:avLst>
                  <a:gd name="adj1" fmla="val 16229454"/>
                  <a:gd name="adj2" fmla="val 5797492"/>
                </a:avLst>
              </a:prstGeom>
              <a:ln w="1905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92000">
                      <a:srgbClr val="00B0F0">
                        <a:alpha val="0"/>
                      </a:srgbClr>
                    </a:gs>
                  </a:gsLst>
                  <a:lin ang="108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654" name="TextBox 25"/>
              <p:cNvSpPr txBox="1"/>
              <p:nvPr/>
            </p:nvSpPr>
            <p:spPr>
              <a:xfrm>
                <a:off x="5109360" y="3386086"/>
                <a:ext cx="332740" cy="52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  <a:latin typeface="Agency FB" panose="020B0503020202020204" pitchFamily="34" charset="0"/>
                    <a:ea typeface="+mj-ea"/>
                  </a:rPr>
                  <a:t>3</a:t>
                </a:r>
                <a:endParaRPr lang="zh-CN" altLang="en-US" sz="2800" dirty="0">
                  <a:solidFill>
                    <a:schemeClr val="bg1"/>
                  </a:solidFill>
                  <a:latin typeface="Agency FB" panose="020B0503020202020204" pitchFamily="34" charset="0"/>
                  <a:ea typeface="+mj-ea"/>
                </a:endParaRPr>
              </a:p>
            </p:txBody>
          </p:sp>
        </p:grpSp>
        <p:grpSp>
          <p:nvGrpSpPr>
            <p:cNvPr id="85" name="组合 34"/>
            <p:cNvGrpSpPr/>
            <p:nvPr/>
          </p:nvGrpSpPr>
          <p:grpSpPr>
            <a:xfrm>
              <a:off x="7164288" y="2924944"/>
              <a:ext cx="576064" cy="576064"/>
              <a:chOff x="6876256" y="3356992"/>
              <a:chExt cx="576064" cy="576064"/>
            </a:xfrm>
          </p:grpSpPr>
          <p:sp>
            <p:nvSpPr>
              <p:cNvPr id="1048655" name="椭圆 14"/>
              <p:cNvSpPr/>
              <p:nvPr/>
            </p:nvSpPr>
            <p:spPr>
              <a:xfrm>
                <a:off x="6948264" y="3429000"/>
                <a:ext cx="432048" cy="43204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656" name="弧形 15"/>
              <p:cNvSpPr/>
              <p:nvPr/>
            </p:nvSpPr>
            <p:spPr>
              <a:xfrm flipH="1">
                <a:off x="6876256" y="3356992"/>
                <a:ext cx="576064" cy="576064"/>
              </a:xfrm>
              <a:prstGeom prst="arc">
                <a:avLst>
                  <a:gd name="adj1" fmla="val 16229454"/>
                  <a:gd name="adj2" fmla="val 5797492"/>
                </a:avLst>
              </a:prstGeom>
              <a:ln w="19050">
                <a:gradFill flip="none" rotWithShape="1">
                  <a:gsLst>
                    <a:gs pos="0">
                      <a:schemeClr val="bg1">
                        <a:lumMod val="50000"/>
                      </a:schemeClr>
                    </a:gs>
                    <a:gs pos="92000">
                      <a:srgbClr val="00B0F0">
                        <a:alpha val="0"/>
                      </a:srgbClr>
                    </a:gs>
                  </a:gsLst>
                  <a:lin ang="108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48657" name="TextBox 26"/>
              <p:cNvSpPr txBox="1"/>
              <p:nvPr/>
            </p:nvSpPr>
            <p:spPr>
              <a:xfrm>
                <a:off x="7007639" y="3383414"/>
                <a:ext cx="318770" cy="521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>
                    <a:solidFill>
                      <a:schemeClr val="bg1"/>
                    </a:solidFill>
                    <a:latin typeface="Agency FB" panose="020B0503020202020204" pitchFamily="34" charset="0"/>
                    <a:ea typeface="+mj-ea"/>
                  </a:rPr>
                  <a:t>4</a:t>
                </a:r>
                <a:endParaRPr lang="zh-CN" altLang="en-US" sz="2800" dirty="0">
                  <a:solidFill>
                    <a:schemeClr val="bg1"/>
                  </a:solidFill>
                  <a:latin typeface="Agency FB" panose="020B0503020202020204" pitchFamily="34" charset="0"/>
                  <a:ea typeface="+mj-ea"/>
                </a:endParaRPr>
              </a:p>
            </p:txBody>
          </p:sp>
        </p:grpSp>
        <p:sp>
          <p:nvSpPr>
            <p:cNvPr id="1048658" name="TextBox 28"/>
            <p:cNvSpPr txBox="1"/>
            <p:nvPr/>
          </p:nvSpPr>
          <p:spPr>
            <a:xfrm>
              <a:off x="2987967" y="3603292"/>
              <a:ext cx="1706880" cy="737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</a:rPr>
                <a:t>高处坠落</a:t>
              </a:r>
              <a:endParaRPr lang="en-US" altLang="zh-CN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zh-CN" altLang="en-US" sz="2400" b="1" dirty="0">
                  <a:solidFill>
                    <a:schemeClr val="bg1">
                      <a:lumMod val="50000"/>
                    </a:schemeClr>
                  </a:solidFill>
                </a:rPr>
                <a:t>的危害等级</a:t>
              </a:r>
              <a:endParaRPr lang="zh-CN" altLang="en-US" sz="2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48659" name="TextBox 29"/>
            <p:cNvSpPr txBox="1"/>
            <p:nvPr/>
          </p:nvSpPr>
          <p:spPr>
            <a:xfrm>
              <a:off x="5147118" y="3595663"/>
              <a:ext cx="1706880" cy="737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</a:rPr>
                <a:t>高处坠落</a:t>
              </a:r>
              <a:endParaRPr lang="en-US" altLang="zh-CN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zh-CN" altLang="en-US" sz="2400" b="1" dirty="0">
                  <a:solidFill>
                    <a:schemeClr val="bg1">
                      <a:lumMod val="50000"/>
                    </a:schemeClr>
                  </a:solidFill>
                </a:rPr>
                <a:t>的事故案例</a:t>
              </a:r>
              <a:endParaRPr lang="zh-CN" altLang="en-US" sz="2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48660" name="TextBox 30"/>
            <p:cNvSpPr txBox="1"/>
            <p:nvPr/>
          </p:nvSpPr>
          <p:spPr>
            <a:xfrm>
              <a:off x="7260684" y="3595663"/>
              <a:ext cx="1706880" cy="737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</a:rPr>
                <a:t>高处坠落</a:t>
              </a:r>
              <a:endParaRPr lang="en-US" altLang="zh-CN" dirty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zh-CN" altLang="en-US" sz="2400" b="1" dirty="0">
                  <a:solidFill>
                    <a:schemeClr val="bg1">
                      <a:lumMod val="50000"/>
                    </a:schemeClr>
                  </a:solidFill>
                </a:rPr>
                <a:t>的预防措施</a:t>
              </a:r>
              <a:endParaRPr lang="zh-CN" altLang="en-US" sz="2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48661" name="矩形 39"/>
            <p:cNvSpPr/>
            <p:nvPr/>
          </p:nvSpPr>
          <p:spPr>
            <a:xfrm>
              <a:off x="2875371" y="3569206"/>
              <a:ext cx="112596" cy="7200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662" name="矩形 40"/>
            <p:cNvSpPr/>
            <p:nvPr/>
          </p:nvSpPr>
          <p:spPr>
            <a:xfrm>
              <a:off x="5043472" y="3565703"/>
              <a:ext cx="112596" cy="7200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8663" name="矩形 41"/>
            <p:cNvSpPr/>
            <p:nvPr/>
          </p:nvSpPr>
          <p:spPr>
            <a:xfrm>
              <a:off x="7142998" y="3565325"/>
              <a:ext cx="112596" cy="7200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Click="0" advTm="1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+mj-ea"/>
              </a:rPr>
              <a:t>高处作业定义及特点</a:t>
            </a:r>
            <a:endParaRPr lang="zh-CN" altLang="en-US" dirty="0">
              <a:latin typeface="+mj-ea"/>
            </a:endParaRPr>
          </a:p>
        </p:txBody>
      </p:sp>
      <p:sp>
        <p:nvSpPr>
          <p:cNvPr id="1048668" name="内容占位符 3"/>
          <p:cNvSpPr>
            <a:spLocks noGrp="1"/>
          </p:cNvSpPr>
          <p:nvPr>
            <p:ph idx="1"/>
          </p:nvPr>
        </p:nvSpPr>
        <p:spPr>
          <a:xfrm>
            <a:off x="1631504" y="344531"/>
            <a:ext cx="306705" cy="755650"/>
          </a:xfr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altLang="zh-CN" sz="4800" dirty="0">
                <a:solidFill>
                  <a:schemeClr val="bg1"/>
                </a:solidFill>
                <a:latin typeface="Agency FB" panose="020B0503020202020204" pitchFamily="34" charset="0"/>
                <a:ea typeface="Dotum" panose="020B0600000101010101" pitchFamily="34" charset="-127"/>
              </a:rPr>
              <a:t>1</a:t>
            </a:r>
            <a:endParaRPr lang="zh-CN" altLang="en-US" sz="4800" dirty="0">
              <a:solidFill>
                <a:schemeClr val="bg1"/>
              </a:solidFill>
              <a:latin typeface="Agency FB" panose="020B0503020202020204" pitchFamily="34" charset="0"/>
              <a:ea typeface="Dotum" panose="020B0600000101010101" pitchFamily="34" charset="-127"/>
            </a:endParaRPr>
          </a:p>
        </p:txBody>
      </p:sp>
      <p:sp>
        <p:nvSpPr>
          <p:cNvPr id="1048669" name="Text Box 13"/>
          <p:cNvSpPr txBox="1">
            <a:spLocks noChangeArrowheads="1"/>
          </p:cNvSpPr>
          <p:nvPr/>
        </p:nvSpPr>
        <p:spPr bwMode="auto">
          <a:xfrm>
            <a:off x="1847528" y="1268760"/>
            <a:ext cx="8712968" cy="267525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什么是高处作业</a:t>
            </a:r>
            <a:r>
              <a:rPr lang="en-US" altLang="zh-CN" sz="2800" b="1" dirty="0">
                <a:solidFill>
                  <a:srgbClr val="FF0000"/>
                </a:solidFill>
              </a:rPr>
              <a:t>?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004898"/>
                </a:solidFill>
              </a:rPr>
              <a:t>      </a:t>
            </a:r>
            <a:r>
              <a:rPr lang="zh-CN" altLang="en-US" sz="2800" b="1" dirty="0">
                <a:solidFill>
                  <a:srgbClr val="004898"/>
                </a:solidFill>
              </a:rPr>
              <a:t>凡在坠落高度基准面</a:t>
            </a:r>
            <a:r>
              <a:rPr lang="en-US" altLang="zh-CN" sz="2800" b="1" dirty="0">
                <a:solidFill>
                  <a:srgbClr val="004898"/>
                </a:solidFill>
              </a:rPr>
              <a:t>2m</a:t>
            </a:r>
            <a:r>
              <a:rPr lang="zh-CN" altLang="en-US" sz="2800" b="1" dirty="0">
                <a:solidFill>
                  <a:srgbClr val="004898"/>
                </a:solidFill>
              </a:rPr>
              <a:t>以上（含</a:t>
            </a:r>
            <a:r>
              <a:rPr lang="en-US" altLang="zh-CN" sz="2800" b="1" dirty="0">
                <a:solidFill>
                  <a:srgbClr val="004898"/>
                </a:solidFill>
              </a:rPr>
              <a:t>2m</a:t>
            </a:r>
            <a:r>
              <a:rPr lang="zh-CN" altLang="en-US" sz="2800" b="1" dirty="0">
                <a:solidFill>
                  <a:srgbClr val="004898"/>
                </a:solidFill>
              </a:rPr>
              <a:t>）有可能坠落的高处进行的作业。</a:t>
            </a:r>
            <a:endParaRPr lang="zh-CN" altLang="en-US" sz="2800" b="1" dirty="0">
              <a:solidFill>
                <a:srgbClr val="004898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坠落高度基准面</a:t>
            </a:r>
            <a:r>
              <a:rPr lang="zh-CN" altLang="en-US" sz="2800" b="1" dirty="0">
                <a:solidFill>
                  <a:srgbClr val="004898"/>
                </a:solidFill>
              </a:rPr>
              <a:t>：从作业位置到最低坠落着落点的水平面，称为坠落高度基准面。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2097164" name="Picture 14" descr="A~CXHBSXKD%EP`HU~T~0DS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03512" y="3949516"/>
            <a:ext cx="2976527" cy="2791851"/>
          </a:xfrm>
          <a:prstGeom prst="rect">
            <a:avLst/>
          </a:prstGeom>
          <a:noFill/>
        </p:spPr>
      </p:pic>
      <p:pic>
        <p:nvPicPr>
          <p:cNvPr id="2097165" name="Picture 15" descr="993P8[Q3Y%5Q0_U6_QJ2O$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6567" y="3949516"/>
            <a:ext cx="2903929" cy="2791851"/>
          </a:xfrm>
          <a:prstGeom prst="rect">
            <a:avLst/>
          </a:prstGeom>
          <a:noFill/>
        </p:spPr>
      </p:pic>
      <p:pic>
        <p:nvPicPr>
          <p:cNvPr id="2097166" name="Picture 18" descr="@XZNCP`3ON_XFM[W(FT140J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7441" y="3949516"/>
            <a:ext cx="2976527" cy="27643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内容占位符 2"/>
          <p:cNvSpPr/>
          <p:nvPr/>
        </p:nvSpPr>
        <p:spPr bwMode="auto">
          <a:xfrm>
            <a:off x="1919536" y="692696"/>
            <a:ext cx="8596064" cy="280831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FF0000"/>
                </a:solidFill>
              </a:rPr>
              <a:t>高处作业的分级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90000"/>
            </a:pPr>
            <a:endParaRPr lang="zh-CN" altLang="en-US" sz="500" b="1" dirty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004898"/>
                </a:solidFill>
              </a:rPr>
              <a:t>2m-5m</a:t>
            </a:r>
            <a:r>
              <a:rPr lang="zh-CN" altLang="en-US" sz="2400" b="1" dirty="0">
                <a:solidFill>
                  <a:srgbClr val="004898"/>
                </a:solidFill>
              </a:rPr>
              <a:t>，称为一级高处作业。其可能坠落半径为</a:t>
            </a:r>
            <a:r>
              <a:rPr lang="en-US" altLang="zh-CN" sz="2400" b="1" dirty="0">
                <a:solidFill>
                  <a:srgbClr val="004898"/>
                </a:solidFill>
              </a:rPr>
              <a:t>2m</a:t>
            </a:r>
            <a:r>
              <a:rPr lang="zh-CN" altLang="en-US" sz="2400" b="1" dirty="0">
                <a:solidFill>
                  <a:srgbClr val="004898"/>
                </a:solidFill>
              </a:rPr>
              <a:t>。</a:t>
            </a:r>
            <a:endParaRPr lang="en-US" altLang="zh-CN" sz="2400" b="1" dirty="0">
              <a:solidFill>
                <a:srgbClr val="004898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endParaRPr lang="zh-CN" altLang="en-US" sz="1100" b="1" dirty="0">
              <a:solidFill>
                <a:srgbClr val="004898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004898"/>
                </a:solidFill>
              </a:rPr>
              <a:t>5m-15m,</a:t>
            </a:r>
            <a:r>
              <a:rPr lang="zh-CN" altLang="en-US" sz="2400" b="1" dirty="0">
                <a:solidFill>
                  <a:srgbClr val="004898"/>
                </a:solidFill>
              </a:rPr>
              <a:t>称为二级高处作业。其可能坠落半径为</a:t>
            </a:r>
            <a:r>
              <a:rPr lang="en-US" altLang="zh-CN" sz="2400" b="1" dirty="0">
                <a:solidFill>
                  <a:srgbClr val="004898"/>
                </a:solidFill>
              </a:rPr>
              <a:t>3m</a:t>
            </a:r>
            <a:r>
              <a:rPr lang="zh-CN" altLang="en-US" sz="2400" b="1" dirty="0">
                <a:solidFill>
                  <a:srgbClr val="004898"/>
                </a:solidFill>
              </a:rPr>
              <a:t>。</a:t>
            </a:r>
            <a:endParaRPr lang="en-US" altLang="zh-CN" sz="2400" b="1" dirty="0">
              <a:solidFill>
                <a:srgbClr val="004898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endParaRPr lang="zh-CN" altLang="en-US" sz="1000" b="1" dirty="0">
              <a:solidFill>
                <a:srgbClr val="004898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004898"/>
                </a:solidFill>
              </a:rPr>
              <a:t>15m-30m,</a:t>
            </a:r>
            <a:r>
              <a:rPr lang="zh-CN" altLang="en-US" sz="2400" b="1" dirty="0">
                <a:solidFill>
                  <a:srgbClr val="004898"/>
                </a:solidFill>
              </a:rPr>
              <a:t>称为三级高处作业。其可能坠落半径为</a:t>
            </a:r>
            <a:r>
              <a:rPr lang="en-US" altLang="zh-CN" sz="2400" b="1" dirty="0">
                <a:solidFill>
                  <a:srgbClr val="004898"/>
                </a:solidFill>
              </a:rPr>
              <a:t>4m</a:t>
            </a:r>
            <a:r>
              <a:rPr lang="zh-CN" altLang="en-US" sz="2400" b="1" dirty="0">
                <a:solidFill>
                  <a:srgbClr val="004898"/>
                </a:solidFill>
              </a:rPr>
              <a:t>。</a:t>
            </a:r>
            <a:endParaRPr lang="en-US" altLang="zh-CN" sz="2400" b="1" dirty="0">
              <a:solidFill>
                <a:srgbClr val="004898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endParaRPr lang="zh-CN" altLang="en-US" sz="1000" b="1" dirty="0">
              <a:solidFill>
                <a:srgbClr val="004898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Ø"/>
            </a:pPr>
            <a:r>
              <a:rPr lang="en-US" altLang="zh-CN" sz="2400" b="1" dirty="0">
                <a:solidFill>
                  <a:srgbClr val="004898"/>
                </a:solidFill>
              </a:rPr>
              <a:t>30m</a:t>
            </a:r>
            <a:r>
              <a:rPr lang="zh-CN" altLang="en-US" sz="2400" b="1" dirty="0">
                <a:solidFill>
                  <a:srgbClr val="004898"/>
                </a:solidFill>
              </a:rPr>
              <a:t>以上，称为特级高处作业。其可能坠落半径为</a:t>
            </a:r>
            <a:r>
              <a:rPr lang="en-US" altLang="zh-CN" sz="2400" b="1" dirty="0">
                <a:solidFill>
                  <a:srgbClr val="004898"/>
                </a:solidFill>
              </a:rPr>
              <a:t>5m</a:t>
            </a:r>
            <a:r>
              <a:rPr lang="zh-CN" altLang="en-US" sz="2400" b="1" dirty="0">
                <a:solidFill>
                  <a:srgbClr val="004898"/>
                </a:solidFill>
              </a:rPr>
              <a:t>。</a:t>
            </a:r>
            <a:endParaRPr lang="zh-CN" altLang="en-US" b="1" dirty="0">
              <a:solidFill>
                <a:srgbClr val="004898"/>
              </a:solidFill>
            </a:endParaRPr>
          </a:p>
        </p:txBody>
      </p:sp>
      <p:pic>
        <p:nvPicPr>
          <p:cNvPr id="2097167" name="Picture 8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7632504" y="4468745"/>
            <a:ext cx="3035496" cy="2365766"/>
          </a:xfrm>
          <a:prstGeom prst="rect">
            <a:avLst/>
          </a:prstGeom>
          <a:noFill/>
        </p:spPr>
      </p:pic>
      <p:sp>
        <p:nvSpPr>
          <p:cNvPr id="1048671" name="AutoShape 7"/>
          <p:cNvSpPr>
            <a:spLocks noChangeArrowheads="1"/>
          </p:cNvSpPr>
          <p:nvPr/>
        </p:nvSpPr>
        <p:spPr bwMode="auto">
          <a:xfrm>
            <a:off x="1666753" y="3874373"/>
            <a:ext cx="5965751" cy="2510408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altLang="zh-CN" sz="2400" b="1" dirty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</a:rPr>
              <a:t>高度越高，危险等级随之增长</a:t>
            </a:r>
            <a:endParaRPr lang="zh-CN" altLang="en-US" sz="2400" b="1" dirty="0">
              <a:solidFill>
                <a:srgbClr val="FF0000"/>
              </a:solidFill>
            </a:endParaRPr>
          </a:p>
          <a:p>
            <a:pPr algn="ctr"/>
            <a:endParaRPr lang="en-US" altLang="zh-CN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7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7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4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48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70" grpId="0"/>
      <p:bldP spid="1048671" grpId="0" bldLvl="0" animBg="1"/>
    </p:bldLst>
  </p:timing>
</p:sld>
</file>

<file path=ppt/tags/tag1.xml><?xml version="1.0" encoding="utf-8"?>
<p:tagLst xmlns:p="http://schemas.openxmlformats.org/presentationml/2006/main">
  <p:tag name="COMMONDATA" val="eyJoZGlkIjoiZDk2Zjc5NjU4NzQwOGUzNTY4YTYwMmQ4MTgyNzNjY2EifQ=="/>
</p:tagLst>
</file>

<file path=ppt/theme/theme1.xml><?xml version="1.0" encoding="utf-8"?>
<a:theme xmlns:a="http://schemas.openxmlformats.org/drawingml/2006/main" name="3_Office 主题">
  <a:themeElements>
    <a:clrScheme name="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Office 主题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">
  <a:themeElements>
    <a:clrScheme name="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_Office 主题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主题">
  <a:themeElements>
    <a:clrScheme name="5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_Office 主题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5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2707</Words>
  <PresentationFormat>宽屏</PresentationFormat>
  <Paragraphs>503</Paragraphs>
  <Slides>49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49</vt:i4>
      </vt:variant>
    </vt:vector>
  </HeadingPairs>
  <TitlesOfParts>
    <vt:vector size="67" baseType="lpstr">
      <vt:lpstr>Arial</vt:lpstr>
      <vt:lpstr>宋体</vt:lpstr>
      <vt:lpstr>Wingdings</vt:lpstr>
      <vt:lpstr>微软雅黑</vt:lpstr>
      <vt:lpstr>等线</vt:lpstr>
      <vt:lpstr>Arial Unicode MS</vt:lpstr>
      <vt:lpstr>Agency FB</vt:lpstr>
      <vt:lpstr>Microsoft Yi Baiti</vt:lpstr>
      <vt:lpstr>Dotum</vt:lpstr>
      <vt:lpstr>黑体</vt:lpstr>
      <vt:lpstr>楷体_GB2312</vt:lpstr>
      <vt:lpstr>楷体</vt:lpstr>
      <vt:lpstr>Arial Narrow</vt:lpstr>
      <vt:lpstr>新宋体</vt:lpstr>
      <vt:lpstr>幼圆</vt:lpstr>
      <vt:lpstr>3_Office 主题</vt:lpstr>
      <vt:lpstr>4_Office 主题</vt:lpstr>
      <vt:lpstr>5_Office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目  录</vt:lpstr>
      <vt:lpstr>PowerPoint 演示文稿</vt:lpstr>
      <vt:lpstr>高处作业定义及特点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高处坠落的危害等级</vt:lpstr>
      <vt:lpstr>高处坠落的危害等级</vt:lpstr>
      <vt:lpstr>高处坠落的危害等级</vt:lpstr>
      <vt:lpstr>高处坠落的危害等级</vt:lpstr>
      <vt:lpstr>高空坠落的危害等级</vt:lpstr>
      <vt:lpstr>涉及高处作业的工种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高处坠落的事故案例</vt:lpstr>
      <vt:lpstr>高空坠落的事故案例</vt:lpstr>
      <vt:lpstr>高处坠落的事故案例</vt:lpstr>
      <vt:lpstr>PowerPoint 演示文稿</vt:lpstr>
      <vt:lpstr>PowerPoint 演示文稿</vt:lpstr>
      <vt:lpstr>高处坠落的预防措施</vt:lpstr>
      <vt:lpstr>高处坠落的预防措施</vt:lpstr>
      <vt:lpstr>高处坠落的预防措施</vt:lpstr>
      <vt:lpstr>高处坠落的预防措施</vt:lpstr>
      <vt:lpstr>高处坠落的预防措施</vt:lpstr>
      <vt:lpstr>高处坠落的预防措施</vt:lpstr>
      <vt:lpstr>高处坠落的预防措施</vt:lpstr>
      <vt:lpstr>高处坠落的预防措施</vt:lpstr>
      <vt:lpstr>高处坠落的预防措施</vt:lpstr>
      <vt:lpstr>高处坠落的预防措施</vt:lpstr>
      <vt:lpstr>高空坠落的预防措施</vt:lpstr>
      <vt:lpstr>高处坠落的预防措施</vt:lpstr>
      <vt:lpstr>高空坠落的预防措施</vt:lpstr>
      <vt:lpstr>高处坠落的预防措施</vt:lpstr>
      <vt:lpstr>高处坠落的预防措施</vt:lpstr>
      <vt:lpstr>高处坠落的预防措施</vt:lpstr>
      <vt:lpstr>       只有安全，才能确保我们有着幸福的生活</vt:lpstr>
      <vt:lpstr>小  结</vt:lpstr>
      <vt:lpstr>谢谢观看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2015-07-10T05:07:58Z</dcterms:created>
  <dcterms:modified xsi:type="dcterms:W3CDTF">2022-06-20T08:01:54Z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438931EEDFBE45D0913AA5251E1E565B</vt:lpwstr>
  </property>
</Properties>
</file>