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28"/>
  </p:notesMasterIdLst>
  <p:sldIdLst>
    <p:sldId id="452" r:id="rId3"/>
    <p:sldId id="1000" r:id="rId4"/>
    <p:sldId id="572" r:id="rId5"/>
    <p:sldId id="573" r:id="rId6"/>
    <p:sldId id="587" r:id="rId7"/>
    <p:sldId id="588" r:id="rId8"/>
    <p:sldId id="1024" r:id="rId9"/>
    <p:sldId id="414" r:id="rId10"/>
    <p:sldId id="417" r:id="rId11"/>
    <p:sldId id="321" r:id="rId12"/>
    <p:sldId id="749" r:id="rId13"/>
    <p:sldId id="750" r:id="rId14"/>
    <p:sldId id="397" r:id="rId15"/>
    <p:sldId id="751" r:id="rId16"/>
    <p:sldId id="666" r:id="rId17"/>
    <p:sldId id="667" r:id="rId18"/>
    <p:sldId id="668" r:id="rId19"/>
    <p:sldId id="669" r:id="rId20"/>
    <p:sldId id="670" r:id="rId21"/>
    <p:sldId id="752" r:id="rId22"/>
    <p:sldId id="753" r:id="rId23"/>
    <p:sldId id="754" r:id="rId24"/>
    <p:sldId id="755" r:id="rId25"/>
    <p:sldId id="1027" r:id="rId26"/>
    <p:sldId id="678" r:id="rId27"/>
    <p:sldId id="689" r:id="rId28"/>
    <p:sldId id="897" r:id="rId29"/>
    <p:sldId id="898" r:id="rId30"/>
    <p:sldId id="899" r:id="rId31"/>
    <p:sldId id="690" r:id="rId32"/>
    <p:sldId id="747" r:id="rId33"/>
    <p:sldId id="691" r:id="rId34"/>
    <p:sldId id="692" r:id="rId35"/>
    <p:sldId id="693" r:id="rId36"/>
    <p:sldId id="694" r:id="rId37"/>
    <p:sldId id="679" r:id="rId38"/>
    <p:sldId id="680" r:id="rId39"/>
    <p:sldId id="681" r:id="rId40"/>
    <p:sldId id="682" r:id="rId41"/>
    <p:sldId id="684" r:id="rId42"/>
    <p:sldId id="685" r:id="rId43"/>
    <p:sldId id="686" r:id="rId44"/>
    <p:sldId id="900" r:id="rId45"/>
    <p:sldId id="1001" r:id="rId46"/>
    <p:sldId id="687" r:id="rId47"/>
    <p:sldId id="894" r:id="rId48"/>
    <p:sldId id="895" r:id="rId49"/>
    <p:sldId id="1002" r:id="rId50"/>
    <p:sldId id="688" r:id="rId51"/>
    <p:sldId id="697" r:id="rId52"/>
    <p:sldId id="698" r:id="rId53"/>
    <p:sldId id="699" r:id="rId54"/>
    <p:sldId id="998" r:id="rId55"/>
    <p:sldId id="999" r:id="rId56"/>
    <p:sldId id="702" r:id="rId57"/>
    <p:sldId id="703" r:id="rId58"/>
    <p:sldId id="704" r:id="rId59"/>
    <p:sldId id="705" r:id="rId60"/>
    <p:sldId id="706" r:id="rId61"/>
    <p:sldId id="707" r:id="rId62"/>
    <p:sldId id="708" r:id="rId63"/>
    <p:sldId id="709" r:id="rId64"/>
    <p:sldId id="710" r:id="rId65"/>
    <p:sldId id="711" r:id="rId66"/>
    <p:sldId id="746" r:id="rId67"/>
    <p:sldId id="719" r:id="rId68"/>
    <p:sldId id="725" r:id="rId69"/>
    <p:sldId id="726" r:id="rId70"/>
    <p:sldId id="727" r:id="rId71"/>
    <p:sldId id="728" r:id="rId72"/>
    <p:sldId id="729" r:id="rId73"/>
    <p:sldId id="730" r:id="rId74"/>
    <p:sldId id="731" r:id="rId75"/>
    <p:sldId id="732" r:id="rId76"/>
    <p:sldId id="733" r:id="rId77"/>
    <p:sldId id="734" r:id="rId78"/>
    <p:sldId id="735" r:id="rId79"/>
    <p:sldId id="736" r:id="rId80"/>
    <p:sldId id="737" r:id="rId81"/>
    <p:sldId id="738" r:id="rId82"/>
    <p:sldId id="739" r:id="rId83"/>
    <p:sldId id="740" r:id="rId84"/>
    <p:sldId id="741" r:id="rId85"/>
    <p:sldId id="742" r:id="rId86"/>
    <p:sldId id="743" r:id="rId87"/>
    <p:sldId id="744" r:id="rId88"/>
    <p:sldId id="745" r:id="rId89"/>
    <p:sldId id="846" r:id="rId90"/>
    <p:sldId id="847" r:id="rId91"/>
    <p:sldId id="1016" r:id="rId92"/>
    <p:sldId id="1017" r:id="rId93"/>
    <p:sldId id="848" r:id="rId94"/>
    <p:sldId id="849" r:id="rId95"/>
    <p:sldId id="864" r:id="rId96"/>
    <p:sldId id="851" r:id="rId97"/>
    <p:sldId id="852" r:id="rId98"/>
    <p:sldId id="854" r:id="rId99"/>
    <p:sldId id="855" r:id="rId100"/>
    <p:sldId id="869" r:id="rId101"/>
    <p:sldId id="870" r:id="rId102"/>
    <p:sldId id="871" r:id="rId103"/>
    <p:sldId id="856" r:id="rId104"/>
    <p:sldId id="867" r:id="rId105"/>
    <p:sldId id="868" r:id="rId106"/>
    <p:sldId id="853" r:id="rId107"/>
    <p:sldId id="857" r:id="rId108"/>
    <p:sldId id="858" r:id="rId109"/>
    <p:sldId id="859" r:id="rId110"/>
    <p:sldId id="862" r:id="rId111"/>
    <p:sldId id="872" r:id="rId112"/>
    <p:sldId id="873" r:id="rId113"/>
    <p:sldId id="874" r:id="rId114"/>
    <p:sldId id="1018" r:id="rId115"/>
    <p:sldId id="1019" r:id="rId116"/>
    <p:sldId id="1020" r:id="rId117"/>
    <p:sldId id="1021" r:id="rId118"/>
    <p:sldId id="712" r:id="rId119"/>
    <p:sldId id="713" r:id="rId120"/>
    <p:sldId id="714" r:id="rId121"/>
    <p:sldId id="715" r:id="rId122"/>
    <p:sldId id="716" r:id="rId123"/>
    <p:sldId id="717" r:id="rId124"/>
    <p:sldId id="402" r:id="rId125"/>
    <p:sldId id="584" r:id="rId126"/>
    <p:sldId id="596" r:id="rId127"/>
  </p:sldIdLst>
  <p:sldSz cx="9144000" cy="5715000" type="screen16x10"/>
  <p:notesSz cx="6858000" cy="9144000"/>
  <p:custDataLst>
    <p:tags r:id="rId129"/>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60">
          <p15:clr>
            <a:srgbClr val="A4A3A4"/>
          </p15:clr>
        </p15:guide>
        <p15:guide id="2" pos="27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4898"/>
    <a:srgbClr val="99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5" d="100"/>
          <a:sy n="105" d="100"/>
        </p:scale>
        <p:origin x="627" y="51"/>
      </p:cViewPr>
      <p:guideLst>
        <p:guide orient="horz" pos="1760"/>
        <p:guide pos="2780"/>
      </p:guideLst>
    </p:cSldViewPr>
  </p:slideViewPr>
  <p:notesTextViewPr>
    <p:cViewPr>
      <p:scale>
        <a:sx n="100" d="100"/>
        <a:sy n="100" d="100"/>
      </p:scale>
      <p:origin x="0" y="0"/>
    </p:cViewPr>
  </p:notesTextViewPr>
  <p:sorterViewPr showFormatting="0">
    <p:cViewPr>
      <p:scale>
        <a:sx n="100" d="100"/>
        <a:sy n="100" d="100"/>
      </p:scale>
      <p:origin x="0" y="2514"/>
    </p:cViewPr>
  </p:sorterViewPr>
  <p:gridSpacing cx="76198" cy="7619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p:cNvSpPr>
          <p:nvPr>
            <p:ph type="hdr" sz="quarter"/>
          </p:nvPr>
        </p:nvSpPr>
        <p:spPr>
          <a:xfrm>
            <a:off x="0" y="0"/>
            <a:ext cx="2970213" cy="457200"/>
          </a:xfrm>
          <a:prstGeom prst="rect">
            <a:avLst/>
          </a:prstGeom>
          <a:noFill/>
          <a:ln w="9525">
            <a:noFill/>
          </a:ln>
        </p:spPr>
        <p:txBody>
          <a:bodyPr/>
          <a:lstStyle>
            <a:lvl1pPr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Rectangle 3"/>
          <p:cNvSpPr>
            <a:spLocks noGrp="1"/>
          </p:cNvSpPr>
          <p:nvPr>
            <p:ph type="dt" idx="1"/>
          </p:nvPr>
        </p:nvSpPr>
        <p:spPr>
          <a:xfrm>
            <a:off x="3883025" y="0"/>
            <a:ext cx="2973388" cy="457200"/>
          </a:xfrm>
          <a:prstGeom prst="rect">
            <a:avLst/>
          </a:prstGeom>
          <a:noFill/>
          <a:ln w="9525">
            <a:noFill/>
          </a:ln>
        </p:spPr>
        <p:txBody>
          <a:bodyPr/>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0" name="Rectangle 4"/>
          <p:cNvSpPr>
            <a:spLocks noGrp="1" noRot="1" noChangeAspect="1"/>
          </p:cNvSpPr>
          <p:nvPr>
            <p:ph type="sldImg"/>
          </p:nvPr>
        </p:nvSpPr>
        <p:spPr>
          <a:xfrm>
            <a:off x="1143000" y="685800"/>
            <a:ext cx="4572000" cy="3429000"/>
          </a:xfrm>
          <a:prstGeom prst="rect">
            <a:avLst/>
          </a:prstGeom>
          <a:noFill/>
          <a:ln w="9525">
            <a:noFill/>
          </a:ln>
        </p:spPr>
      </p:sp>
      <p:sp>
        <p:nvSpPr>
          <p:cNvPr id="4101" name="Rectangle 5"/>
          <p:cNvSpPr>
            <a:spLocks noGrp="1" noRot="1" noChangeArrowheads="1"/>
          </p:cNvSpPr>
          <p:nvPr>
            <p:ph type="body" sz="quarter" idx="4294967295"/>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第五级</a:t>
            </a:r>
          </a:p>
        </p:txBody>
      </p:sp>
      <p:sp>
        <p:nvSpPr>
          <p:cNvPr id="3078" name="Rectangle 6"/>
          <p:cNvSpPr>
            <a:spLocks noGrp="1"/>
          </p:cNvSpPr>
          <p:nvPr>
            <p:ph type="ftr" sz="quarter" idx="4"/>
          </p:nvPr>
        </p:nvSpPr>
        <p:spPr>
          <a:xfrm>
            <a:off x="0" y="8685213"/>
            <a:ext cx="2970213" cy="457200"/>
          </a:xfrm>
          <a:prstGeom prst="rect">
            <a:avLst/>
          </a:prstGeom>
          <a:noFill/>
          <a:ln w="9525">
            <a:noFill/>
          </a:ln>
        </p:spPr>
        <p:txBody>
          <a:bodyPr anchor="b"/>
          <a:lstStyle>
            <a:lvl1pPr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Rectangle 7"/>
          <p:cNvSpPr>
            <a:spLocks noGrp="1"/>
          </p:cNvSpPr>
          <p:nvPr>
            <p:ph type="sldNum" sz="quarter" idx="5"/>
          </p:nvPr>
        </p:nvSpPr>
        <p:spPr>
          <a:xfrm>
            <a:off x="3883025" y="8685213"/>
            <a:ext cx="2973388" cy="457200"/>
          </a:xfrm>
          <a:prstGeom prst="rect">
            <a:avLst/>
          </a:prstGeom>
          <a:noFill/>
          <a:ln w="9525">
            <a:noFill/>
          </a:ln>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t>‹#›</a:t>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lvl="1"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lvl="2"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lvl="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lvl="4"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lvl="5"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722313" y="669925"/>
            <a:ext cx="5476875" cy="3424238"/>
          </a:xfrm>
          <a:ln/>
        </p:spPr>
      </p:sp>
      <p:sp>
        <p:nvSpPr>
          <p:cNvPr id="14339" name="Notes Placeholder 2"/>
          <p:cNvSpPr>
            <a:spLocks noGrp="1" noRot="1"/>
          </p:cNvSpPr>
          <p:nvPr>
            <p:ph type="body"/>
          </p:nvPr>
        </p:nvSpPr>
        <p:spPr>
          <a:xfrm>
            <a:off x="882650" y="4318000"/>
            <a:ext cx="5080000" cy="4170363"/>
          </a:xfrm>
          <a:ln/>
        </p:spPr>
        <p:txBody>
          <a:bodyPr wrap="square" lIns="88907" tIns="44454" rIns="88907" bIns="44454" anchor="t" anchorCtr="0"/>
          <a:lstStyle/>
          <a:p>
            <a:pPr lvl="0" eaLnBrk="1" hangingPunct="1"/>
            <a:endParaRPr lang="zh-CN" altLang="en-US" b="1" u="sng" dirty="0"/>
          </a:p>
          <a:p>
            <a:pPr lvl="0" eaLnBrk="1" hangingPunct="1"/>
            <a:endParaRPr lang="zh-CN" altLang="en-US" dirty="0"/>
          </a:p>
          <a:p>
            <a:pPr lvl="0" eaLnBrk="1" hangingPunct="1"/>
            <a:r>
              <a:rPr lang="zh-CN" altLang="en-US" dirty="0"/>
              <a:t>SLIDE…..</a:t>
            </a:r>
          </a:p>
        </p:txBody>
      </p:sp>
      <p:sp>
        <p:nvSpPr>
          <p:cNvPr id="14340" name="Slide Number Placeholder 3"/>
          <p:cNvSpPr txBox="1">
            <a:spLocks noGrp="1"/>
          </p:cNvSpPr>
          <p:nvPr/>
        </p:nvSpPr>
        <p:spPr>
          <a:xfrm>
            <a:off x="3902075" y="8710613"/>
            <a:ext cx="2944813" cy="447675"/>
          </a:xfrm>
          <a:prstGeom prst="rect">
            <a:avLst/>
          </a:prstGeom>
          <a:noFill/>
          <a:ln w="9525">
            <a:noFill/>
          </a:ln>
        </p:spPr>
        <p:txBody>
          <a:bodyPr lIns="88907" tIns="44454" rIns="88907" bIns="44454" anchor="b" anchorCtr="0"/>
          <a:lstStyle/>
          <a:p>
            <a:pPr lvl="0" algn="r" defTabSz="889000" eaLnBrk="1" hangingPunct="1"/>
            <a:fld id="{9A0DB2DC-4C9A-4742-B13C-FB6460FD3503}" type="slidenum">
              <a:rPr lang="zh-CN" altLang="en-US" sz="1200" dirty="0">
                <a:latin typeface="Times New Roman" panose="02020603050405020304" pitchFamily="18" charset="0"/>
              </a:rPr>
              <a:t>9</a:t>
            </a:fld>
            <a:endParaRPr lang="zh-CN" altLang="en-US" sz="1200" dirty="0">
              <a:latin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t>117</a:t>
            </a:fld>
            <a:endParaRPr lang="en-US" altLang="zh-CN" sz="1200" dirty="0"/>
          </a:p>
        </p:txBody>
      </p:sp>
      <p:sp>
        <p:nvSpPr>
          <p:cNvPr id="137219" name="Rectangle 2"/>
          <p:cNvSpPr>
            <a:spLocks noGrp="1" noRot="1" noChangeAspect="1" noTextEdit="1"/>
          </p:cNvSpPr>
          <p:nvPr>
            <p:ph type="sldImg"/>
          </p:nvPr>
        </p:nvSpPr>
        <p:spPr>
          <a:xfrm>
            <a:off x="687388" y="684213"/>
            <a:ext cx="5486400" cy="3430587"/>
          </a:xfrm>
          <a:ln/>
        </p:spPr>
      </p:sp>
      <p:sp>
        <p:nvSpPr>
          <p:cNvPr id="137220" name="Rectangle 3"/>
          <p:cNvSpPr>
            <a:spLocks noGrp="1" noRot="1"/>
          </p:cNvSpPr>
          <p:nvPr>
            <p:ph type="body"/>
          </p:nvPr>
        </p:nvSpPr>
        <p:spPr>
          <a:xfrm>
            <a:off x="685800" y="4344988"/>
            <a:ext cx="5486400" cy="4114800"/>
          </a:xfrm>
          <a:ln/>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t>14</a:t>
            </a:fld>
            <a:endParaRPr lang="en-US" altLang="zh-CN" sz="1200" dirty="0"/>
          </a:p>
        </p:txBody>
      </p:sp>
      <p:sp>
        <p:nvSpPr>
          <p:cNvPr id="20483"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t>14</a:t>
            </a:fld>
            <a:endParaRPr lang="en-US" altLang="zh-CN" sz="1200" dirty="0"/>
          </a:p>
        </p:txBody>
      </p:sp>
      <p:sp>
        <p:nvSpPr>
          <p:cNvPr id="20484" name="Rectangle 2"/>
          <p:cNvSpPr>
            <a:spLocks noGrp="1" noRot="1" noChangeAspect="1" noTextEdit="1"/>
          </p:cNvSpPr>
          <p:nvPr>
            <p:ph type="sldImg"/>
          </p:nvPr>
        </p:nvSpPr>
        <p:spPr>
          <a:xfrm>
            <a:off x="685800" y="685800"/>
            <a:ext cx="5486400" cy="3429000"/>
          </a:xfrm>
          <a:ln/>
        </p:spPr>
      </p:sp>
      <p:sp>
        <p:nvSpPr>
          <p:cNvPr id="20485" name="Rectangle 3"/>
          <p:cNvSpPr>
            <a:spLocks noGrp="1" noRot="1"/>
          </p:cNvSpPr>
          <p:nvPr>
            <p:ph type="body"/>
          </p:nvPr>
        </p:nvSpPr>
        <p:spPr>
          <a:ln/>
        </p:spPr>
        <p:txBody>
          <a:bodyPr wrap="square" lIns="91440" tIns="45720" rIns="91440" bIns="45720" anchor="t" anchorCtr="0"/>
          <a:lstStyle/>
          <a:p>
            <a:pPr lvl="0" eaLnBrk="1" hangingPunct="1">
              <a:spcBef>
                <a:spcPct val="0"/>
              </a:spcBef>
            </a:pPr>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xfrm>
            <a:off x="685800" y="685800"/>
            <a:ext cx="5486400" cy="3429000"/>
          </a:xfrm>
          <a:ln/>
        </p:spPr>
      </p:sp>
      <p:sp>
        <p:nvSpPr>
          <p:cNvPr id="34819" name="备注占位符 2"/>
          <p:cNvSpPr>
            <a:spLocks noGrp="1" noRot="1"/>
          </p:cNvSpPr>
          <p:nvPr>
            <p:ph type="body"/>
          </p:nvPr>
        </p:nvSpPr>
        <p:spPr>
          <a:ln/>
        </p:spPr>
        <p:txBody>
          <a:bodyPr wrap="square" lIns="91440" tIns="45720" rIns="91440" bIns="45720" anchor="ctr" anchorCtr="0"/>
          <a:lstStyle/>
          <a:p>
            <a:pPr lvl="0"/>
            <a:endParaRPr lang="zh-CN" altLang="en-US" dirty="0"/>
          </a:p>
        </p:txBody>
      </p:sp>
      <p:sp>
        <p:nvSpPr>
          <p:cNvPr id="34820" name="日期占位符 3"/>
          <p:cNvSpPr txBox="1">
            <a:spLocks noGrp="1"/>
          </p:cNvSpPr>
          <p:nvPr>
            <p:ph type="dt" sz="half"/>
          </p:nvPr>
        </p:nvSpPr>
        <p:spPr>
          <a:xfrm>
            <a:off x="3883025" y="0"/>
            <a:ext cx="2973388" cy="457200"/>
          </a:xfrm>
          <a:prstGeom prst="rect">
            <a:avLst/>
          </a:prstGeom>
          <a:noFill/>
          <a:ln w="9525">
            <a:noFill/>
          </a:ln>
        </p:spPr>
        <p:txBody>
          <a:bodyPr/>
          <a:lstStyle/>
          <a:p>
            <a:pPr lvl="0" algn="r" eaLnBrk="1" hangingPunct="1"/>
            <a:fld id="{BB962C8B-B14F-4D97-AF65-F5344CB8AC3E}" type="datetime1">
              <a:rPr lang="" altLang="en-US" sz="1200" dirty="0"/>
              <a:t>08/16/2022</a:t>
            </a:fld>
            <a:endParaRPr lang="" altLang="en-US" sz="1200" dirty="0"/>
          </a:p>
        </p:txBody>
      </p:sp>
      <p:sp>
        <p:nvSpPr>
          <p:cNvPr id="34821" name="灯片编号占位符 4"/>
          <p:cNvSpPr txBox="1">
            <a:spLocks noGrp="1"/>
          </p:cNvSpPr>
          <p:nvPr>
            <p:ph type="sldNum" sz="quarter"/>
          </p:nvPr>
        </p:nvSpPr>
        <p:spPr>
          <a:xfrm>
            <a:off x="3883025" y="8685213"/>
            <a:ext cx="2973388" cy="457200"/>
          </a:xfrm>
          <a:prstGeom prst="rect">
            <a:avLst/>
          </a:prstGeom>
          <a:noFill/>
          <a:ln w="9525">
            <a:noFill/>
          </a:ln>
        </p:spPr>
        <p:txBody>
          <a:bodyPr anchor="b" anchorCtr="0"/>
          <a:lstStyle/>
          <a:p>
            <a:pPr lvl="0" eaLnBrk="1" hangingPunct="1"/>
            <a:fld id="{9A0DB2DC-4C9A-4742-B13C-FB6460FD3503}" type="slidenum">
              <a:rPr lang="zh-CN" altLang="en-US" dirty="0"/>
              <a:t>27</a:t>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xfrm>
            <a:off x="685800" y="685800"/>
            <a:ext cx="5486400" cy="3429000"/>
          </a:xfrm>
          <a:ln/>
        </p:spPr>
      </p:sp>
      <p:sp>
        <p:nvSpPr>
          <p:cNvPr id="36867" name="备注占位符 2"/>
          <p:cNvSpPr>
            <a:spLocks noGrp="1" noRot="1"/>
          </p:cNvSpPr>
          <p:nvPr>
            <p:ph type="body"/>
          </p:nvPr>
        </p:nvSpPr>
        <p:spPr>
          <a:ln/>
        </p:spPr>
        <p:txBody>
          <a:bodyPr wrap="square" lIns="91440" tIns="45720" rIns="91440" bIns="45720" anchor="ctr" anchorCtr="0"/>
          <a:lstStyle/>
          <a:p>
            <a:pPr lvl="0"/>
            <a:endParaRPr lang="zh-CN" altLang="en-US" dirty="0"/>
          </a:p>
        </p:txBody>
      </p:sp>
      <p:sp>
        <p:nvSpPr>
          <p:cNvPr id="36868" name="日期占位符 3"/>
          <p:cNvSpPr txBox="1">
            <a:spLocks noGrp="1"/>
          </p:cNvSpPr>
          <p:nvPr>
            <p:ph type="dt" sz="half"/>
          </p:nvPr>
        </p:nvSpPr>
        <p:spPr>
          <a:xfrm>
            <a:off x="3883025" y="0"/>
            <a:ext cx="2973388" cy="457200"/>
          </a:xfrm>
          <a:prstGeom prst="rect">
            <a:avLst/>
          </a:prstGeom>
          <a:noFill/>
          <a:ln w="9525">
            <a:noFill/>
          </a:ln>
        </p:spPr>
        <p:txBody>
          <a:bodyPr/>
          <a:lstStyle/>
          <a:p>
            <a:pPr lvl="0" algn="r" eaLnBrk="1" hangingPunct="1"/>
            <a:fld id="{BB962C8B-B14F-4D97-AF65-F5344CB8AC3E}" type="datetime1">
              <a:rPr lang="" altLang="en-US" sz="1200" dirty="0"/>
              <a:t>08/16/2022</a:t>
            </a:fld>
            <a:endParaRPr lang="" altLang="en-US" sz="1200" dirty="0"/>
          </a:p>
        </p:txBody>
      </p:sp>
      <p:sp>
        <p:nvSpPr>
          <p:cNvPr id="36869" name="灯片编号占位符 4"/>
          <p:cNvSpPr txBox="1">
            <a:spLocks noGrp="1"/>
          </p:cNvSpPr>
          <p:nvPr>
            <p:ph type="sldNum" sz="quarter"/>
          </p:nvPr>
        </p:nvSpPr>
        <p:spPr>
          <a:xfrm>
            <a:off x="3883025" y="8685213"/>
            <a:ext cx="2973388" cy="457200"/>
          </a:xfrm>
          <a:prstGeom prst="rect">
            <a:avLst/>
          </a:prstGeom>
          <a:noFill/>
          <a:ln w="9525">
            <a:noFill/>
          </a:ln>
        </p:spPr>
        <p:txBody>
          <a:bodyPr anchor="b" anchorCtr="0"/>
          <a:lstStyle/>
          <a:p>
            <a:pPr lvl="0" eaLnBrk="1" hangingPunct="1"/>
            <a:fld id="{9A0DB2DC-4C9A-4742-B13C-FB6460FD3503}" type="slidenum">
              <a:rPr lang="zh-CN" altLang="en-US" dirty="0"/>
              <a:t>28</a:t>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xfrm>
            <a:off x="685800" y="685800"/>
            <a:ext cx="5486400" cy="3429000"/>
          </a:xfrm>
          <a:ln/>
        </p:spPr>
      </p:sp>
      <p:sp>
        <p:nvSpPr>
          <p:cNvPr id="38915" name="备注占位符 2"/>
          <p:cNvSpPr>
            <a:spLocks noGrp="1" noRot="1"/>
          </p:cNvSpPr>
          <p:nvPr>
            <p:ph type="body"/>
          </p:nvPr>
        </p:nvSpPr>
        <p:spPr>
          <a:ln/>
        </p:spPr>
        <p:txBody>
          <a:bodyPr wrap="square" lIns="91440" tIns="45720" rIns="91440" bIns="45720" anchor="ctr" anchorCtr="0"/>
          <a:lstStyle/>
          <a:p>
            <a:pPr lvl="0"/>
            <a:endParaRPr lang="zh-CN" altLang="en-US" dirty="0"/>
          </a:p>
        </p:txBody>
      </p:sp>
      <p:sp>
        <p:nvSpPr>
          <p:cNvPr id="38916" name="日期占位符 3"/>
          <p:cNvSpPr txBox="1">
            <a:spLocks noGrp="1"/>
          </p:cNvSpPr>
          <p:nvPr>
            <p:ph type="dt" sz="half"/>
          </p:nvPr>
        </p:nvSpPr>
        <p:spPr>
          <a:xfrm>
            <a:off x="3883025" y="0"/>
            <a:ext cx="2973388" cy="457200"/>
          </a:xfrm>
          <a:prstGeom prst="rect">
            <a:avLst/>
          </a:prstGeom>
          <a:noFill/>
          <a:ln w="9525">
            <a:noFill/>
          </a:ln>
        </p:spPr>
        <p:txBody>
          <a:bodyPr/>
          <a:lstStyle/>
          <a:p>
            <a:pPr lvl="0" algn="r" eaLnBrk="1" hangingPunct="1"/>
            <a:fld id="{BB962C8B-B14F-4D97-AF65-F5344CB8AC3E}" type="datetime1">
              <a:rPr lang="" altLang="en-US" sz="1200" dirty="0"/>
              <a:t>08/16/2022</a:t>
            </a:fld>
            <a:endParaRPr lang="" altLang="en-US" sz="1200" dirty="0"/>
          </a:p>
        </p:txBody>
      </p:sp>
      <p:sp>
        <p:nvSpPr>
          <p:cNvPr id="38917" name="灯片编号占位符 4"/>
          <p:cNvSpPr txBox="1">
            <a:spLocks noGrp="1"/>
          </p:cNvSpPr>
          <p:nvPr>
            <p:ph type="sldNum" sz="quarter"/>
          </p:nvPr>
        </p:nvSpPr>
        <p:spPr>
          <a:xfrm>
            <a:off x="3883025" y="8685213"/>
            <a:ext cx="2973388" cy="457200"/>
          </a:xfrm>
          <a:prstGeom prst="rect">
            <a:avLst/>
          </a:prstGeom>
          <a:noFill/>
          <a:ln w="9525">
            <a:noFill/>
          </a:ln>
        </p:spPr>
        <p:txBody>
          <a:bodyPr anchor="b" anchorCtr="0"/>
          <a:lstStyle/>
          <a:p>
            <a:pPr lvl="0" eaLnBrk="1" hangingPunct="1"/>
            <a:fld id="{9A0DB2DC-4C9A-4742-B13C-FB6460FD3503}" type="slidenum">
              <a:rPr lang="zh-CN" altLang="en-US" dirty="0"/>
              <a:t>29</a:t>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t>48</a:t>
            </a:fld>
            <a:endParaRPr lang="en-US" altLang="zh-CN" sz="1200" dirty="0"/>
          </a:p>
        </p:txBody>
      </p:sp>
      <p:sp>
        <p:nvSpPr>
          <p:cNvPr id="59395" name="Rectangle 2"/>
          <p:cNvSpPr>
            <a:spLocks noGrp="1" noRot="1" noChangeAspect="1" noTextEdit="1"/>
          </p:cNvSpPr>
          <p:nvPr>
            <p:ph type="sldImg"/>
          </p:nvPr>
        </p:nvSpPr>
        <p:spPr>
          <a:xfrm>
            <a:off x="685800" y="685800"/>
            <a:ext cx="5486400" cy="3429000"/>
          </a:xfrm>
          <a:ln/>
        </p:spPr>
      </p:sp>
      <p:sp>
        <p:nvSpPr>
          <p:cNvPr id="59396" name="Rectangle 3"/>
          <p:cNvSpPr>
            <a:spLocks noGrp="1" noRot="1"/>
          </p:cNvSpPr>
          <p:nvPr>
            <p:ph type="body"/>
          </p:nvPr>
        </p:nvSpPr>
        <p:spPr>
          <a:ln/>
        </p:spPr>
        <p:txBody>
          <a:bodyPr wrap="square" lIns="91440" tIns="45720" rIns="91440" bIns="45720" anchor="t" anchorCtr="0"/>
          <a:lstStyle/>
          <a:p>
            <a:pPr lvl="0" eaLnBrk="1" hangingPunct="1"/>
            <a:r>
              <a:rPr lang="zh-CN" altLang="en-US" dirty="0"/>
              <a:t>备注：就是一次违章作业，就能导致这样的令人悲伤的安全事故发生。。。总以为自己没事。。。结果却是那么的悲惨！珍惜生命，爱惜自己</a:t>
            </a:r>
            <a:r>
              <a:rPr lang="en-US" altLang="zh-CN" dirty="0"/>
              <a:t>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Rot="1"/>
          </p:cNvSpPr>
          <p:nvPr>
            <p:ph type="body"/>
          </p:nvPr>
        </p:nvSpPr>
        <p:spPr>
          <a:xfrm>
            <a:off x="912813" y="4341813"/>
            <a:ext cx="5032375" cy="4117975"/>
          </a:xfrm>
          <a:ln/>
        </p:spPr>
        <p:txBody>
          <a:bodyPr wrap="square" lIns="95317" tIns="48465" rIns="95317" bIns="48465" anchor="t" anchorCtr="0"/>
          <a:lstStyle/>
          <a:p>
            <a:pPr lvl="0" eaLnBrk="1" hangingPunct="1">
              <a:buFont typeface="Monotype Sorts" pitchFamily="2" charset="2"/>
              <a:buChar char="4"/>
            </a:pPr>
            <a:r>
              <a:rPr lang="zh-CN" altLang="en-US" dirty="0"/>
              <a:t>Notes:</a:t>
            </a:r>
          </a:p>
        </p:txBody>
      </p:sp>
      <p:sp>
        <p:nvSpPr>
          <p:cNvPr id="96259" name="Rectangle 3"/>
          <p:cNvSpPr>
            <a:spLocks noGrp="1" noRot="1" noChangeAspect="1" noTextEdit="1"/>
          </p:cNvSpPr>
          <p:nvPr>
            <p:ph type="sldImg"/>
          </p:nvPr>
        </p:nvSpPr>
        <p:spPr>
          <a:xfrm>
            <a:off x="619125" y="657225"/>
            <a:ext cx="5465763" cy="3416300"/>
          </a:xfrm>
          <a:ln w="12700">
            <a:solidFill>
              <a:schemeClr val="tx1">
                <a:alpha val="100000"/>
              </a:schemeClr>
            </a:solidFill>
            <a:miter lim="800000"/>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722313" y="669925"/>
            <a:ext cx="5476875" cy="3424238"/>
          </a:xfrm>
          <a:ln/>
        </p:spPr>
      </p:sp>
      <p:sp>
        <p:nvSpPr>
          <p:cNvPr id="100355" name="Notes Placeholder 2"/>
          <p:cNvSpPr>
            <a:spLocks noGrp="1" noRot="1"/>
          </p:cNvSpPr>
          <p:nvPr>
            <p:ph type="body"/>
          </p:nvPr>
        </p:nvSpPr>
        <p:spPr>
          <a:xfrm>
            <a:off x="882650" y="4318000"/>
            <a:ext cx="5080000" cy="4170363"/>
          </a:xfrm>
          <a:ln/>
        </p:spPr>
        <p:txBody>
          <a:bodyPr wrap="square" lIns="88907" tIns="44454" rIns="88907" bIns="44454" anchor="t" anchorCtr="0"/>
          <a:lstStyle/>
          <a:p>
            <a:pPr lvl="0" eaLnBrk="1" hangingPunct="1"/>
            <a:endParaRPr lang="zh-CN" altLang="en-US" b="1" u="sng" dirty="0"/>
          </a:p>
          <a:p>
            <a:pPr lvl="0" eaLnBrk="1" hangingPunct="1"/>
            <a:endParaRPr lang="zh-CN" altLang="en-US" dirty="0"/>
          </a:p>
          <a:p>
            <a:pPr lvl="0" eaLnBrk="1" hangingPunct="1"/>
            <a:r>
              <a:rPr lang="zh-CN" altLang="en-US" dirty="0"/>
              <a:t>Engineering Controls are the things that we are able to put into place, so that when we are doing the assignment that we remain on a solid surface.  </a:t>
            </a:r>
          </a:p>
          <a:p>
            <a:pPr lvl="0" eaLnBrk="1" hangingPunct="1"/>
            <a:endParaRPr lang="zh-CN" altLang="en-US" dirty="0"/>
          </a:p>
          <a:p>
            <a:pPr lvl="0" eaLnBrk="1" hangingPunct="1"/>
            <a:r>
              <a:rPr lang="zh-CN" altLang="en-US" dirty="0"/>
              <a:t>Lets talk about Engineering Controls for Material lifting: </a:t>
            </a:r>
          </a:p>
          <a:p>
            <a:pPr lvl="0" eaLnBrk="1" hangingPunct="1"/>
            <a:r>
              <a:rPr lang="zh-CN" altLang="en-US" dirty="0"/>
              <a:t>What are some of the tools that we have in our work place that enable us to move material and not bend down and pick it up, having to do it manually?  </a:t>
            </a:r>
          </a:p>
          <a:p>
            <a:pPr lvl="0" eaLnBrk="1" hangingPunct="1"/>
            <a:r>
              <a:rPr lang="zh-CN" altLang="en-US" dirty="0"/>
              <a:t>Forklifts</a:t>
            </a:r>
          </a:p>
          <a:p>
            <a:pPr lvl="0" eaLnBrk="1" hangingPunct="1"/>
            <a:r>
              <a:rPr lang="zh-CN" altLang="en-US" dirty="0"/>
              <a:t>Pallet jacks</a:t>
            </a:r>
          </a:p>
          <a:p>
            <a:pPr lvl="0" eaLnBrk="1" hangingPunct="1"/>
            <a:r>
              <a:rPr lang="zh-CN" altLang="en-US" dirty="0"/>
              <a:t>Hand carts</a:t>
            </a:r>
          </a:p>
          <a:p>
            <a:pPr lvl="0" eaLnBrk="1" hangingPunct="1"/>
            <a:r>
              <a:rPr lang="zh-CN" altLang="en-US" dirty="0"/>
              <a:t>Or a</a:t>
            </a:r>
          </a:p>
          <a:p>
            <a:pPr lvl="0" eaLnBrk="1" hangingPunct="1"/>
            <a:r>
              <a:rPr lang="zh-CN" altLang="en-US" dirty="0"/>
              <a:t>Wheel barrow</a:t>
            </a:r>
          </a:p>
        </p:txBody>
      </p:sp>
      <p:sp>
        <p:nvSpPr>
          <p:cNvPr id="100356" name="Slide Number Placeholder 3"/>
          <p:cNvSpPr txBox="1">
            <a:spLocks noGrp="1"/>
          </p:cNvSpPr>
          <p:nvPr/>
        </p:nvSpPr>
        <p:spPr>
          <a:xfrm>
            <a:off x="3902075" y="8710613"/>
            <a:ext cx="2944813" cy="447675"/>
          </a:xfrm>
          <a:prstGeom prst="rect">
            <a:avLst/>
          </a:prstGeom>
          <a:noFill/>
          <a:ln w="9525">
            <a:noFill/>
          </a:ln>
        </p:spPr>
        <p:txBody>
          <a:bodyPr lIns="88907" tIns="44454" rIns="88907" bIns="44454" anchor="b" anchorCtr="0"/>
          <a:lstStyle/>
          <a:p>
            <a:pPr lvl="0" algn="r" defTabSz="889000" eaLnBrk="1" hangingPunct="1"/>
            <a:fld id="{9A0DB2DC-4C9A-4742-B13C-FB6460FD3503}" type="slidenum">
              <a:rPr lang="zh-CN" altLang="en-US" sz="1200" dirty="0">
                <a:latin typeface="Times New Roman" panose="02020603050405020304" pitchFamily="18" charset="0"/>
              </a:rPr>
              <a:t>84</a:t>
            </a:fld>
            <a:endParaRPr lang="zh-CN" altLang="en-US" sz="1200"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a:xfrm>
            <a:off x="685800" y="685800"/>
            <a:ext cx="5486400" cy="3429000"/>
          </a:xfrm>
          <a:ln/>
        </p:spPr>
      </p:sp>
      <p:sp>
        <p:nvSpPr>
          <p:cNvPr id="102403" name="文本占位符 2"/>
          <p:cNvSpPr>
            <a:spLocks noGrp="1"/>
          </p:cNvSpPr>
          <p:nvPr>
            <p:ph type="body"/>
          </p:nvPr>
        </p:nvSpPr>
        <p:spPr>
          <a:ln/>
        </p:spPr>
        <p:txBody>
          <a:bodyPr wrap="square" lIns="91440" tIns="45720" rIns="91440" bIns="45720" anchor="ctr" anchorCtr="0"/>
          <a:lstStyle/>
          <a:p>
            <a:pPr lvl="0"/>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935303"/>
            <a:ext cx="6858000" cy="1989667"/>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28600"/>
            <a:ext cx="6052930" cy="48768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457200" y="1333500"/>
            <a:ext cx="4038600" cy="3771636"/>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333500"/>
            <a:ext cx="4038600" cy="3771636"/>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2"/>
          </p:nvPr>
        </p:nvSpPr>
        <p:spPr>
          <a:xfrm>
            <a:off x="6477000" y="63500"/>
            <a:ext cx="2514600" cy="241300"/>
          </a:xfrm>
          <a:prstGeom prst="rect">
            <a:avLst/>
          </a:prstGeom>
        </p:spPr>
        <p:txBody>
          <a:bodyPr vert="horz"/>
          <a:lstStyle>
            <a:lvl1pPr>
              <a:buFontTx/>
              <a:buNone/>
              <a:defRPr noProof="0">
                <a:latin typeface="Arial" panose="020B0604020202020204" pitchFamily="34" charset="0"/>
                <a:ea typeface="宋体" panose="02010600030101010101" pitchFamily="2" charset="-122"/>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a:xfrm>
            <a:off x="3124200" y="63500"/>
            <a:ext cx="3352800" cy="241300"/>
          </a:xfrm>
          <a:prstGeom prst="rect">
            <a:avLst/>
          </a:prstGeom>
        </p:spPr>
        <p:txBody>
          <a:bodyPr vert="horz"/>
          <a:lstStyle>
            <a:lvl1pPr>
              <a:buFontTx/>
              <a:buNone/>
              <a:defRPr noProof="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a:xfrm>
            <a:off x="8229600" y="5397500"/>
            <a:ext cx="762000" cy="203200"/>
          </a:xfrm>
          <a:prstGeom prst="rect">
            <a:avLst/>
          </a:prstGeom>
        </p:spPr>
        <p:txBody>
          <a:bodyPr vert="horz" wrap="square" lIns="91440" tIns="45720" rIns="91440" bIns="45720" numCol="1" anchor="t" anchorCtr="0" compatLnSpc="1"/>
          <a:lstStyle/>
          <a:p>
            <a:pPr algn="r" eaLnBrk="1" hangingPunct="1">
              <a:buNone/>
            </a:pPr>
            <a:fld id="{9A0DB2DC-4C9A-4742-B13C-FB6460FD3503}" type="slidenum">
              <a:rPr lang="en-US" altLang="zh-CN" sz="1200" dirty="0">
                <a:solidFill>
                  <a:srgbClr val="D38E27"/>
                </a:solidFill>
              </a:rPr>
              <a:t>‹#›</a:t>
            </a:fld>
            <a:endParaRPr lang="en-US" altLang="zh-CN" sz="1200" dirty="0">
              <a:solidFill>
                <a:srgbClr val="D38E27"/>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935303"/>
            <a:ext cx="6858000" cy="1989667"/>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424782"/>
            <a:ext cx="7886700" cy="2377281"/>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333500"/>
            <a:ext cx="4032504" cy="37719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333500"/>
            <a:ext cx="4032504" cy="37719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04271"/>
            <a:ext cx="7886700" cy="1104636"/>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482032"/>
            <a:ext cx="3655181" cy="686593"/>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221149"/>
            <a:ext cx="3655181" cy="293690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482032"/>
            <a:ext cx="3673182" cy="686593"/>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221149"/>
            <a:ext cx="3673182" cy="293690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2949178" cy="13335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822854"/>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3124012" cy="13335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381001"/>
            <a:ext cx="4629150" cy="4503208"/>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714500"/>
            <a:ext cx="3124012" cy="3176323"/>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28625"/>
            <a:ext cx="2057400" cy="467677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428625"/>
            <a:ext cx="6052930" cy="467677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424782"/>
            <a:ext cx="7886700" cy="2377281"/>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333500"/>
            <a:ext cx="4032504" cy="37719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54296" y="1333500"/>
            <a:ext cx="4032504" cy="37719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04271"/>
            <a:ext cx="7886700" cy="1104636"/>
          </a:xfrm>
        </p:spPr>
        <p:txBody>
          <a:bodyPr/>
          <a:lstStyle/>
          <a:p>
            <a:r>
              <a:rPr lang="zh-CN" altLang="en-US" noProof="1"/>
              <a:t>单击此处编辑母版标题样式</a:t>
            </a:r>
          </a:p>
        </p:txBody>
      </p:sp>
      <p:sp>
        <p:nvSpPr>
          <p:cNvPr id="3" name="文本占位符 2"/>
          <p:cNvSpPr>
            <a:spLocks noGrp="1"/>
          </p:cNvSpPr>
          <p:nvPr>
            <p:ph type="body" idx="1"/>
          </p:nvPr>
        </p:nvSpPr>
        <p:spPr>
          <a:xfrm>
            <a:off x="890081" y="1482032"/>
            <a:ext cx="3655181" cy="686593"/>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890081" y="2221149"/>
            <a:ext cx="3655181" cy="293690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92704" y="1482032"/>
            <a:ext cx="3673182" cy="686593"/>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4692704" y="2221149"/>
            <a:ext cx="3673182" cy="293690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2949178" cy="13335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3887391" y="822854"/>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3124012" cy="13335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3887391" y="381001"/>
            <a:ext cx="4629150" cy="4503208"/>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714500"/>
            <a:ext cx="3124012" cy="3176323"/>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28600"/>
            <a:ext cx="8229600" cy="952500"/>
          </a:xfrm>
          <a:prstGeom prst="rect">
            <a:avLst/>
          </a:prstGeom>
          <a:noFill/>
          <a:ln w="9525">
            <a:noFill/>
          </a:ln>
        </p:spPr>
        <p:txBody>
          <a:bodyPr anchor="ctr" anchorCtr="0"/>
          <a:lstStyle/>
          <a:p>
            <a:pPr lvl="0"/>
            <a:r>
              <a:rPr lang="zh-CN" altLang="en-US" dirty="0"/>
              <a:t>单击此处编辑母版标题样式</a:t>
            </a:r>
          </a:p>
        </p:txBody>
      </p:sp>
      <p:sp>
        <p:nvSpPr>
          <p:cNvPr id="1027" name="Rectangle 3"/>
          <p:cNvSpPr>
            <a:spLocks noGrp="1"/>
          </p:cNvSpPr>
          <p:nvPr>
            <p:ph type="body"/>
          </p:nvPr>
        </p:nvSpPr>
        <p:spPr>
          <a:xfrm>
            <a:off x="457200" y="1333500"/>
            <a:ext cx="8229600" cy="37719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Rectangle 4"/>
          <p:cNvSpPr>
            <a:spLocks noGrp="1"/>
          </p:cNvSpPr>
          <p:nvPr>
            <p:ph type="dt" sz="half" idx="2"/>
          </p:nvPr>
        </p:nvSpPr>
        <p:spPr>
          <a:xfrm>
            <a:off x="457200" y="5203825"/>
            <a:ext cx="2133600" cy="396875"/>
          </a:xfrm>
          <a:prstGeom prst="rect">
            <a:avLst/>
          </a:prstGeom>
          <a:noFill/>
          <a:ln w="9525">
            <a:noFill/>
          </a:ln>
        </p:spPr>
        <p:txBody>
          <a:bodyPr/>
          <a:lstStyle>
            <a:lvl1pPr eaLnBrk="1" hangingPunct="1">
              <a:buFont typeface="Arial" panose="020B0604020202020204" pitchFamily="34" charset="0"/>
              <a:buNone/>
              <a:defRPr sz="1400" noProof="1">
                <a:latin typeface="Arial" panose="020B0604020202020204" pitchFamily="34" charset="0"/>
                <a:ea typeface="宋体" panose="02010600030101010101" pitchFamily="2" charset="-122"/>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A3459A4-787C-45BB-9A73-5A3C72DC63B9}" type="datetime1">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1029" name="Rectangle 5"/>
          <p:cNvSpPr>
            <a:spLocks noGrp="1"/>
          </p:cNvSpPr>
          <p:nvPr>
            <p:ph type="ftr" sz="quarter" idx="3"/>
          </p:nvPr>
        </p:nvSpPr>
        <p:spPr>
          <a:xfrm>
            <a:off x="3124200" y="5203825"/>
            <a:ext cx="2895600" cy="396875"/>
          </a:xfrm>
          <a:prstGeom prst="rect">
            <a:avLst/>
          </a:prstGeom>
          <a:noFill/>
          <a:ln w="9525">
            <a:noFill/>
          </a:ln>
        </p:spPr>
        <p:txBody>
          <a:bodyPr/>
          <a:lstStyle>
            <a:lvl1pPr algn="ctr" eaLnBrk="1" hangingPunct="1">
              <a:buFont typeface="Arial" panose="020B0604020202020204" pitchFamily="34" charset="0"/>
              <a:buNone/>
              <a:defRPr sz="1400" noProof="1"/>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p:cNvSpPr>
          <p:nvPr>
            <p:ph type="sldNum" sz="quarter" idx="4"/>
          </p:nvPr>
        </p:nvSpPr>
        <p:spPr>
          <a:xfrm>
            <a:off x="6553200" y="5203825"/>
            <a:ext cx="2133600" cy="396875"/>
          </a:xfrm>
          <a:prstGeom prst="rect">
            <a:avLst/>
          </a:prstGeom>
          <a:noFill/>
          <a:ln w="9525">
            <a:noFill/>
          </a:ln>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457200" y="428625"/>
            <a:ext cx="8229600" cy="844550"/>
          </a:xfrm>
          <a:prstGeom prst="rect">
            <a:avLst/>
          </a:prstGeom>
          <a:noFill/>
          <a:ln w="9525">
            <a:noFill/>
          </a:ln>
        </p:spPr>
        <p:txBody>
          <a:bodyPr anchor="ctr" anchorCtr="0"/>
          <a:lstStyle/>
          <a:p>
            <a:pPr lvl="0"/>
            <a:r>
              <a:rPr lang="zh-CN" altLang="en-US" dirty="0"/>
              <a:t>单击此处编辑母版标题样式</a:t>
            </a:r>
          </a:p>
        </p:txBody>
      </p:sp>
      <p:sp>
        <p:nvSpPr>
          <p:cNvPr id="2051" name="文本占位符 2"/>
          <p:cNvSpPr>
            <a:spLocks noGrp="1"/>
          </p:cNvSpPr>
          <p:nvPr>
            <p:ph type="body"/>
          </p:nvPr>
        </p:nvSpPr>
        <p:spPr>
          <a:xfrm>
            <a:off x="457200" y="1333500"/>
            <a:ext cx="8229600" cy="37719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2052" name="图片 3" descr="qrcode_for_gh_be49f2b726b8_258.jpg"/>
          <p:cNvPicPr>
            <a:picLocks noChangeAspect="1"/>
          </p:cNvPicPr>
          <p:nvPr userDrawn="1"/>
        </p:nvPicPr>
        <p:blipFill>
          <a:blip r:embed="rId14"/>
          <a:stretch>
            <a:fillRect/>
          </a:stretch>
        </p:blipFill>
        <p:spPr>
          <a:xfrm>
            <a:off x="0" y="4867275"/>
            <a:ext cx="847725" cy="8477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sldNum="0" hdr="0" ftr="0" dt="0"/>
  <p:txStyles>
    <p:titleStyle>
      <a:lvl1pPr algn="l" rtl="0" eaLnBrk="0" fontAlgn="base" hangingPunct="0">
        <a:spcBef>
          <a:spcPct val="0"/>
        </a:spcBef>
        <a:spcAft>
          <a:spcPct val="0"/>
        </a:spcAft>
        <a:defRPr sz="3200" kern="1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2pPr>
      <a:lvl3pPr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3pPr>
      <a:lvl4pPr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4pPr>
      <a:lvl5pPr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5pPr>
      <a:lvl6pPr marL="457200"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6pPr>
      <a:lvl7pPr marL="914400"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7pPr>
      <a:lvl8pPr marL="1371600"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8pPr>
      <a:lvl9pPr marL="1828800" algn="l" rtl="0" eaLnBrk="0" fontAlgn="base" hangingPunct="0">
        <a:spcBef>
          <a:spcPct val="0"/>
        </a:spcBef>
        <a:spcAft>
          <a:spcPct val="0"/>
        </a:spcAft>
        <a:defRPr sz="3200">
          <a:solidFill>
            <a:schemeClr val="tx1"/>
          </a:solidFill>
          <a:latin typeface="Calibri" panose="020F050202020403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lvl="1"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lvl="2"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lvl="4"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Font typeface="Arial" panose="020B0604020202020204" pitchFamily="34" charset="0"/>
        <a:buChar char="»"/>
        <a:defRPr sz="12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Font typeface="Arial" panose="020B0604020202020204" pitchFamily="34" charset="0"/>
        <a:buChar char="»"/>
        <a:defRPr sz="12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Font typeface="Arial" panose="020B0604020202020204" pitchFamily="34" charset="0"/>
        <a:buChar char="»"/>
        <a:defRPr sz="12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Font typeface="Arial" panose="020B0604020202020204" pitchFamily="34" charset="0"/>
        <a:buChar char="»"/>
        <a:defRPr sz="12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16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35.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GIF"/><Relationship Id="rId5" Type="http://schemas.openxmlformats.org/officeDocument/2006/relationships/image" Target="../media/image176.jpeg"/><Relationship Id="rId4" Type="http://schemas.openxmlformats.org/officeDocument/2006/relationships/image" Target="../media/image175.jpeg"/></Relationships>
</file>

<file path=ppt/slides/_rels/slide1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179.jpeg"/><Relationship Id="rId4" Type="http://schemas.openxmlformats.org/officeDocument/2006/relationships/image" Target="../media/image17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xml"/><Relationship Id="rId4" Type="http://schemas.openxmlformats.org/officeDocument/2006/relationships/image" Target="../media/image18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187.jpeg"/><Relationship Id="rId4" Type="http://schemas.openxmlformats.org/officeDocument/2006/relationships/image" Target="../media/image186.jpeg"/></Relationships>
</file>

<file path=ppt/slides/_rels/slide12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12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oleObject" Target="../embeddings/oleObject1.bin"/><Relationship Id="rId7" Type="http://schemas.openxmlformats.org/officeDocument/2006/relationships/image" Target="../media/image22.jpe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oleObject" Target="../embeddings/oleObject2.bin"/><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www.csres.com/detail/14280.html" TargetMode="External"/><Relationship Id="rId3" Type="http://schemas.openxmlformats.org/officeDocument/2006/relationships/hyperlink" Target="http://www.csres.com/detail/220635.html" TargetMode="External"/><Relationship Id="rId7" Type="http://schemas.openxmlformats.org/officeDocument/2006/relationships/hyperlink" Target="http://www.csres.com/detail/14279.html" TargetMode="External"/><Relationship Id="rId2" Type="http://schemas.openxmlformats.org/officeDocument/2006/relationships/hyperlink" Target="http://www.csres.com/detail/220634.html" TargetMode="External"/><Relationship Id="rId1" Type="http://schemas.openxmlformats.org/officeDocument/2006/relationships/slideLayout" Target="../slideLayouts/slideLayout2.xml"/><Relationship Id="rId6" Type="http://schemas.openxmlformats.org/officeDocument/2006/relationships/hyperlink" Target="http://www.csres.com/detail/9794.html" TargetMode="External"/><Relationship Id="rId5" Type="http://schemas.openxmlformats.org/officeDocument/2006/relationships/hyperlink" Target="http://www.csres.com/detail/227584.html" TargetMode="External"/><Relationship Id="rId4" Type="http://schemas.openxmlformats.org/officeDocument/2006/relationships/hyperlink" Target="http://www.csres.com/detail/220636.html" TargetMode="External"/><Relationship Id="rId9" Type="http://schemas.openxmlformats.org/officeDocument/2006/relationships/hyperlink" Target="http://www.csres.com/detail/14281.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js11183.com/News/readnews.asp?id=20237" TargetMode="Externa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48.jpe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wmf"/><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GIF"/></Relationships>
</file>

<file path=ppt/slides/_rels/slide84.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5.GI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623888" y="1425575"/>
            <a:ext cx="7886700" cy="2376488"/>
          </a:xfrm>
          <a:ln/>
        </p:spPr>
        <p:txBody>
          <a:bodyPr vert="horz" wrap="square" lIns="91440" tIns="45720" rIns="91440" bIns="45720" anchor="b" anchorCtr="0"/>
          <a:lstStyle/>
          <a:p>
            <a:endParaRPr lang="zh-CN" altLang="en-US" kern="1200" dirty="0">
              <a:latin typeface="+mj-lt"/>
              <a:ea typeface="+mj-ea"/>
              <a:cs typeface="+mj-cs"/>
            </a:endParaRPr>
          </a:p>
        </p:txBody>
      </p:sp>
      <p:sp>
        <p:nvSpPr>
          <p:cNvPr id="3" name="文本占位符 2"/>
          <p:cNvSpPr>
            <a:spLocks noGrp="1"/>
          </p:cNvSpPr>
          <p:nvPr>
            <p:ph type="body" idx="1"/>
          </p:nvPr>
        </p:nvSpPr>
        <p:spPr>
          <a:xfrm>
            <a:off x="623888" y="3824288"/>
            <a:ext cx="7886700" cy="1250950"/>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18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124" name="日期占位符 1"/>
          <p:cNvSpPr txBox="1">
            <a:spLocks noGrp="1"/>
          </p:cNvSpPr>
          <p:nvPr/>
        </p:nvSpPr>
        <p:spPr>
          <a:xfrm>
            <a:off x="457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fld id="{BB962C8B-B14F-4D97-AF65-F5344CB8AC3E}" type="datetime1">
              <a:rPr lang="zh-CN" altLang="en-US" sz="1400" dirty="0"/>
              <a:t>2022/8/16</a:t>
            </a:fld>
            <a:endParaRPr lang="zh-CN" altLang="en-US" sz="1400" dirty="0"/>
          </a:p>
        </p:txBody>
      </p:sp>
      <p:sp>
        <p:nvSpPr>
          <p:cNvPr id="5125" name="灯片编号占位符 3"/>
          <p:cNvSpPr txBox="1">
            <a:spLocks noGrp="1"/>
          </p:cNvSpPr>
          <p:nvPr/>
        </p:nvSpPr>
        <p:spPr>
          <a:xfrm>
            <a:off x="6553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r" eaLnBrk="1" hangingPunct="1">
              <a:spcBef>
                <a:spcPct val="0"/>
              </a:spcBef>
              <a:buNone/>
            </a:pPr>
            <a:fld id="{9A0DB2DC-4C9A-4742-B13C-FB6460FD3503}" type="slidenum">
              <a:rPr lang="zh-CN" altLang="en-US" sz="1400" dirty="0"/>
              <a:t>1</a:t>
            </a:fld>
            <a:endParaRPr lang="zh-CN" altLang="en-US" sz="1400" dirty="0"/>
          </a:p>
        </p:txBody>
      </p:sp>
      <p:pic>
        <p:nvPicPr>
          <p:cNvPr id="5126" name="图片 12" descr="1-8.png"/>
          <p:cNvPicPr>
            <a:picLocks noChangeAspect="1"/>
          </p:cNvPicPr>
          <p:nvPr/>
        </p:nvPicPr>
        <p:blipFill>
          <a:blip r:embed="rId2"/>
          <a:stretch>
            <a:fillRect/>
          </a:stretch>
        </p:blipFill>
        <p:spPr>
          <a:xfrm>
            <a:off x="0" y="0"/>
            <a:ext cx="9144000" cy="5715000"/>
          </a:xfrm>
          <a:prstGeom prst="rect">
            <a:avLst/>
          </a:prstGeom>
          <a:noFill/>
          <a:ln w="9525">
            <a:noFill/>
          </a:ln>
        </p:spPr>
      </p:pic>
      <p:pic>
        <p:nvPicPr>
          <p:cNvPr id="5127" name="图片 3" descr="3-9.png"/>
          <p:cNvPicPr>
            <a:picLocks noChangeAspect="1"/>
          </p:cNvPicPr>
          <p:nvPr/>
        </p:nvPicPr>
        <p:blipFill>
          <a:blip r:embed="rId3"/>
          <a:stretch>
            <a:fillRect/>
          </a:stretch>
        </p:blipFill>
        <p:spPr>
          <a:xfrm>
            <a:off x="0" y="-38100"/>
            <a:ext cx="9144000" cy="5715000"/>
          </a:xfrm>
          <a:prstGeom prst="rect">
            <a:avLst/>
          </a:prstGeom>
          <a:noFill/>
          <a:ln w="9525">
            <a:noFill/>
          </a:ln>
        </p:spPr>
      </p:pic>
      <p:sp>
        <p:nvSpPr>
          <p:cNvPr id="2" name="TextBox 13"/>
          <p:cNvSpPr txBox="1"/>
          <p:nvPr/>
        </p:nvSpPr>
        <p:spPr>
          <a:xfrm>
            <a:off x="1143000" y="1062038"/>
            <a:ext cx="7089775" cy="2492375"/>
          </a:xfrm>
          <a:prstGeom prst="rect">
            <a:avLst/>
          </a:prstGeom>
          <a:noFill/>
          <a:ln w="9525">
            <a:noFill/>
          </a:ln>
        </p:spPr>
        <p:txBody>
          <a:bodyPr>
            <a:spAutoFit/>
          </a:bodyPr>
          <a:lstStyle/>
          <a:p>
            <a:pPr marR="0" algn="ctr" defTabSz="914400" eaLnBrk="1" hangingPunct="1">
              <a:buClrTx/>
              <a:buSzTx/>
              <a:buFont typeface="Arial" panose="020B0604020202020204" pitchFamily="34" charset="0"/>
              <a:buNone/>
              <a:defRPr/>
            </a:pPr>
            <a:endParaRPr kumimoji="0" lang="zh-CN" altLang="en-US" sz="5400" b="1" kern="1200" cap="none" spc="0" normalizeH="0" baseline="0" noProof="1">
              <a:solidFill>
                <a:schemeClr val="bg1"/>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a:p>
            <a:pPr marR="0" algn="ctr" defTabSz="914400" eaLnBrk="1" hangingPunct="1">
              <a:buClrTx/>
              <a:buSzTx/>
              <a:buFont typeface="Arial" panose="020B0604020202020204" pitchFamily="34" charset="0"/>
              <a:buNone/>
              <a:defRPr/>
            </a:pPr>
            <a:r>
              <a:rPr kumimoji="0" lang="zh-CN" altLang="en-US" sz="5400" b="1" kern="1200" cap="none" spc="0" normalizeH="0" baseline="0" noProof="1">
                <a:solidFill>
                  <a:schemeClr val="bg1"/>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ea"/>
              </a:rPr>
              <a:t>高处作业安全培训</a:t>
            </a:r>
          </a:p>
          <a:p>
            <a:pPr marR="0" algn="ctr" defTabSz="914400" eaLnBrk="1" hangingPunct="1">
              <a:buClrTx/>
              <a:buSzTx/>
              <a:buFont typeface="Arial" panose="020B0604020202020204" pitchFamily="34" charset="0"/>
              <a:buNone/>
              <a:defRPr/>
            </a:pPr>
            <a:endParaRPr kumimoji="0" lang="zh-CN" altLang="zh-CN" sz="2400" kern="1200" cap="none" spc="0" normalizeH="0" baseline="0" noProof="1">
              <a:solidFill>
                <a:schemeClr val="bg1"/>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a:p>
            <a:pPr marR="0" algn="ctr" defTabSz="914400" eaLnBrk="1" hangingPunct="1">
              <a:buClrTx/>
              <a:buSzTx/>
              <a:buFont typeface="Arial" panose="020B0604020202020204" pitchFamily="34" charset="0"/>
              <a:buNone/>
              <a:defRPr/>
            </a:pPr>
            <a:endParaRPr kumimoji="0" lang="zh-CN" altLang="zh-CN" sz="2400" kern="1200" cap="none" spc="0" normalizeH="0" baseline="0" noProof="1">
              <a:solidFill>
                <a:schemeClr val="bg1"/>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p:nvPr/>
        </p:nvSpPr>
        <p:spPr>
          <a:xfrm>
            <a:off x="228600" y="952500"/>
            <a:ext cx="8001000" cy="1846263"/>
          </a:xfrm>
          <a:prstGeom prst="rect">
            <a:avLst/>
          </a:prstGeom>
          <a:noFill/>
          <a:ln w="9525">
            <a:noFill/>
          </a:ln>
        </p:spPr>
        <p:txBody>
          <a:bodyPr>
            <a:spAutoFit/>
          </a:bodyPr>
          <a:lstStyle/>
          <a:p>
            <a:pPr marR="0" defTabSz="914400" eaLnBrk="1" hangingPunct="1">
              <a:lnSpc>
                <a:spcPct val="120000"/>
              </a:lnSpc>
              <a:buClrTx/>
              <a:buSzTx/>
              <a:buFont typeface="Arial" panose="020B0604020202020204" pitchFamily="34" charset="0"/>
              <a:buNone/>
              <a:defRPr/>
            </a:pPr>
            <a:r>
              <a:rPr kumimoji="0" lang="zh-CN" altLang="en-US" sz="2400" b="1" kern="1200" cap="none" spc="0" normalizeH="0" baseline="0" noProof="1">
                <a:solidFill>
                  <a:srgbClr val="FF0000"/>
                </a:solidFill>
                <a:latin typeface="Arial" panose="020B0604020202020204" pitchFamily="34" charset="0"/>
                <a:ea typeface="宋体" panose="02010600030101010101" pitchFamily="2" charset="-122"/>
                <a:cs typeface="+mn-ea"/>
              </a:rPr>
              <a:t>    什么是高处作业：</a:t>
            </a:r>
            <a:r>
              <a:rPr kumimoji="0" lang="zh-CN" altLang="en-US" sz="2400" b="1" kern="1200" cap="none" spc="0" normalizeH="0" baseline="0" noProof="1">
                <a:effectLst>
                  <a:outerShdw blurRad="38100" dist="38100" dir="2700000">
                    <a:srgbClr val="C0C0C0"/>
                  </a:outerShdw>
                </a:effectLst>
                <a:latin typeface="Arial" panose="020B0604020202020204" pitchFamily="34" charset="0"/>
                <a:ea typeface="宋体" panose="02010600030101010101" pitchFamily="2" charset="-122"/>
                <a:cs typeface="+mn-ea"/>
              </a:rPr>
              <a:t>凡在坠落高度基准面2m以上（含2m）有可能坠落的高处进行的作业。</a:t>
            </a:r>
            <a:endParaRPr kumimoji="0" lang="zh-CN" altLang="en-US" sz="2400" b="1" kern="1200" cap="none" spc="0" normalizeH="0" baseline="0" noProof="1">
              <a:effectLst>
                <a:outerShdw blurRad="38100" dist="38100" dir="2700000">
                  <a:srgbClr val="C0C0C0"/>
                </a:outerShdw>
              </a:effectLst>
              <a:latin typeface="Arial" panose="020B0604020202020204" pitchFamily="34" charset="0"/>
              <a:ea typeface="宋体" panose="02010600030101010101" pitchFamily="2" charset="-122"/>
              <a:cs typeface="+mn-cs"/>
            </a:endParaRPr>
          </a:p>
          <a:p>
            <a:pPr marR="0" defTabSz="914400" eaLnBrk="1" hangingPunct="1">
              <a:lnSpc>
                <a:spcPct val="120000"/>
              </a:lnSpc>
              <a:buClrTx/>
              <a:buSzTx/>
              <a:buFont typeface="Arial" panose="020B0604020202020204" pitchFamily="34" charset="0"/>
              <a:buNone/>
              <a:defRPr/>
            </a:pPr>
            <a:r>
              <a:rPr kumimoji="0" lang="zh-CN" altLang="en-US" sz="2400" b="1" kern="1200" cap="none" spc="0" normalizeH="0" baseline="0" noProof="1">
                <a:solidFill>
                  <a:srgbClr val="FF0000"/>
                </a:solidFill>
                <a:latin typeface="Arial" panose="020B0604020202020204" pitchFamily="34" charset="0"/>
                <a:ea typeface="宋体" panose="02010600030101010101" pitchFamily="2" charset="-122"/>
                <a:cs typeface="+mn-ea"/>
              </a:rPr>
              <a:t>    坠落高度基准面：</a:t>
            </a:r>
            <a:r>
              <a:rPr kumimoji="0" lang="zh-CN" altLang="en-US" sz="2400" b="1" kern="1200" cap="none" spc="0" normalizeH="0" baseline="0" noProof="1">
                <a:effectLst>
                  <a:outerShdw blurRad="38100" dist="38100" dir="2700000">
                    <a:srgbClr val="C0C0C0"/>
                  </a:outerShdw>
                </a:effectLst>
                <a:latin typeface="Arial" panose="020B0604020202020204" pitchFamily="34" charset="0"/>
                <a:ea typeface="宋体" panose="02010600030101010101" pitchFamily="2" charset="-122"/>
                <a:cs typeface="+mn-ea"/>
              </a:rPr>
              <a:t>从作业位置到最低坠落着落点的水平面，称为坠落高度基准面。</a:t>
            </a:r>
            <a:endParaRPr kumimoji="0" lang="zh-CN" altLang="en-US" sz="2400" b="1" kern="1200" cap="none" spc="0" normalizeH="0" baseline="0" noProof="1">
              <a:effectLst>
                <a:outerShdw blurRad="38100" dist="38100" dir="2700000">
                  <a:srgbClr val="C0C0C0"/>
                </a:outerShdw>
              </a:effectLst>
              <a:latin typeface="Arial" panose="020B0604020202020204" pitchFamily="34" charset="0"/>
              <a:ea typeface="宋体" panose="02010600030101010101" pitchFamily="2" charset="-122"/>
              <a:cs typeface="+mn-cs"/>
            </a:endParaRPr>
          </a:p>
        </p:txBody>
      </p:sp>
      <p:pic>
        <p:nvPicPr>
          <p:cNvPr id="15363" name="Picture 3" descr="A~CXHBSXKD%EP`HU~T~0DS7"/>
          <p:cNvPicPr>
            <a:picLocks noChangeAspect="1"/>
          </p:cNvPicPr>
          <p:nvPr/>
        </p:nvPicPr>
        <p:blipFill>
          <a:blip r:embed="rId2"/>
          <a:stretch>
            <a:fillRect/>
          </a:stretch>
        </p:blipFill>
        <p:spPr>
          <a:xfrm>
            <a:off x="914400" y="2857500"/>
            <a:ext cx="3124200" cy="2413000"/>
          </a:xfrm>
          <a:prstGeom prst="rect">
            <a:avLst/>
          </a:prstGeom>
          <a:noFill/>
          <a:ln w="9525">
            <a:noFill/>
          </a:ln>
        </p:spPr>
      </p:pic>
      <p:pic>
        <p:nvPicPr>
          <p:cNvPr id="15364" name="Picture 4" descr="993P8[Q3Y%5Q0_U6_QJ2O$M"/>
          <p:cNvPicPr>
            <a:picLocks noChangeAspect="1"/>
          </p:cNvPicPr>
          <p:nvPr/>
        </p:nvPicPr>
        <p:blipFill>
          <a:blip r:embed="rId3"/>
          <a:stretch>
            <a:fillRect/>
          </a:stretch>
        </p:blipFill>
        <p:spPr>
          <a:xfrm>
            <a:off x="4495800" y="2857500"/>
            <a:ext cx="3048000" cy="2413000"/>
          </a:xfrm>
          <a:prstGeom prst="rect">
            <a:avLst/>
          </a:prstGeom>
          <a:noFill/>
          <a:ln w="9525">
            <a:noFill/>
          </a:ln>
        </p:spPr>
      </p:pic>
      <p:sp>
        <p:nvSpPr>
          <p:cNvPr id="14341" name="Rectangle 2"/>
          <p:cNvSpPr/>
          <p:nvPr/>
        </p:nvSpPr>
        <p:spPr>
          <a:xfrm>
            <a:off x="609600" y="342900"/>
            <a:ext cx="5346700" cy="420688"/>
          </a:xfrm>
          <a:prstGeom prst="rect">
            <a:avLst/>
          </a:prstGeom>
          <a:solidFill>
            <a:srgbClr val="FFFF00"/>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二、高处作业的概念</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536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B739F4A-FDD0-45B0-9D4B-FADB991255DA}"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492"/>
          <p:cNvPicPr>
            <a:picLocks noChangeAspect="1"/>
          </p:cNvPicPr>
          <p:nvPr/>
        </p:nvPicPr>
        <p:blipFill>
          <a:blip r:embed="rId2"/>
          <a:stretch>
            <a:fillRect/>
          </a:stretch>
        </p:blipFill>
        <p:spPr>
          <a:xfrm>
            <a:off x="1952625" y="1397000"/>
            <a:ext cx="5000625" cy="3752850"/>
          </a:xfrm>
          <a:prstGeom prst="rect">
            <a:avLst/>
          </a:prstGeom>
          <a:noFill/>
          <a:ln w="9525">
            <a:noFill/>
          </a:ln>
        </p:spPr>
      </p:pic>
      <p:sp>
        <p:nvSpPr>
          <p:cNvPr id="4" name="Rectangle 3"/>
          <p:cNvSpPr txBox="1">
            <a:spLocks noChangeArrowheads="1"/>
          </p:cNvSpPr>
          <p:nvPr/>
        </p:nvSpPr>
        <p:spPr>
          <a:xfrm>
            <a:off x="1211263" y="696913"/>
            <a:ext cx="6477000" cy="4262438"/>
          </a:xfrm>
          <a:prstGeom prst="rect">
            <a:avLst/>
          </a:prstGeom>
        </p:spPr>
        <p:txBody>
          <a:bodyPr/>
          <a:lstStyle/>
          <a:p>
            <a:pPr marR="0" indent="306705" defTabSz="914400" eaLnBrk="1" hangingPunct="1">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宋体" panose="02010600030101010101" pitchFamily="2" charset="-122"/>
                <a:ea typeface="宋体" panose="02010600030101010101" pitchFamily="2" charset="-122"/>
                <a:cs typeface="Times New Roman" panose="02020603050405020304" pitchFamily="18" charset="0"/>
              </a:rPr>
              <a:t>高处</a:t>
            </a:r>
            <a:r>
              <a:rPr kumimoji="0" lang="zh-CN" altLang="en-US" sz="1665" b="1" kern="1200" cap="none" spc="0" normalizeH="0" baseline="0" noProof="1">
                <a:latin typeface="Arial" panose="020B0604020202020204" pitchFamily="34" charset="0"/>
                <a:ea typeface="宋体" panose="02010600030101010101" pitchFamily="2" charset="-122"/>
                <a:cs typeface="+mn-ea"/>
              </a:rPr>
              <a:t>安装</a:t>
            </a:r>
            <a:r>
              <a:rPr kumimoji="0" lang="zh-CN" altLang="en-US" sz="1665" b="1" kern="1200" cap="none" spc="0" normalizeH="0" baseline="0" noProof="1">
                <a:latin typeface="宋体" panose="02010600030101010101" pitchFamily="2" charset="-122"/>
                <a:ea typeface="宋体" panose="02010600030101010101" pitchFamily="2" charset="-122"/>
                <a:cs typeface="Times New Roman" panose="02020603050405020304" pitchFamily="18" charset="0"/>
              </a:rPr>
              <a:t>施工作业，人员高处作业未搭设作业平台。</a:t>
            </a:r>
            <a:endParaRPr kumimoji="0" lang="zh-CN" altLang="en-US" sz="1665" kern="1200" cap="none" spc="0" normalizeH="0" baseline="0" noProof="1">
              <a:latin typeface="Arial" panose="020B0604020202020204" pitchFamily="34" charset="0"/>
              <a:ea typeface="宋体" panose="02010600030101010101" pitchFamily="2" charset="-122"/>
              <a:cs typeface="宋体" panose="02010600030101010101" pitchFamily="2" charset="-122"/>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9811"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pic>
        <p:nvPicPr>
          <p:cNvPr id="119814" name="图片 5" descr="IMG_0045"/>
          <p:cNvPicPr>
            <a:picLocks noChangeAspect="1"/>
          </p:cNvPicPr>
          <p:nvPr/>
        </p:nvPicPr>
        <p:blipFill>
          <a:blip r:embed="rId2"/>
          <a:stretch>
            <a:fillRect/>
          </a:stretch>
        </p:blipFill>
        <p:spPr>
          <a:xfrm>
            <a:off x="2011363" y="1725613"/>
            <a:ext cx="4883150" cy="3686175"/>
          </a:xfrm>
          <a:prstGeom prst="rect">
            <a:avLst/>
          </a:prstGeom>
          <a:noFill/>
          <a:ln w="9525">
            <a:noFill/>
          </a:ln>
        </p:spPr>
      </p:pic>
      <p:sp>
        <p:nvSpPr>
          <p:cNvPr id="119815" name="Rectangle 3"/>
          <p:cNvSpPr/>
          <p:nvPr/>
        </p:nvSpPr>
        <p:spPr>
          <a:xfrm>
            <a:off x="762000" y="3038475"/>
            <a:ext cx="277813" cy="304800"/>
          </a:xfrm>
          <a:prstGeom prst="rect">
            <a:avLst/>
          </a:prstGeom>
          <a:noFill/>
          <a:ln w="9525">
            <a:noFill/>
          </a:ln>
        </p:spPr>
        <p:txBody>
          <a:bodyPr wrap="none" lIns="76199" tIns="38099" rIns="76199" bIns="38099"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11" name="Rectangle 3"/>
          <p:cNvSpPr txBox="1">
            <a:spLocks noChangeArrowheads="1"/>
          </p:cNvSpPr>
          <p:nvPr/>
        </p:nvSpPr>
        <p:spPr>
          <a:xfrm>
            <a:off x="1211263" y="714375"/>
            <a:ext cx="6477000" cy="4244975"/>
          </a:xfrm>
          <a:prstGeom prst="rect">
            <a:avLst/>
          </a:prstGeom>
        </p:spPr>
        <p:txBody>
          <a:bodyPr/>
          <a:lstStyle/>
          <a:p>
            <a:pPr marR="0" indent="304800" defTabSz="914400" eaLnBrk="1" hangingPunct="1">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mn-ea"/>
                <a:ea typeface="宋体" panose="02010600030101010101" pitchFamily="2" charset="-122"/>
                <a:cs typeface="Times New Roman" panose="02020603050405020304" pitchFamily="18" charset="0"/>
              </a:rPr>
              <a:t>设备装置检修，高处作业安全措施落实不到位。配件杂物堆放在靠近护栏的一侧，容易发生高空坠物伤人事故。</a:t>
            </a:r>
            <a:endParaRPr kumimoji="0" lang="zh-CN" altLang="en-US" sz="665" b="1" kern="1200" cap="none" spc="0" normalizeH="0" baseline="0" noProof="1">
              <a:latin typeface="+mn-ea"/>
              <a:ea typeface="宋体" panose="02010600030101010101" pitchFamily="2" charset="-122"/>
              <a:cs typeface="宋体" panose="02010600030101010101" pitchFamily="2" charset="-122"/>
            </a:endParaRPr>
          </a:p>
        </p:txBody>
      </p:sp>
      <p:sp>
        <p:nvSpPr>
          <p:cNvPr id="1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20835"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9" name="Rectangle 3"/>
          <p:cNvSpPr txBox="1">
            <a:spLocks noChangeArrowheads="1"/>
          </p:cNvSpPr>
          <p:nvPr/>
        </p:nvSpPr>
        <p:spPr>
          <a:xfrm>
            <a:off x="1333500" y="817563"/>
            <a:ext cx="6477000" cy="426243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sym typeface="+mn-ea"/>
              </a:rPr>
              <a:t>违章高处作业  </a:t>
            </a:r>
            <a:r>
              <a:rPr kumimoji="0" lang="zh-CN" altLang="en-US" sz="2335" b="1" kern="1200" cap="none" spc="0" normalizeH="0" baseline="0" noProof="1">
                <a:solidFill>
                  <a:srgbClr val="009900"/>
                </a:solidFill>
                <a:latin typeface="Arial" panose="020B0604020202020204" pitchFamily="34" charset="0"/>
                <a:ea typeface="宋体" panose="02010600030101010101" pitchFamily="2" charset="-122"/>
                <a:cs typeface="+mn-ea"/>
              </a:rPr>
              <a:t>       </a:t>
            </a:r>
            <a:r>
              <a:rPr kumimoji="0" lang="zh-CN" altLang="en-US" sz="1665" b="1" kern="1200" cap="none" spc="0" normalizeH="0" baseline="0" noProof="1">
                <a:latin typeface="Arial" panose="020B0604020202020204" pitchFamily="34" charset="0"/>
                <a:ea typeface="宋体" panose="02010600030101010101" pitchFamily="2" charset="-122"/>
                <a:cs typeface="+mn-ea"/>
              </a:rPr>
              <a:t>脚手板未铺满、无临边防护措施</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pic>
        <p:nvPicPr>
          <p:cNvPr id="120839" name="Picture 4" descr="中石化四公司在三废现场马道没有防护拦"/>
          <p:cNvPicPr>
            <a:picLocks noChangeAspect="1"/>
          </p:cNvPicPr>
          <p:nvPr/>
        </p:nvPicPr>
        <p:blipFill>
          <a:blip r:embed="rId2">
            <a:lum contrast="20000"/>
          </a:blip>
          <a:stretch>
            <a:fillRect/>
          </a:stretch>
        </p:blipFill>
        <p:spPr>
          <a:xfrm>
            <a:off x="1211263" y="1296988"/>
            <a:ext cx="6842125" cy="3976687"/>
          </a:xfrm>
          <a:prstGeom prst="rect">
            <a:avLst/>
          </a:prstGeom>
          <a:solidFill>
            <a:schemeClr val="hlink"/>
          </a:solidFill>
          <a:ln w="9525" cap="flat" cmpd="sng">
            <a:solidFill>
              <a:schemeClr val="hlink"/>
            </a:solidFill>
            <a:prstDash val="solid"/>
            <a:miter/>
            <a:headEnd type="none" w="med" len="med"/>
            <a:tailEnd type="none" w="med" len="med"/>
          </a:ln>
        </p:spPr>
      </p:pic>
      <p:sp>
        <p:nvSpPr>
          <p:cNvPr id="1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21859"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9" name="Rectangle 3"/>
          <p:cNvSpPr txBox="1">
            <a:spLocks noChangeArrowheads="1"/>
          </p:cNvSpPr>
          <p:nvPr/>
        </p:nvSpPr>
        <p:spPr>
          <a:xfrm>
            <a:off x="1333500" y="747713"/>
            <a:ext cx="6477000" cy="433228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a:t>
            </a:r>
            <a:r>
              <a:rPr kumimoji="0" lang="zh-CN" altLang="en-US" sz="2335" b="1" kern="1200" cap="none" spc="0" normalizeH="0" baseline="0" noProof="1">
                <a:solidFill>
                  <a:srgbClr val="009900"/>
                </a:solidFill>
                <a:latin typeface="Arial" panose="020B0604020202020204" pitchFamily="34" charset="0"/>
                <a:ea typeface="宋体" panose="02010600030101010101" pitchFamily="2" charset="-122"/>
                <a:cs typeface="+mn-ea"/>
              </a:rPr>
              <a:t>       </a:t>
            </a:r>
            <a:r>
              <a:rPr kumimoji="0" lang="zh-CN" altLang="en-US" sz="1665" b="1" kern="1200" cap="none" spc="0" normalizeH="0" baseline="0" noProof="1">
                <a:latin typeface="Arial" panose="020B0604020202020204" pitchFamily="34" charset="0"/>
                <a:ea typeface="宋体" panose="02010600030101010101" pitchFamily="2" charset="-122"/>
                <a:cs typeface="+mn-ea"/>
                <a:sym typeface="+mn-ea"/>
              </a:rPr>
              <a:t>临边高处作业无防护措施</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1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21864" name="Picture 7" descr="忠县净化厂11千伏电站施工现场6"/>
          <p:cNvPicPr>
            <a:picLocks noChangeAspect="1"/>
          </p:cNvPicPr>
          <p:nvPr/>
        </p:nvPicPr>
        <p:blipFill>
          <a:blip r:embed="rId2"/>
          <a:stretch>
            <a:fillRect/>
          </a:stretch>
        </p:blipFill>
        <p:spPr>
          <a:xfrm>
            <a:off x="1143000" y="1181100"/>
            <a:ext cx="6926263" cy="4260850"/>
          </a:xfrm>
          <a:prstGeom prst="rect">
            <a:avLst/>
          </a:prstGeom>
          <a:noFill/>
          <a:ln w="9525">
            <a:noFill/>
          </a:ln>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22883"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9" name="Rectangle 3"/>
          <p:cNvSpPr txBox="1">
            <a:spLocks noChangeArrowheads="1"/>
          </p:cNvSpPr>
          <p:nvPr/>
        </p:nvSpPr>
        <p:spPr>
          <a:xfrm>
            <a:off x="1371600" y="723900"/>
            <a:ext cx="6477000" cy="433228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a:t>
            </a:r>
            <a:r>
              <a:rPr kumimoji="0" lang="zh-CN" altLang="en-US" sz="2335" b="1" kern="1200" cap="none" spc="0" normalizeH="0" baseline="0" noProof="1">
                <a:solidFill>
                  <a:srgbClr val="009900"/>
                </a:solidFill>
                <a:latin typeface="Arial" panose="020B0604020202020204" pitchFamily="34" charset="0"/>
                <a:ea typeface="宋体" panose="02010600030101010101" pitchFamily="2" charset="-122"/>
                <a:cs typeface="+mn-ea"/>
              </a:rPr>
              <a:t>       </a:t>
            </a:r>
            <a:r>
              <a:rPr kumimoji="0" lang="zh-CN" altLang="en-US" sz="1660" b="1" kern="1200" cap="none" spc="0" normalizeH="0" baseline="0" noProof="1">
                <a:latin typeface="Arial" panose="020B0604020202020204" pitchFamily="34" charset="0"/>
                <a:ea typeface="宋体" panose="02010600030101010101" pitchFamily="2" charset="-122"/>
                <a:cs typeface="+mn-ea"/>
                <a:sym typeface="+mn-ea"/>
              </a:rPr>
              <a:t>高处作业不系安全带</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1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22888" name="Picture 4" descr="RIMG0046"/>
          <p:cNvPicPr>
            <a:picLocks noChangeAspect="1"/>
          </p:cNvPicPr>
          <p:nvPr/>
        </p:nvPicPr>
        <p:blipFill>
          <a:blip r:embed="rId2"/>
          <a:stretch>
            <a:fillRect/>
          </a:stretch>
        </p:blipFill>
        <p:spPr>
          <a:xfrm>
            <a:off x="609600" y="1266825"/>
            <a:ext cx="3633788" cy="3597275"/>
          </a:xfrm>
          <a:prstGeom prst="rect">
            <a:avLst/>
          </a:prstGeom>
          <a:noFill/>
          <a:ln w="9525">
            <a:noFill/>
          </a:ln>
        </p:spPr>
      </p:pic>
      <p:pic>
        <p:nvPicPr>
          <p:cNvPr id="122889" name="Picture 3" descr="DSC01130"/>
          <p:cNvPicPr>
            <a:picLocks noChangeAspect="1"/>
          </p:cNvPicPr>
          <p:nvPr/>
        </p:nvPicPr>
        <p:blipFill>
          <a:blip r:embed="rId3"/>
          <a:stretch>
            <a:fillRect/>
          </a:stretch>
        </p:blipFill>
        <p:spPr>
          <a:xfrm>
            <a:off x="4419600" y="1263650"/>
            <a:ext cx="4294188" cy="3556000"/>
          </a:xfrm>
          <a:prstGeom prst="rect">
            <a:avLst/>
          </a:prstGeom>
          <a:noFill/>
          <a:ln w="9525">
            <a:noFill/>
          </a:ln>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23907"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9" name="Rectangle 3"/>
          <p:cNvSpPr txBox="1">
            <a:spLocks noChangeArrowheads="1"/>
          </p:cNvSpPr>
          <p:nvPr/>
        </p:nvSpPr>
        <p:spPr>
          <a:xfrm>
            <a:off x="1333500" y="996950"/>
            <a:ext cx="6477000" cy="4500563"/>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没有设置上下爬梯、未使用安全带</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pic>
        <p:nvPicPr>
          <p:cNvPr id="123910" name="Picture 4" descr="CFB锅炉焦棚区高处作业违章上下（建筑15项）"/>
          <p:cNvPicPr>
            <a:picLocks noChangeAspect="1"/>
          </p:cNvPicPr>
          <p:nvPr/>
        </p:nvPicPr>
        <p:blipFill>
          <a:blip r:embed="rId2">
            <a:lum contrast="20000"/>
          </a:blip>
          <a:stretch>
            <a:fillRect/>
          </a:stretch>
        </p:blipFill>
        <p:spPr>
          <a:xfrm>
            <a:off x="1392238" y="1477963"/>
            <a:ext cx="6300787" cy="3835400"/>
          </a:xfrm>
          <a:prstGeom prst="rect">
            <a:avLst/>
          </a:prstGeom>
          <a:noFill/>
          <a:ln w="9525">
            <a:noFill/>
          </a:ln>
        </p:spPr>
      </p:pic>
      <p:sp>
        <p:nvSpPr>
          <p:cNvPr id="11"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24931"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pic>
        <p:nvPicPr>
          <p:cNvPr id="124934" name="图片 7" descr="DSC03892.JPG"/>
          <p:cNvPicPr>
            <a:picLocks noChangeAspect="1"/>
          </p:cNvPicPr>
          <p:nvPr/>
        </p:nvPicPr>
        <p:blipFill>
          <a:blip r:embed="rId2"/>
          <a:stretch>
            <a:fillRect/>
          </a:stretch>
        </p:blipFill>
        <p:spPr>
          <a:xfrm>
            <a:off x="1150938" y="1117600"/>
            <a:ext cx="6840537" cy="4503738"/>
          </a:xfrm>
          <a:prstGeom prst="rect">
            <a:avLst/>
          </a:prstGeom>
          <a:noFill/>
          <a:ln w="9525">
            <a:noFill/>
          </a:ln>
        </p:spPr>
      </p:pic>
      <p:sp>
        <p:nvSpPr>
          <p:cNvPr id="2051" name="AutoShape 3"/>
          <p:cNvSpPr>
            <a:spLocks noChangeArrowheads="1"/>
          </p:cNvSpPr>
          <p:nvPr/>
        </p:nvSpPr>
        <p:spPr bwMode="auto">
          <a:xfrm>
            <a:off x="1992313" y="2197100"/>
            <a:ext cx="1439863" cy="1047750"/>
          </a:xfrm>
          <a:prstGeom prst="wedgeRectCallout">
            <a:avLst>
              <a:gd name="adj1" fmla="val 73106"/>
              <a:gd name="adj2" fmla="val -27741"/>
            </a:avLst>
          </a:prstGeom>
          <a:solidFill>
            <a:srgbClr val="FFFFFF"/>
          </a:solidFill>
          <a:ln w="9525">
            <a:solidFill>
              <a:srgbClr val="000000"/>
            </a:solidFill>
            <a:miter lim="800000"/>
          </a:ln>
        </p:spPr>
        <p:txBody>
          <a:bodyPr lIns="76199" tIns="38099" rIns="76199" bIns="38099"/>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835"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宋体" panose="02010600030101010101" pitchFamily="2" charset="-122"/>
              </a:rPr>
              <a:t>施工人员安全带系挂点离作业面较远，作业时行动受限，作业面附近又无其他防护措施，人员行走时有可能被安全带反绊，造成高处坠落事故</a:t>
            </a:r>
            <a:endParaRPr kumimoji="0" lang="zh-CN" sz="15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0" name="Rectangle 3"/>
          <p:cNvSpPr txBox="1">
            <a:spLocks noChangeArrowheads="1"/>
          </p:cNvSpPr>
          <p:nvPr/>
        </p:nvSpPr>
        <p:spPr>
          <a:xfrm>
            <a:off x="1211263" y="696913"/>
            <a:ext cx="6477000" cy="4262438"/>
          </a:xfrm>
          <a:prstGeom prst="rect">
            <a:avLst/>
          </a:prstGeom>
        </p:spPr>
        <p:txBody>
          <a:bodyPr/>
          <a:lstStyle/>
          <a:p>
            <a:pPr marL="342900" marR="0" indent="-342900" defTabSz="914400" eaLnBrk="1" hangingPunct="1">
              <a:spcBef>
                <a:spcPct val="20000"/>
              </a:spcBef>
              <a:buClrTx/>
              <a:buSzTx/>
              <a:buFont typeface="Arial" panose="020B0604020202020204" pitchFamily="34" charset="0"/>
              <a:buChar char="•"/>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安全带系挂点设置不当</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11"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p:cNvPicPr>
          <p:nvPr/>
        </p:nvPicPr>
        <p:blipFill>
          <a:blip r:embed="rId2"/>
          <a:stretch>
            <a:fillRect/>
          </a:stretch>
        </p:blipFill>
        <p:spPr>
          <a:xfrm>
            <a:off x="1535113" y="1071563"/>
            <a:ext cx="6040437" cy="4530725"/>
          </a:xfrm>
          <a:prstGeom prst="rect">
            <a:avLst/>
          </a:prstGeom>
          <a:noFill/>
          <a:ln w="9525">
            <a:noFill/>
          </a:ln>
        </p:spPr>
      </p:pic>
      <p:sp>
        <p:nvSpPr>
          <p:cNvPr id="3" name="椭圆 2"/>
          <p:cNvSpPr/>
          <p:nvPr/>
        </p:nvSpPr>
        <p:spPr>
          <a:xfrm>
            <a:off x="2786063" y="2201863"/>
            <a:ext cx="1679575" cy="1381125"/>
          </a:xfrm>
          <a:prstGeom prst="ellipse">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3"/>
          <p:cNvSpPr txBox="1">
            <a:spLocks noChangeArrowheads="1"/>
          </p:cNvSpPr>
          <p:nvPr/>
        </p:nvSpPr>
        <p:spPr>
          <a:xfrm>
            <a:off x="1211263" y="696913"/>
            <a:ext cx="6477000" cy="426243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安全带系挂点设置不当</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211263" y="696913"/>
            <a:ext cx="6477000" cy="426243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安全带系挂点设置不当，未高挂低用</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pic>
        <p:nvPicPr>
          <p:cNvPr id="126979" name="Picture 2"/>
          <p:cNvPicPr>
            <a:picLocks noChangeAspect="1"/>
          </p:cNvPicPr>
          <p:nvPr/>
        </p:nvPicPr>
        <p:blipFill>
          <a:blip r:embed="rId2"/>
          <a:stretch>
            <a:fillRect/>
          </a:stretch>
        </p:blipFill>
        <p:spPr>
          <a:xfrm>
            <a:off x="1392238" y="1117600"/>
            <a:ext cx="5880100" cy="4410075"/>
          </a:xfrm>
          <a:prstGeom prst="rect">
            <a:avLst/>
          </a:prstGeom>
          <a:noFill/>
          <a:ln w="9525">
            <a:noFill/>
          </a:ln>
        </p:spPr>
      </p:pic>
      <p:sp>
        <p:nvSpPr>
          <p:cNvPr id="6" name="椭圆 5"/>
          <p:cNvSpPr/>
          <p:nvPr/>
        </p:nvSpPr>
        <p:spPr>
          <a:xfrm>
            <a:off x="3311525" y="3457575"/>
            <a:ext cx="1200150" cy="900113"/>
          </a:xfrm>
          <a:prstGeom prst="ellipse">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500" b="0" i="0" u="none" strike="noStrike" kern="1200" cap="none" spc="0" normalizeH="0" baseline="0" noProof="1">
              <a:ln>
                <a:noFill/>
              </a:ln>
              <a:solidFill>
                <a:schemeClr val="lt1"/>
              </a:solidFill>
              <a:effectLst/>
              <a:uLnTx/>
              <a:uFillTx/>
              <a:latin typeface="+mn-lt"/>
              <a:ea typeface="+mn-ea"/>
              <a:cs typeface="+mn-cs"/>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descr="IMG_0537"/>
          <p:cNvPicPr>
            <a:picLocks noChangeAspect="1"/>
          </p:cNvPicPr>
          <p:nvPr/>
        </p:nvPicPr>
        <p:blipFill>
          <a:blip r:embed="rId2"/>
          <a:stretch>
            <a:fillRect/>
          </a:stretch>
        </p:blipFill>
        <p:spPr>
          <a:xfrm>
            <a:off x="1654175" y="1368425"/>
            <a:ext cx="5565775" cy="4171950"/>
          </a:xfrm>
          <a:prstGeom prst="rect">
            <a:avLst/>
          </a:prstGeom>
          <a:noFill/>
          <a:ln w="9525">
            <a:noFill/>
          </a:ln>
        </p:spPr>
      </p:pic>
      <p:sp>
        <p:nvSpPr>
          <p:cNvPr id="4" name="Rectangle 3"/>
          <p:cNvSpPr txBox="1">
            <a:spLocks noChangeArrowheads="1"/>
          </p:cNvSpPr>
          <p:nvPr/>
        </p:nvSpPr>
        <p:spPr>
          <a:xfrm>
            <a:off x="1211263" y="714375"/>
            <a:ext cx="6477000" cy="4244975"/>
          </a:xfrm>
          <a:prstGeom prst="rect">
            <a:avLst/>
          </a:prstGeom>
        </p:spPr>
        <p:txBody>
          <a:bodyPr/>
          <a:lstStyle/>
          <a:p>
            <a:pPr marR="0" defTabSz="914400" eaLnBrk="1" hangingPunct="1">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zh-CN" sz="1665" b="1" kern="1200" cap="none" spc="0" normalizeH="0" baseline="0" noProof="1">
                <a:latin typeface="宋体" panose="02010600030101010101" pitchFamily="2" charset="-122"/>
                <a:ea typeface="宋体" panose="02010600030101010101" pitchFamily="2" charset="-122"/>
                <a:cs typeface="Times New Roman" panose="02020603050405020304" pitchFamily="18" charset="0"/>
              </a:rPr>
              <a:t>脚手架未设置脚手板，</a:t>
            </a:r>
            <a:r>
              <a:rPr kumimoji="0" lang="en-US" altLang="zh-CN" sz="1665" b="1" kern="1200" cap="none" spc="0" normalizeH="0" baseline="0" noProof="1">
                <a:latin typeface="宋体" panose="02010600030101010101" pitchFamily="2" charset="-122"/>
                <a:ea typeface="宋体" panose="02010600030101010101" pitchFamily="2" charset="-122"/>
                <a:cs typeface="Times New Roman" panose="02020603050405020304" pitchFamily="18" charset="0"/>
              </a:rPr>
              <a:t>2</a:t>
            </a:r>
            <a:r>
              <a:rPr kumimoji="0" lang="zh-CN" altLang="en-US" sz="1665" b="1" kern="1200" cap="none" spc="0" normalizeH="0" baseline="0" noProof="1">
                <a:latin typeface="宋体" panose="02010600030101010101" pitchFamily="2" charset="-122"/>
                <a:ea typeface="宋体" panose="02010600030101010101" pitchFamily="2" charset="-122"/>
                <a:cs typeface="Times New Roman" panose="02020603050405020304" pitchFamily="18" charset="0"/>
              </a:rPr>
              <a:t>名人员站在钢管上作业。</a:t>
            </a:r>
            <a:endParaRPr kumimoji="0" lang="zh-CN" altLang="en-US" sz="1665" kern="1200" cap="none" spc="0" normalizeH="0" baseline="0" noProof="1">
              <a:latin typeface="Arial" panose="020B0604020202020204" pitchFamily="34" charset="0"/>
              <a:ea typeface="宋体" panose="02010600030101010101" pitchFamily="2" charset="-122"/>
              <a:cs typeface="宋体" panose="02010600030101010101" pitchFamily="2" charset="-122"/>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16279" y="254000"/>
            <a:ext cx="6078220" cy="389255"/>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二、高处作业的概念</a:t>
            </a:r>
            <a:endPar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6387" name="Text Box 8"/>
          <p:cNvSpPr txBox="1"/>
          <p:nvPr/>
        </p:nvSpPr>
        <p:spPr>
          <a:xfrm>
            <a:off x="889000" y="952500"/>
            <a:ext cx="4762500" cy="4664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t>一）</a:t>
            </a:r>
            <a:r>
              <a:rPr lang="en-US" altLang="zh-CN" sz="2000" b="1" dirty="0"/>
              <a:t>GB/T3608-2008《</a:t>
            </a:r>
            <a:r>
              <a:rPr lang="zh-CN" altLang="en-US" sz="2000" b="1" dirty="0"/>
              <a:t>高处作业分级</a:t>
            </a:r>
            <a:r>
              <a:rPr lang="en-US" altLang="zh-CN" sz="2000" b="1" dirty="0"/>
              <a:t>》</a:t>
            </a:r>
          </a:p>
          <a:p>
            <a:pPr marL="0" lvl="0" indent="0" eaLnBrk="1" hangingPunct="1">
              <a:spcBef>
                <a:spcPct val="0"/>
              </a:spcBef>
              <a:buNone/>
            </a:pPr>
            <a:r>
              <a:rPr lang="zh-CN" altLang="en-US" sz="2000" b="1" dirty="0">
                <a:solidFill>
                  <a:srgbClr val="FF0000"/>
                </a:solidFill>
              </a:rPr>
              <a:t>高处作业</a:t>
            </a:r>
            <a:endParaRPr lang="en-US" altLang="zh-CN" sz="2000" b="1" dirty="0">
              <a:solidFill>
                <a:srgbClr val="FF0000"/>
              </a:solidFill>
            </a:endParaRPr>
          </a:p>
          <a:p>
            <a:pPr marL="0" lvl="0" indent="0" eaLnBrk="1" hangingPunct="1">
              <a:spcBef>
                <a:spcPct val="0"/>
              </a:spcBef>
              <a:buNone/>
            </a:pPr>
            <a:r>
              <a:rPr lang="zh-CN" altLang="en-US" sz="2000" dirty="0"/>
              <a:t>在距</a:t>
            </a:r>
            <a:r>
              <a:rPr lang="zh-CN" altLang="en-US" sz="2000" b="1" dirty="0"/>
              <a:t>坠落高度基准面</a:t>
            </a:r>
            <a:r>
              <a:rPr lang="en-US" altLang="zh-CN" sz="2000" dirty="0"/>
              <a:t>2m</a:t>
            </a:r>
            <a:r>
              <a:rPr lang="zh-CN" altLang="en-US" sz="2000" dirty="0"/>
              <a:t>或</a:t>
            </a:r>
            <a:r>
              <a:rPr lang="en-US" altLang="zh-CN" sz="2000" dirty="0"/>
              <a:t>2m</a:t>
            </a:r>
            <a:r>
              <a:rPr lang="zh-CN" altLang="en-US" sz="2000" dirty="0"/>
              <a:t>以上有可能坠落的高处进行的作业。</a:t>
            </a:r>
          </a:p>
          <a:p>
            <a:pPr marL="0" lvl="0" indent="0" eaLnBrk="1" hangingPunct="1">
              <a:spcBef>
                <a:spcPct val="0"/>
              </a:spcBef>
              <a:buNone/>
            </a:pPr>
            <a:r>
              <a:rPr lang="zh-CN" altLang="en-US" sz="2000" b="1" dirty="0"/>
              <a:t>二）国家安监总局令</a:t>
            </a:r>
            <a:r>
              <a:rPr lang="en-US" altLang="zh-CN" sz="2000" b="1" dirty="0"/>
              <a:t>30</a:t>
            </a:r>
            <a:r>
              <a:rPr lang="zh-CN" altLang="en-US" sz="2000" b="1" dirty="0"/>
              <a:t>号</a:t>
            </a:r>
            <a:r>
              <a:rPr lang="en-US" altLang="zh-CN" sz="2000" b="1" dirty="0"/>
              <a:t>《</a:t>
            </a:r>
            <a:r>
              <a:rPr lang="zh-CN" altLang="en-US" sz="2000" b="1" dirty="0"/>
              <a:t>特种作业人员安全技术培训考核管理规定</a:t>
            </a:r>
            <a:r>
              <a:rPr lang="en-US" altLang="zh-CN" sz="2000" b="1" dirty="0"/>
              <a:t>》</a:t>
            </a:r>
            <a:r>
              <a:rPr lang="zh-CN" altLang="en-US" sz="2000" b="1" dirty="0"/>
              <a:t>（</a:t>
            </a:r>
            <a:r>
              <a:rPr lang="en-US" altLang="zh-CN" sz="2000" b="1" dirty="0"/>
              <a:t>2010</a:t>
            </a:r>
            <a:r>
              <a:rPr lang="zh-CN" altLang="en-US" sz="2000" b="1" dirty="0"/>
              <a:t>年</a:t>
            </a:r>
            <a:r>
              <a:rPr lang="en-US" altLang="zh-CN" sz="2000" b="1" dirty="0"/>
              <a:t>7</a:t>
            </a:r>
            <a:r>
              <a:rPr lang="zh-CN" altLang="en-US" sz="2000" b="1" dirty="0"/>
              <a:t>月</a:t>
            </a:r>
            <a:r>
              <a:rPr lang="en-US" altLang="zh-CN" sz="2000" b="1" dirty="0"/>
              <a:t>1</a:t>
            </a:r>
            <a:r>
              <a:rPr lang="zh-CN" altLang="en-US" sz="2000" b="1" dirty="0"/>
              <a:t>日实施）附件特种作业目录</a:t>
            </a:r>
          </a:p>
          <a:p>
            <a:pPr marL="0" lvl="0" indent="0" eaLnBrk="1" hangingPunct="1">
              <a:spcBef>
                <a:spcPct val="0"/>
              </a:spcBef>
              <a:buNone/>
            </a:pPr>
            <a:r>
              <a:rPr lang="zh-CN" altLang="en-US" sz="2000" b="1" dirty="0">
                <a:solidFill>
                  <a:srgbClr val="FF0000"/>
                </a:solidFill>
              </a:rPr>
              <a:t>高处作业</a:t>
            </a:r>
            <a:br>
              <a:rPr lang="zh-CN" altLang="en-US" sz="2000" dirty="0"/>
            </a:br>
            <a:r>
              <a:rPr lang="zh-CN" altLang="en-US" sz="2000" dirty="0"/>
              <a:t>　　指专门或经常在坠落高度基准面</a:t>
            </a:r>
            <a:r>
              <a:rPr lang="en-US" altLang="zh-CN" sz="2000" dirty="0"/>
              <a:t>2</a:t>
            </a:r>
            <a:r>
              <a:rPr lang="zh-CN" altLang="en-US" sz="2000" dirty="0"/>
              <a:t>米及以上有可能坠落的高处进行的作业。 </a:t>
            </a:r>
          </a:p>
          <a:p>
            <a:pPr marL="0" lvl="0" indent="0" eaLnBrk="1" hangingPunct="1">
              <a:spcBef>
                <a:spcPct val="0"/>
              </a:spcBef>
              <a:buNone/>
            </a:pPr>
            <a:r>
              <a:rPr lang="zh-CN" altLang="en-US" sz="2000" b="1" dirty="0"/>
              <a:t>三）</a:t>
            </a:r>
            <a:r>
              <a:rPr lang="en-US" altLang="zh-CN" sz="2000" b="1" dirty="0"/>
              <a:t>Q/SY1236—2009《</a:t>
            </a:r>
            <a:r>
              <a:rPr lang="zh-CN" altLang="en-US" sz="2000" b="1" dirty="0"/>
              <a:t>高处作业安全管理规范</a:t>
            </a:r>
            <a:r>
              <a:rPr lang="en-US" altLang="zh-CN" sz="2000" b="1" dirty="0"/>
              <a:t>》</a:t>
            </a:r>
            <a:endParaRPr lang="zh-CN" altLang="en-US" sz="2000" b="1" dirty="0">
              <a:solidFill>
                <a:srgbClr val="FF0000"/>
              </a:solidFill>
            </a:endParaRPr>
          </a:p>
          <a:p>
            <a:pPr marL="0" lvl="0" indent="0" eaLnBrk="1" hangingPunct="1">
              <a:spcBef>
                <a:spcPct val="0"/>
              </a:spcBef>
              <a:buNone/>
            </a:pPr>
            <a:r>
              <a:rPr lang="zh-CN" altLang="en-US" sz="2000" b="1" dirty="0">
                <a:solidFill>
                  <a:srgbClr val="FF0000"/>
                </a:solidFill>
              </a:rPr>
              <a:t>高处作业 </a:t>
            </a:r>
            <a:endParaRPr lang="en-US" altLang="zh-CN" sz="2000" dirty="0"/>
          </a:p>
          <a:p>
            <a:pPr marL="0" lvl="0" indent="0" eaLnBrk="1" hangingPunct="1">
              <a:spcBef>
                <a:spcPct val="0"/>
              </a:spcBef>
              <a:buNone/>
            </a:pPr>
            <a:r>
              <a:rPr lang="zh-CN" altLang="en-US" sz="2000" dirty="0"/>
              <a:t>在坠落高度基准面</a:t>
            </a:r>
            <a:r>
              <a:rPr lang="en-US" altLang="zh-CN" sz="2000" dirty="0"/>
              <a:t>2m </a:t>
            </a:r>
            <a:r>
              <a:rPr lang="zh-CN" altLang="en-US" sz="2000" dirty="0"/>
              <a:t>以上</a:t>
            </a:r>
            <a:r>
              <a:rPr lang="en-US" altLang="zh-CN" sz="2000" dirty="0"/>
              <a:t>(</a:t>
            </a:r>
            <a:r>
              <a:rPr lang="zh-CN" altLang="en-US" sz="2000" dirty="0"/>
              <a:t>含</a:t>
            </a:r>
            <a:r>
              <a:rPr lang="en-US" altLang="zh-CN" sz="2000" dirty="0"/>
              <a:t>2m)</a:t>
            </a:r>
            <a:r>
              <a:rPr lang="zh-CN" altLang="en-US" sz="2000" dirty="0"/>
              <a:t>位置进行的作业。</a:t>
            </a:r>
          </a:p>
        </p:txBody>
      </p:sp>
      <p:pic>
        <p:nvPicPr>
          <p:cNvPr id="16388" name="Picture 9" descr="2"/>
          <p:cNvPicPr>
            <a:picLocks noChangeAspect="1"/>
          </p:cNvPicPr>
          <p:nvPr/>
        </p:nvPicPr>
        <p:blipFill>
          <a:blip r:embed="rId2"/>
          <a:stretch>
            <a:fillRect/>
          </a:stretch>
        </p:blipFill>
        <p:spPr>
          <a:xfrm>
            <a:off x="5715000" y="1016000"/>
            <a:ext cx="2667000" cy="4699000"/>
          </a:xfrm>
          <a:prstGeom prst="rect">
            <a:avLst/>
          </a:prstGeom>
          <a:noFill/>
          <a:ln w="9525">
            <a:noFill/>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43000" y="360363"/>
            <a:ext cx="6477000" cy="4532313"/>
          </a:xfrm>
          <a:prstGeom prst="rect">
            <a:avLst/>
          </a:prstGeom>
        </p:spPr>
        <p:txBody>
          <a:bodyPr/>
          <a:lstStyle/>
          <a:p>
            <a:pPr marR="0" indent="542925" algn="just" defTabSz="914400" eaLnBrk="1" hangingPunct="1">
              <a:lnSpc>
                <a:spcPct val="160000"/>
              </a:lnSpc>
              <a:spcBef>
                <a:spcPct val="5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0" b="1" kern="1200" cap="none" spc="0" normalizeH="0" baseline="0" noProof="1">
                <a:latin typeface="Arial" panose="020B0604020202020204" pitchFamily="34" charset="0"/>
                <a:ea typeface="宋体" panose="02010600030101010101" pitchFamily="2" charset="-122"/>
                <a:cs typeface="+mn-ea"/>
                <a:sym typeface="+mn-ea"/>
              </a:rPr>
              <a:t>高处作业人员站在不牢固的结构物（如石棉瓦、木板条等）上进行作业，导致摔伤。</a:t>
            </a:r>
            <a:endParaRPr kumimoji="0" lang="zh-CN" altLang="en-US" sz="1665" kern="1200" cap="none" spc="0" normalizeH="0" baseline="0" noProof="1">
              <a:latin typeface="Arial" panose="020B0604020202020204" pitchFamily="34" charset="0"/>
              <a:ea typeface="宋体" panose="02010600030101010101" pitchFamily="2" charset="-122"/>
              <a:cs typeface="宋体" panose="02010600030101010101" pitchFamily="2" charset="-122"/>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29028" name="Picture 3" descr="DSC00500"/>
          <p:cNvPicPr>
            <a:picLocks noChangeAspect="1"/>
          </p:cNvPicPr>
          <p:nvPr/>
        </p:nvPicPr>
        <p:blipFill>
          <a:blip r:embed="rId2"/>
          <a:stretch>
            <a:fillRect/>
          </a:stretch>
        </p:blipFill>
        <p:spPr>
          <a:xfrm>
            <a:off x="2743200" y="1485900"/>
            <a:ext cx="4125913" cy="3524250"/>
          </a:xfrm>
          <a:prstGeom prst="rect">
            <a:avLst/>
          </a:prstGeom>
          <a:noFill/>
          <a:ln w="9525">
            <a:noFill/>
          </a:ln>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211263" y="696913"/>
            <a:ext cx="6477000" cy="892175"/>
          </a:xfrm>
          <a:prstGeom prst="rect">
            <a:avLst/>
          </a:prstGeom>
        </p:spPr>
        <p:txBody>
          <a:bodyPr/>
          <a:lstStyle/>
          <a:p>
            <a:pPr marR="0" indent="542925" algn="just" defTabSz="914400" eaLnBrk="1" hangingPunct="1">
              <a:lnSpc>
                <a:spcPct val="125000"/>
              </a:lnSpc>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0" b="1" kern="1200" cap="none" spc="0" normalizeH="0" baseline="0" noProof="1">
                <a:latin typeface="Arial" panose="020B0604020202020204" pitchFamily="34" charset="0"/>
                <a:ea typeface="宋体" panose="02010600030101010101" pitchFamily="2" charset="-122"/>
                <a:cs typeface="+mn-ea"/>
                <a:sym typeface="+mn-ea"/>
              </a:rPr>
              <a:t>搭设的脚手架无防护围栏、无踢脚杆，脚手板未固定，踏步间距大于</a:t>
            </a:r>
            <a:r>
              <a:rPr kumimoji="0" lang="en-US" altLang="zh-CN" sz="1660" b="1" kern="1200" cap="none" spc="0" normalizeH="0" baseline="0" noProof="1">
                <a:latin typeface="Arial" panose="020B0604020202020204" pitchFamily="34" charset="0"/>
                <a:ea typeface="宋体" panose="02010600030101010101" pitchFamily="2" charset="-122"/>
                <a:cs typeface="+mn-ea"/>
                <a:sym typeface="+mn-ea"/>
              </a:rPr>
              <a:t>400mm</a:t>
            </a:r>
            <a:r>
              <a:rPr kumimoji="0" lang="zh-CN" altLang="en-US" sz="1660" b="1" kern="1200" cap="none" spc="0" normalizeH="0" baseline="0" noProof="1">
                <a:latin typeface="Arial" panose="020B0604020202020204" pitchFamily="34" charset="0"/>
                <a:ea typeface="宋体" panose="02010600030101010101" pitchFamily="2" charset="-122"/>
                <a:cs typeface="+mn-ea"/>
                <a:sym typeface="+mn-ea"/>
              </a:rPr>
              <a:t>。</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30052" name="Picture 11" descr="DSC01825"/>
          <p:cNvPicPr>
            <a:picLocks noChangeAspect="1"/>
          </p:cNvPicPr>
          <p:nvPr/>
        </p:nvPicPr>
        <p:blipFill>
          <a:blip r:embed="rId2"/>
          <a:stretch>
            <a:fillRect/>
          </a:stretch>
        </p:blipFill>
        <p:spPr>
          <a:xfrm>
            <a:off x="914400" y="1638300"/>
            <a:ext cx="3427413" cy="3327400"/>
          </a:xfrm>
          <a:prstGeom prst="rect">
            <a:avLst/>
          </a:prstGeom>
          <a:noFill/>
          <a:ln w="9525">
            <a:noFill/>
          </a:ln>
        </p:spPr>
      </p:pic>
      <p:pic>
        <p:nvPicPr>
          <p:cNvPr id="130053" name="Picture 10" descr="DSCN0883"/>
          <p:cNvPicPr>
            <a:picLocks noChangeAspect="1"/>
          </p:cNvPicPr>
          <p:nvPr/>
        </p:nvPicPr>
        <p:blipFill>
          <a:blip r:embed="rId3"/>
          <a:stretch>
            <a:fillRect/>
          </a:stretch>
        </p:blipFill>
        <p:spPr>
          <a:xfrm>
            <a:off x="4724400" y="1562100"/>
            <a:ext cx="3621088" cy="3382963"/>
          </a:xfrm>
          <a:prstGeom prst="rect">
            <a:avLst/>
          </a:prstGeom>
          <a:noFill/>
          <a:ln w="9525">
            <a:noFill/>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211263" y="696913"/>
            <a:ext cx="6477000" cy="892175"/>
          </a:xfrm>
          <a:prstGeom prst="rect">
            <a:avLst/>
          </a:prstGeom>
        </p:spPr>
        <p:txBody>
          <a:bodyPr/>
          <a:lstStyle/>
          <a:p>
            <a:pPr marR="0" indent="542925" algn="just" defTabSz="914400" eaLnBrk="1" hangingPunct="1">
              <a:lnSpc>
                <a:spcPct val="125000"/>
              </a:lnSpc>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0" b="1" kern="0" cap="none" spc="0" normalizeH="0" baseline="0" noProof="0" dirty="0">
                <a:solidFill>
                  <a:srgbClr val="5B161B"/>
                </a:solidFill>
                <a:latin typeface="宋体" panose="02010600030101010101" pitchFamily="2" charset="-122"/>
                <a:ea typeface="+mn-ea"/>
                <a:cs typeface="+mn-cs"/>
                <a:sym typeface="+mn-ea"/>
              </a:rPr>
              <a:t>跳板没有铺满，</a:t>
            </a:r>
            <a:r>
              <a:rPr kumimoji="0" lang="zh-CN" altLang="en-US" sz="1660" b="1" kern="0" cap="none" spc="0" normalizeH="0" baseline="0" noProof="0" dirty="0">
                <a:solidFill>
                  <a:srgbClr val="5B161B"/>
                </a:solidFill>
                <a:latin typeface="+mn-lt"/>
                <a:ea typeface="+mn-ea"/>
                <a:cs typeface="+mn-cs"/>
                <a:sym typeface="+mn-ea"/>
              </a:rPr>
              <a:t>不合格脚手架</a:t>
            </a:r>
            <a:r>
              <a:rPr kumimoji="0" lang="zh-CN" altLang="en-US" sz="1660" b="1" kern="0" cap="none" spc="0" normalizeH="0" baseline="0" noProof="0" dirty="0">
                <a:solidFill>
                  <a:srgbClr val="5B161B"/>
                </a:solidFill>
                <a:latin typeface="宋体" panose="02010600030101010101" pitchFamily="2" charset="-122"/>
                <a:ea typeface="+mn-ea"/>
                <a:cs typeface="+mn-cs"/>
                <a:sym typeface="+mn-ea"/>
              </a:rPr>
              <a:t>。</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31076" name="Picture 6" descr="DSCN0822"/>
          <p:cNvPicPr>
            <a:picLocks noChangeAspect="1"/>
          </p:cNvPicPr>
          <p:nvPr/>
        </p:nvPicPr>
        <p:blipFill>
          <a:blip r:embed="rId2"/>
          <a:stretch>
            <a:fillRect/>
          </a:stretch>
        </p:blipFill>
        <p:spPr>
          <a:xfrm>
            <a:off x="914400" y="1258888"/>
            <a:ext cx="3181350" cy="3827462"/>
          </a:xfrm>
          <a:prstGeom prst="rect">
            <a:avLst/>
          </a:prstGeom>
          <a:noFill/>
          <a:ln w="9525">
            <a:noFill/>
          </a:ln>
        </p:spPr>
      </p:pic>
      <p:pic>
        <p:nvPicPr>
          <p:cNvPr id="131077" name="Picture 7" descr="不合格脚手架3"/>
          <p:cNvPicPr>
            <a:picLocks noChangeAspect="1"/>
          </p:cNvPicPr>
          <p:nvPr/>
        </p:nvPicPr>
        <p:blipFill>
          <a:blip r:embed="rId3"/>
          <a:stretch>
            <a:fillRect/>
          </a:stretch>
        </p:blipFill>
        <p:spPr>
          <a:xfrm>
            <a:off x="4419600" y="1257300"/>
            <a:ext cx="3783013" cy="3843338"/>
          </a:xfrm>
          <a:prstGeom prst="rect">
            <a:avLst/>
          </a:prstGeom>
          <a:noFill/>
          <a:ln w="9525">
            <a:noFill/>
          </a:ln>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09600" y="647700"/>
            <a:ext cx="6477000" cy="485775"/>
          </a:xfrm>
          <a:prstGeom prst="rect">
            <a:avLst/>
          </a:prstGeom>
        </p:spPr>
        <p:txBody>
          <a:bodyPr/>
          <a:lstStyle/>
          <a:p>
            <a:pPr marR="0" indent="542925" algn="just" defTabSz="914400" eaLnBrk="1" hangingPunct="1">
              <a:lnSpc>
                <a:spcPct val="125000"/>
              </a:lnSpc>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32100" name="Picture 3" descr="{8FA7DF23-594C-44F8-AFE9-CFA8E17F8671}"/>
          <p:cNvPicPr>
            <a:picLocks noChangeAspect="1"/>
          </p:cNvPicPr>
          <p:nvPr/>
        </p:nvPicPr>
        <p:blipFill>
          <a:blip r:embed="rId2"/>
          <a:stretch>
            <a:fillRect/>
          </a:stretch>
        </p:blipFill>
        <p:spPr>
          <a:xfrm>
            <a:off x="228600" y="647700"/>
            <a:ext cx="4267200" cy="2597150"/>
          </a:xfrm>
          <a:prstGeom prst="rect">
            <a:avLst/>
          </a:prstGeom>
          <a:noFill/>
          <a:ln w="9525">
            <a:noFill/>
          </a:ln>
        </p:spPr>
      </p:pic>
      <p:pic>
        <p:nvPicPr>
          <p:cNvPr id="132101" name="Picture 4" descr="{9AAABBE7-A872-440C-A0EE-0CE27C4F00FE}"/>
          <p:cNvPicPr>
            <a:picLocks noChangeAspect="1"/>
          </p:cNvPicPr>
          <p:nvPr/>
        </p:nvPicPr>
        <p:blipFill>
          <a:blip r:embed="rId3"/>
          <a:stretch>
            <a:fillRect/>
          </a:stretch>
        </p:blipFill>
        <p:spPr>
          <a:xfrm>
            <a:off x="4876800" y="647700"/>
            <a:ext cx="3886200" cy="2447925"/>
          </a:xfrm>
          <a:prstGeom prst="rect">
            <a:avLst/>
          </a:prstGeom>
          <a:noFill/>
          <a:ln w="9525">
            <a:noFill/>
          </a:ln>
        </p:spPr>
      </p:pic>
      <p:pic>
        <p:nvPicPr>
          <p:cNvPr id="132102" name="Picture 5" descr="{72109851-4606-46D3-BBD9-C642CA3098CE}"/>
          <p:cNvPicPr>
            <a:picLocks noChangeAspect="1"/>
          </p:cNvPicPr>
          <p:nvPr/>
        </p:nvPicPr>
        <p:blipFill>
          <a:blip r:embed="rId4"/>
          <a:stretch>
            <a:fillRect/>
          </a:stretch>
        </p:blipFill>
        <p:spPr>
          <a:xfrm>
            <a:off x="4876800" y="3086100"/>
            <a:ext cx="3886200" cy="2549525"/>
          </a:xfrm>
          <a:prstGeom prst="rect">
            <a:avLst/>
          </a:prstGeom>
          <a:noFill/>
          <a:ln w="9525">
            <a:noFill/>
          </a:ln>
        </p:spPr>
      </p:pic>
      <p:pic>
        <p:nvPicPr>
          <p:cNvPr id="132103" name="Picture 6" descr="{B4DB5F93-5741-405C-9DE5-5B06FCD3BCBD}"/>
          <p:cNvPicPr>
            <a:picLocks noChangeAspect="1"/>
          </p:cNvPicPr>
          <p:nvPr/>
        </p:nvPicPr>
        <p:blipFill>
          <a:blip r:embed="rId5"/>
          <a:stretch>
            <a:fillRect/>
          </a:stretch>
        </p:blipFill>
        <p:spPr>
          <a:xfrm>
            <a:off x="228600" y="3162300"/>
            <a:ext cx="4267200" cy="2536825"/>
          </a:xfrm>
          <a:prstGeom prst="rect">
            <a:avLst/>
          </a:prstGeom>
          <a:noFill/>
          <a:ln w="9525">
            <a:noFill/>
          </a:ln>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3400" y="1181100"/>
            <a:ext cx="6477000" cy="892175"/>
          </a:xfrm>
          <a:prstGeom prst="rect">
            <a:avLst/>
          </a:prstGeom>
        </p:spPr>
        <p:txBody>
          <a:bodyPr/>
          <a:lstStyle/>
          <a:p>
            <a:pPr marR="0" indent="542925" algn="just" defTabSz="914400" eaLnBrk="1" hangingPunct="1">
              <a:lnSpc>
                <a:spcPct val="125000"/>
              </a:lnSpc>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33124" name="Picture 2" descr="图片26"/>
          <p:cNvPicPr>
            <a:picLocks noChangeAspect="1"/>
          </p:cNvPicPr>
          <p:nvPr/>
        </p:nvPicPr>
        <p:blipFill>
          <a:blip r:embed="rId2"/>
          <a:stretch>
            <a:fillRect/>
          </a:stretch>
        </p:blipFill>
        <p:spPr>
          <a:xfrm>
            <a:off x="762000" y="2324100"/>
            <a:ext cx="3352800" cy="2235200"/>
          </a:xfrm>
          <a:prstGeom prst="rect">
            <a:avLst/>
          </a:prstGeom>
          <a:noFill/>
          <a:ln w="9525">
            <a:noFill/>
          </a:ln>
        </p:spPr>
      </p:pic>
      <p:pic>
        <p:nvPicPr>
          <p:cNvPr id="133125" name="Picture 2" descr="图片7"/>
          <p:cNvPicPr>
            <a:picLocks noChangeAspect="1"/>
          </p:cNvPicPr>
          <p:nvPr/>
        </p:nvPicPr>
        <p:blipFill>
          <a:blip r:embed="rId3"/>
          <a:stretch>
            <a:fillRect/>
          </a:stretch>
        </p:blipFill>
        <p:spPr>
          <a:xfrm>
            <a:off x="4800600" y="2324100"/>
            <a:ext cx="3429000" cy="2235200"/>
          </a:xfrm>
          <a:prstGeom prst="rect">
            <a:avLst/>
          </a:prstGeom>
          <a:noFill/>
          <a:ln w="9525">
            <a:noFill/>
          </a:ln>
        </p:spPr>
      </p:pic>
      <p:sp>
        <p:nvSpPr>
          <p:cNvPr id="133126" name="AutoShape 3"/>
          <p:cNvSpPr/>
          <p:nvPr/>
        </p:nvSpPr>
        <p:spPr>
          <a:xfrm>
            <a:off x="3352800" y="1562100"/>
            <a:ext cx="4953000" cy="635000"/>
          </a:xfrm>
          <a:prstGeom prst="horizontalScroll">
            <a:avLst>
              <a:gd name="adj" fmla="val 12500"/>
            </a:avLst>
          </a:prstGeom>
          <a:solidFill>
            <a:schemeClr val="accent1"/>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rgbClr val="FF0000"/>
                </a:solidFill>
              </a:rPr>
              <a:t>你会一直都这么幸运下去吗？</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43000" y="342900"/>
            <a:ext cx="6477000" cy="4532313"/>
          </a:xfrm>
          <a:prstGeom prst="rect">
            <a:avLst/>
          </a:prstGeom>
        </p:spPr>
        <p:txBody>
          <a:bodyPr/>
          <a:lstStyle/>
          <a:p>
            <a:pPr marR="0" indent="542925" algn="just" defTabSz="914400" eaLnBrk="1" hangingPunct="1">
              <a:lnSpc>
                <a:spcPct val="160000"/>
              </a:lnSpc>
              <a:spcBef>
                <a:spcPct val="5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endParaRPr kumimoji="0" lang="zh-CN" altLang="en-US" sz="1665" kern="1200" cap="none" spc="0" normalizeH="0" baseline="0" noProof="1">
              <a:latin typeface="Arial" panose="020B0604020202020204" pitchFamily="34" charset="0"/>
              <a:ea typeface="宋体" panose="02010600030101010101" pitchFamily="2" charset="-122"/>
              <a:cs typeface="宋体" panose="02010600030101010101" pitchFamily="2" charset="-122"/>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34148" name="Picture 2" descr="L_ZEX]HE3RY)6WU`{A@R)_T"/>
          <p:cNvPicPr>
            <a:picLocks noChangeAspect="1"/>
          </p:cNvPicPr>
          <p:nvPr/>
        </p:nvPicPr>
        <p:blipFill>
          <a:blip r:embed="rId2"/>
          <a:stretch>
            <a:fillRect/>
          </a:stretch>
        </p:blipFill>
        <p:spPr>
          <a:xfrm>
            <a:off x="609600" y="1104900"/>
            <a:ext cx="3581400" cy="2006600"/>
          </a:xfrm>
          <a:prstGeom prst="rect">
            <a:avLst/>
          </a:prstGeom>
          <a:noFill/>
          <a:ln w="9525">
            <a:noFill/>
          </a:ln>
        </p:spPr>
      </p:pic>
      <p:pic>
        <p:nvPicPr>
          <p:cNvPr id="134149" name="Picture 4" descr="DSCN0856"/>
          <p:cNvPicPr>
            <a:picLocks noChangeAspect="1"/>
          </p:cNvPicPr>
          <p:nvPr/>
        </p:nvPicPr>
        <p:blipFill>
          <a:blip r:embed="rId3"/>
          <a:stretch>
            <a:fillRect/>
          </a:stretch>
        </p:blipFill>
        <p:spPr>
          <a:xfrm>
            <a:off x="4800600" y="1104900"/>
            <a:ext cx="3581400" cy="1981200"/>
          </a:xfrm>
          <a:prstGeom prst="rect">
            <a:avLst/>
          </a:prstGeom>
          <a:noFill/>
          <a:ln w="9525">
            <a:noFill/>
          </a:ln>
        </p:spPr>
      </p:pic>
      <p:pic>
        <p:nvPicPr>
          <p:cNvPr id="134150" name="Picture 5"/>
          <p:cNvPicPr>
            <a:picLocks noChangeAspect="1"/>
          </p:cNvPicPr>
          <p:nvPr/>
        </p:nvPicPr>
        <p:blipFill>
          <a:blip r:embed="rId4"/>
          <a:stretch>
            <a:fillRect/>
          </a:stretch>
        </p:blipFill>
        <p:spPr>
          <a:xfrm>
            <a:off x="609600" y="3390900"/>
            <a:ext cx="3581400" cy="1943100"/>
          </a:xfrm>
          <a:prstGeom prst="rect">
            <a:avLst/>
          </a:prstGeom>
          <a:noFill/>
          <a:ln w="9525">
            <a:noFill/>
          </a:ln>
        </p:spPr>
      </p:pic>
      <p:pic>
        <p:nvPicPr>
          <p:cNvPr id="134151" name="Picture 3" descr="DSCF0176"/>
          <p:cNvPicPr>
            <a:picLocks noChangeAspect="1"/>
          </p:cNvPicPr>
          <p:nvPr/>
        </p:nvPicPr>
        <p:blipFill>
          <a:blip r:embed="rId5"/>
          <a:stretch>
            <a:fillRect/>
          </a:stretch>
        </p:blipFill>
        <p:spPr>
          <a:xfrm>
            <a:off x="4800600" y="3390900"/>
            <a:ext cx="3581400" cy="1922463"/>
          </a:xfrm>
          <a:prstGeom prst="rect">
            <a:avLst/>
          </a:prstGeom>
          <a:noFill/>
          <a:ln w="9525">
            <a:noFill/>
          </a:ln>
        </p:spPr>
      </p:pic>
      <p:sp>
        <p:nvSpPr>
          <p:cNvPr id="134152" name="AutoShape 7"/>
          <p:cNvSpPr/>
          <p:nvPr/>
        </p:nvSpPr>
        <p:spPr>
          <a:xfrm>
            <a:off x="3505200" y="2400300"/>
            <a:ext cx="2438400" cy="1714500"/>
          </a:xfrm>
          <a:prstGeom prst="irregularSeal1">
            <a:avLst/>
          </a:prstGeom>
          <a:solidFill>
            <a:schemeClr val="accent1"/>
          </a:solidFill>
          <a:ln w="9525" cap="flat" cmpd="sng">
            <a:solidFill>
              <a:schemeClr val="tx1"/>
            </a:solidFill>
            <a:prstDash val="solid"/>
            <a:bevel/>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1800" b="1" dirty="0">
                <a:solidFill>
                  <a:srgbClr val="990000"/>
                </a:solidFill>
              </a:rPr>
              <a:t>施工现场的“牛人”</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990600" y="266700"/>
            <a:ext cx="6477000" cy="438150"/>
          </a:xfrm>
          <a:prstGeom prst="rect">
            <a:avLst/>
          </a:prstGeom>
        </p:spPr>
        <p:txBody>
          <a:bodyPr/>
          <a:lstStyle/>
          <a:p>
            <a:pPr marR="0" indent="542925" algn="just" defTabSz="914400" eaLnBrk="1" hangingPunct="1">
              <a:lnSpc>
                <a:spcPct val="160000"/>
              </a:lnSpc>
              <a:spcBef>
                <a:spcPct val="5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endParaRPr kumimoji="0" lang="zh-CN" altLang="en-US" sz="1665" kern="1200" cap="none" spc="0" normalizeH="0" baseline="0" noProof="1">
              <a:latin typeface="Arial" panose="020B0604020202020204" pitchFamily="34" charset="0"/>
              <a:ea typeface="宋体" panose="02010600030101010101" pitchFamily="2" charset="-122"/>
              <a:cs typeface="宋体" panose="02010600030101010101" pitchFamily="2" charset="-122"/>
            </a:endParaRPr>
          </a:p>
        </p:txBody>
      </p:sp>
      <p:sp>
        <p:nvSpPr>
          <p:cNvPr id="7"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35172" name="Picture 7" descr="0610song3"/>
          <p:cNvPicPr>
            <a:picLocks noChangeAspect="1"/>
          </p:cNvPicPr>
          <p:nvPr/>
        </p:nvPicPr>
        <p:blipFill>
          <a:blip r:embed="rId2"/>
          <a:stretch>
            <a:fillRect/>
          </a:stretch>
        </p:blipFill>
        <p:spPr>
          <a:xfrm>
            <a:off x="0" y="876300"/>
            <a:ext cx="3200400" cy="2138363"/>
          </a:xfrm>
          <a:prstGeom prst="rect">
            <a:avLst/>
          </a:prstGeom>
          <a:noFill/>
          <a:ln w="9525">
            <a:noFill/>
          </a:ln>
        </p:spPr>
      </p:pic>
      <p:pic>
        <p:nvPicPr>
          <p:cNvPr id="135173" name="Picture 4" descr="95`~]80H45]]K3RF`HG($8S"/>
          <p:cNvPicPr>
            <a:picLocks noChangeAspect="1"/>
          </p:cNvPicPr>
          <p:nvPr/>
        </p:nvPicPr>
        <p:blipFill>
          <a:blip r:embed="rId3"/>
          <a:stretch>
            <a:fillRect/>
          </a:stretch>
        </p:blipFill>
        <p:spPr>
          <a:xfrm>
            <a:off x="3276600" y="876300"/>
            <a:ext cx="3200400" cy="2166938"/>
          </a:xfrm>
          <a:prstGeom prst="rect">
            <a:avLst/>
          </a:prstGeom>
          <a:noFill/>
          <a:ln w="9525">
            <a:noFill/>
          </a:ln>
        </p:spPr>
      </p:pic>
      <p:pic>
        <p:nvPicPr>
          <p:cNvPr id="135174" name="Picture 3" descr="R{$64GGLO@Z9{ZO%WOA[1F2"/>
          <p:cNvPicPr>
            <a:picLocks noChangeAspect="1"/>
          </p:cNvPicPr>
          <p:nvPr/>
        </p:nvPicPr>
        <p:blipFill>
          <a:blip r:embed="rId4"/>
          <a:stretch>
            <a:fillRect/>
          </a:stretch>
        </p:blipFill>
        <p:spPr>
          <a:xfrm>
            <a:off x="6553200" y="876300"/>
            <a:ext cx="2847975" cy="2133600"/>
          </a:xfrm>
          <a:prstGeom prst="rect">
            <a:avLst/>
          </a:prstGeom>
          <a:noFill/>
          <a:ln w="9525">
            <a:noFill/>
          </a:ln>
        </p:spPr>
      </p:pic>
      <p:pic>
        <p:nvPicPr>
          <p:cNvPr id="135175" name="Picture 2"/>
          <p:cNvPicPr>
            <a:picLocks noChangeAspect="1"/>
          </p:cNvPicPr>
          <p:nvPr/>
        </p:nvPicPr>
        <p:blipFill>
          <a:blip r:embed="rId5"/>
          <a:stretch>
            <a:fillRect/>
          </a:stretch>
        </p:blipFill>
        <p:spPr>
          <a:xfrm>
            <a:off x="4419600" y="3390900"/>
            <a:ext cx="3200400" cy="2133600"/>
          </a:xfrm>
          <a:prstGeom prst="rect">
            <a:avLst/>
          </a:prstGeom>
          <a:noFill/>
          <a:ln w="9525">
            <a:noFill/>
          </a:ln>
        </p:spPr>
      </p:pic>
      <p:pic>
        <p:nvPicPr>
          <p:cNvPr id="135176" name="Picture 22" descr="厉害"/>
          <p:cNvPicPr>
            <a:picLocks noChangeAspect="1"/>
          </p:cNvPicPr>
          <p:nvPr/>
        </p:nvPicPr>
        <p:blipFill>
          <a:blip r:embed="rId6"/>
          <a:stretch>
            <a:fillRect/>
          </a:stretch>
        </p:blipFill>
        <p:spPr>
          <a:xfrm>
            <a:off x="7924800" y="3467100"/>
            <a:ext cx="1428750" cy="1428750"/>
          </a:xfrm>
          <a:prstGeom prst="rect">
            <a:avLst/>
          </a:prstGeom>
          <a:noFill/>
          <a:ln w="9525">
            <a:noFill/>
          </a:ln>
        </p:spPr>
      </p:pic>
      <p:pic>
        <p:nvPicPr>
          <p:cNvPr id="135177" name="Picture 19" descr="IMG_1515"/>
          <p:cNvPicPr>
            <a:picLocks noChangeAspect="1"/>
          </p:cNvPicPr>
          <p:nvPr/>
        </p:nvPicPr>
        <p:blipFill>
          <a:blip r:embed="rId7"/>
          <a:stretch>
            <a:fillRect/>
          </a:stretch>
        </p:blipFill>
        <p:spPr>
          <a:xfrm>
            <a:off x="838200" y="3162300"/>
            <a:ext cx="3025775" cy="2347913"/>
          </a:xfrm>
          <a:prstGeom prst="rect">
            <a:avLst/>
          </a:prstGeom>
          <a:noFill/>
          <a:ln w="9525">
            <a:noFill/>
          </a:ln>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143000" y="228864"/>
            <a:ext cx="6858000" cy="533135"/>
          </a:xfrm>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5" b="0"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补充知识</a:t>
            </a:r>
          </a:p>
        </p:txBody>
      </p:sp>
      <p:pic>
        <p:nvPicPr>
          <p:cNvPr id="136195" name="Picture 5" descr="u=41514914,746638472&amp;fm=0&amp;gp=2"/>
          <p:cNvPicPr>
            <a:picLocks noChangeAspect="1"/>
          </p:cNvPicPr>
          <p:nvPr/>
        </p:nvPicPr>
        <p:blipFill>
          <a:blip r:embed="rId3">
            <a:clrChange>
              <a:clrFrom>
                <a:srgbClr val="FFFFFF"/>
              </a:clrFrom>
              <a:clrTo>
                <a:srgbClr val="FFFFFF">
                  <a:alpha val="0"/>
                </a:srgbClr>
              </a:clrTo>
            </a:clrChange>
          </a:blip>
          <a:stretch>
            <a:fillRect/>
          </a:stretch>
        </p:blipFill>
        <p:spPr>
          <a:xfrm>
            <a:off x="3492500" y="1333500"/>
            <a:ext cx="2341563" cy="1890713"/>
          </a:xfrm>
          <a:prstGeom prst="rect">
            <a:avLst/>
          </a:prstGeom>
          <a:noFill/>
          <a:ln w="9525">
            <a:noFill/>
          </a:ln>
        </p:spPr>
      </p:pic>
      <p:sp>
        <p:nvSpPr>
          <p:cNvPr id="136196" name="Rectangle 7"/>
          <p:cNvSpPr/>
          <p:nvPr/>
        </p:nvSpPr>
        <p:spPr>
          <a:xfrm>
            <a:off x="3492500" y="1778000"/>
            <a:ext cx="1860550"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621030" lvl="0" indent="-621030" algn="ctr" eaLnBrk="1" hangingPunct="1">
              <a:buClr>
                <a:schemeClr val="accent1"/>
              </a:buClr>
              <a:buSzPct val="80000"/>
              <a:buFont typeface="Wingdings" panose="05000000000000000000" pitchFamily="2" charset="2"/>
              <a:buNone/>
            </a:pPr>
            <a:r>
              <a:rPr lang="zh-CN" altLang="en-US" sz="3300" b="1" dirty="0">
                <a:solidFill>
                  <a:srgbClr val="FF0000"/>
                </a:solidFill>
                <a:latin typeface="华文中宋" panose="02010600040101010101" pitchFamily="2" charset="-122"/>
                <a:ea typeface="华文中宋" panose="02010600040101010101" pitchFamily="2" charset="-122"/>
              </a:rPr>
              <a:t>防落物</a:t>
            </a:r>
          </a:p>
        </p:txBody>
      </p:sp>
      <p:pic>
        <p:nvPicPr>
          <p:cNvPr id="136197" name="Picture 8" descr="5"/>
          <p:cNvPicPr>
            <a:picLocks noChangeAspect="1"/>
          </p:cNvPicPr>
          <p:nvPr/>
        </p:nvPicPr>
        <p:blipFill>
          <a:blip r:embed="rId4"/>
          <a:stretch>
            <a:fillRect/>
          </a:stretch>
        </p:blipFill>
        <p:spPr>
          <a:xfrm>
            <a:off x="1143000" y="3086100"/>
            <a:ext cx="3116263" cy="2347913"/>
          </a:xfrm>
          <a:prstGeom prst="rect">
            <a:avLst/>
          </a:prstGeom>
          <a:noFill/>
          <a:ln w="9525">
            <a:noFill/>
          </a:ln>
        </p:spPr>
      </p:pic>
      <p:pic>
        <p:nvPicPr>
          <p:cNvPr id="136198" name="Picture 9" descr="4"/>
          <p:cNvPicPr>
            <a:picLocks noChangeAspect="1"/>
          </p:cNvPicPr>
          <p:nvPr/>
        </p:nvPicPr>
        <p:blipFill>
          <a:blip r:embed="rId5"/>
          <a:stretch>
            <a:fillRect/>
          </a:stretch>
        </p:blipFill>
        <p:spPr>
          <a:xfrm>
            <a:off x="4953000" y="3176588"/>
            <a:ext cx="3238500" cy="2497137"/>
          </a:xfrm>
          <a:prstGeom prst="rect">
            <a:avLst/>
          </a:prstGeom>
          <a:noFill/>
          <a:ln w="9525">
            <a:noFill/>
          </a:ln>
        </p:spPr>
      </p:pic>
      <p:pic>
        <p:nvPicPr>
          <p:cNvPr id="157707" name="Picture 11" descr="u=681809644,4287440117&amp;fm=0&amp;gp=10"/>
          <p:cNvPicPr>
            <a:picLocks noChangeAspect="1"/>
          </p:cNvPicPr>
          <p:nvPr/>
        </p:nvPicPr>
        <p:blipFill>
          <a:blip r:embed="rId6">
            <a:clrChange>
              <a:clrFrom>
                <a:srgbClr val="FFFFFF"/>
              </a:clrFrom>
              <a:clrTo>
                <a:srgbClr val="FFFFFF">
                  <a:alpha val="0"/>
                </a:srgbClr>
              </a:clrTo>
            </a:clrChange>
          </a:blip>
          <a:stretch>
            <a:fillRect/>
          </a:stretch>
        </p:blipFill>
        <p:spPr>
          <a:xfrm rot="-2400000">
            <a:off x="4233863" y="687388"/>
            <a:ext cx="1905000" cy="12001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7707"/>
                                        </p:tgtEl>
                                        <p:attrNameLst>
                                          <p:attrName>style.visibility</p:attrName>
                                        </p:attrNameLst>
                                      </p:cBhvr>
                                      <p:to>
                                        <p:strVal val="visible"/>
                                      </p:to>
                                    </p:set>
                                    <p:animEffect transition="in" filter="fade">
                                      <p:cBhvr>
                                        <p:cTn id="7" dur="1000"/>
                                        <p:tgtEl>
                                          <p:spTgt spid="157707"/>
                                        </p:tgtEl>
                                      </p:cBhvr>
                                    </p:animEffect>
                                    <p:anim calcmode="lin" valueType="num">
                                      <p:cBhvr>
                                        <p:cTn id="8" dur="1000" fill="hold"/>
                                        <p:tgtEl>
                                          <p:spTgt spid="157707"/>
                                        </p:tgtEl>
                                        <p:attrNameLst>
                                          <p:attrName>ppt_x</p:attrName>
                                        </p:attrNameLst>
                                      </p:cBhvr>
                                      <p:tavLst>
                                        <p:tav tm="0">
                                          <p:val>
                                            <p:strVal val="#ppt_x"/>
                                          </p:val>
                                        </p:tav>
                                        <p:tav tm="100000">
                                          <p:val>
                                            <p:strVal val="#ppt_x"/>
                                          </p:val>
                                        </p:tav>
                                      </p:tavLst>
                                    </p:anim>
                                    <p:anim calcmode="lin" valueType="num">
                                      <p:cBhvr>
                                        <p:cTn id="9" dur="1000" fill="hold"/>
                                        <p:tgtEl>
                                          <p:spTgt spid="15770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57707"/>
                                        </p:tgtEl>
                                      </p:cBhvr>
                                    </p:animEffect>
                                    <p:animScale>
                                      <p:cBhvr>
                                        <p:cTn id="13" dur="250" autoRev="1" fill="hold"/>
                                        <p:tgtEl>
                                          <p:spTgt spid="15770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p:nvPr/>
        </p:nvSpPr>
        <p:spPr>
          <a:xfrm>
            <a:off x="2032000" y="381000"/>
            <a:ext cx="43815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zh-CN" sz="2000" b="1" dirty="0">
                <a:solidFill>
                  <a:schemeClr val="bg1"/>
                </a:solidFill>
              </a:rPr>
              <a:t>Falling Objects Prevention</a:t>
            </a:r>
            <a:r>
              <a:rPr lang="zh-CN" altLang="en-US" sz="2000" b="1" dirty="0">
                <a:solidFill>
                  <a:schemeClr val="bg1"/>
                </a:solidFill>
              </a:rPr>
              <a:t>防落物</a:t>
            </a:r>
          </a:p>
        </p:txBody>
      </p:sp>
      <p:sp>
        <p:nvSpPr>
          <p:cNvPr id="138243" name="Text Box 3"/>
          <p:cNvSpPr txBox="1"/>
          <p:nvPr/>
        </p:nvSpPr>
        <p:spPr>
          <a:xfrm>
            <a:off x="1143000" y="889000"/>
            <a:ext cx="6959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266700" lvl="0" indent="-266700" eaLnBrk="1" hangingPunct="1">
              <a:spcBef>
                <a:spcPct val="0"/>
              </a:spcBef>
              <a:buNone/>
            </a:pPr>
            <a:r>
              <a:rPr lang="en-US" altLang="zh-CN" sz="2000" b="1" dirty="0">
                <a:solidFill>
                  <a:schemeClr val="tx2"/>
                </a:solidFill>
                <a:latin typeface="黑体" panose="02010609060101010101" pitchFamily="49" charset="-122"/>
                <a:ea typeface="黑体" panose="02010609060101010101" pitchFamily="49" charset="-122"/>
              </a:rPr>
              <a:t>1.</a:t>
            </a:r>
            <a:r>
              <a:rPr lang="zh-CN" altLang="en-US" sz="2000" b="1" dirty="0">
                <a:solidFill>
                  <a:schemeClr val="tx2"/>
                </a:solidFill>
                <a:latin typeface="黑体" panose="02010609060101010101" pitchFamily="49" charset="-122"/>
                <a:ea typeface="黑体" panose="02010609060101010101" pitchFamily="49" charset="-122"/>
              </a:rPr>
              <a:t>检查构筑物或设备设施，确保无松脱部件，以防坠落。</a:t>
            </a:r>
          </a:p>
        </p:txBody>
      </p:sp>
      <p:pic>
        <p:nvPicPr>
          <p:cNvPr id="138244" name="Picture 4" descr="100_1323"/>
          <p:cNvPicPr preferRelativeResize="0"/>
          <p:nvPr/>
        </p:nvPicPr>
        <p:blipFill>
          <a:blip r:embed="rId2"/>
          <a:stretch>
            <a:fillRect/>
          </a:stretch>
        </p:blipFill>
        <p:spPr>
          <a:xfrm>
            <a:off x="1419225" y="2076450"/>
            <a:ext cx="2220913" cy="3181350"/>
          </a:xfrm>
          <a:prstGeom prst="rect">
            <a:avLst/>
          </a:prstGeom>
          <a:noFill/>
          <a:ln w="9525" cap="flat" cmpd="sng">
            <a:solidFill>
              <a:srgbClr val="006600"/>
            </a:solidFill>
            <a:prstDash val="solid"/>
            <a:miter/>
            <a:headEnd type="none" w="med" len="med"/>
            <a:tailEnd type="none" w="med" len="med"/>
          </a:ln>
        </p:spPr>
      </p:pic>
      <p:pic>
        <p:nvPicPr>
          <p:cNvPr id="138245" name="Picture 5" descr="ipis"/>
          <p:cNvPicPr preferRelativeResize="0"/>
          <p:nvPr/>
        </p:nvPicPr>
        <p:blipFill>
          <a:blip r:embed="rId3"/>
          <a:stretch>
            <a:fillRect/>
          </a:stretch>
        </p:blipFill>
        <p:spPr>
          <a:xfrm>
            <a:off x="5532438" y="2076450"/>
            <a:ext cx="2370137" cy="3181350"/>
          </a:xfrm>
          <a:prstGeom prst="rect">
            <a:avLst/>
          </a:prstGeom>
          <a:noFill/>
          <a:ln w="9525" cap="flat" cmpd="sng">
            <a:solidFill>
              <a:srgbClr val="6600FF"/>
            </a:solidFill>
            <a:prstDash val="solid"/>
            <a:miter/>
            <a:headEnd type="none" w="med" len="med"/>
            <a:tailEnd type="none" w="med" len="med"/>
          </a:ln>
        </p:spPr>
      </p:pic>
      <p:pic>
        <p:nvPicPr>
          <p:cNvPr id="138246" name="Picture 6" descr="DSC00534"/>
          <p:cNvPicPr preferRelativeResize="0"/>
          <p:nvPr/>
        </p:nvPicPr>
        <p:blipFill>
          <a:blip r:embed="rId4"/>
          <a:stretch>
            <a:fillRect/>
          </a:stretch>
        </p:blipFill>
        <p:spPr>
          <a:xfrm>
            <a:off x="3671888" y="2076450"/>
            <a:ext cx="2341562" cy="3181350"/>
          </a:xfrm>
          <a:prstGeom prst="rect">
            <a:avLst/>
          </a:prstGeom>
          <a:noFill/>
          <a:ln w="9525" cap="flat" cmpd="sng">
            <a:solidFill>
              <a:srgbClr val="006600"/>
            </a:solidFill>
            <a:prstDash val="solid"/>
            <a:miter/>
            <a:headEnd type="none" w="med" len="med"/>
            <a:tailEnd type="none" w="med" len="med"/>
          </a:ln>
        </p:spPr>
      </p:pic>
      <p:sp>
        <p:nvSpPr>
          <p:cNvPr id="138247" name="Line 7"/>
          <p:cNvSpPr/>
          <p:nvPr/>
        </p:nvSpPr>
        <p:spPr>
          <a:xfrm flipH="1" flipV="1">
            <a:off x="4572000" y="3217863"/>
            <a:ext cx="120650" cy="479425"/>
          </a:xfrm>
          <a:prstGeom prst="line">
            <a:avLst/>
          </a:prstGeom>
          <a:ln w="50800" cap="flat" cmpd="sng">
            <a:solidFill>
              <a:srgbClr val="FF0000"/>
            </a:solidFill>
            <a:prstDash val="solid"/>
            <a:headEnd type="none" w="med" len="med"/>
            <a:tailEnd type="triangle" w="med" len="med"/>
          </a:ln>
        </p:spPr>
      </p:sp>
      <p:sp>
        <p:nvSpPr>
          <p:cNvPr id="138248" name="Line 8"/>
          <p:cNvSpPr/>
          <p:nvPr/>
        </p:nvSpPr>
        <p:spPr>
          <a:xfrm flipV="1">
            <a:off x="4811713" y="3278188"/>
            <a:ext cx="360362" cy="419100"/>
          </a:xfrm>
          <a:prstGeom prst="line">
            <a:avLst/>
          </a:prstGeom>
          <a:ln w="50800" cap="flat" cmpd="sng">
            <a:solidFill>
              <a:srgbClr val="FF0000"/>
            </a:solidFill>
            <a:prstDash val="solid"/>
            <a:headEnd type="none" w="med" len="med"/>
            <a:tailEnd type="triangle" w="med" len="med"/>
          </a:ln>
        </p:spPr>
      </p:sp>
      <p:sp>
        <p:nvSpPr>
          <p:cNvPr id="138249" name="Rectangle 9"/>
          <p:cNvSpPr/>
          <p:nvPr/>
        </p:nvSpPr>
        <p:spPr>
          <a:xfrm>
            <a:off x="1905000" y="190500"/>
            <a:ext cx="5080000"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621030" lvl="0" indent="-621030" algn="ctr" eaLnBrk="1" hangingPunct="1">
              <a:buClr>
                <a:schemeClr val="accent1"/>
              </a:buClr>
              <a:buSzPct val="80000"/>
              <a:buFont typeface="Wingdings" panose="05000000000000000000" pitchFamily="2" charset="2"/>
              <a:buNone/>
            </a:pPr>
            <a:r>
              <a:rPr lang="zh-CN" altLang="en-US" sz="3300" dirty="0">
                <a:solidFill>
                  <a:schemeClr val="tx2"/>
                </a:solidFill>
              </a:rPr>
              <a:t>补充知识</a:t>
            </a:r>
            <a:r>
              <a:rPr lang="en-US" altLang="zh-CN" sz="3300" dirty="0">
                <a:solidFill>
                  <a:schemeClr val="tx2"/>
                </a:solidFill>
              </a:rPr>
              <a:t>-----</a:t>
            </a:r>
            <a:r>
              <a:rPr lang="zh-CN" altLang="en-US" sz="3300" b="1" dirty="0">
                <a:solidFill>
                  <a:srgbClr val="FF0000"/>
                </a:solidFill>
                <a:latin typeface="华文中宋" panose="02010600040101010101" pitchFamily="2" charset="-122"/>
                <a:ea typeface="华文中宋" panose="02010600040101010101" pitchFamily="2" charset="-122"/>
              </a:rPr>
              <a:t>防落物</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p:nvPr/>
        </p:nvSpPr>
        <p:spPr>
          <a:xfrm>
            <a:off x="2411413" y="576263"/>
            <a:ext cx="43815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zh-CN" sz="2000" b="1" dirty="0">
                <a:solidFill>
                  <a:schemeClr val="bg1"/>
                </a:solidFill>
              </a:rPr>
              <a:t>Falling Objects Prevention</a:t>
            </a:r>
            <a:r>
              <a:rPr lang="zh-CN" altLang="en-US" sz="2000" b="1" dirty="0">
                <a:solidFill>
                  <a:schemeClr val="bg1"/>
                </a:solidFill>
              </a:rPr>
              <a:t>防落物</a:t>
            </a:r>
          </a:p>
        </p:txBody>
      </p:sp>
      <p:sp>
        <p:nvSpPr>
          <p:cNvPr id="139267" name="Text Box 3"/>
          <p:cNvSpPr txBox="1"/>
          <p:nvPr/>
        </p:nvSpPr>
        <p:spPr>
          <a:xfrm>
            <a:off x="1460500" y="825500"/>
            <a:ext cx="63500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266700" lvl="0" indent="-266700" eaLnBrk="1" hangingPunct="1">
              <a:spcBef>
                <a:spcPct val="0"/>
              </a:spcBef>
              <a:buNone/>
            </a:pPr>
            <a:r>
              <a:rPr lang="en-US" altLang="zh-CN" sz="2000" b="1" dirty="0">
                <a:solidFill>
                  <a:schemeClr val="tx2"/>
                </a:solidFill>
                <a:latin typeface="黑体" panose="02010609060101010101" pitchFamily="49" charset="-122"/>
                <a:ea typeface="黑体" panose="02010609060101010101" pitchFamily="49" charset="-122"/>
              </a:rPr>
              <a:t>2.</a:t>
            </a:r>
            <a:r>
              <a:rPr lang="zh-CN" altLang="en-US" sz="2000" b="1" dirty="0">
                <a:solidFill>
                  <a:schemeClr val="tx2"/>
                </a:solidFill>
                <a:latin typeface="黑体" panose="02010609060101010101" pitchFamily="49" charset="-122"/>
                <a:ea typeface="黑体" panose="02010609060101010101" pitchFamily="49" charset="-122"/>
              </a:rPr>
              <a:t>检查高处作业平台面四周有无踢脚板，以阻止工具</a:t>
            </a:r>
            <a:r>
              <a:rPr lang="en-US" altLang="zh-CN" sz="2000" b="1" dirty="0">
                <a:solidFill>
                  <a:schemeClr val="tx2"/>
                </a:solidFill>
                <a:latin typeface="黑体" panose="02010609060101010101" pitchFamily="49" charset="-122"/>
                <a:ea typeface="黑体" panose="02010609060101010101" pitchFamily="49" charset="-122"/>
              </a:rPr>
              <a:t>/</a:t>
            </a:r>
            <a:r>
              <a:rPr lang="zh-CN" altLang="en-US" sz="2000" b="1" dirty="0">
                <a:solidFill>
                  <a:schemeClr val="tx2"/>
                </a:solidFill>
                <a:latin typeface="黑体" panose="02010609060101010101" pitchFamily="49" charset="-122"/>
                <a:ea typeface="黑体" panose="02010609060101010101" pitchFamily="49" charset="-122"/>
              </a:rPr>
              <a:t>物料滚落。</a:t>
            </a:r>
          </a:p>
        </p:txBody>
      </p:sp>
      <p:pic>
        <p:nvPicPr>
          <p:cNvPr id="139268" name="Picture 4"/>
          <p:cNvPicPr>
            <a:picLocks noChangeAspect="1"/>
          </p:cNvPicPr>
          <p:nvPr/>
        </p:nvPicPr>
        <p:blipFill>
          <a:blip r:embed="rId2"/>
          <a:stretch>
            <a:fillRect/>
          </a:stretch>
        </p:blipFill>
        <p:spPr>
          <a:xfrm>
            <a:off x="1512888" y="1957388"/>
            <a:ext cx="2398712" cy="3300412"/>
          </a:xfrm>
          <a:prstGeom prst="rect">
            <a:avLst/>
          </a:prstGeom>
          <a:noFill/>
          <a:ln w="9525" cap="flat" cmpd="sng">
            <a:solidFill>
              <a:srgbClr val="006600"/>
            </a:solidFill>
            <a:prstDash val="solid"/>
            <a:miter/>
            <a:headEnd type="none" w="med" len="med"/>
            <a:tailEnd type="none" w="med" len="med"/>
          </a:ln>
        </p:spPr>
      </p:pic>
      <p:sp>
        <p:nvSpPr>
          <p:cNvPr id="139269" name="Line 5"/>
          <p:cNvSpPr/>
          <p:nvPr/>
        </p:nvSpPr>
        <p:spPr>
          <a:xfrm flipH="1" flipV="1">
            <a:off x="3192463" y="3697288"/>
            <a:ext cx="120650" cy="481012"/>
          </a:xfrm>
          <a:prstGeom prst="line">
            <a:avLst/>
          </a:prstGeom>
          <a:ln w="50800" cap="flat" cmpd="sng">
            <a:solidFill>
              <a:srgbClr val="FF0000"/>
            </a:solidFill>
            <a:prstDash val="solid"/>
            <a:headEnd type="none" w="med" len="med"/>
            <a:tailEnd type="triangle" w="med" len="med"/>
          </a:ln>
        </p:spPr>
      </p:sp>
      <p:pic>
        <p:nvPicPr>
          <p:cNvPr id="139270" name="Picture 6" descr="100_0948"/>
          <p:cNvPicPr>
            <a:picLocks noChangeAspect="1"/>
          </p:cNvPicPr>
          <p:nvPr/>
        </p:nvPicPr>
        <p:blipFill>
          <a:blip r:embed="rId3"/>
          <a:stretch>
            <a:fillRect/>
          </a:stretch>
        </p:blipFill>
        <p:spPr>
          <a:xfrm>
            <a:off x="3943350" y="1957388"/>
            <a:ext cx="3962400" cy="3300412"/>
          </a:xfrm>
          <a:prstGeom prst="rect">
            <a:avLst/>
          </a:prstGeom>
          <a:noFill/>
          <a:ln w="9525" cap="flat" cmpd="sng">
            <a:solidFill>
              <a:srgbClr val="006600"/>
            </a:solidFill>
            <a:prstDash val="solid"/>
            <a:miter/>
            <a:headEnd type="none" w="med" len="med"/>
            <a:tailEnd type="none" w="med" len="med"/>
          </a:ln>
        </p:spPr>
      </p:pic>
      <p:sp>
        <p:nvSpPr>
          <p:cNvPr id="139271" name="Line 7"/>
          <p:cNvSpPr/>
          <p:nvPr/>
        </p:nvSpPr>
        <p:spPr>
          <a:xfrm flipH="1" flipV="1">
            <a:off x="6372225" y="3817938"/>
            <a:ext cx="120650" cy="481012"/>
          </a:xfrm>
          <a:prstGeom prst="line">
            <a:avLst/>
          </a:prstGeom>
          <a:ln w="50800" cap="flat" cmpd="sng">
            <a:solidFill>
              <a:srgbClr val="FF0000"/>
            </a:solidFill>
            <a:prstDash val="solid"/>
            <a:headEnd type="none" w="med" len="med"/>
            <a:tailEnd type="triangle" w="med" len="med"/>
          </a:ln>
        </p:spPr>
      </p:sp>
      <p:sp>
        <p:nvSpPr>
          <p:cNvPr id="139272" name="Rectangle 8"/>
          <p:cNvSpPr/>
          <p:nvPr/>
        </p:nvSpPr>
        <p:spPr>
          <a:xfrm>
            <a:off x="1905000" y="190500"/>
            <a:ext cx="5080000"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621030" lvl="0" indent="-621030" algn="ctr" eaLnBrk="1" hangingPunct="1">
              <a:buClr>
                <a:schemeClr val="accent1"/>
              </a:buClr>
              <a:buSzPct val="80000"/>
              <a:buFont typeface="Wingdings" panose="05000000000000000000" pitchFamily="2" charset="2"/>
              <a:buNone/>
            </a:pPr>
            <a:r>
              <a:rPr lang="zh-CN" altLang="en-US" sz="3300" dirty="0">
                <a:solidFill>
                  <a:schemeClr val="tx2"/>
                </a:solidFill>
              </a:rPr>
              <a:t>补充知识</a:t>
            </a:r>
            <a:r>
              <a:rPr lang="en-US" altLang="zh-CN" sz="3300" dirty="0">
                <a:solidFill>
                  <a:schemeClr val="tx2"/>
                </a:solidFill>
              </a:rPr>
              <a:t>-----</a:t>
            </a:r>
            <a:r>
              <a:rPr lang="zh-CN" altLang="en-US" sz="3300" b="1" dirty="0">
                <a:solidFill>
                  <a:srgbClr val="FF0000"/>
                </a:solidFill>
                <a:latin typeface="华文中宋" panose="02010600040101010101" pitchFamily="2" charset="-122"/>
                <a:ea typeface="华文中宋" panose="02010600040101010101" pitchFamily="2" charset="-122"/>
              </a:rPr>
              <a:t>防落物</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44525" y="266700"/>
            <a:ext cx="4546600" cy="423545"/>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二、高处作业的概念</a:t>
            </a:r>
            <a:endPar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5363" name="Text Box 3"/>
          <p:cNvSpPr txBox="1"/>
          <p:nvPr/>
        </p:nvSpPr>
        <p:spPr>
          <a:xfrm>
            <a:off x="1016000" y="1079500"/>
            <a:ext cx="3492500" cy="3851275"/>
          </a:xfrm>
          <a:prstGeom prst="rect">
            <a:avLst/>
          </a:prstGeom>
          <a:noFill/>
          <a:ln w="9525">
            <a:noFill/>
          </a:ln>
        </p:spPr>
        <p:txBody>
          <a:bodyPr>
            <a:spAutoFit/>
          </a:bodyPr>
          <a:lstStyle/>
          <a:p>
            <a:pPr marR="0" algn="ctr" defTabSz="914400" eaLnBrk="1" hangingPunct="1">
              <a:buClrTx/>
              <a:buSzTx/>
              <a:buFont typeface="Arial" panose="020B0604020202020204" pitchFamily="34" charset="0"/>
              <a:buNone/>
              <a:defRPr/>
            </a:pPr>
            <a:r>
              <a:rPr kumimoji="0" lang="zh-CN" altLang="en-US" sz="2665" b="1" kern="1200" cap="none" spc="0" normalizeH="0" baseline="0" noProof="1">
                <a:solidFill>
                  <a:srgbClr val="FF0000"/>
                </a:solidFill>
                <a:latin typeface="Arial" panose="020B0604020202020204" pitchFamily="34" charset="0"/>
                <a:ea typeface="宋体" panose="02010600030101010101" pitchFamily="2" charset="-122"/>
                <a:cs typeface="+mn-ea"/>
              </a:rPr>
              <a:t>小知识</a:t>
            </a:r>
            <a:endParaRPr kumimoji="0" lang="zh-CN" altLang="en-US" sz="2665" b="1" kern="1200" cap="none" spc="0" normalizeH="0" baseline="0" noProof="1">
              <a:solidFill>
                <a:srgbClr val="FF0000"/>
              </a:solidFill>
              <a:latin typeface="Arial" panose="020B0604020202020204" pitchFamily="34" charset="0"/>
              <a:ea typeface="宋体" panose="02010600030101010101" pitchFamily="2" charset="-122"/>
              <a:cs typeface="+mn-cs"/>
            </a:endParaRPr>
          </a:p>
          <a:p>
            <a:pPr marR="0" defTabSz="914400" eaLnBrk="1" hangingPunct="1">
              <a:buClrTx/>
              <a:buSzTx/>
              <a:buFont typeface="Arial" panose="020B0604020202020204" pitchFamily="34" charset="0"/>
              <a:buNone/>
              <a:defRPr/>
            </a:pPr>
            <a:r>
              <a:rPr kumimoji="0" lang="en-US" altLang="zh-CN" sz="2000" kern="1200" cap="none" spc="0" normalizeH="0" baseline="0" noProof="1">
                <a:latin typeface="Arial" panose="020B0604020202020204" pitchFamily="34" charset="0"/>
                <a:ea typeface="宋体" panose="02010600030101010101" pitchFamily="2" charset="-122"/>
                <a:cs typeface="+mn-ea"/>
              </a:rPr>
              <a:t>※</a:t>
            </a:r>
            <a:r>
              <a:rPr kumimoji="0" lang="en-US" altLang="zh-CN" sz="2000" b="1" kern="1200" cap="none" spc="0" normalizeH="0" baseline="0" noProof="1">
                <a:latin typeface="Arial" panose="020B0604020202020204" pitchFamily="34" charset="0"/>
                <a:ea typeface="宋体" panose="02010600030101010101" pitchFamily="2" charset="-122"/>
                <a:cs typeface="+mn-ea"/>
              </a:rPr>
              <a:t>OSHA</a:t>
            </a:r>
            <a:r>
              <a:rPr kumimoji="0" lang="zh-CN" altLang="en-US" sz="2000" b="1" kern="1200" cap="none" spc="0" normalizeH="0" baseline="0" noProof="1">
                <a:latin typeface="Arial" panose="020B0604020202020204" pitchFamily="34" charset="0"/>
                <a:ea typeface="宋体" panose="02010600030101010101" pitchFamily="2" charset="-122"/>
                <a:cs typeface="+mn-ea"/>
              </a:rPr>
              <a:t>（美国职业安全与卫生管理局）规定，</a:t>
            </a:r>
            <a:r>
              <a:rPr kumimoji="0" lang="en-US" altLang="zh-CN" sz="2000" b="1" kern="1200" cap="none" spc="0" normalizeH="0" baseline="0" noProof="1">
                <a:latin typeface="Arial" panose="020B0604020202020204" pitchFamily="34" charset="0"/>
                <a:ea typeface="宋体" panose="02010600030101010101" pitchFamily="2" charset="-122"/>
                <a:cs typeface="+mn-ea"/>
              </a:rPr>
              <a:t>1.8</a:t>
            </a:r>
            <a:r>
              <a:rPr kumimoji="0" lang="zh-CN" altLang="en-US" sz="2000" b="1" kern="1200" cap="none" spc="0" normalizeH="0" baseline="0" noProof="1">
                <a:latin typeface="Arial" panose="020B0604020202020204" pitchFamily="34" charset="0"/>
                <a:ea typeface="宋体" panose="02010600030101010101" pitchFamily="2" charset="-122"/>
                <a:cs typeface="+mn-ea"/>
              </a:rPr>
              <a:t>米以上的工作场所，员工必须配备坠落防护系统。</a:t>
            </a:r>
            <a:endParaRPr kumimoji="0" lang="zh-CN" altLang="en-US" sz="2000" b="1" kern="1200" cap="none" spc="0" normalizeH="0" baseline="0" noProof="1">
              <a:latin typeface="Arial" panose="020B0604020202020204" pitchFamily="34" charset="0"/>
              <a:ea typeface="宋体" panose="02010600030101010101" pitchFamily="2" charset="-122"/>
              <a:cs typeface="+mn-cs"/>
            </a:endParaRPr>
          </a:p>
          <a:p>
            <a:pPr marR="0" defTabSz="914400" eaLnBrk="1" hangingPunct="1">
              <a:buClrTx/>
              <a:buSzTx/>
              <a:buFont typeface="Arial" panose="020B0604020202020204" pitchFamily="34" charset="0"/>
              <a:buNone/>
              <a:defRPr/>
            </a:pPr>
            <a:r>
              <a:rPr kumimoji="0" lang="en-US" altLang="zh-CN" sz="2000" b="1" kern="1200" cap="none" spc="0" normalizeH="0" baseline="0" noProof="1">
                <a:latin typeface="Arial" panose="020B0604020202020204" pitchFamily="34" charset="0"/>
                <a:ea typeface="宋体" panose="02010600030101010101" pitchFamily="2" charset="-122"/>
                <a:cs typeface="+mn-ea"/>
              </a:rPr>
              <a:t>※</a:t>
            </a:r>
            <a:r>
              <a:rPr kumimoji="0" lang="zh-CN" altLang="en-US" sz="2000" b="1" kern="1200" cap="none" spc="0" normalizeH="0" baseline="0" noProof="1">
                <a:latin typeface="Arial" panose="020B0604020202020204" pitchFamily="34" charset="0"/>
                <a:ea typeface="宋体" panose="02010600030101010101" pitchFamily="2" charset="-122"/>
                <a:cs typeface="+mn-ea"/>
              </a:rPr>
              <a:t>在欧洲的健康和安全法规中，高空被定义为自由坠落距离超过</a:t>
            </a:r>
            <a:r>
              <a:rPr kumimoji="0" lang="en-US" altLang="zh-CN" sz="2000" b="1" kern="1200" cap="none" spc="0" normalizeH="0" baseline="0" noProof="1">
                <a:latin typeface="Arial" panose="020B0604020202020204" pitchFamily="34" charset="0"/>
                <a:ea typeface="宋体" panose="02010600030101010101" pitchFamily="2" charset="-122"/>
                <a:cs typeface="+mn-ea"/>
              </a:rPr>
              <a:t>2</a:t>
            </a:r>
            <a:r>
              <a:rPr kumimoji="0" lang="zh-CN" altLang="en-US" sz="2000" b="1" kern="1200" cap="none" spc="0" normalizeH="0" baseline="0" noProof="1">
                <a:latin typeface="Arial" panose="020B0604020202020204" pitchFamily="34" charset="0"/>
                <a:ea typeface="宋体" panose="02010600030101010101" pitchFamily="2" charset="-122"/>
                <a:cs typeface="+mn-ea"/>
              </a:rPr>
              <a:t>米的工作位置。</a:t>
            </a:r>
            <a:endParaRPr kumimoji="0" lang="zh-CN" altLang="en-US" sz="2000" b="1" kern="1200" cap="none" spc="0" normalizeH="0" baseline="0" noProof="1">
              <a:latin typeface="Arial" panose="020B0604020202020204" pitchFamily="34" charset="0"/>
              <a:ea typeface="宋体" panose="02010600030101010101" pitchFamily="2" charset="-122"/>
              <a:cs typeface="+mn-cs"/>
            </a:endParaRPr>
          </a:p>
          <a:p>
            <a:pPr marR="0" defTabSz="914400" eaLnBrk="1" hangingPunct="1">
              <a:buClrTx/>
              <a:buSzTx/>
              <a:buFont typeface="Arial" panose="020B0604020202020204" pitchFamily="34" charset="0"/>
              <a:buNone/>
              <a:defRPr/>
            </a:pPr>
            <a:r>
              <a:rPr kumimoji="0" lang="en-US" altLang="zh-CN" sz="2000" b="1" kern="1200" cap="none" spc="0" normalizeH="0" baseline="0" noProof="1">
                <a:latin typeface="Arial" panose="020B0604020202020204" pitchFamily="34" charset="0"/>
                <a:ea typeface="宋体" panose="02010600030101010101" pitchFamily="2" charset="-122"/>
                <a:cs typeface="+mn-ea"/>
              </a:rPr>
              <a:t>※</a:t>
            </a:r>
            <a:r>
              <a:rPr kumimoji="0" lang="zh-CN" altLang="en-US" sz="2000" b="1" kern="1200" cap="none" spc="0" normalizeH="0" baseline="0" noProof="1">
                <a:latin typeface="Arial" panose="020B0604020202020204" pitchFamily="34" charset="0"/>
                <a:ea typeface="宋体" panose="02010600030101010101" pitchFamily="2" charset="-122"/>
                <a:cs typeface="+mn-ea"/>
              </a:rPr>
              <a:t>加拿大劳工部规定</a:t>
            </a:r>
            <a:r>
              <a:rPr kumimoji="0" lang="en-US" altLang="zh-CN" sz="2000" b="1" kern="1200" cap="none" spc="0" normalizeH="0" baseline="0" noProof="1">
                <a:latin typeface="Arial" panose="020B0604020202020204" pitchFamily="34" charset="0"/>
                <a:ea typeface="宋体" panose="02010600030101010101" pitchFamily="2" charset="-122"/>
                <a:cs typeface="+mn-ea"/>
              </a:rPr>
              <a:t>2.4</a:t>
            </a:r>
            <a:r>
              <a:rPr kumimoji="0" lang="zh-CN" altLang="en-US" sz="2000" b="1" kern="1200" cap="none" spc="0" normalizeH="0" baseline="0" noProof="1">
                <a:latin typeface="Arial" panose="020B0604020202020204" pitchFamily="34" charset="0"/>
                <a:ea typeface="宋体" panose="02010600030101010101" pitchFamily="2" charset="-122"/>
                <a:cs typeface="+mn-ea"/>
              </a:rPr>
              <a:t>米以上必须配备坠落防护设备。</a:t>
            </a:r>
            <a:endParaRPr kumimoji="0" lang="zh-CN" altLang="en-US" sz="2000" b="1" kern="1200" cap="none" spc="0" normalizeH="0" baseline="0" noProof="1">
              <a:latin typeface="Arial" panose="020B0604020202020204" pitchFamily="34" charset="0"/>
              <a:ea typeface="宋体" panose="02010600030101010101" pitchFamily="2" charset="-122"/>
              <a:cs typeface="+mn-cs"/>
            </a:endParaRPr>
          </a:p>
          <a:p>
            <a:pPr marR="0" defTabSz="914400" eaLnBrk="1" hangingPunct="1">
              <a:buClrTx/>
              <a:buSzTx/>
              <a:buFont typeface="Arial" panose="020B0604020202020204" pitchFamily="34" charset="0"/>
              <a:buNone/>
              <a:defRPr/>
            </a:pPr>
            <a:r>
              <a:rPr kumimoji="0" lang="en-US" altLang="zh-CN" sz="2000" b="1" kern="1200" cap="none" spc="0" normalizeH="0" baseline="0" noProof="1">
                <a:latin typeface="Arial" panose="020B0604020202020204" pitchFamily="34" charset="0"/>
                <a:ea typeface="宋体" panose="02010600030101010101" pitchFamily="2" charset="-122"/>
                <a:cs typeface="+mn-ea"/>
              </a:rPr>
              <a:t>※</a:t>
            </a:r>
            <a:r>
              <a:rPr kumimoji="0" lang="zh-CN" altLang="en-US" sz="2000" b="1" kern="1200" cap="none" spc="0" normalizeH="0" baseline="0" noProof="1">
                <a:latin typeface="Arial" panose="020B0604020202020204" pitchFamily="34" charset="0"/>
                <a:ea typeface="宋体" panose="02010600030101010101" pitchFamily="2" charset="-122"/>
                <a:cs typeface="+mn-ea"/>
              </a:rPr>
              <a:t>中国国家标准规定</a:t>
            </a:r>
            <a:r>
              <a:rPr kumimoji="0" lang="en-US" altLang="zh-CN" sz="2000" b="1" kern="1200" cap="none" spc="0" normalizeH="0" baseline="0" noProof="1">
                <a:latin typeface="Arial" panose="020B0604020202020204" pitchFamily="34" charset="0"/>
                <a:ea typeface="宋体" panose="02010600030101010101" pitchFamily="2" charset="-122"/>
                <a:cs typeface="+mn-ea"/>
              </a:rPr>
              <a:t>2</a:t>
            </a:r>
            <a:r>
              <a:rPr kumimoji="0" lang="zh-CN" altLang="en-US" sz="2000" b="1" kern="1200" cap="none" spc="0" normalizeH="0" baseline="0" noProof="1">
                <a:latin typeface="Arial" panose="020B0604020202020204" pitchFamily="34" charset="0"/>
                <a:ea typeface="宋体" panose="02010600030101010101" pitchFamily="2" charset="-122"/>
                <a:cs typeface="+mn-ea"/>
              </a:rPr>
              <a:t>米以上为高处作业。</a:t>
            </a:r>
            <a:endParaRPr kumimoji="0" lang="zh-CN" altLang="en-US" sz="2000" b="1" kern="1200" cap="none" spc="0" normalizeH="0" baseline="0" noProof="1">
              <a:latin typeface="Arial" panose="020B0604020202020204" pitchFamily="34" charset="0"/>
              <a:ea typeface="宋体" panose="02010600030101010101" pitchFamily="2" charset="-122"/>
              <a:cs typeface="+mn-cs"/>
            </a:endParaRPr>
          </a:p>
        </p:txBody>
      </p:sp>
      <p:pic>
        <p:nvPicPr>
          <p:cNvPr id="17412" name="Picture 8" descr="SafetyOfficer04[1]"/>
          <p:cNvPicPr>
            <a:picLocks noChangeAspect="1"/>
          </p:cNvPicPr>
          <p:nvPr/>
        </p:nvPicPr>
        <p:blipFill>
          <a:blip r:embed="rId2"/>
          <a:stretch>
            <a:fillRect/>
          </a:stretch>
        </p:blipFill>
        <p:spPr>
          <a:xfrm>
            <a:off x="4572000" y="1016000"/>
            <a:ext cx="3556000" cy="4508500"/>
          </a:xfrm>
          <a:prstGeom prst="rect">
            <a:avLst/>
          </a:prstGeom>
          <a:noFill/>
          <a:ln w="9525">
            <a:noFill/>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p:nvPr/>
        </p:nvSpPr>
        <p:spPr>
          <a:xfrm>
            <a:off x="2411413" y="576263"/>
            <a:ext cx="43815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zh-CN" sz="2000" b="1" dirty="0">
                <a:solidFill>
                  <a:schemeClr val="bg1"/>
                </a:solidFill>
              </a:rPr>
              <a:t>Falling Objects Prevention</a:t>
            </a:r>
            <a:r>
              <a:rPr lang="zh-CN" altLang="en-US" sz="2000" b="1" dirty="0">
                <a:solidFill>
                  <a:schemeClr val="bg1"/>
                </a:solidFill>
              </a:rPr>
              <a:t>防落物</a:t>
            </a:r>
          </a:p>
        </p:txBody>
      </p:sp>
      <p:sp>
        <p:nvSpPr>
          <p:cNvPr id="140291" name="Text Box 3"/>
          <p:cNvSpPr txBox="1"/>
          <p:nvPr/>
        </p:nvSpPr>
        <p:spPr>
          <a:xfrm>
            <a:off x="1031875" y="1166813"/>
            <a:ext cx="5318125" cy="1920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177800" lvl="0" indent="-177800" eaLnBrk="1" hangingPunct="1">
              <a:spcBef>
                <a:spcPct val="0"/>
              </a:spcBef>
              <a:buNone/>
            </a:pPr>
            <a:r>
              <a:rPr lang="en-US" altLang="zh-CN" sz="2000" b="1" dirty="0">
                <a:solidFill>
                  <a:schemeClr val="tx2"/>
                </a:solidFill>
                <a:ea typeface="黑体" panose="02010609060101010101" pitchFamily="49" charset="-122"/>
              </a:rPr>
              <a:t>3.</a:t>
            </a:r>
            <a:r>
              <a:rPr lang="zh-CN" altLang="en-US" sz="2000" b="1" dirty="0">
                <a:solidFill>
                  <a:schemeClr val="tx2"/>
                </a:solidFill>
                <a:ea typeface="黑体" panose="02010609060101010101" pitchFamily="49" charset="-122"/>
              </a:rPr>
              <a:t>高空作业时，当需要传递物料、工具时，确保物料传递可靠</a:t>
            </a:r>
          </a:p>
          <a:p>
            <a:pPr marL="177800" lvl="0" indent="-177800" eaLnBrk="1" hangingPunct="1">
              <a:spcBef>
                <a:spcPct val="0"/>
              </a:spcBef>
              <a:buNone/>
            </a:pPr>
            <a:r>
              <a:rPr lang="en-US" altLang="zh-CN" sz="2000" b="1" dirty="0">
                <a:solidFill>
                  <a:schemeClr val="tx2"/>
                </a:solidFill>
                <a:ea typeface="黑体" panose="02010609060101010101" pitchFamily="49" charset="-122"/>
              </a:rPr>
              <a:t>4.</a:t>
            </a:r>
            <a:r>
              <a:rPr lang="zh-CN" altLang="en-US" sz="2000" b="1" dirty="0">
                <a:solidFill>
                  <a:schemeClr val="tx2"/>
                </a:solidFill>
                <a:ea typeface="黑体" panose="02010609060101010101" pitchFamily="49" charset="-122"/>
              </a:rPr>
              <a:t>高空作业时，不要在口袋里装易脱出的工具或材料。</a:t>
            </a:r>
            <a:endParaRPr lang="zh-CN" altLang="en-US" sz="2000" dirty="0">
              <a:solidFill>
                <a:schemeClr val="tx2"/>
              </a:solidFill>
              <a:ea typeface="黑体" panose="02010609060101010101" pitchFamily="49" charset="-122"/>
            </a:endParaRPr>
          </a:p>
          <a:p>
            <a:pPr marL="177800" lvl="0" indent="-177800" eaLnBrk="1" hangingPunct="1">
              <a:spcBef>
                <a:spcPct val="0"/>
              </a:spcBef>
              <a:buNone/>
            </a:pPr>
            <a:r>
              <a:rPr lang="en-US" altLang="zh-CN" sz="2000" b="1" dirty="0">
                <a:solidFill>
                  <a:schemeClr val="tx2"/>
                </a:solidFill>
                <a:ea typeface="黑体" panose="02010609060101010101" pitchFamily="49" charset="-122"/>
              </a:rPr>
              <a:t>5.</a:t>
            </a:r>
            <a:r>
              <a:rPr lang="zh-CN" altLang="en-US" sz="2000" b="1" dirty="0">
                <a:solidFill>
                  <a:schemeClr val="tx2"/>
                </a:solidFill>
                <a:ea typeface="黑体" panose="02010609060101010101" pitchFamily="49" charset="-122"/>
              </a:rPr>
              <a:t>检查构筑物、高处设备设施，确保无锈蚀松脱部件，确保有可靠的安全绳防护。</a:t>
            </a:r>
          </a:p>
        </p:txBody>
      </p:sp>
      <p:pic>
        <p:nvPicPr>
          <p:cNvPr id="140292" name="Picture 4" descr="u=681809644,4287440117&amp;fm=0&amp;gp=10"/>
          <p:cNvPicPr>
            <a:picLocks noChangeAspect="1"/>
          </p:cNvPicPr>
          <p:nvPr/>
        </p:nvPicPr>
        <p:blipFill>
          <a:blip r:embed="rId2">
            <a:clrChange>
              <a:clrFrom>
                <a:srgbClr val="FFFFFF"/>
              </a:clrFrom>
              <a:clrTo>
                <a:srgbClr val="FFFFFF">
                  <a:alpha val="0"/>
                </a:srgbClr>
              </a:clrTo>
            </a:clrChange>
          </a:blip>
          <a:stretch>
            <a:fillRect/>
          </a:stretch>
        </p:blipFill>
        <p:spPr>
          <a:xfrm rot="-2400000">
            <a:off x="6853238" y="938213"/>
            <a:ext cx="898525" cy="879475"/>
          </a:xfrm>
          <a:prstGeom prst="rect">
            <a:avLst/>
          </a:prstGeom>
          <a:noFill/>
          <a:ln w="9525">
            <a:noFill/>
          </a:ln>
        </p:spPr>
      </p:pic>
      <p:pic>
        <p:nvPicPr>
          <p:cNvPr id="140293" name="Picture 5" descr="DSC02316"/>
          <p:cNvPicPr preferRelativeResize="0"/>
          <p:nvPr/>
        </p:nvPicPr>
        <p:blipFill>
          <a:blip r:embed="rId3"/>
          <a:stretch>
            <a:fillRect/>
          </a:stretch>
        </p:blipFill>
        <p:spPr>
          <a:xfrm>
            <a:off x="911225" y="3997325"/>
            <a:ext cx="3540125" cy="1560513"/>
          </a:xfrm>
          <a:prstGeom prst="rect">
            <a:avLst/>
          </a:prstGeom>
          <a:noFill/>
          <a:ln w="9525" cap="flat" cmpd="sng">
            <a:solidFill>
              <a:srgbClr val="006600"/>
            </a:solidFill>
            <a:prstDash val="solid"/>
            <a:miter/>
            <a:headEnd type="none" w="med" len="med"/>
            <a:tailEnd type="none" w="med" len="med"/>
          </a:ln>
        </p:spPr>
      </p:pic>
      <p:pic>
        <p:nvPicPr>
          <p:cNvPr id="140294" name="Picture 6" descr="u=638788487,1317726563&amp;fm=0&amp;gp=32"/>
          <p:cNvPicPr>
            <a:picLocks noChangeAspect="1"/>
          </p:cNvPicPr>
          <p:nvPr/>
        </p:nvPicPr>
        <p:blipFill>
          <a:blip r:embed="rId4">
            <a:clrChange>
              <a:clrFrom>
                <a:srgbClr val="F5F5F3"/>
              </a:clrFrom>
              <a:clrTo>
                <a:srgbClr val="F5F5F3">
                  <a:alpha val="0"/>
                </a:srgbClr>
              </a:clrTo>
            </a:clrChange>
          </a:blip>
          <a:stretch>
            <a:fillRect/>
          </a:stretch>
        </p:blipFill>
        <p:spPr>
          <a:xfrm>
            <a:off x="6553200" y="1536700"/>
            <a:ext cx="1979613" cy="1860550"/>
          </a:xfrm>
          <a:prstGeom prst="rect">
            <a:avLst/>
          </a:prstGeom>
          <a:noFill/>
          <a:ln w="9525">
            <a:noFill/>
          </a:ln>
        </p:spPr>
      </p:pic>
      <p:pic>
        <p:nvPicPr>
          <p:cNvPr id="140295" name="Picture 7" descr="100_3730"/>
          <p:cNvPicPr>
            <a:picLocks noChangeAspect="1"/>
          </p:cNvPicPr>
          <p:nvPr/>
        </p:nvPicPr>
        <p:blipFill>
          <a:blip r:embed="rId5"/>
          <a:stretch>
            <a:fillRect/>
          </a:stretch>
        </p:blipFill>
        <p:spPr>
          <a:xfrm>
            <a:off x="4451350" y="3997325"/>
            <a:ext cx="3781425" cy="1560513"/>
          </a:xfrm>
          <a:prstGeom prst="rect">
            <a:avLst/>
          </a:prstGeom>
          <a:noFill/>
          <a:ln w="9525" cap="flat" cmpd="sng">
            <a:solidFill>
              <a:srgbClr val="006600"/>
            </a:solidFill>
            <a:prstDash val="solid"/>
            <a:miter/>
            <a:headEnd type="none" w="med" len="med"/>
            <a:tailEnd type="none" w="med" len="med"/>
          </a:ln>
        </p:spPr>
      </p:pic>
      <p:sp>
        <p:nvSpPr>
          <p:cNvPr id="140296" name="Line 8"/>
          <p:cNvSpPr/>
          <p:nvPr/>
        </p:nvSpPr>
        <p:spPr>
          <a:xfrm flipH="1" flipV="1">
            <a:off x="3192463" y="4418013"/>
            <a:ext cx="120650" cy="481012"/>
          </a:xfrm>
          <a:prstGeom prst="line">
            <a:avLst/>
          </a:prstGeom>
          <a:ln w="50800" cap="flat" cmpd="sng">
            <a:solidFill>
              <a:srgbClr val="FF0000"/>
            </a:solidFill>
            <a:prstDash val="solid"/>
            <a:headEnd type="none" w="med" len="med"/>
            <a:tailEnd type="triangle" w="med" len="med"/>
          </a:ln>
        </p:spPr>
      </p:sp>
      <p:sp>
        <p:nvSpPr>
          <p:cNvPr id="140297" name="Line 9"/>
          <p:cNvSpPr/>
          <p:nvPr/>
        </p:nvSpPr>
        <p:spPr>
          <a:xfrm flipH="1" flipV="1">
            <a:off x="4932363" y="4238625"/>
            <a:ext cx="120650" cy="481013"/>
          </a:xfrm>
          <a:prstGeom prst="line">
            <a:avLst/>
          </a:prstGeom>
          <a:ln w="50800" cap="flat" cmpd="sng">
            <a:solidFill>
              <a:srgbClr val="FF0000"/>
            </a:solidFill>
            <a:prstDash val="solid"/>
            <a:headEnd type="none" w="med" len="med"/>
            <a:tailEnd type="triangle" w="med" len="med"/>
          </a:ln>
        </p:spPr>
      </p:sp>
      <p:sp>
        <p:nvSpPr>
          <p:cNvPr id="140298" name="Line 10"/>
          <p:cNvSpPr/>
          <p:nvPr/>
        </p:nvSpPr>
        <p:spPr>
          <a:xfrm flipH="1" flipV="1">
            <a:off x="7092950" y="4657725"/>
            <a:ext cx="119063" cy="481013"/>
          </a:xfrm>
          <a:prstGeom prst="line">
            <a:avLst/>
          </a:prstGeom>
          <a:ln w="50800" cap="flat" cmpd="sng">
            <a:solidFill>
              <a:srgbClr val="FF0000"/>
            </a:solidFill>
            <a:prstDash val="solid"/>
            <a:headEnd type="none" w="med" len="med"/>
            <a:tailEnd type="triangle" w="med" len="med"/>
          </a:ln>
        </p:spPr>
      </p:sp>
      <p:sp>
        <p:nvSpPr>
          <p:cNvPr id="140299" name="Rectangle 13"/>
          <p:cNvSpPr/>
          <p:nvPr/>
        </p:nvSpPr>
        <p:spPr>
          <a:xfrm>
            <a:off x="1905000" y="190500"/>
            <a:ext cx="5080000"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621030" lvl="0" indent="-621030" algn="ctr" eaLnBrk="1" hangingPunct="1">
              <a:buClr>
                <a:schemeClr val="accent1"/>
              </a:buClr>
              <a:buSzPct val="80000"/>
              <a:buFont typeface="Wingdings" panose="05000000000000000000" pitchFamily="2" charset="2"/>
              <a:buNone/>
            </a:pPr>
            <a:r>
              <a:rPr lang="zh-CN" altLang="en-US" sz="3300" dirty="0">
                <a:solidFill>
                  <a:schemeClr val="tx2"/>
                </a:solidFill>
              </a:rPr>
              <a:t>补充知识</a:t>
            </a:r>
            <a:r>
              <a:rPr lang="en-US" altLang="zh-CN" sz="3300" dirty="0">
                <a:solidFill>
                  <a:schemeClr val="tx2"/>
                </a:solidFill>
              </a:rPr>
              <a:t>-----</a:t>
            </a:r>
            <a:r>
              <a:rPr lang="zh-CN" altLang="en-US" sz="3300" b="1" dirty="0">
                <a:solidFill>
                  <a:srgbClr val="FF0000"/>
                </a:solidFill>
                <a:latin typeface="华文中宋" panose="02010600040101010101" pitchFamily="2" charset="-122"/>
                <a:ea typeface="华文中宋" panose="02010600040101010101" pitchFamily="2" charset="-122"/>
              </a:rPr>
              <a:t>防落物</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3"/>
          <p:cNvSpPr txBox="1"/>
          <p:nvPr/>
        </p:nvSpPr>
        <p:spPr>
          <a:xfrm>
            <a:off x="2532063" y="638175"/>
            <a:ext cx="4381500" cy="395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zh-CN" sz="2000" b="1" dirty="0">
                <a:solidFill>
                  <a:schemeClr val="bg1"/>
                </a:solidFill>
              </a:rPr>
              <a:t>Falling Objects Prevention</a:t>
            </a:r>
            <a:r>
              <a:rPr lang="zh-CN" altLang="en-US" sz="2000" b="1" dirty="0">
                <a:solidFill>
                  <a:schemeClr val="bg1"/>
                </a:solidFill>
              </a:rPr>
              <a:t>防落物</a:t>
            </a:r>
          </a:p>
        </p:txBody>
      </p:sp>
      <p:pic>
        <p:nvPicPr>
          <p:cNvPr id="141315" name="Picture 4" descr="tewal2"/>
          <p:cNvPicPr preferRelativeResize="0"/>
          <p:nvPr/>
        </p:nvPicPr>
        <p:blipFill>
          <a:blip r:embed="rId2"/>
          <a:stretch>
            <a:fillRect/>
          </a:stretch>
        </p:blipFill>
        <p:spPr>
          <a:xfrm>
            <a:off x="1079500" y="2095500"/>
            <a:ext cx="6692900" cy="3367088"/>
          </a:xfrm>
          <a:prstGeom prst="rect">
            <a:avLst/>
          </a:prstGeom>
          <a:noFill/>
          <a:ln w="9525" cap="flat" cmpd="sng">
            <a:solidFill>
              <a:srgbClr val="006600"/>
            </a:solidFill>
            <a:prstDash val="solid"/>
            <a:miter/>
            <a:headEnd type="none" w="med" len="med"/>
            <a:tailEnd type="none" w="med" len="med"/>
          </a:ln>
        </p:spPr>
      </p:pic>
      <p:sp>
        <p:nvSpPr>
          <p:cNvPr id="141316" name="Rectangle 7"/>
          <p:cNvSpPr/>
          <p:nvPr/>
        </p:nvSpPr>
        <p:spPr>
          <a:xfrm>
            <a:off x="1905000" y="190500"/>
            <a:ext cx="5080000"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621030" lvl="0" indent="-621030" algn="ctr" eaLnBrk="1" hangingPunct="1">
              <a:buClr>
                <a:schemeClr val="accent1"/>
              </a:buClr>
              <a:buSzPct val="80000"/>
              <a:buFont typeface="Wingdings" panose="05000000000000000000" pitchFamily="2" charset="2"/>
              <a:buNone/>
            </a:pPr>
            <a:r>
              <a:rPr lang="zh-CN" altLang="en-US" sz="3300" dirty="0">
                <a:solidFill>
                  <a:schemeClr val="tx2"/>
                </a:solidFill>
              </a:rPr>
              <a:t>补充知识</a:t>
            </a:r>
            <a:r>
              <a:rPr lang="en-US" altLang="zh-CN" sz="3300" dirty="0">
                <a:solidFill>
                  <a:schemeClr val="tx2"/>
                </a:solidFill>
              </a:rPr>
              <a:t>-----</a:t>
            </a:r>
            <a:r>
              <a:rPr lang="zh-CN" altLang="en-US" sz="3300" b="1" dirty="0">
                <a:solidFill>
                  <a:srgbClr val="FF0000"/>
                </a:solidFill>
                <a:latin typeface="华文中宋" panose="02010600040101010101" pitchFamily="2" charset="-122"/>
                <a:ea typeface="华文中宋" panose="02010600040101010101" pitchFamily="2" charset="-122"/>
              </a:rPr>
              <a:t>防落物</a:t>
            </a:r>
          </a:p>
        </p:txBody>
      </p:sp>
      <p:sp>
        <p:nvSpPr>
          <p:cNvPr id="141317" name="Rectangle 8"/>
          <p:cNvSpPr/>
          <p:nvPr/>
        </p:nvSpPr>
        <p:spPr>
          <a:xfrm>
            <a:off x="1270000" y="952500"/>
            <a:ext cx="6207125"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t>6.</a:t>
            </a:r>
            <a:r>
              <a:rPr lang="zh-CN" altLang="en-US" sz="2000" b="1" dirty="0"/>
              <a:t>爬梯时确保手里不拿任何东西</a:t>
            </a:r>
          </a:p>
          <a:p>
            <a:pPr marL="0" lvl="0" indent="0" eaLnBrk="1" hangingPunct="1">
              <a:spcBef>
                <a:spcPct val="0"/>
              </a:spcBef>
              <a:buNone/>
            </a:pPr>
            <a:r>
              <a:rPr lang="en-US" altLang="zh-CN" sz="2000" b="1" dirty="0"/>
              <a:t>7.</a:t>
            </a:r>
            <a:r>
              <a:rPr lang="zh-CN" altLang="en-US" sz="2000" b="1" dirty="0"/>
              <a:t>高空作业时，预备好工具袋或相应的工具箱。</a:t>
            </a:r>
          </a:p>
          <a:p>
            <a:pPr marL="0" lvl="0" indent="0" eaLnBrk="1" hangingPunct="1">
              <a:spcBef>
                <a:spcPct val="0"/>
              </a:spcBef>
              <a:buNone/>
            </a:pPr>
            <a:r>
              <a:rPr lang="en-US" altLang="zh-CN" sz="2000" b="1" dirty="0"/>
              <a:t>8.</a:t>
            </a:r>
            <a:r>
              <a:rPr lang="zh-CN" altLang="en-US" sz="2000" b="1" dirty="0"/>
              <a:t>在作业点下方的基准面上铺上帆布以防细小物下坠。</a:t>
            </a:r>
          </a:p>
          <a:p>
            <a:pPr marL="0" lvl="0" indent="0" eaLnBrk="1" hangingPunct="1">
              <a:spcBef>
                <a:spcPct val="0"/>
              </a:spcBef>
              <a:buNone/>
            </a:pPr>
            <a:endParaRPr lang="en-US" altLang="zh-CN" sz="2000" b="1" dirty="0"/>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subTitle" idx="1"/>
          </p:nvPr>
        </p:nvSpPr>
        <p:spPr>
          <a:xfrm>
            <a:off x="1092200" y="1117600"/>
            <a:ext cx="7080250" cy="779463"/>
          </a:xfrm>
        </p:spPr>
        <p:txBody>
          <a:bodyPr vert="horz" wrap="square" lIns="91440" tIns="45720" rIns="91440" bIns="45720" numCol="1" anchor="b" anchorCtr="0" compatLnSpc="1">
            <a:normAutofit/>
          </a:bodyPr>
          <a:lstStyle/>
          <a:p>
            <a:pPr marL="355600" marR="0" lvl="0" indent="-355600" algn="l" defTabSz="914400" rtl="0" eaLnBrk="1" fontAlgn="auto" latinLnBrk="0" hangingPunct="1">
              <a:lnSpc>
                <a:spcPct val="90000"/>
              </a:lnSpc>
              <a:spcBef>
                <a:spcPct val="20000"/>
              </a:spcBef>
              <a:spcAft>
                <a:spcPts val="0"/>
              </a:spcAft>
              <a:buClr>
                <a:schemeClr val="accent1"/>
              </a:buClr>
              <a:buSzPct val="70000"/>
              <a:buFont typeface="Wingdings 2" panose="05020102010507070707"/>
              <a:buNone/>
              <a:defRPr/>
            </a:pPr>
            <a:r>
              <a:rPr kumimoji="0" lang="en-US" altLang="zh-CN" sz="2000" b="1" i="0" u="none" strike="noStrike" kern="1200" cap="none" spc="0" normalizeH="0" baseline="0" noProof="0">
                <a:ln>
                  <a:noFill/>
                </a:ln>
                <a:solidFill>
                  <a:schemeClr val="tx2">
                    <a:shade val="75000"/>
                  </a:schemeClr>
                </a:solidFill>
                <a:effectLst/>
                <a:uLnTx/>
                <a:uFillTx/>
                <a:latin typeface="+mn-lt"/>
                <a:ea typeface="黑体" panose="02010609060101010101" pitchFamily="49" charset="-122"/>
                <a:cs typeface="+mn-cs"/>
              </a:rPr>
              <a:t>9. </a:t>
            </a:r>
            <a:r>
              <a:rPr kumimoji="0" lang="zh-CN" altLang="en-US" sz="2000" b="1" i="0" u="none" strike="noStrike" kern="1200" cap="none" spc="0" normalizeH="0" baseline="0" noProof="0">
                <a:ln>
                  <a:noFill/>
                </a:ln>
                <a:solidFill>
                  <a:schemeClr val="tx2">
                    <a:shade val="75000"/>
                  </a:schemeClr>
                </a:solidFill>
                <a:effectLst/>
                <a:uLnTx/>
                <a:uFillTx/>
                <a:latin typeface="+mn-lt"/>
                <a:ea typeface="黑体" panose="02010609060101010101" pitchFamily="49" charset="-122"/>
                <a:cs typeface="+mn-cs"/>
              </a:rPr>
              <a:t>不要将物料摆放在构筑物、高处作业平面、设备设施的边缘，除非其本身有可靠的固定或栏杆足以阻挡其滚落。</a:t>
            </a:r>
          </a:p>
        </p:txBody>
      </p:sp>
      <p:sp>
        <p:nvSpPr>
          <p:cNvPr id="142339" name="Text Box 3"/>
          <p:cNvSpPr txBox="1"/>
          <p:nvPr/>
        </p:nvSpPr>
        <p:spPr>
          <a:xfrm>
            <a:off x="2532063" y="638175"/>
            <a:ext cx="4381500" cy="395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zh-CN" sz="2000" b="1" dirty="0">
                <a:solidFill>
                  <a:schemeClr val="bg1"/>
                </a:solidFill>
              </a:rPr>
              <a:t>Falling Objects Prevention</a:t>
            </a:r>
            <a:r>
              <a:rPr lang="zh-CN" altLang="en-US" sz="2000" b="1" dirty="0">
                <a:solidFill>
                  <a:schemeClr val="bg1"/>
                </a:solidFill>
              </a:rPr>
              <a:t>防落物</a:t>
            </a:r>
          </a:p>
        </p:txBody>
      </p:sp>
      <p:pic>
        <p:nvPicPr>
          <p:cNvPr id="142340" name="Picture 4" descr="井控装置"/>
          <p:cNvPicPr>
            <a:picLocks noChangeAspect="1"/>
          </p:cNvPicPr>
          <p:nvPr/>
        </p:nvPicPr>
        <p:blipFill>
          <a:blip r:embed="rId2"/>
          <a:stretch>
            <a:fillRect/>
          </a:stretch>
        </p:blipFill>
        <p:spPr>
          <a:xfrm>
            <a:off x="1331913" y="1897063"/>
            <a:ext cx="2940050" cy="2251075"/>
          </a:xfrm>
          <a:prstGeom prst="rect">
            <a:avLst/>
          </a:prstGeom>
          <a:noFill/>
          <a:ln w="9525" cap="flat" cmpd="sng">
            <a:solidFill>
              <a:srgbClr val="006600"/>
            </a:solidFill>
            <a:prstDash val="solid"/>
            <a:miter/>
            <a:headEnd type="none" w="med" len="med"/>
            <a:tailEnd type="none" w="med" len="med"/>
          </a:ln>
        </p:spPr>
      </p:pic>
      <p:pic>
        <p:nvPicPr>
          <p:cNvPr id="142341" name="Picture 5" descr="sr2"/>
          <p:cNvPicPr preferRelativeResize="0"/>
          <p:nvPr/>
        </p:nvPicPr>
        <p:blipFill>
          <a:blip r:embed="rId3"/>
          <a:srcRect l="52325"/>
          <a:stretch>
            <a:fillRect/>
          </a:stretch>
        </p:blipFill>
        <p:spPr>
          <a:xfrm>
            <a:off x="4332288" y="1897063"/>
            <a:ext cx="900112" cy="2257425"/>
          </a:xfrm>
          <a:prstGeom prst="rect">
            <a:avLst/>
          </a:prstGeom>
          <a:noFill/>
          <a:ln w="9525" cap="flat" cmpd="sng">
            <a:solidFill>
              <a:srgbClr val="6600FF"/>
            </a:solidFill>
            <a:prstDash val="solid"/>
            <a:miter/>
            <a:headEnd type="none" w="med" len="med"/>
            <a:tailEnd type="none" w="med" len="med"/>
          </a:ln>
        </p:spPr>
      </p:pic>
      <p:pic>
        <p:nvPicPr>
          <p:cNvPr id="142342" name="Picture 6" descr="100_6332"/>
          <p:cNvPicPr preferRelativeResize="0"/>
          <p:nvPr/>
        </p:nvPicPr>
        <p:blipFill>
          <a:blip r:embed="rId4"/>
          <a:stretch>
            <a:fillRect/>
          </a:stretch>
        </p:blipFill>
        <p:spPr>
          <a:xfrm>
            <a:off x="5291138" y="1897063"/>
            <a:ext cx="2733675" cy="2249487"/>
          </a:xfrm>
          <a:prstGeom prst="rect">
            <a:avLst/>
          </a:prstGeom>
          <a:noFill/>
          <a:ln w="9525" cap="flat" cmpd="sng">
            <a:solidFill>
              <a:srgbClr val="006600"/>
            </a:solidFill>
            <a:prstDash val="solid"/>
            <a:miter/>
            <a:headEnd type="none" w="med" len="med"/>
            <a:tailEnd type="none" w="med" len="med"/>
          </a:ln>
        </p:spPr>
      </p:pic>
      <p:sp>
        <p:nvSpPr>
          <p:cNvPr id="142343" name="Rectangle 9"/>
          <p:cNvSpPr/>
          <p:nvPr/>
        </p:nvSpPr>
        <p:spPr>
          <a:xfrm>
            <a:off x="1300163" y="4298950"/>
            <a:ext cx="7081837" cy="10795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55600" lvl="0" indent="-355600" eaLnBrk="1" hangingPunct="1">
              <a:lnSpc>
                <a:spcPct val="90000"/>
              </a:lnSpc>
              <a:buNone/>
            </a:pPr>
            <a:r>
              <a:rPr lang="en-US" altLang="zh-CN" sz="2000" b="1" dirty="0">
                <a:ea typeface="黑体" panose="02010609060101010101" pitchFamily="49" charset="-122"/>
              </a:rPr>
              <a:t>10.</a:t>
            </a:r>
            <a:r>
              <a:rPr lang="zh-CN" altLang="en-US" sz="2000" b="1" dirty="0">
                <a:ea typeface="黑体" panose="02010609060101010101" pitchFamily="49" charset="-122"/>
              </a:rPr>
              <a:t>不要将物料存放在较高的柜子顶上，以防其滑落。</a:t>
            </a:r>
          </a:p>
          <a:p>
            <a:pPr marL="355600" lvl="0" indent="-355600" eaLnBrk="1" hangingPunct="1">
              <a:lnSpc>
                <a:spcPct val="90000"/>
              </a:lnSpc>
              <a:buNone/>
            </a:pPr>
            <a:r>
              <a:rPr lang="en-US" altLang="zh-CN" sz="2000" b="1" dirty="0">
                <a:ea typeface="黑体" panose="02010609060101010101" pitchFamily="49" charset="-122"/>
              </a:rPr>
              <a:t>11.</a:t>
            </a:r>
            <a:r>
              <a:rPr lang="zh-CN" altLang="en-US" sz="2000" b="1" dirty="0">
                <a:ea typeface="黑体" panose="02010609060101010101" pitchFamily="49" charset="-122"/>
              </a:rPr>
              <a:t>当需要在构筑物、高处作业平面、设备设施边缘作业时，确保下方做必要的适宜的隔离防护。</a:t>
            </a:r>
          </a:p>
        </p:txBody>
      </p:sp>
      <p:sp>
        <p:nvSpPr>
          <p:cNvPr id="142344" name="Rectangle 11"/>
          <p:cNvSpPr/>
          <p:nvPr/>
        </p:nvSpPr>
        <p:spPr>
          <a:xfrm>
            <a:off x="1905000" y="190500"/>
            <a:ext cx="5080000" cy="600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621030" lvl="0" indent="-621030" algn="ctr" eaLnBrk="1" hangingPunct="1">
              <a:buClr>
                <a:schemeClr val="accent1"/>
              </a:buClr>
              <a:buSzPct val="80000"/>
              <a:buFont typeface="Wingdings" panose="05000000000000000000" pitchFamily="2" charset="2"/>
              <a:buNone/>
            </a:pPr>
            <a:r>
              <a:rPr lang="zh-CN" altLang="en-US" sz="3300" dirty="0">
                <a:solidFill>
                  <a:schemeClr val="tx2"/>
                </a:solidFill>
              </a:rPr>
              <a:t>补充知识</a:t>
            </a:r>
            <a:r>
              <a:rPr lang="en-US" altLang="zh-CN" sz="3300" dirty="0">
                <a:solidFill>
                  <a:schemeClr val="tx2"/>
                </a:solidFill>
              </a:rPr>
              <a:t>-----</a:t>
            </a:r>
            <a:r>
              <a:rPr lang="zh-CN" altLang="en-US" sz="3300" b="1" dirty="0">
                <a:solidFill>
                  <a:srgbClr val="FF0000"/>
                </a:solidFill>
                <a:latin typeface="华文中宋" panose="02010600040101010101" pitchFamily="2" charset="-122"/>
                <a:ea typeface="华文中宋" panose="02010600040101010101" pitchFamily="2" charset="-122"/>
              </a:rPr>
              <a:t>防落物</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p:cNvSpPr>
          <p:nvPr>
            <p:ph type="title" idx="4294967295"/>
          </p:nvPr>
        </p:nvSpPr>
        <p:spPr>
          <a:xfrm>
            <a:off x="152400" y="1270000"/>
            <a:ext cx="8534400" cy="952500"/>
          </a:xfrm>
          <a:ln/>
        </p:spPr>
        <p:txBody>
          <a:bodyPr vert="horz" wrap="square" lIns="91440" tIns="45720" rIns="91440" bIns="45720" anchor="ctr" anchorCtr="0"/>
          <a:lstStyle/>
          <a:p>
            <a:pPr eaLnBrk="1" hangingPunct="1"/>
            <a:r>
              <a:rPr lang="zh-CN" altLang="en-US" sz="3200" dirty="0">
                <a:solidFill>
                  <a:schemeClr val="folHlink"/>
                </a:solidFill>
              </a:rPr>
              <a:t>       </a:t>
            </a:r>
            <a:r>
              <a:rPr lang="zh-CN" altLang="en-US" sz="3200" b="1" dirty="0">
                <a:solidFill>
                  <a:schemeClr val="folHlink"/>
                </a:solidFill>
              </a:rPr>
              <a:t>只有安全，才能确保我们有着幸福的生活</a:t>
            </a:r>
          </a:p>
        </p:txBody>
      </p:sp>
      <p:sp>
        <p:nvSpPr>
          <p:cNvPr id="143363" name="WordArt 3"/>
          <p:cNvSpPr>
            <a:spLocks noTextEdit="1"/>
          </p:cNvSpPr>
          <p:nvPr/>
        </p:nvSpPr>
        <p:spPr>
          <a:xfrm>
            <a:off x="5867400" y="2324100"/>
            <a:ext cx="1828800" cy="381000"/>
          </a:xfrm>
          <a:prstGeom prst="rect">
            <a:avLst/>
          </a:prstGeom>
        </p:spPr>
        <p:txBody>
          <a:bodyPr wrap="none" fromWordArt="1">
            <a:prstTxWarp prst="textPlain">
              <a:avLst>
                <a:gd name="adj" fmla="val 50000"/>
              </a:avLst>
            </a:prstTxWarp>
            <a:normAutofit/>
          </a:bodyPr>
          <a:lstStyle/>
          <a:p>
            <a:pPr algn="ctr"/>
            <a:r>
              <a:rPr lang="zh-CN" alt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rPr>
              <a:t>我要安全</a:t>
            </a:r>
          </a:p>
        </p:txBody>
      </p:sp>
      <p:sp>
        <p:nvSpPr>
          <p:cNvPr id="143364" name="WordArt 4"/>
          <p:cNvSpPr>
            <a:spLocks noTextEdit="1"/>
          </p:cNvSpPr>
          <p:nvPr/>
        </p:nvSpPr>
        <p:spPr>
          <a:xfrm>
            <a:off x="5867400" y="3162300"/>
            <a:ext cx="1828800" cy="381000"/>
          </a:xfrm>
          <a:prstGeom prst="rect">
            <a:avLst/>
          </a:prstGeom>
        </p:spPr>
        <p:txBody>
          <a:bodyPr wrap="none" fromWordArt="1">
            <a:prstTxWarp prst="textPlain">
              <a:avLst>
                <a:gd name="adj" fmla="val 50000"/>
              </a:avLst>
            </a:prstTxWarp>
            <a:normAutofit/>
          </a:bodyPr>
          <a:lstStyle/>
          <a:p>
            <a:pPr algn="ctr"/>
            <a:r>
              <a:rPr lang="zh-CN" alt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rPr>
              <a:t>我懂安全</a:t>
            </a:r>
          </a:p>
        </p:txBody>
      </p:sp>
      <p:sp>
        <p:nvSpPr>
          <p:cNvPr id="143365" name="WordArt 5"/>
          <p:cNvSpPr>
            <a:spLocks noTextEdit="1"/>
          </p:cNvSpPr>
          <p:nvPr/>
        </p:nvSpPr>
        <p:spPr>
          <a:xfrm>
            <a:off x="5867400" y="4000500"/>
            <a:ext cx="1828800" cy="381000"/>
          </a:xfrm>
          <a:prstGeom prst="rect">
            <a:avLst/>
          </a:prstGeom>
        </p:spPr>
        <p:txBody>
          <a:bodyPr wrap="none" fromWordArt="1">
            <a:prstTxWarp prst="textPlain">
              <a:avLst>
                <a:gd name="adj" fmla="val 50000"/>
              </a:avLst>
            </a:prstTxWarp>
            <a:normAutofit/>
          </a:bodyPr>
          <a:lstStyle/>
          <a:p>
            <a:pPr algn="ctr"/>
            <a:r>
              <a:rPr lang="zh-CN" altLang="en-US" sz="36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rPr>
              <a:t>我会安全</a:t>
            </a:r>
          </a:p>
        </p:txBody>
      </p:sp>
      <p:pic>
        <p:nvPicPr>
          <p:cNvPr id="65542" name="Picture 6" descr="2"/>
          <p:cNvPicPr>
            <a:picLocks noChangeAspect="1"/>
          </p:cNvPicPr>
          <p:nvPr/>
        </p:nvPicPr>
        <p:blipFill>
          <a:blip r:embed="rId2"/>
          <a:stretch>
            <a:fillRect/>
          </a:stretch>
        </p:blipFill>
        <p:spPr>
          <a:xfrm>
            <a:off x="914400" y="2171700"/>
            <a:ext cx="4492625" cy="2757488"/>
          </a:xfrm>
          <a:prstGeom prst="rect">
            <a:avLst/>
          </a:prstGeom>
          <a:noFill/>
          <a:ln w="9525">
            <a:noFill/>
          </a:ln>
        </p:spPr>
      </p:pic>
      <p:sp>
        <p:nvSpPr>
          <p:cNvPr id="139270"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67518CF-1C12-4750-A163-BF4AD8087917}"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additive="base">
                                        <p:cTn id="7" dur="3000" fill="hold"/>
                                        <p:tgtEl>
                                          <p:spTgt spid="143363"/>
                                        </p:tgtEl>
                                        <p:attrNameLst>
                                          <p:attrName>ppt_x</p:attrName>
                                        </p:attrNameLst>
                                      </p:cBhvr>
                                      <p:tavLst>
                                        <p:tav tm="0">
                                          <p:val>
                                            <p:strVal val="#ppt_x"/>
                                          </p:val>
                                        </p:tav>
                                        <p:tav tm="100000">
                                          <p:val>
                                            <p:strVal val="#ppt_x"/>
                                          </p:val>
                                        </p:tav>
                                      </p:tavLst>
                                    </p:anim>
                                    <p:anim calcmode="lin" valueType="num">
                                      <p:cBhvr additive="base">
                                        <p:cTn id="8" dur="3000" fill="hold"/>
                                        <p:tgtEl>
                                          <p:spTgt spid="1433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64"/>
                                        </p:tgtEl>
                                        <p:attrNameLst>
                                          <p:attrName>style.visibility</p:attrName>
                                        </p:attrNameLst>
                                      </p:cBhvr>
                                      <p:to>
                                        <p:strVal val="visible"/>
                                      </p:to>
                                    </p:set>
                                    <p:anim calcmode="lin" valueType="num">
                                      <p:cBhvr additive="base">
                                        <p:cTn id="13" dur="3000" fill="hold"/>
                                        <p:tgtEl>
                                          <p:spTgt spid="143364"/>
                                        </p:tgtEl>
                                        <p:attrNameLst>
                                          <p:attrName>ppt_x</p:attrName>
                                        </p:attrNameLst>
                                      </p:cBhvr>
                                      <p:tavLst>
                                        <p:tav tm="0">
                                          <p:val>
                                            <p:strVal val="#ppt_x"/>
                                          </p:val>
                                        </p:tav>
                                        <p:tav tm="100000">
                                          <p:val>
                                            <p:strVal val="#ppt_x"/>
                                          </p:val>
                                        </p:tav>
                                      </p:tavLst>
                                    </p:anim>
                                    <p:anim calcmode="lin" valueType="num">
                                      <p:cBhvr additive="base">
                                        <p:cTn id="14" dur="3000" fill="hold"/>
                                        <p:tgtEl>
                                          <p:spTgt spid="1433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65"/>
                                        </p:tgtEl>
                                        <p:attrNameLst>
                                          <p:attrName>style.visibility</p:attrName>
                                        </p:attrNameLst>
                                      </p:cBhvr>
                                      <p:to>
                                        <p:strVal val="visible"/>
                                      </p:to>
                                    </p:set>
                                    <p:anim calcmode="lin" valueType="num">
                                      <p:cBhvr additive="base">
                                        <p:cTn id="19" dur="3000" fill="hold"/>
                                        <p:tgtEl>
                                          <p:spTgt spid="143365"/>
                                        </p:tgtEl>
                                        <p:attrNameLst>
                                          <p:attrName>ppt_x</p:attrName>
                                        </p:attrNameLst>
                                      </p:cBhvr>
                                      <p:tavLst>
                                        <p:tav tm="0">
                                          <p:val>
                                            <p:strVal val="#ppt_x"/>
                                          </p:val>
                                        </p:tav>
                                        <p:tav tm="100000">
                                          <p:val>
                                            <p:strVal val="#ppt_x"/>
                                          </p:val>
                                        </p:tav>
                                      </p:tavLst>
                                    </p:anim>
                                    <p:anim calcmode="lin" valueType="num">
                                      <p:cBhvr additive="base">
                                        <p:cTn id="20" dur="3000" fill="hold"/>
                                        <p:tgtEl>
                                          <p:spTgt spid="1433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655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本占位符 66561" descr="Rectangle: Click to edit Master text styles&#10;Second level&#10;Third level&#10;Fourth level&#10;Fifth level"/>
          <p:cNvSpPr>
            <a:spLocks noGrp="1"/>
          </p:cNvSpPr>
          <p:nvPr>
            <p:ph idx="1"/>
          </p:nvPr>
        </p:nvSpPr>
        <p:spPr>
          <a:xfrm>
            <a:off x="611188" y="1119188"/>
            <a:ext cx="7772400" cy="976312"/>
          </a:xfrm>
          <a:ln/>
        </p:spPr>
        <p:txBody>
          <a:bodyPr vert="horz" wrap="square" lIns="91440" tIns="45720" rIns="91440" bIns="45720" anchor="t" anchorCtr="0"/>
          <a:lstStyle/>
          <a:p>
            <a:pPr marL="1905" indent="-344805">
              <a:lnSpc>
                <a:spcPct val="90000"/>
              </a:lnSpc>
              <a:buNone/>
            </a:pPr>
            <a:r>
              <a:rPr lang="zh-CN" altLang="en-US" b="1" dirty="0">
                <a:solidFill>
                  <a:srgbClr val="0000FF"/>
                </a:solidFill>
              </a:rPr>
              <a:t>        你有责任确保自己每天都平平安安回家，回到亲人身边，享受美好生活！</a:t>
            </a:r>
          </a:p>
        </p:txBody>
      </p:sp>
      <p:pic>
        <p:nvPicPr>
          <p:cNvPr id="144387" name="图片 66562" descr="图片27"/>
          <p:cNvPicPr>
            <a:picLocks noChangeAspect="1"/>
          </p:cNvPicPr>
          <p:nvPr/>
        </p:nvPicPr>
        <p:blipFill>
          <a:blip r:embed="rId2"/>
          <a:stretch>
            <a:fillRect/>
          </a:stretch>
        </p:blipFill>
        <p:spPr>
          <a:xfrm>
            <a:off x="1295400" y="2247900"/>
            <a:ext cx="5832475" cy="2978150"/>
          </a:xfrm>
          <a:prstGeom prst="rect">
            <a:avLst/>
          </a:prstGeom>
          <a:noFill/>
          <a:ln w="9525">
            <a:noFill/>
          </a:ln>
        </p:spPr>
      </p:pic>
      <p:sp>
        <p:nvSpPr>
          <p:cNvPr id="140291"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71AAA4B-033F-4DFA-9E78-3274A749EF97}"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pic>
        <p:nvPicPr>
          <p:cNvPr id="40962" name="Picture 5"/>
          <p:cNvPicPr>
            <a:picLocks noChangeAspect="1"/>
          </p:cNvPicPr>
          <p:nvPr/>
        </p:nvPicPr>
        <p:blipFill>
          <a:blip r:embed="rId3"/>
          <a:stretch>
            <a:fillRect/>
          </a:stretch>
        </p:blipFill>
        <p:spPr>
          <a:xfrm>
            <a:off x="609600" y="582613"/>
            <a:ext cx="7696200" cy="46799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ox(in)">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20BCFF3-BE30-48FE-BFF9-261D889CA396}"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145411" name="文本框 1"/>
          <p:cNvSpPr txBox="1"/>
          <p:nvPr/>
        </p:nvSpPr>
        <p:spPr>
          <a:xfrm>
            <a:off x="990600" y="647700"/>
            <a:ext cx="3829050" cy="11890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400" b="1" dirty="0">
                <a:solidFill>
                  <a:srgbClr val="0000FF"/>
                </a:solidFill>
                <a:sym typeface="Arial" panose="020B0604020202020204" pitchFamily="34" charset="0"/>
              </a:rPr>
              <a:t>你有责任确保每个人每天都平平安安回家，回到亲人身边。</a:t>
            </a:r>
            <a:endParaRPr lang="zh-CN" altLang="en-US" sz="2400" dirty="0"/>
          </a:p>
        </p:txBody>
      </p:sp>
      <p:pic>
        <p:nvPicPr>
          <p:cNvPr id="145412" name="Picture 8" descr="RBEAXO9PVWI{MEA{$B8FS22"/>
          <p:cNvPicPr>
            <a:picLocks noChangeAspect="1"/>
          </p:cNvPicPr>
          <p:nvPr/>
        </p:nvPicPr>
        <p:blipFill>
          <a:blip r:embed="rId2"/>
          <a:stretch>
            <a:fillRect/>
          </a:stretch>
        </p:blipFill>
        <p:spPr>
          <a:xfrm>
            <a:off x="381000" y="1766888"/>
            <a:ext cx="4572000" cy="3529012"/>
          </a:xfrm>
          <a:prstGeom prst="rect">
            <a:avLst/>
          </a:prstGeom>
          <a:noFill/>
          <a:ln w="9525">
            <a:noFill/>
          </a:ln>
        </p:spPr>
      </p:pic>
      <p:sp>
        <p:nvSpPr>
          <p:cNvPr id="145413" name="文本框 2"/>
          <p:cNvSpPr txBox="1"/>
          <p:nvPr/>
        </p:nvSpPr>
        <p:spPr>
          <a:xfrm>
            <a:off x="609600" y="114300"/>
            <a:ext cx="5178425" cy="579438"/>
          </a:xfrm>
          <a:prstGeom prst="rect">
            <a:avLst/>
          </a:prstGeom>
          <a:solidFill>
            <a:srgbClr val="FFFF00"/>
          </a:solid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b="1" dirty="0">
                <a:solidFill>
                  <a:srgbClr val="FF0000"/>
                </a:solidFill>
                <a:latin typeface="黑体" panose="02010609060101010101" pitchFamily="49" charset="-122"/>
                <a:ea typeface="黑体" panose="02010609060101010101" pitchFamily="49" charset="-122"/>
                <a:sym typeface="Arial" panose="020B0604020202020204" pitchFamily="34" charset="0"/>
              </a:rPr>
              <a:t>安全是我们共同的责任</a:t>
            </a:r>
          </a:p>
        </p:txBody>
      </p:sp>
      <p:pic>
        <p:nvPicPr>
          <p:cNvPr id="145414" name="Picture 9" descr="0_%VJXDYC3I}0N7OMCKL_AL"/>
          <p:cNvPicPr>
            <a:picLocks noChangeAspect="1"/>
          </p:cNvPicPr>
          <p:nvPr/>
        </p:nvPicPr>
        <p:blipFill>
          <a:blip r:embed="rId3"/>
          <a:stretch>
            <a:fillRect/>
          </a:stretch>
        </p:blipFill>
        <p:spPr>
          <a:xfrm>
            <a:off x="5105400" y="1714500"/>
            <a:ext cx="3773488" cy="3590925"/>
          </a:xfrm>
          <a:prstGeom prst="rect">
            <a:avLst/>
          </a:prstGeom>
          <a:noFill/>
          <a:ln w="9525">
            <a:noFill/>
          </a:ln>
        </p:spPr>
      </p:pic>
      <p:sp>
        <p:nvSpPr>
          <p:cNvPr id="145415" name="文本框 3"/>
          <p:cNvSpPr txBox="1"/>
          <p:nvPr/>
        </p:nvSpPr>
        <p:spPr>
          <a:xfrm>
            <a:off x="4343400" y="1104900"/>
            <a:ext cx="43434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400" b="1" dirty="0">
                <a:solidFill>
                  <a:srgbClr val="FF0000"/>
                </a:solidFill>
                <a:sym typeface="Arial" panose="020B0604020202020204" pitchFamily="34" charset="0"/>
              </a:rPr>
              <a:t>你在注视着对你安全负责的人</a:t>
            </a:r>
            <a:endParaRPr lang="zh-CN" altLang="en-US" sz="2400" b="1" dirty="0">
              <a:solidFill>
                <a:srgbClr val="FF0000"/>
              </a:solidFill>
              <a:latin typeface="宋体" panose="02010600030101010101" pitchFamily="2" charset="-122"/>
              <a:sym typeface="Arial"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内容占位符 2"/>
          <p:cNvSpPr/>
          <p:nvPr/>
        </p:nvSpPr>
        <p:spPr>
          <a:xfrm>
            <a:off x="533400" y="1143000"/>
            <a:ext cx="8458200" cy="21590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lnSpc>
                <a:spcPct val="90000"/>
              </a:lnSpc>
              <a:buClr>
                <a:schemeClr val="folHlink"/>
              </a:buClr>
              <a:buSzPct val="90000"/>
              <a:buFont typeface="Wingdings" panose="05000000000000000000" pitchFamily="2" charset="2"/>
              <a:buNone/>
            </a:pPr>
            <a:r>
              <a:rPr lang="zh-CN" altLang="en-US" sz="2400" b="1" dirty="0">
                <a:solidFill>
                  <a:srgbClr val="FF0000"/>
                </a:solidFill>
              </a:rPr>
              <a:t>     高处作业的分级</a:t>
            </a:r>
          </a:p>
          <a:p>
            <a:pPr marL="742950" lvl="1" indent="-285750" eaLnBrk="1" hangingPunct="1">
              <a:lnSpc>
                <a:spcPct val="90000"/>
              </a:lnSpc>
              <a:buClr>
                <a:schemeClr val="accent1"/>
              </a:buClr>
              <a:buSzPct val="75000"/>
              <a:buFont typeface="Wingdings" panose="05000000000000000000" pitchFamily="2" charset="2"/>
              <a:buChar char="Ø"/>
            </a:pPr>
            <a:r>
              <a:rPr lang="zh-CN" altLang="en-US" sz="2400" b="1" dirty="0"/>
              <a:t>2m-5m，称为一级高处作业。其可能坠落半径为2m。</a:t>
            </a:r>
          </a:p>
          <a:p>
            <a:pPr marL="742950" lvl="1" indent="-285750" eaLnBrk="1" hangingPunct="1">
              <a:lnSpc>
                <a:spcPct val="90000"/>
              </a:lnSpc>
              <a:buClr>
                <a:schemeClr val="accent1"/>
              </a:buClr>
              <a:buSzPct val="75000"/>
              <a:buFont typeface="Wingdings" panose="05000000000000000000" pitchFamily="2" charset="2"/>
              <a:buChar char="Ø"/>
            </a:pPr>
            <a:r>
              <a:rPr lang="zh-CN" altLang="en-US" sz="2400" b="1" dirty="0"/>
              <a:t>5m-15m,称为二级高处作业。其可能坠落半径为3m。</a:t>
            </a:r>
          </a:p>
          <a:p>
            <a:pPr marL="742950" lvl="1" indent="-285750" eaLnBrk="1" hangingPunct="1">
              <a:lnSpc>
                <a:spcPct val="90000"/>
              </a:lnSpc>
              <a:buClr>
                <a:schemeClr val="accent1"/>
              </a:buClr>
              <a:buSzPct val="75000"/>
              <a:buFont typeface="Wingdings" panose="05000000000000000000" pitchFamily="2" charset="2"/>
              <a:buChar char="Ø"/>
            </a:pPr>
            <a:r>
              <a:rPr lang="zh-CN" altLang="en-US" sz="2400" b="1" dirty="0"/>
              <a:t>15m-30m,称为三级高处作业。其可能坠落半径为4m。</a:t>
            </a:r>
          </a:p>
          <a:p>
            <a:pPr marL="742950" lvl="1" indent="-285750" eaLnBrk="1" hangingPunct="1">
              <a:lnSpc>
                <a:spcPct val="90000"/>
              </a:lnSpc>
              <a:buClr>
                <a:schemeClr val="accent1"/>
              </a:buClr>
              <a:buSzPct val="75000"/>
              <a:buFont typeface="Wingdings" panose="05000000000000000000" pitchFamily="2" charset="2"/>
              <a:buChar char="Ø"/>
            </a:pPr>
            <a:r>
              <a:rPr lang="zh-CN" altLang="en-US" sz="2400" b="1" dirty="0"/>
              <a:t>30m以上，称为特级高处作业。其可能坠落半径为5m。</a:t>
            </a:r>
            <a:endParaRPr lang="zh-CN" altLang="en-US" sz="1800" b="1" dirty="0"/>
          </a:p>
        </p:txBody>
      </p:sp>
      <p:sp>
        <p:nvSpPr>
          <p:cNvPr id="15363" name="AutoShape 4"/>
          <p:cNvSpPr/>
          <p:nvPr/>
        </p:nvSpPr>
        <p:spPr>
          <a:xfrm>
            <a:off x="914400" y="3238500"/>
            <a:ext cx="5181600" cy="2032000"/>
          </a:xfrm>
          <a:prstGeom prst="irregularSeal1">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endParaRPr lang="zh-CN" altLang="en-US" sz="2400" b="1" dirty="0">
              <a:solidFill>
                <a:srgbClr val="FF0000"/>
              </a:solidFill>
            </a:endParaRPr>
          </a:p>
          <a:p>
            <a:pPr marL="0" lvl="0" indent="0" algn="ctr" eaLnBrk="1" hangingPunct="1">
              <a:spcBef>
                <a:spcPct val="50000"/>
              </a:spcBef>
              <a:buNone/>
            </a:pPr>
            <a:r>
              <a:rPr lang="zh-CN" altLang="en-US" sz="2400" b="1" dirty="0">
                <a:solidFill>
                  <a:srgbClr val="FF0000"/>
                </a:solidFill>
              </a:rPr>
              <a:t>高度越高，危险等级随之增长</a:t>
            </a:r>
          </a:p>
          <a:p>
            <a:pPr marL="0" lvl="0" indent="0" algn="ctr" eaLnBrk="1" hangingPunct="1">
              <a:spcBef>
                <a:spcPct val="0"/>
              </a:spcBef>
              <a:buNone/>
            </a:pPr>
            <a:endParaRPr lang="zh-CN" altLang="en-US" sz="2400" dirty="0"/>
          </a:p>
        </p:txBody>
      </p:sp>
      <p:sp>
        <p:nvSpPr>
          <p:cNvPr id="15364" name="Rectangle 2"/>
          <p:cNvSpPr/>
          <p:nvPr/>
        </p:nvSpPr>
        <p:spPr>
          <a:xfrm>
            <a:off x="533400" y="266700"/>
            <a:ext cx="5075238" cy="420688"/>
          </a:xfrm>
          <a:prstGeom prst="rect">
            <a:avLst/>
          </a:prstGeom>
          <a:solidFill>
            <a:srgbClr val="FFFF00"/>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二、高处作业的概念</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8436"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4E71515-949F-4543-9E11-49FAB3042C0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wipe(down)">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副标题 5"/>
          <p:cNvSpPr>
            <a:spLocks noGrp="1"/>
          </p:cNvSpPr>
          <p:nvPr>
            <p:ph type="subTitle" idx="4294967295"/>
          </p:nvPr>
        </p:nvSpPr>
        <p:spPr>
          <a:xfrm>
            <a:off x="914400" y="190500"/>
            <a:ext cx="6159500" cy="571500"/>
          </a:xfrm>
          <a:solidFill>
            <a:srgbClr val="FFFF00">
              <a:alpha val="100000"/>
            </a:srgbClr>
          </a:solidFill>
          <a:ln/>
        </p:spPr>
        <p:txBody>
          <a:bodyPr vert="horz" wrap="square" lIns="91440" tIns="45720" rIns="91440" bIns="45720" anchor="t" anchorCtr="0"/>
          <a:lstStyle>
            <a:lvl1pPr marL="0" lvl="0" indent="0" algn="ctr">
              <a:buClrTx/>
              <a:buSzTx/>
              <a:buFontTx/>
              <a:buNone/>
              <a:defRPr/>
            </a:lvl1pPr>
            <a:lvl2pPr marL="457200" lvl="1" indent="0" algn="ctr">
              <a:buClrTx/>
              <a:buSzTx/>
              <a:buFontTx/>
              <a:buNone/>
              <a:defRPr/>
            </a:lvl2pPr>
            <a:lvl3pPr marL="914400" lvl="2" indent="0" algn="ctr">
              <a:buClrTx/>
              <a:buSzTx/>
              <a:buFontTx/>
              <a:buNone/>
              <a:defRPr/>
            </a:lvl3pPr>
            <a:lvl4pPr marL="1371600" lvl="3" indent="0" algn="ctr">
              <a:buClrTx/>
              <a:buSzTx/>
              <a:buFontTx/>
              <a:buNone/>
              <a:defRPr/>
            </a:lvl4pPr>
            <a:lvl5pPr marL="1828800" lvl="4" indent="0" algn="ctr">
              <a:buClrTx/>
              <a:buSzTx/>
              <a:buFontTx/>
              <a:buNone/>
              <a:defRPr/>
            </a:lvl5pPr>
          </a:lstStyle>
          <a:p>
            <a:pPr lvl="0" algn="l">
              <a:lnSpc>
                <a:spcPct val="90000"/>
              </a:lnSpc>
            </a:pPr>
            <a:r>
              <a:rPr lang="zh-CN" altLang="en-US" b="1" dirty="0">
                <a:latin typeface="黑体" panose="02010609060101010101" pitchFamily="49" charset="-122"/>
                <a:ea typeface="黑体" panose="02010609060101010101" pitchFamily="49" charset="-122"/>
              </a:rPr>
              <a:t>三、常见的高处作业场所</a:t>
            </a:r>
            <a:endParaRPr lang="zh-CN" altLang="en-US" b="1" dirty="0">
              <a:solidFill>
                <a:schemeClr val="accent2"/>
              </a:solidFill>
              <a:latin typeface="黑体" panose="02010609060101010101" pitchFamily="49" charset="-122"/>
              <a:ea typeface="黑体" panose="02010609060101010101" pitchFamily="49" charset="-122"/>
            </a:endParaRPr>
          </a:p>
        </p:txBody>
      </p:sp>
      <p:graphicFrame>
        <p:nvGraphicFramePr>
          <p:cNvPr id="19459" name="Object 2"/>
          <p:cNvGraphicFramePr>
            <a:graphicFrameLocks noChangeAspect="1"/>
          </p:cNvGraphicFramePr>
          <p:nvPr/>
        </p:nvGraphicFramePr>
        <p:xfrm>
          <a:off x="1143000" y="1079500"/>
          <a:ext cx="1524000" cy="1679575"/>
        </p:xfrm>
        <a:graphic>
          <a:graphicData uri="http://schemas.openxmlformats.org/presentationml/2006/ole">
            <mc:AlternateContent xmlns:mc="http://schemas.openxmlformats.org/markup-compatibility/2006">
              <mc:Choice xmlns:v="urn:schemas-microsoft-com:vml" Requires="v">
                <p:oleObj r:id="rId3" imgW="4857750" imgH="3248025" progId="">
                  <p:embed/>
                </p:oleObj>
              </mc:Choice>
              <mc:Fallback>
                <p:oleObj r:id="rId3" imgW="4857750" imgH="3248025" progId="">
                  <p:embed/>
                  <p:pic>
                    <p:nvPicPr>
                      <p:cNvPr id="0" name="图片 3075"/>
                      <p:cNvPicPr/>
                      <p:nvPr/>
                    </p:nvPicPr>
                    <p:blipFill>
                      <a:blip r:embed="rId4"/>
                      <a:stretch>
                        <a:fillRect/>
                      </a:stretch>
                    </p:blipFill>
                    <p:spPr>
                      <a:xfrm>
                        <a:off x="1143000" y="1079500"/>
                        <a:ext cx="1524000" cy="1679575"/>
                      </a:xfrm>
                      <a:prstGeom prst="rect">
                        <a:avLst/>
                      </a:prstGeom>
                      <a:noFill/>
                      <a:ln w="38100">
                        <a:noFill/>
                        <a:miter/>
                      </a:ln>
                    </p:spPr>
                  </p:pic>
                </p:oleObj>
              </mc:Fallback>
            </mc:AlternateContent>
          </a:graphicData>
        </a:graphic>
      </p:graphicFrame>
      <p:sp>
        <p:nvSpPr>
          <p:cNvPr id="19460" name="TextBox 7"/>
          <p:cNvSpPr txBox="1"/>
          <p:nvPr/>
        </p:nvSpPr>
        <p:spPr>
          <a:xfrm>
            <a:off x="1460500" y="2730500"/>
            <a:ext cx="714375"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建筑</a:t>
            </a:r>
          </a:p>
        </p:txBody>
      </p:sp>
      <p:pic>
        <p:nvPicPr>
          <p:cNvPr id="19461" name="Picture 5" descr="arrester3"/>
          <p:cNvPicPr>
            <a:picLocks noChangeAspect="1"/>
          </p:cNvPicPr>
          <p:nvPr/>
        </p:nvPicPr>
        <p:blipFill>
          <a:blip r:embed="rId5"/>
          <a:stretch>
            <a:fillRect/>
          </a:stretch>
        </p:blipFill>
        <p:spPr>
          <a:xfrm>
            <a:off x="2984500" y="1079500"/>
            <a:ext cx="1381125" cy="1651000"/>
          </a:xfrm>
          <a:prstGeom prst="rect">
            <a:avLst/>
          </a:prstGeom>
          <a:noFill/>
          <a:ln w="9525">
            <a:noFill/>
          </a:ln>
        </p:spPr>
      </p:pic>
      <p:sp>
        <p:nvSpPr>
          <p:cNvPr id="19462" name="TextBox 9"/>
          <p:cNvSpPr txBox="1"/>
          <p:nvPr/>
        </p:nvSpPr>
        <p:spPr>
          <a:xfrm>
            <a:off x="3365500" y="2730500"/>
            <a:ext cx="635000"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维修</a:t>
            </a:r>
          </a:p>
        </p:txBody>
      </p:sp>
      <p:sp>
        <p:nvSpPr>
          <p:cNvPr id="19463" name="TextBox 12"/>
          <p:cNvSpPr txBox="1"/>
          <p:nvPr/>
        </p:nvSpPr>
        <p:spPr>
          <a:xfrm>
            <a:off x="4889500" y="2794000"/>
            <a:ext cx="635000"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石油</a:t>
            </a:r>
          </a:p>
        </p:txBody>
      </p:sp>
      <p:pic>
        <p:nvPicPr>
          <p:cNvPr id="15" name="Picture 4" descr="Industry_WindowWash_Various"/>
          <p:cNvPicPr>
            <a:picLocks noChangeAspect="1"/>
          </p:cNvPicPr>
          <p:nvPr/>
        </p:nvPicPr>
        <p:blipFill>
          <a:blip r:embed="rId6"/>
          <a:stretch>
            <a:fillRect/>
          </a:stretch>
        </p:blipFill>
        <p:spPr>
          <a:xfrm>
            <a:off x="1143000" y="3302000"/>
            <a:ext cx="1466850" cy="1865313"/>
          </a:xfrm>
          <a:prstGeom prst="rect">
            <a:avLst/>
          </a:prstGeom>
          <a:noFill/>
          <a:ln w="9525">
            <a:noFill/>
          </a:ln>
        </p:spPr>
      </p:pic>
      <p:sp>
        <p:nvSpPr>
          <p:cNvPr id="19465" name="TextBox 15"/>
          <p:cNvSpPr txBox="1"/>
          <p:nvPr/>
        </p:nvSpPr>
        <p:spPr>
          <a:xfrm>
            <a:off x="1206500" y="5207000"/>
            <a:ext cx="1608138"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建筑物外墙清洗</a:t>
            </a:r>
          </a:p>
        </p:txBody>
      </p:sp>
      <p:sp>
        <p:nvSpPr>
          <p:cNvPr id="19466" name="TextBox 17"/>
          <p:cNvSpPr txBox="1"/>
          <p:nvPr/>
        </p:nvSpPr>
        <p:spPr>
          <a:xfrm>
            <a:off x="3302000" y="5207000"/>
            <a:ext cx="698500"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电信</a:t>
            </a:r>
          </a:p>
        </p:txBody>
      </p:sp>
      <p:pic>
        <p:nvPicPr>
          <p:cNvPr id="19" name="Picture 9" descr="VacAnchor_App3"/>
          <p:cNvPicPr>
            <a:picLocks noChangeAspect="1"/>
          </p:cNvPicPr>
          <p:nvPr/>
        </p:nvPicPr>
        <p:blipFill>
          <a:blip r:embed="rId7"/>
          <a:stretch>
            <a:fillRect/>
          </a:stretch>
        </p:blipFill>
        <p:spPr>
          <a:xfrm>
            <a:off x="6413500" y="3365500"/>
            <a:ext cx="1370013" cy="1846263"/>
          </a:xfrm>
          <a:prstGeom prst="rect">
            <a:avLst/>
          </a:prstGeom>
          <a:noFill/>
          <a:ln w="9525" cap="flat" cmpd="sng">
            <a:solidFill>
              <a:schemeClr val="tx1"/>
            </a:solidFill>
            <a:prstDash val="solid"/>
            <a:miter/>
            <a:headEnd type="none" w="med" len="med"/>
            <a:tailEnd type="none" w="med" len="med"/>
          </a:ln>
        </p:spPr>
      </p:pic>
      <p:sp>
        <p:nvSpPr>
          <p:cNvPr id="19468" name="TextBox 19"/>
          <p:cNvSpPr txBox="1"/>
          <p:nvPr/>
        </p:nvSpPr>
        <p:spPr>
          <a:xfrm>
            <a:off x="6731000" y="5270500"/>
            <a:ext cx="679450"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制造</a:t>
            </a:r>
          </a:p>
        </p:txBody>
      </p:sp>
      <p:pic>
        <p:nvPicPr>
          <p:cNvPr id="19469" name="Picture 15" descr="Ohne Titel-9"/>
          <p:cNvPicPr>
            <a:picLocks noChangeAspect="1"/>
          </p:cNvPicPr>
          <p:nvPr/>
        </p:nvPicPr>
        <p:blipFill>
          <a:blip r:embed="rId8"/>
          <a:srcRect l="35092" t="13464" r="19600" b="16551"/>
          <a:stretch>
            <a:fillRect/>
          </a:stretch>
        </p:blipFill>
        <p:spPr>
          <a:xfrm>
            <a:off x="4699000" y="3302000"/>
            <a:ext cx="1460500" cy="1905000"/>
          </a:xfrm>
          <a:prstGeom prst="rect">
            <a:avLst/>
          </a:prstGeom>
          <a:noFill/>
          <a:ln w="9525">
            <a:noFill/>
          </a:ln>
        </p:spPr>
      </p:pic>
      <p:sp>
        <p:nvSpPr>
          <p:cNvPr id="19470" name="TextBox 12"/>
          <p:cNvSpPr txBox="1"/>
          <p:nvPr/>
        </p:nvSpPr>
        <p:spPr>
          <a:xfrm>
            <a:off x="6604000" y="2794000"/>
            <a:ext cx="635000"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石化</a:t>
            </a:r>
          </a:p>
        </p:txBody>
      </p:sp>
      <p:pic>
        <p:nvPicPr>
          <p:cNvPr id="19471" name="Picture 17"/>
          <p:cNvPicPr>
            <a:picLocks noChangeAspect="1"/>
          </p:cNvPicPr>
          <p:nvPr/>
        </p:nvPicPr>
        <p:blipFill>
          <a:blip r:embed="rId9"/>
          <a:stretch>
            <a:fillRect/>
          </a:stretch>
        </p:blipFill>
        <p:spPr>
          <a:xfrm>
            <a:off x="6286500" y="1079500"/>
            <a:ext cx="1651000" cy="1651000"/>
          </a:xfrm>
          <a:prstGeom prst="rect">
            <a:avLst/>
          </a:prstGeom>
          <a:noFill/>
          <a:ln w="9525">
            <a:noFill/>
          </a:ln>
        </p:spPr>
      </p:pic>
      <p:sp>
        <p:nvSpPr>
          <p:cNvPr id="19472" name="TextBox 12"/>
          <p:cNvSpPr txBox="1"/>
          <p:nvPr/>
        </p:nvSpPr>
        <p:spPr>
          <a:xfrm>
            <a:off x="4889500" y="5207000"/>
            <a:ext cx="635000" cy="320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500" b="1" dirty="0"/>
              <a:t>电力</a:t>
            </a:r>
          </a:p>
        </p:txBody>
      </p:sp>
      <p:pic>
        <p:nvPicPr>
          <p:cNvPr id="19473" name="Picture 21" descr="DSCN1958"/>
          <p:cNvPicPr>
            <a:picLocks noChangeAspect="1"/>
          </p:cNvPicPr>
          <p:nvPr/>
        </p:nvPicPr>
        <p:blipFill>
          <a:blip r:embed="rId10"/>
          <a:stretch>
            <a:fillRect/>
          </a:stretch>
        </p:blipFill>
        <p:spPr>
          <a:xfrm>
            <a:off x="4445000" y="1016000"/>
            <a:ext cx="1679575" cy="1714500"/>
          </a:xfrm>
          <a:prstGeom prst="rect">
            <a:avLst/>
          </a:prstGeom>
          <a:noFill/>
          <a:ln w="9525">
            <a:noFill/>
          </a:ln>
        </p:spPr>
      </p:pic>
      <p:graphicFrame>
        <p:nvGraphicFramePr>
          <p:cNvPr id="19474" name="Object 22"/>
          <p:cNvGraphicFramePr>
            <a:graphicFrameLocks noChangeAspect="1"/>
          </p:cNvGraphicFramePr>
          <p:nvPr/>
        </p:nvGraphicFramePr>
        <p:xfrm>
          <a:off x="2857500" y="3302000"/>
          <a:ext cx="1555750" cy="1905000"/>
        </p:xfrm>
        <a:graphic>
          <a:graphicData uri="http://schemas.openxmlformats.org/presentationml/2006/ole">
            <mc:AlternateContent xmlns:mc="http://schemas.openxmlformats.org/markup-compatibility/2006">
              <mc:Choice xmlns:v="urn:schemas-microsoft-com:vml" Requires="v">
                <p:oleObj r:id="rId11" imgW="3324225" imgH="4743450" progId="Paint.Picture">
                  <p:embed/>
                </p:oleObj>
              </mc:Choice>
              <mc:Fallback>
                <p:oleObj r:id="rId11" imgW="3324225" imgH="4743450" progId="Paint.Picture">
                  <p:embed/>
                  <p:pic>
                    <p:nvPicPr>
                      <p:cNvPr id="0" name="图片 3076"/>
                      <p:cNvPicPr/>
                      <p:nvPr/>
                    </p:nvPicPr>
                    <p:blipFill>
                      <a:blip r:embed="rId12"/>
                      <a:stretch>
                        <a:fillRect/>
                      </a:stretch>
                    </p:blipFill>
                    <p:spPr>
                      <a:xfrm>
                        <a:off x="2857500" y="3302000"/>
                        <a:ext cx="1555750" cy="190500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66800" y="342900"/>
            <a:ext cx="5241925" cy="412750"/>
          </a:xfrm>
          <a:solidFill>
            <a:srgbClr val="FFC000"/>
          </a:solidFill>
        </p:spPr>
        <p:txBody>
          <a:bodyPr vert="horz" wrap="square" lIns="91440" tIns="45720" rIns="91440" bIns="45720" numCol="1" anchor="ctr" anchorCtr="0" compatLnSpc="1">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900" b="1" i="0" u="none" strike="noStrike" kern="1200" cap="none" spc="0" normalizeH="0" baseline="0" noProof="0">
                <a:ln>
                  <a:noFill/>
                </a:ln>
                <a:solidFill>
                  <a:schemeClr val="tx1"/>
                </a:solidFill>
                <a:effectLst>
                  <a:outerShdw blurRad="38100" dist="38100" dir="2700000" algn="tl">
                    <a:srgbClr val="FFFFFF"/>
                  </a:outerShdw>
                </a:effectLst>
                <a:uLnTx/>
                <a:uFillTx/>
                <a:latin typeface="+mj-lt"/>
                <a:ea typeface="黑体" panose="02010609060101010101" pitchFamily="49" charset="-122"/>
                <a:cs typeface="+mj-cs"/>
              </a:rPr>
              <a:t>四、高处作业的类型</a:t>
            </a:r>
          </a:p>
        </p:txBody>
      </p:sp>
      <p:sp>
        <p:nvSpPr>
          <p:cNvPr id="21507" name="Text Box 4"/>
          <p:cNvSpPr txBox="1"/>
          <p:nvPr/>
        </p:nvSpPr>
        <p:spPr>
          <a:xfrm>
            <a:off x="952500" y="1079500"/>
            <a:ext cx="7112000" cy="1920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t>       </a:t>
            </a:r>
            <a:r>
              <a:rPr lang="en-US" altLang="zh-CN" sz="2000" dirty="0">
                <a:latin typeface="黑体" panose="02010609060101010101" pitchFamily="49" charset="-122"/>
                <a:ea typeface="黑体" panose="02010609060101010101" pitchFamily="49" charset="-122"/>
              </a:rPr>
              <a:t>高处作业主要包括临边、洞口、攀登、悬空、交叉五种基本类型。 </a:t>
            </a:r>
          </a:p>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1.临边作业</a:t>
            </a:r>
          </a:p>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    临边作业是指施工现场中</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工作面边沿无围护设施或围护设施高度低于80厘米时的高处作业。例如，井架、施工电梯和脚手架等的通道两侧面作业。</a:t>
            </a:r>
          </a:p>
        </p:txBody>
      </p:sp>
      <p:pic>
        <p:nvPicPr>
          <p:cNvPr id="21508" name="Picture 3" descr="No fall prot-EE per concrete oper"/>
          <p:cNvPicPr>
            <a:picLocks noChangeAspect="1"/>
          </p:cNvPicPr>
          <p:nvPr/>
        </p:nvPicPr>
        <p:blipFill>
          <a:blip r:embed="rId2"/>
          <a:stretch>
            <a:fillRect/>
          </a:stretch>
        </p:blipFill>
        <p:spPr>
          <a:xfrm>
            <a:off x="4572000" y="3048000"/>
            <a:ext cx="3592513" cy="2413000"/>
          </a:xfrm>
          <a:prstGeom prst="rect">
            <a:avLst/>
          </a:prstGeom>
          <a:noFill/>
          <a:ln w="9525" cap="flat" cmpd="sng">
            <a:solidFill>
              <a:schemeClr val="accent2"/>
            </a:solidFill>
            <a:prstDash val="solid"/>
            <a:miter/>
            <a:headEnd type="none" w="med" len="med"/>
            <a:tailEnd type="none" w="med" len="med"/>
          </a:ln>
        </p:spPr>
      </p:pic>
      <p:pic>
        <p:nvPicPr>
          <p:cNvPr id="21509" name="Picture 9"/>
          <p:cNvPicPr>
            <a:picLocks noChangeAspect="1"/>
          </p:cNvPicPr>
          <p:nvPr/>
        </p:nvPicPr>
        <p:blipFill>
          <a:blip r:embed="rId3"/>
          <a:stretch>
            <a:fillRect/>
          </a:stretch>
        </p:blipFill>
        <p:spPr>
          <a:xfrm>
            <a:off x="1016000" y="3048000"/>
            <a:ext cx="3238500" cy="2413000"/>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838200" y="342900"/>
            <a:ext cx="5539740" cy="457835"/>
          </a:xfrm>
          <a:solidFill>
            <a:srgbClr val="FFC0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四、</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高处作业的类型</a:t>
            </a:r>
            <a:endPar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22531" name="Text Box 3"/>
          <p:cNvSpPr txBox="1"/>
          <p:nvPr/>
        </p:nvSpPr>
        <p:spPr>
          <a:xfrm>
            <a:off x="952500" y="1079500"/>
            <a:ext cx="7302500" cy="1616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t>  </a:t>
            </a:r>
            <a:r>
              <a:rPr lang="zh-CN" altLang="en-US" sz="2000" dirty="0"/>
              <a:t> </a:t>
            </a:r>
          </a:p>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洞口作业 </a:t>
            </a:r>
          </a:p>
          <a:p>
            <a:pPr marL="0" lvl="0" indent="0" eaLnBrk="1" hangingPunct="1">
              <a:spcBef>
                <a:spcPct val="0"/>
              </a:spcBef>
              <a:buNone/>
            </a:pP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洞口</a:t>
            </a:r>
            <a:r>
              <a:rPr lang="zh-CN" altLang="en-US" sz="2000" dirty="0">
                <a:latin typeface="黑体" panose="02010609060101010101" pitchFamily="49" charset="-122"/>
                <a:ea typeface="黑体" panose="02010609060101010101" pitchFamily="49" charset="-122"/>
              </a:rPr>
              <a:t>作业是指孔、洞口旁边的高处作业，包括施工现场及通道旁深度在</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米及</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米以上的桩孔、沟槽与管道孔洞等边沿作业。例如，施工预留的上料口、通道口、施工口等。</a:t>
            </a:r>
          </a:p>
        </p:txBody>
      </p:sp>
      <p:pic>
        <p:nvPicPr>
          <p:cNvPr id="22532" name="Picture 4" descr="58"/>
          <p:cNvPicPr>
            <a:picLocks noChangeAspect="1"/>
          </p:cNvPicPr>
          <p:nvPr/>
        </p:nvPicPr>
        <p:blipFill>
          <a:blip r:embed="rId2"/>
          <a:stretch>
            <a:fillRect/>
          </a:stretch>
        </p:blipFill>
        <p:spPr>
          <a:xfrm>
            <a:off x="4445000" y="3048000"/>
            <a:ext cx="3746500" cy="2476500"/>
          </a:xfrm>
          <a:prstGeom prst="rect">
            <a:avLst/>
          </a:prstGeom>
          <a:noFill/>
          <a:ln w="9525">
            <a:noFill/>
          </a:ln>
        </p:spPr>
      </p:pic>
      <p:pic>
        <p:nvPicPr>
          <p:cNvPr id="22533" name="Picture 3" descr="图片37"/>
          <p:cNvPicPr>
            <a:picLocks noChangeAspect="1"/>
          </p:cNvPicPr>
          <p:nvPr/>
        </p:nvPicPr>
        <p:blipFill>
          <a:blip r:embed="rId3"/>
          <a:stretch>
            <a:fillRect/>
          </a:stretch>
        </p:blipFill>
        <p:spPr>
          <a:xfrm>
            <a:off x="1016000" y="3048000"/>
            <a:ext cx="3111500" cy="2430463"/>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143000" y="228599"/>
            <a:ext cx="6858000" cy="440055"/>
          </a:xfrm>
          <a:solidFill>
            <a:srgbClr val="FFC0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四、高处作业的类型</a:t>
            </a:r>
            <a:endPar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23555" name="Text Box 3"/>
          <p:cNvSpPr txBox="1"/>
          <p:nvPr/>
        </p:nvSpPr>
        <p:spPr>
          <a:xfrm>
            <a:off x="952500" y="952500"/>
            <a:ext cx="71755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3.攀登作业 </a:t>
            </a:r>
          </a:p>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    攀登作业是指借助建筑结构或脚手架上的登高设施，或采用梯子或其他登高设施在攀登条件下进行的高处作业。例如，在建筑物周围搭拆脚手架、张挂安全网。</a:t>
            </a:r>
          </a:p>
        </p:txBody>
      </p:sp>
      <p:pic>
        <p:nvPicPr>
          <p:cNvPr id="23556" name="Picture 7" descr="(_8]THES{U)%[CR9$BJ~CJM"/>
          <p:cNvPicPr>
            <a:picLocks noChangeAspect="1"/>
          </p:cNvPicPr>
          <p:nvPr/>
        </p:nvPicPr>
        <p:blipFill>
          <a:blip r:embed="rId2"/>
          <a:stretch>
            <a:fillRect/>
          </a:stretch>
        </p:blipFill>
        <p:spPr>
          <a:xfrm>
            <a:off x="4826000" y="2984500"/>
            <a:ext cx="3333750" cy="2484438"/>
          </a:xfrm>
          <a:prstGeom prst="rect">
            <a:avLst/>
          </a:prstGeom>
          <a:noFill/>
          <a:ln w="9525">
            <a:noFill/>
          </a:ln>
        </p:spPr>
      </p:pic>
      <p:pic>
        <p:nvPicPr>
          <p:cNvPr id="23557" name="Picture 9" descr="图片2"/>
          <p:cNvPicPr>
            <a:picLocks noChangeAspect="1"/>
          </p:cNvPicPr>
          <p:nvPr/>
        </p:nvPicPr>
        <p:blipFill>
          <a:blip r:embed="rId3"/>
          <a:stretch>
            <a:fillRect/>
          </a:stretch>
        </p:blipFill>
        <p:spPr>
          <a:xfrm>
            <a:off x="952500" y="2984500"/>
            <a:ext cx="3619500" cy="2476500"/>
          </a:xfrm>
          <a:prstGeom prst="rect">
            <a:avLst/>
          </a:prstGeom>
          <a:noFill/>
          <a:ln w="9525">
            <a:no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219200" y="419098"/>
            <a:ext cx="5219700" cy="477522"/>
          </a:xfrm>
          <a:solidFill>
            <a:srgbClr val="FFC0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b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br>
            <a: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四、高处作业的类型</a:t>
            </a:r>
            <a:b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br>
            <a:endPar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24579" name="Text Box 3"/>
          <p:cNvSpPr txBox="1"/>
          <p:nvPr/>
        </p:nvSpPr>
        <p:spPr>
          <a:xfrm>
            <a:off x="990600" y="1333500"/>
            <a:ext cx="7175500" cy="10064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4.悬空作业</a:t>
            </a:r>
          </a:p>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    悬空作业是指在周边临空状态下进行高处作业。例如，在吊篮内进行的高处作业。</a:t>
            </a:r>
          </a:p>
        </p:txBody>
      </p:sp>
      <p:pic>
        <p:nvPicPr>
          <p:cNvPr id="24580" name="Picture 4"/>
          <p:cNvPicPr>
            <a:picLocks noChangeAspect="1"/>
          </p:cNvPicPr>
          <p:nvPr/>
        </p:nvPicPr>
        <p:blipFill>
          <a:blip r:embed="rId2"/>
          <a:stretch>
            <a:fillRect/>
          </a:stretch>
        </p:blipFill>
        <p:spPr>
          <a:xfrm>
            <a:off x="1143000" y="2603500"/>
            <a:ext cx="3111500" cy="2730500"/>
          </a:xfrm>
          <a:prstGeom prst="rect">
            <a:avLst/>
          </a:prstGeom>
          <a:noFill/>
          <a:ln w="9525">
            <a:noFill/>
          </a:ln>
        </p:spPr>
      </p:pic>
      <p:pic>
        <p:nvPicPr>
          <p:cNvPr id="24581" name="Picture 5" descr="New-scaf11"/>
          <p:cNvPicPr>
            <a:picLocks noChangeAspect="1"/>
          </p:cNvPicPr>
          <p:nvPr/>
        </p:nvPicPr>
        <p:blipFill>
          <a:blip r:embed="rId3"/>
          <a:srcRect r="4688"/>
          <a:stretch>
            <a:fillRect/>
          </a:stretch>
        </p:blipFill>
        <p:spPr>
          <a:xfrm>
            <a:off x="4572000" y="2603500"/>
            <a:ext cx="3365500" cy="2763838"/>
          </a:xfrm>
          <a:prstGeom prst="rect">
            <a:avLst/>
          </a:prstGeom>
          <a:noFill/>
          <a:ln w="9525">
            <a:noFill/>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219200" y="571500"/>
            <a:ext cx="4709795" cy="434340"/>
          </a:xfrm>
          <a:solidFill>
            <a:srgbClr val="FFC0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b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br>
            <a: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四、</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高处</a:t>
            </a:r>
            <a: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t>作业的类型</a:t>
            </a:r>
            <a:br>
              <a:rPr kumimoji="0" lang="zh-CN" altLang="en-US" sz="3330" b="1" i="0" u="none" strike="noStrike" kern="1200" cap="none" spc="0" normalizeH="0" baseline="0" noProof="0" dirty="0">
                <a:ln>
                  <a:noFill/>
                </a:ln>
                <a:solidFill>
                  <a:schemeClr val="tx1"/>
                </a:solidFill>
                <a:effectLst>
                  <a:outerShdw blurRad="38100" dist="38100" dir="2700000">
                    <a:srgbClr val="FFFFFF"/>
                  </a:outerShdw>
                </a:effectLst>
                <a:uLnTx/>
                <a:uFillTx/>
                <a:latin typeface="+mj-lt"/>
                <a:ea typeface="黑体" panose="02010609060101010101" pitchFamily="49" charset="-122"/>
                <a:cs typeface="+mn-ea"/>
                <a:sym typeface="+mn-ea"/>
              </a:rPr>
            </a:br>
            <a:endPar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25603" name="Text Box 3"/>
          <p:cNvSpPr txBox="1"/>
          <p:nvPr/>
        </p:nvSpPr>
        <p:spPr>
          <a:xfrm>
            <a:off x="952500" y="1079500"/>
            <a:ext cx="7175500" cy="1616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5.交叉作业</a:t>
            </a:r>
          </a:p>
          <a:p>
            <a:pPr marL="0" lvl="0" indent="0" eaLnBrk="1" hangingPunct="1">
              <a:spcBef>
                <a:spcPct val="0"/>
              </a:spcBef>
              <a:buNone/>
            </a:pPr>
            <a:r>
              <a:rPr lang="en-US" altLang="zh-CN" sz="2000" dirty="0">
                <a:latin typeface="黑体" panose="02010609060101010101" pitchFamily="49" charset="-122"/>
                <a:ea typeface="黑体" panose="02010609060101010101" pitchFamily="49" charset="-122"/>
              </a:rPr>
              <a:t>    交叉作业是指在施工现场的上下不同层次</a:t>
            </a:r>
            <a:r>
              <a:rPr lang="zh-CN" altLang="en-US" sz="2000" dirty="0">
                <a:latin typeface="黑体" panose="02010609060101010101" pitchFamily="49" charset="-122"/>
                <a:ea typeface="黑体" panose="02010609060101010101" pitchFamily="49" charset="-122"/>
              </a:rPr>
              <a:t>，与</a:t>
            </a:r>
            <a:r>
              <a:rPr lang="en-US" altLang="zh-CN" sz="2000" dirty="0">
                <a:latin typeface="黑体" panose="02010609060101010101" pitchFamily="49" charset="-122"/>
                <a:ea typeface="黑体" panose="02010609060101010101" pitchFamily="49" charset="-122"/>
              </a:rPr>
              <a:t>空间贯通状态下同时进行的高处作业。例如，脚手架平台上有人作业的同时</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架下</a:t>
            </a:r>
            <a:r>
              <a:rPr lang="zh-CN" altLang="en-US" sz="2000" dirty="0">
                <a:latin typeface="黑体" panose="02010609060101010101" pitchFamily="49" charset="-122"/>
                <a:ea typeface="黑体" panose="02010609060101010101" pitchFamily="49" charset="-122"/>
              </a:rPr>
              <a:t>或</a:t>
            </a:r>
            <a:r>
              <a:rPr lang="en-US" altLang="zh-CN" sz="2000" dirty="0">
                <a:latin typeface="黑体" panose="02010609060101010101" pitchFamily="49" charset="-122"/>
                <a:ea typeface="黑体" panose="02010609060101010101" pitchFamily="49" charset="-122"/>
              </a:rPr>
              <a:t>地面也有人作业。</a:t>
            </a:r>
          </a:p>
          <a:p>
            <a:pPr marL="0" lvl="0" indent="0" eaLnBrk="1" hangingPunct="1">
              <a:lnSpc>
                <a:spcPct val="80000"/>
              </a:lnSpc>
            </a:pPr>
            <a:endParaRPr lang="en-US" altLang="zh-CN" sz="2000" dirty="0"/>
          </a:p>
        </p:txBody>
      </p:sp>
      <p:pic>
        <p:nvPicPr>
          <p:cNvPr id="25604" name="Picture 4" descr="IMG_1515"/>
          <p:cNvPicPr>
            <a:picLocks noChangeAspect="1"/>
          </p:cNvPicPr>
          <p:nvPr/>
        </p:nvPicPr>
        <p:blipFill>
          <a:blip r:embed="rId2"/>
          <a:stretch>
            <a:fillRect/>
          </a:stretch>
        </p:blipFill>
        <p:spPr>
          <a:xfrm>
            <a:off x="1079500" y="3048000"/>
            <a:ext cx="3111500" cy="2476500"/>
          </a:xfrm>
          <a:prstGeom prst="rect">
            <a:avLst/>
          </a:prstGeom>
          <a:noFill/>
          <a:ln w="9525">
            <a:noFill/>
          </a:ln>
        </p:spPr>
      </p:pic>
      <p:pic>
        <p:nvPicPr>
          <p:cNvPr id="25605" name="Picture 4" descr="图片17"/>
          <p:cNvPicPr>
            <a:picLocks noChangeAspect="1"/>
          </p:cNvPicPr>
          <p:nvPr/>
        </p:nvPicPr>
        <p:blipFill>
          <a:blip r:embed="rId3"/>
          <a:stretch>
            <a:fillRect/>
          </a:stretch>
        </p:blipFill>
        <p:spPr>
          <a:xfrm>
            <a:off x="4572000" y="3048000"/>
            <a:ext cx="3365500" cy="2540000"/>
          </a:xfrm>
          <a:prstGeom prst="rect">
            <a:avLst/>
          </a:prstGeom>
          <a:noFill/>
          <a:ln w="9525">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AutoShape 3"/>
          <p:cNvSpPr>
            <a:spLocks noChangeArrowheads="1"/>
          </p:cNvSpPr>
          <p:nvPr/>
        </p:nvSpPr>
        <p:spPr bwMode="blackWhite">
          <a:xfrm>
            <a:off x="1714500" y="3486150"/>
            <a:ext cx="2400300" cy="40005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四、</a:t>
            </a: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ea"/>
                <a:sym typeface="+mn-ea"/>
              </a:rPr>
              <a:t>高处作业类型</a:t>
            </a:r>
            <a:endPar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7170" name="AutoShape 4"/>
          <p:cNvSpPr/>
          <p:nvPr/>
        </p:nvSpPr>
        <p:spPr>
          <a:xfrm>
            <a:off x="1714500" y="2286000"/>
            <a:ext cx="2400300" cy="40005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round/>
            <a:headEnd type="none" w="med" len="med"/>
            <a:tailEnd type="non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ea"/>
              </a:rPr>
              <a:t>二、高处作业的概念</a:t>
            </a:r>
            <a:endPar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321541" name="AutoShape 5"/>
          <p:cNvSpPr>
            <a:spLocks noChangeArrowheads="1"/>
          </p:cNvSpPr>
          <p:nvPr/>
        </p:nvSpPr>
        <p:spPr bwMode="blackWhite">
          <a:xfrm>
            <a:off x="1714500" y="4629150"/>
            <a:ext cx="2400300" cy="3429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六、高处作业事故</a:t>
            </a:r>
          </a:p>
        </p:txBody>
      </p:sp>
      <p:sp>
        <p:nvSpPr>
          <p:cNvPr id="321542" name="AutoShape 6"/>
          <p:cNvSpPr>
            <a:spLocks noChangeArrowheads="1"/>
          </p:cNvSpPr>
          <p:nvPr/>
        </p:nvSpPr>
        <p:spPr bwMode="auto">
          <a:xfrm>
            <a:off x="3600450" y="800100"/>
            <a:ext cx="1885950" cy="285750"/>
          </a:xfrm>
          <a:prstGeom prst="roundRect">
            <a:avLst>
              <a:gd name="adj" fmla="val 9106"/>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目录</a:t>
            </a:r>
          </a:p>
        </p:txBody>
      </p:sp>
      <p:sp>
        <p:nvSpPr>
          <p:cNvPr id="6150" name="Rectangle 7"/>
          <p:cNvSpPr/>
          <p:nvPr/>
        </p:nvSpPr>
        <p:spPr>
          <a:xfrm>
            <a:off x="1600200" y="285750"/>
            <a:ext cx="5662613" cy="47942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3000" b="1" dirty="0">
                <a:solidFill>
                  <a:schemeClr val="tx2"/>
                </a:solidFill>
              </a:rPr>
              <a:t>高处作业安全管理知识</a:t>
            </a:r>
          </a:p>
        </p:txBody>
      </p:sp>
      <p:sp>
        <p:nvSpPr>
          <p:cNvPr id="321544" name="AutoShape 8"/>
          <p:cNvSpPr>
            <a:spLocks noChangeArrowheads="1"/>
          </p:cNvSpPr>
          <p:nvPr/>
        </p:nvSpPr>
        <p:spPr bwMode="blackWhite">
          <a:xfrm>
            <a:off x="1714500" y="1600200"/>
            <a:ext cx="2457450" cy="4572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一、思考</a:t>
            </a:r>
            <a:endParaRPr kumimoji="0" lang="en-US" altLang="zh-CN"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7175" name="AutoShape 9"/>
          <p:cNvSpPr/>
          <p:nvPr/>
        </p:nvSpPr>
        <p:spPr>
          <a:xfrm>
            <a:off x="1724025" y="4048125"/>
            <a:ext cx="2400300" cy="34290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round/>
            <a:headEnd type="none" w="med" len="med"/>
            <a:tailEnd type="non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ea"/>
                <a:sym typeface="+mn-ea"/>
              </a:rPr>
              <a:t>五、高处作业安全管理的依据</a:t>
            </a:r>
            <a:endPar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321546" name="AutoShape 10"/>
          <p:cNvSpPr>
            <a:spLocks noChangeArrowheads="1"/>
          </p:cNvSpPr>
          <p:nvPr/>
        </p:nvSpPr>
        <p:spPr bwMode="blackWhite">
          <a:xfrm>
            <a:off x="1714500" y="2905125"/>
            <a:ext cx="2400300" cy="3429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ea"/>
                <a:sym typeface="+mn-ea"/>
              </a:rPr>
              <a:t>三、常见的高处作业场所</a:t>
            </a:r>
            <a:endPar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321547" name="AutoShape 11"/>
          <p:cNvSpPr>
            <a:spLocks noChangeArrowheads="1"/>
          </p:cNvSpPr>
          <p:nvPr/>
        </p:nvSpPr>
        <p:spPr bwMode="blackWhite">
          <a:xfrm>
            <a:off x="5086350" y="1600200"/>
            <a:ext cx="2343150" cy="4572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七、</a:t>
            </a: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ea"/>
                <a:sym typeface="+mn-ea"/>
              </a:rPr>
              <a:t>高处坠落事故类型</a:t>
            </a:r>
            <a:endPar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7178" name="AutoShape 12"/>
          <p:cNvSpPr/>
          <p:nvPr/>
        </p:nvSpPr>
        <p:spPr>
          <a:xfrm>
            <a:off x="5086350" y="2286000"/>
            <a:ext cx="2343150" cy="40005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round/>
            <a:headEnd type="none" w="med" len="med"/>
            <a:tailEnd type="non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ea"/>
              </a:rPr>
              <a:t>八、高处作业的危害</a:t>
            </a:r>
            <a:endPar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321549" name="AutoShape 13"/>
          <p:cNvSpPr>
            <a:spLocks noChangeArrowheads="1"/>
          </p:cNvSpPr>
          <p:nvPr/>
        </p:nvSpPr>
        <p:spPr bwMode="blackWhite">
          <a:xfrm>
            <a:off x="5086350" y="2857500"/>
            <a:ext cx="2400300" cy="3429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九、高处作业的事故案例</a:t>
            </a:r>
          </a:p>
        </p:txBody>
      </p:sp>
      <p:sp>
        <p:nvSpPr>
          <p:cNvPr id="321550" name="AutoShape 14"/>
          <p:cNvSpPr>
            <a:spLocks noChangeArrowheads="1"/>
          </p:cNvSpPr>
          <p:nvPr/>
        </p:nvSpPr>
        <p:spPr bwMode="blackWhite">
          <a:xfrm>
            <a:off x="5086350" y="3371850"/>
            <a:ext cx="2343150" cy="4572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十、高处坠落事故原因</a:t>
            </a:r>
          </a:p>
        </p:txBody>
      </p:sp>
      <p:sp>
        <p:nvSpPr>
          <p:cNvPr id="7181" name="AutoShape 15"/>
          <p:cNvSpPr/>
          <p:nvPr/>
        </p:nvSpPr>
        <p:spPr>
          <a:xfrm>
            <a:off x="5086350" y="4000500"/>
            <a:ext cx="2343150" cy="40005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round/>
            <a:headEnd type="none" w="med" len="med"/>
            <a:tailEnd type="non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ea"/>
              </a:rPr>
              <a:t>十一、高处作业的风险管理</a:t>
            </a:r>
            <a:endParaRPr kumimoji="0" lang="zh-CN" altLang="en-US" sz="1350" b="1" i="0" u="none" strike="noStrike" kern="1200" cap="none" spc="0" normalizeH="0" baseline="0" noProof="1">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321552" name="AutoShape 16"/>
          <p:cNvSpPr>
            <a:spLocks noChangeArrowheads="1"/>
          </p:cNvSpPr>
          <p:nvPr/>
        </p:nvSpPr>
        <p:spPr bwMode="blackWhite">
          <a:xfrm>
            <a:off x="5029200" y="4572000"/>
            <a:ext cx="2400300" cy="3429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35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十二、高处坠落事故的预防</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114300"/>
            <a:ext cx="6858000" cy="4699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五、高处作业安全管理的依据</a:t>
            </a:r>
          </a:p>
        </p:txBody>
      </p:sp>
      <p:sp>
        <p:nvSpPr>
          <p:cNvPr id="26627" name="Text Box 4"/>
          <p:cNvSpPr txBox="1"/>
          <p:nvPr/>
        </p:nvSpPr>
        <p:spPr>
          <a:xfrm>
            <a:off x="1016000" y="762000"/>
            <a:ext cx="7112000" cy="4664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dirty="0"/>
              <a:t>一）高处作业人员的依据</a:t>
            </a:r>
          </a:p>
          <a:p>
            <a:pPr marL="0" lvl="0" indent="0" eaLnBrk="1" hangingPunct="1">
              <a:spcBef>
                <a:spcPct val="0"/>
              </a:spcBef>
              <a:buNone/>
            </a:pPr>
            <a:r>
              <a:rPr lang="zh-CN" altLang="en-US" sz="2000" b="1" dirty="0"/>
              <a:t>国家安监总局令</a:t>
            </a:r>
            <a:r>
              <a:rPr lang="en-US" altLang="zh-CN" sz="2000" b="1" dirty="0"/>
              <a:t>30</a:t>
            </a:r>
            <a:r>
              <a:rPr lang="zh-CN" altLang="en-US" sz="2000" b="1" dirty="0"/>
              <a:t>号</a:t>
            </a:r>
            <a:r>
              <a:rPr lang="en-US" altLang="zh-CN" sz="2000" b="1" dirty="0"/>
              <a:t>《</a:t>
            </a:r>
            <a:r>
              <a:rPr lang="zh-CN" altLang="en-US" sz="2000" b="1" dirty="0"/>
              <a:t>特种作业人员安全技术培训考核管理规定</a:t>
            </a:r>
            <a:r>
              <a:rPr lang="en-US" altLang="zh-CN" sz="2000" b="1" dirty="0"/>
              <a:t>》</a:t>
            </a:r>
            <a:endParaRPr lang="en-US" altLang="zh-CN" sz="2000" dirty="0"/>
          </a:p>
          <a:p>
            <a:pPr marL="0" lvl="0" indent="0" eaLnBrk="1" hangingPunct="1">
              <a:spcBef>
                <a:spcPct val="0"/>
              </a:spcBef>
              <a:buNone/>
            </a:pPr>
            <a:r>
              <a:rPr lang="en-US" altLang="zh-CN" sz="2000" dirty="0">
                <a:solidFill>
                  <a:srgbClr val="FF0000"/>
                </a:solidFill>
              </a:rPr>
              <a:t>GB5306-85</a:t>
            </a:r>
            <a:r>
              <a:rPr lang="zh-CN" altLang="en-US" sz="2000" dirty="0">
                <a:solidFill>
                  <a:srgbClr val="FF0000"/>
                </a:solidFill>
              </a:rPr>
              <a:t>特种作业人员安全技术考核安全管理规则</a:t>
            </a:r>
            <a:r>
              <a:rPr lang="en-US" altLang="zh-CN" sz="2000" dirty="0">
                <a:solidFill>
                  <a:srgbClr val="FF0000"/>
                </a:solidFill>
              </a:rPr>
              <a:t>(</a:t>
            </a:r>
            <a:r>
              <a:rPr lang="zh-CN" altLang="en-US" sz="2000" dirty="0">
                <a:solidFill>
                  <a:srgbClr val="FF0000"/>
                </a:solidFill>
              </a:rPr>
              <a:t>作废无新标准代替</a:t>
            </a:r>
            <a:r>
              <a:rPr lang="en-US" altLang="zh-CN" sz="2000" dirty="0">
                <a:solidFill>
                  <a:srgbClr val="FF0000"/>
                </a:solidFill>
              </a:rPr>
              <a:t>)</a:t>
            </a:r>
          </a:p>
          <a:p>
            <a:pPr marL="0" lvl="0" indent="0" eaLnBrk="1" hangingPunct="1">
              <a:spcBef>
                <a:spcPct val="0"/>
              </a:spcBef>
              <a:buNone/>
            </a:pPr>
            <a:r>
              <a:rPr lang="zh-CN" altLang="en-US" sz="2000" dirty="0"/>
              <a:t>二）高处作业安全施工的依据</a:t>
            </a:r>
          </a:p>
          <a:p>
            <a:pPr marL="0" lvl="0" indent="0" eaLnBrk="1" hangingPunct="1">
              <a:spcBef>
                <a:spcPct val="0"/>
              </a:spcBef>
              <a:buNone/>
            </a:pPr>
            <a:r>
              <a:rPr lang="en-US" altLang="zh-CN" sz="2000" dirty="0"/>
              <a:t>GB/T 3608-2008 </a:t>
            </a:r>
            <a:r>
              <a:rPr lang="zh-CN" altLang="en-US" sz="2000" dirty="0"/>
              <a:t>高处作业分级</a:t>
            </a:r>
          </a:p>
          <a:p>
            <a:pPr marL="0" lvl="0" indent="0" eaLnBrk="1" hangingPunct="1">
              <a:spcBef>
                <a:spcPct val="0"/>
              </a:spcBef>
              <a:buNone/>
            </a:pPr>
            <a:r>
              <a:rPr lang="en-US" altLang="zh-CN" sz="2000" dirty="0"/>
              <a:t>GB 23525-2009</a:t>
            </a:r>
            <a:r>
              <a:rPr lang="zh-CN" altLang="en-US" sz="2000" dirty="0"/>
              <a:t>座板式单人吊具悬吊作业安全技术规范</a:t>
            </a:r>
          </a:p>
          <a:p>
            <a:pPr marL="0" lvl="0" indent="0" eaLnBrk="1" hangingPunct="1">
              <a:spcBef>
                <a:spcPct val="0"/>
              </a:spcBef>
              <a:buNone/>
            </a:pPr>
            <a:r>
              <a:rPr lang="en-US" altLang="zh-CN" sz="2000" dirty="0"/>
              <a:t>JGJ 80-91</a:t>
            </a:r>
            <a:r>
              <a:rPr lang="zh-CN" altLang="en-US" sz="2000" dirty="0"/>
              <a:t>建筑施工高处作业安全技术规程</a:t>
            </a:r>
          </a:p>
          <a:p>
            <a:pPr marL="0" lvl="0" indent="0" eaLnBrk="1" hangingPunct="1">
              <a:spcBef>
                <a:spcPct val="0"/>
              </a:spcBef>
              <a:buNone/>
            </a:pPr>
            <a:r>
              <a:rPr lang="en-US" altLang="zh-CN" sz="2000" dirty="0"/>
              <a:t>Q/SY 1236-2009 </a:t>
            </a:r>
            <a:r>
              <a:rPr lang="zh-CN" altLang="en-US" sz="2000" dirty="0"/>
              <a:t>高处作业安全管理规范</a:t>
            </a:r>
          </a:p>
          <a:p>
            <a:pPr marL="0" lvl="0" indent="0" eaLnBrk="1" hangingPunct="1">
              <a:spcBef>
                <a:spcPct val="0"/>
              </a:spcBef>
              <a:buNone/>
            </a:pPr>
            <a:r>
              <a:rPr lang="en-US" altLang="zh-CN" sz="2000" dirty="0"/>
              <a:t>Q/SY 1246-2009</a:t>
            </a:r>
            <a:r>
              <a:rPr lang="zh-CN" altLang="en-US" sz="2000" dirty="0"/>
              <a:t>脚手架作业安全管理规范</a:t>
            </a:r>
          </a:p>
          <a:p>
            <a:pPr marL="0" lvl="0" indent="0" eaLnBrk="1" hangingPunct="1">
              <a:spcBef>
                <a:spcPct val="0"/>
              </a:spcBef>
              <a:buNone/>
            </a:pPr>
            <a:r>
              <a:rPr lang="en-US" altLang="zh-CN" sz="2000" dirty="0"/>
              <a:t>Q/SY 1370-2011</a:t>
            </a:r>
            <a:r>
              <a:rPr lang="zh-CN" altLang="en-US" sz="2000" dirty="0"/>
              <a:t>便携式梯子使用安全管理规范</a:t>
            </a:r>
          </a:p>
          <a:p>
            <a:pPr marL="0" lvl="0" indent="0" eaLnBrk="1" hangingPunct="1">
              <a:spcBef>
                <a:spcPct val="0"/>
              </a:spcBef>
              <a:buNone/>
            </a:pPr>
            <a:r>
              <a:rPr lang="en-US" altLang="en-US" sz="2000" dirty="0"/>
              <a:t>Q</a:t>
            </a:r>
            <a:r>
              <a:rPr lang="en-US" altLang="zh-CN" sz="2000" dirty="0"/>
              <a:t>/</a:t>
            </a:r>
            <a:r>
              <a:rPr lang="en-US" altLang="en-US" sz="2000" dirty="0"/>
              <a:t>HS</a:t>
            </a:r>
            <a:r>
              <a:rPr lang="en-US" altLang="zh-CN" sz="2000" dirty="0"/>
              <a:t> </a:t>
            </a:r>
            <a:r>
              <a:rPr lang="en-US" altLang="en-US" sz="2000" dirty="0"/>
              <a:t>4019-2010高处作业安全规程</a:t>
            </a:r>
            <a:endParaRPr lang="zh-CN" altLang="en-US" sz="2000" dirty="0"/>
          </a:p>
          <a:p>
            <a:pPr marL="0" lvl="0" indent="0" eaLnBrk="1" hangingPunct="1">
              <a:spcBef>
                <a:spcPct val="0"/>
              </a:spcBef>
              <a:buNone/>
            </a:pPr>
            <a:r>
              <a:rPr lang="en-US" altLang="zh-CN" sz="2000" dirty="0"/>
              <a:t>HG 23014-1999 </a:t>
            </a:r>
            <a:r>
              <a:rPr lang="zh-CN" altLang="en-US" sz="2000" dirty="0"/>
              <a:t>厂区高处作业安全规程</a:t>
            </a:r>
          </a:p>
          <a:p>
            <a:pPr marL="0" lvl="0" indent="0" eaLnBrk="1" hangingPunct="1">
              <a:spcBef>
                <a:spcPct val="0"/>
              </a:spcBef>
              <a:buNone/>
            </a:pPr>
            <a:r>
              <a:rPr lang="zh-CN" altLang="en-US" sz="2000" dirty="0"/>
              <a:t>中国石化安</a:t>
            </a:r>
            <a:r>
              <a:rPr lang="en-US" altLang="zh-CN" sz="2000" dirty="0"/>
              <a:t>〔2011〕788</a:t>
            </a:r>
            <a:r>
              <a:rPr lang="zh-CN" altLang="en-US" sz="2000" dirty="0"/>
              <a:t>号 </a:t>
            </a:r>
            <a:r>
              <a:rPr lang="en-US" altLang="zh-CN" sz="2000" dirty="0"/>
              <a:t>《</a:t>
            </a:r>
            <a:r>
              <a:rPr lang="zh-CN" altLang="en-US" sz="2000" dirty="0"/>
              <a:t>中国石化高处作业安全管理规定</a:t>
            </a:r>
            <a:r>
              <a:rPr lang="en-US" altLang="zh-CN" sz="2000" dirty="0"/>
              <a: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43000" y="127000"/>
            <a:ext cx="6858000" cy="4699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五、高处作业安全管理的依据</a:t>
            </a:r>
          </a:p>
        </p:txBody>
      </p:sp>
      <p:sp>
        <p:nvSpPr>
          <p:cNvPr id="27651" name="Text Box 3"/>
          <p:cNvSpPr txBox="1"/>
          <p:nvPr/>
        </p:nvSpPr>
        <p:spPr>
          <a:xfrm>
            <a:off x="889000" y="762000"/>
            <a:ext cx="7302500" cy="4664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dirty="0"/>
              <a:t>三）高处作业设施的依据</a:t>
            </a:r>
          </a:p>
          <a:p>
            <a:pPr marL="0" lvl="0" indent="0" eaLnBrk="1" hangingPunct="1">
              <a:spcBef>
                <a:spcPct val="0"/>
              </a:spcBef>
              <a:buNone/>
            </a:pPr>
            <a:r>
              <a:rPr lang="en-US" altLang="zh-CN" sz="2000" dirty="0"/>
              <a:t>GB4053.1-2009 </a:t>
            </a:r>
            <a:r>
              <a:rPr lang="zh-CN" altLang="en-US" sz="2000" dirty="0"/>
              <a:t>固定式钢梯及平台安全要求 第</a:t>
            </a:r>
            <a:r>
              <a:rPr lang="en-US" altLang="zh-CN" sz="2000" dirty="0"/>
              <a:t>1</a:t>
            </a:r>
            <a:r>
              <a:rPr lang="zh-CN" altLang="en-US" sz="2000" dirty="0"/>
              <a:t>部分：钢直梯</a:t>
            </a:r>
          </a:p>
          <a:p>
            <a:pPr marL="0" lvl="0" indent="0" eaLnBrk="1" hangingPunct="1">
              <a:spcBef>
                <a:spcPct val="0"/>
              </a:spcBef>
              <a:buNone/>
            </a:pPr>
            <a:r>
              <a:rPr lang="en-US" altLang="zh-CN" sz="2000" dirty="0"/>
              <a:t>GB4053.2-2009 </a:t>
            </a:r>
            <a:r>
              <a:rPr lang="zh-CN" altLang="en-US" sz="2000" dirty="0"/>
              <a:t>固定式钢梯及平台安全要求 第</a:t>
            </a:r>
            <a:r>
              <a:rPr lang="en-US" altLang="zh-CN" sz="2000" dirty="0"/>
              <a:t>2</a:t>
            </a:r>
            <a:r>
              <a:rPr lang="zh-CN" altLang="en-US" sz="2000" dirty="0"/>
              <a:t>部分：钢斜梯</a:t>
            </a:r>
          </a:p>
          <a:p>
            <a:pPr marL="0" lvl="0" indent="0" eaLnBrk="1" hangingPunct="1">
              <a:spcBef>
                <a:spcPct val="0"/>
              </a:spcBef>
              <a:buNone/>
            </a:pPr>
            <a:r>
              <a:rPr lang="en-US" altLang="zh-CN" sz="2000" dirty="0"/>
              <a:t>GB4053.3-2009</a:t>
            </a:r>
            <a:r>
              <a:rPr lang="zh-CN" altLang="en-US" sz="2000" dirty="0"/>
              <a:t>固定式钢梯及平台安全要求 第</a:t>
            </a:r>
            <a:r>
              <a:rPr lang="en-US" altLang="zh-CN" sz="2000" dirty="0"/>
              <a:t>3</a:t>
            </a:r>
            <a:r>
              <a:rPr lang="zh-CN" altLang="en-US" sz="2000" dirty="0"/>
              <a:t>部分：工业防护栏杆及钢平台</a:t>
            </a:r>
          </a:p>
          <a:p>
            <a:pPr marL="0" lvl="0" indent="0" eaLnBrk="1" hangingPunct="1">
              <a:spcBef>
                <a:spcPct val="0"/>
              </a:spcBef>
              <a:buNone/>
            </a:pPr>
            <a:r>
              <a:rPr lang="en-US" altLang="zh-CN" sz="2000" dirty="0"/>
              <a:t>GB 7059-2007 </a:t>
            </a:r>
            <a:r>
              <a:rPr lang="zh-CN" altLang="en-US" sz="2000" dirty="0"/>
              <a:t>便携式木折梯安全要求</a:t>
            </a:r>
          </a:p>
          <a:p>
            <a:pPr marL="0" lvl="0" indent="0" eaLnBrk="1" hangingPunct="1">
              <a:spcBef>
                <a:spcPct val="0"/>
              </a:spcBef>
              <a:buNone/>
            </a:pPr>
            <a:r>
              <a:rPr lang="en-US" altLang="zh-CN" sz="2000" dirty="0"/>
              <a:t>GB 12142-2007 </a:t>
            </a:r>
            <a:r>
              <a:rPr lang="zh-CN" altLang="en-US" sz="2000" dirty="0"/>
              <a:t>便携式金属梯安全要求</a:t>
            </a:r>
          </a:p>
          <a:p>
            <a:pPr marL="0" lvl="0" indent="0" eaLnBrk="1" hangingPunct="1">
              <a:spcBef>
                <a:spcPct val="0"/>
              </a:spcBef>
              <a:buNone/>
            </a:pPr>
            <a:r>
              <a:rPr lang="en-US" altLang="zh-CN" sz="2000" dirty="0"/>
              <a:t>GB 15831-2006 </a:t>
            </a:r>
            <a:r>
              <a:rPr lang="zh-CN" altLang="en-US" sz="2000" dirty="0"/>
              <a:t>钢管脚手架扣件</a:t>
            </a:r>
          </a:p>
          <a:p>
            <a:pPr marL="0" lvl="0" indent="0" eaLnBrk="1" hangingPunct="1">
              <a:spcBef>
                <a:spcPct val="0"/>
              </a:spcBef>
              <a:buNone/>
            </a:pPr>
            <a:r>
              <a:rPr lang="en-US" altLang="zh-CN" sz="2000" dirty="0"/>
              <a:t>GB/T 17889.1-1999</a:t>
            </a:r>
            <a:r>
              <a:rPr lang="zh-CN" altLang="en-US" sz="2000" dirty="0"/>
              <a:t>梯子 第</a:t>
            </a:r>
            <a:r>
              <a:rPr lang="en-US" altLang="zh-CN" sz="2000" dirty="0"/>
              <a:t>1</a:t>
            </a:r>
            <a:r>
              <a:rPr lang="zh-CN" altLang="en-US" sz="2000" dirty="0"/>
              <a:t>部分：术语型式和功能尺寸</a:t>
            </a:r>
          </a:p>
          <a:p>
            <a:pPr marL="0" lvl="0" indent="0" eaLnBrk="1" hangingPunct="1">
              <a:spcBef>
                <a:spcPct val="0"/>
              </a:spcBef>
              <a:buNone/>
            </a:pPr>
            <a:r>
              <a:rPr lang="en-US" altLang="zh-CN" sz="2000" dirty="0"/>
              <a:t>GB/T 17889.2-1999</a:t>
            </a:r>
            <a:r>
              <a:rPr lang="zh-CN" altLang="en-US" sz="2000" dirty="0"/>
              <a:t>梯子 第</a:t>
            </a:r>
            <a:r>
              <a:rPr lang="en-US" altLang="zh-CN" sz="2000" dirty="0"/>
              <a:t>2</a:t>
            </a:r>
            <a:r>
              <a:rPr lang="zh-CN" altLang="en-US" sz="2000" dirty="0"/>
              <a:t>部分：要求试验和标志</a:t>
            </a:r>
          </a:p>
          <a:p>
            <a:pPr marL="0" lvl="0" indent="0" eaLnBrk="1" hangingPunct="1">
              <a:spcBef>
                <a:spcPct val="0"/>
              </a:spcBef>
              <a:buNone/>
            </a:pPr>
            <a:r>
              <a:rPr lang="en-US" altLang="zh-CN" sz="2000" dirty="0"/>
              <a:t>GB 19155-2003 </a:t>
            </a:r>
            <a:r>
              <a:rPr lang="zh-CN" altLang="en-US" sz="2000" dirty="0"/>
              <a:t>高处作业吊篮</a:t>
            </a:r>
          </a:p>
          <a:p>
            <a:pPr marL="0" lvl="0" indent="0" eaLnBrk="1" hangingPunct="1">
              <a:spcBef>
                <a:spcPct val="0"/>
              </a:spcBef>
              <a:buNone/>
            </a:pPr>
            <a:r>
              <a:rPr lang="en-US" altLang="zh-CN" sz="2000" dirty="0"/>
              <a:t>JGJ 128-2010</a:t>
            </a:r>
            <a:r>
              <a:rPr lang="zh-CN" altLang="en-US" sz="2000" dirty="0"/>
              <a:t>建筑施工门式钢管脚手架安全技术规范</a:t>
            </a:r>
          </a:p>
          <a:p>
            <a:pPr marL="0" lvl="0" indent="0" eaLnBrk="1" hangingPunct="1">
              <a:spcBef>
                <a:spcPct val="0"/>
              </a:spcBef>
              <a:buNone/>
            </a:pPr>
            <a:r>
              <a:rPr lang="en-US" altLang="zh-CN" sz="2000" dirty="0"/>
              <a:t>JGJ 130-2011</a:t>
            </a:r>
            <a:r>
              <a:rPr lang="zh-CN" altLang="en-US" sz="2000" dirty="0"/>
              <a:t>建筑施工扣件式钢管脚手架安全技术规范</a:t>
            </a:r>
          </a:p>
          <a:p>
            <a:pPr marL="0" lvl="0" indent="0" eaLnBrk="1" hangingPunct="1">
              <a:spcBef>
                <a:spcPct val="0"/>
              </a:spcBef>
              <a:buNone/>
            </a:pPr>
            <a:r>
              <a:rPr lang="en-US" altLang="zh-CN" sz="2000" dirty="0"/>
              <a:t>JGJ 166-2008</a:t>
            </a:r>
            <a:r>
              <a:rPr lang="zh-CN" altLang="en-US" sz="2000" dirty="0"/>
              <a:t>建筑施工碗扣式脚手架安全技术规范 </a:t>
            </a:r>
          </a:p>
          <a:p>
            <a:pPr marL="0" lvl="0" indent="0" eaLnBrk="1" hangingPunct="1">
              <a:spcBef>
                <a:spcPct val="0"/>
              </a:spcBef>
              <a:buNone/>
            </a:pPr>
            <a:r>
              <a:rPr lang="en-US" altLang="zh-CN" sz="2000" dirty="0"/>
              <a:t>JGJ 183-2009 </a:t>
            </a:r>
            <a:r>
              <a:rPr lang="zh-CN" altLang="en-US" sz="2000" dirty="0"/>
              <a:t>液压升降整体脚手架安全技术规程</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3000" y="127000"/>
            <a:ext cx="6858000" cy="4699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五、高处作业安全管理的依据</a:t>
            </a:r>
          </a:p>
        </p:txBody>
      </p:sp>
      <p:sp>
        <p:nvSpPr>
          <p:cNvPr id="28675" name="Text Box 3"/>
          <p:cNvSpPr txBox="1"/>
          <p:nvPr/>
        </p:nvSpPr>
        <p:spPr>
          <a:xfrm>
            <a:off x="889000" y="762000"/>
            <a:ext cx="7302500" cy="4664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dirty="0"/>
              <a:t>三）高处作业设施的依据</a:t>
            </a:r>
          </a:p>
          <a:p>
            <a:pPr marL="0" lvl="0" indent="0" eaLnBrk="1" hangingPunct="1">
              <a:spcBef>
                <a:spcPct val="0"/>
              </a:spcBef>
              <a:buNone/>
            </a:pPr>
            <a:r>
              <a:rPr lang="en-US" altLang="zh-CN" sz="2000" dirty="0">
                <a:hlinkClick r:id="rId2"/>
              </a:rPr>
              <a:t>GB/T 27547-2011</a:t>
            </a:r>
            <a:r>
              <a:rPr lang="zh-CN" altLang="en-US" sz="2000" dirty="0"/>
              <a:t>升降工作平台 导架爬升式工作平台</a:t>
            </a:r>
            <a:endParaRPr lang="zh-CN" altLang="en-US" sz="2000" dirty="0">
              <a:hlinkClick r:id="rId3"/>
            </a:endParaRPr>
          </a:p>
          <a:p>
            <a:pPr marL="0" lvl="0" indent="0" eaLnBrk="1" hangingPunct="1">
              <a:spcBef>
                <a:spcPct val="0"/>
              </a:spcBef>
              <a:buNone/>
            </a:pPr>
            <a:r>
              <a:rPr lang="en-US" altLang="zh-CN" sz="2000" dirty="0">
                <a:hlinkClick r:id="rId3"/>
              </a:rPr>
              <a:t>GB/T 27548-2011</a:t>
            </a:r>
            <a:r>
              <a:rPr lang="zh-CN" altLang="en-US" sz="2000" dirty="0"/>
              <a:t>移动式升降工作平台 安全规则、检查、维护和操作</a:t>
            </a:r>
            <a:endParaRPr lang="zh-CN" altLang="en-US" sz="2000" dirty="0">
              <a:hlinkClick r:id="rId4"/>
            </a:endParaRPr>
          </a:p>
          <a:p>
            <a:pPr marL="0" lvl="0" indent="0" eaLnBrk="1" hangingPunct="1">
              <a:spcBef>
                <a:spcPct val="0"/>
              </a:spcBef>
              <a:buNone/>
            </a:pPr>
            <a:r>
              <a:rPr lang="en-US" altLang="zh-CN" sz="2000" dirty="0">
                <a:hlinkClick r:id="rId4"/>
              </a:rPr>
              <a:t>GB/T 27549-2011</a:t>
            </a:r>
            <a:r>
              <a:rPr lang="zh-CN" altLang="en-US" sz="2000" dirty="0"/>
              <a:t>移动式升降工作平台 操作人员培训</a:t>
            </a:r>
            <a:endParaRPr lang="zh-CN" altLang="en-US" sz="2000" dirty="0">
              <a:hlinkClick r:id="rId5"/>
            </a:endParaRPr>
          </a:p>
          <a:p>
            <a:pPr marL="0" lvl="0" indent="0" eaLnBrk="1" hangingPunct="1">
              <a:spcBef>
                <a:spcPct val="0"/>
              </a:spcBef>
              <a:buNone/>
            </a:pPr>
            <a:r>
              <a:rPr lang="en-US" altLang="zh-CN" sz="2000" dirty="0">
                <a:hlinkClick r:id="rId5"/>
              </a:rPr>
              <a:t>GB 28755-2012</a:t>
            </a:r>
            <a:r>
              <a:rPr lang="zh-CN" altLang="en-US" sz="2000" dirty="0"/>
              <a:t>简易升降机安全规程</a:t>
            </a:r>
            <a:endParaRPr lang="zh-CN" altLang="en-US" sz="2000" dirty="0">
              <a:hlinkClick r:id="rId6"/>
            </a:endParaRPr>
          </a:p>
          <a:p>
            <a:pPr marL="0" lvl="0" indent="0" eaLnBrk="1" hangingPunct="1">
              <a:spcBef>
                <a:spcPct val="0"/>
              </a:spcBef>
              <a:buNone/>
            </a:pPr>
            <a:r>
              <a:rPr lang="en-US" altLang="zh-CN" sz="2000" dirty="0"/>
              <a:t>JG5099-1998《</a:t>
            </a:r>
            <a:r>
              <a:rPr lang="zh-CN" altLang="en-US" sz="2000" dirty="0"/>
              <a:t>高空作业机械安全规则</a:t>
            </a:r>
            <a:r>
              <a:rPr lang="en-US" altLang="zh-CN" sz="2000" dirty="0"/>
              <a:t>》</a:t>
            </a:r>
          </a:p>
          <a:p>
            <a:pPr marL="0" lvl="0" indent="0" eaLnBrk="1" hangingPunct="1">
              <a:spcBef>
                <a:spcPct val="0"/>
              </a:spcBef>
              <a:buNone/>
            </a:pPr>
            <a:r>
              <a:rPr lang="en-US" altLang="zh-CN" sz="2000" dirty="0"/>
              <a:t>JG/T5100-1998《</a:t>
            </a:r>
            <a:r>
              <a:rPr lang="zh-CN" altLang="en-US" sz="2000" dirty="0"/>
              <a:t>剪叉式高空作业平台</a:t>
            </a:r>
            <a:r>
              <a:rPr lang="en-US" altLang="zh-CN" sz="2000" dirty="0"/>
              <a:t>》</a:t>
            </a:r>
          </a:p>
          <a:p>
            <a:pPr marL="0" lvl="0" indent="0" eaLnBrk="1" hangingPunct="1">
              <a:spcBef>
                <a:spcPct val="0"/>
              </a:spcBef>
              <a:buNone/>
            </a:pPr>
            <a:r>
              <a:rPr lang="en-US" altLang="zh-CN" sz="2000" dirty="0"/>
              <a:t>JG/T5101-1998《</a:t>
            </a:r>
            <a:r>
              <a:rPr lang="zh-CN" altLang="en-US" sz="2000" dirty="0"/>
              <a:t>臂架式高空作业平台</a:t>
            </a:r>
            <a:r>
              <a:rPr lang="en-US" altLang="zh-CN" sz="2000" dirty="0"/>
              <a:t>》</a:t>
            </a:r>
          </a:p>
          <a:p>
            <a:pPr marL="0" lvl="0" indent="0" eaLnBrk="1" hangingPunct="1">
              <a:spcBef>
                <a:spcPct val="0"/>
              </a:spcBef>
              <a:buNone/>
            </a:pPr>
            <a:r>
              <a:rPr lang="en-US" altLang="zh-CN" sz="2000" dirty="0"/>
              <a:t>JG/T5102-1998《</a:t>
            </a:r>
            <a:r>
              <a:rPr lang="zh-CN" altLang="en-US" sz="2000" dirty="0"/>
              <a:t>套筒油缸式高空作业平台</a:t>
            </a:r>
            <a:r>
              <a:rPr lang="en-US" altLang="zh-CN" sz="2000" dirty="0"/>
              <a:t>》</a:t>
            </a:r>
          </a:p>
          <a:p>
            <a:pPr marL="0" lvl="0" indent="0" eaLnBrk="1" hangingPunct="1">
              <a:spcBef>
                <a:spcPct val="0"/>
              </a:spcBef>
              <a:buNone/>
            </a:pPr>
            <a:r>
              <a:rPr lang="en-US" altLang="zh-CN" sz="2000" dirty="0"/>
              <a:t>JG/T5103-1998 《</a:t>
            </a:r>
            <a:r>
              <a:rPr lang="zh-CN" altLang="en-US" sz="2000" dirty="0"/>
              <a:t>桅柱式高空作业平台</a:t>
            </a:r>
            <a:r>
              <a:rPr lang="en-US" altLang="zh-CN" sz="2000" dirty="0"/>
              <a:t>》</a:t>
            </a:r>
            <a:endParaRPr lang="en-US" altLang="zh-CN" sz="2000" dirty="0">
              <a:solidFill>
                <a:srgbClr val="FF0000"/>
              </a:solidFill>
            </a:endParaRPr>
          </a:p>
          <a:p>
            <a:pPr marL="0" lvl="0" indent="0" eaLnBrk="1" hangingPunct="1">
              <a:spcBef>
                <a:spcPct val="0"/>
              </a:spcBef>
              <a:buNone/>
            </a:pPr>
            <a:r>
              <a:rPr lang="en-US" altLang="zh-CN" sz="2000" dirty="0">
                <a:hlinkClick r:id="rId6"/>
              </a:rPr>
              <a:t>JB/T 5320-2000</a:t>
            </a:r>
            <a:r>
              <a:rPr lang="zh-CN" altLang="en-US" sz="2000" dirty="0"/>
              <a:t>剪叉式升降台 安全规程</a:t>
            </a:r>
            <a:endParaRPr lang="zh-CN" altLang="en-US" sz="2000" dirty="0">
              <a:hlinkClick r:id="rId7"/>
            </a:endParaRPr>
          </a:p>
          <a:p>
            <a:pPr marL="0" lvl="0" indent="0" eaLnBrk="1" hangingPunct="1">
              <a:spcBef>
                <a:spcPct val="0"/>
              </a:spcBef>
              <a:buNone/>
            </a:pPr>
            <a:r>
              <a:rPr lang="en-US" altLang="zh-CN" sz="2000" dirty="0">
                <a:hlinkClick r:id="rId7"/>
              </a:rPr>
              <a:t>JB/T 9229.1-1999</a:t>
            </a:r>
            <a:r>
              <a:rPr lang="zh-CN" altLang="en-US" sz="2000" dirty="0"/>
              <a:t>剪叉式升降台 型式和基本参数</a:t>
            </a:r>
            <a:endParaRPr lang="zh-CN" altLang="en-US" sz="2000" dirty="0">
              <a:hlinkClick r:id="rId8"/>
            </a:endParaRPr>
          </a:p>
          <a:p>
            <a:pPr marL="0" lvl="0" indent="0" eaLnBrk="1" hangingPunct="1">
              <a:spcBef>
                <a:spcPct val="0"/>
              </a:spcBef>
              <a:buNone/>
            </a:pPr>
            <a:r>
              <a:rPr lang="en-US" altLang="zh-CN" sz="2000" dirty="0">
                <a:hlinkClick r:id="rId8"/>
              </a:rPr>
              <a:t>JB/T 9229.2-1999</a:t>
            </a:r>
            <a:r>
              <a:rPr lang="zh-CN" altLang="en-US" sz="2000" dirty="0"/>
              <a:t>剪叉式升降台 技术条件</a:t>
            </a:r>
            <a:endParaRPr lang="zh-CN" altLang="en-US" sz="2000" dirty="0">
              <a:hlinkClick r:id="rId9"/>
            </a:endParaRPr>
          </a:p>
          <a:p>
            <a:pPr marL="0" lvl="0" indent="0" eaLnBrk="1" hangingPunct="1">
              <a:spcBef>
                <a:spcPct val="0"/>
              </a:spcBef>
              <a:buNone/>
            </a:pPr>
            <a:r>
              <a:rPr lang="en-US" altLang="zh-CN" sz="2000" dirty="0">
                <a:hlinkClick r:id="rId9"/>
              </a:rPr>
              <a:t>JB/T 9229.3-1999</a:t>
            </a:r>
            <a:r>
              <a:rPr lang="zh-CN" altLang="en-US" sz="2000" dirty="0"/>
              <a:t>剪叉式升降台 试验方法</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16000" y="127000"/>
            <a:ext cx="6858000" cy="5334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五、高处作业安全管理的依据</a:t>
            </a:r>
          </a:p>
        </p:txBody>
      </p:sp>
      <p:sp>
        <p:nvSpPr>
          <p:cNvPr id="29699" name="Text Box 3"/>
          <p:cNvSpPr txBox="1"/>
          <p:nvPr/>
        </p:nvSpPr>
        <p:spPr>
          <a:xfrm>
            <a:off x="1016000" y="698500"/>
            <a:ext cx="6921500" cy="2835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dirty="0"/>
              <a:t>四）高处作业防护用品的依据</a:t>
            </a:r>
          </a:p>
          <a:p>
            <a:pPr marL="0" lvl="0" indent="0" eaLnBrk="1" hangingPunct="1">
              <a:spcBef>
                <a:spcPct val="0"/>
              </a:spcBef>
              <a:buNone/>
            </a:pPr>
            <a:r>
              <a:rPr lang="en-US" altLang="zh-CN" sz="2000" dirty="0">
                <a:solidFill>
                  <a:srgbClr val="FF0000"/>
                </a:solidFill>
              </a:rPr>
              <a:t>GB2811-2007</a:t>
            </a:r>
            <a:r>
              <a:rPr lang="zh-CN" altLang="en-US" sz="2000" dirty="0">
                <a:solidFill>
                  <a:srgbClr val="FF0000"/>
                </a:solidFill>
              </a:rPr>
              <a:t>安全帽</a:t>
            </a:r>
          </a:p>
          <a:p>
            <a:pPr marL="0" lvl="0" indent="0" eaLnBrk="1" hangingPunct="1">
              <a:spcBef>
                <a:spcPct val="0"/>
              </a:spcBef>
              <a:buNone/>
            </a:pPr>
            <a:r>
              <a:rPr lang="en-US" altLang="en-US" sz="2000" dirty="0">
                <a:solidFill>
                  <a:srgbClr val="FF0000"/>
                </a:solidFill>
              </a:rPr>
              <a:t>GB5725-2009安全网</a:t>
            </a:r>
            <a:endParaRPr lang="zh-CN" altLang="en-US" sz="2000" dirty="0">
              <a:solidFill>
                <a:srgbClr val="FF0000"/>
              </a:solidFill>
            </a:endParaRPr>
          </a:p>
          <a:p>
            <a:pPr marL="0" lvl="0" indent="0" eaLnBrk="1" hangingPunct="1">
              <a:spcBef>
                <a:spcPct val="0"/>
              </a:spcBef>
              <a:buNone/>
            </a:pPr>
            <a:r>
              <a:rPr lang="en-US" altLang="zh-CN" sz="2000" dirty="0">
                <a:solidFill>
                  <a:srgbClr val="FF0000"/>
                </a:solidFill>
              </a:rPr>
              <a:t>GB 6095-2009</a:t>
            </a:r>
            <a:r>
              <a:rPr lang="zh-CN" altLang="en-US" sz="2000" dirty="0">
                <a:solidFill>
                  <a:srgbClr val="FF0000"/>
                </a:solidFill>
              </a:rPr>
              <a:t>安全带</a:t>
            </a:r>
          </a:p>
          <a:p>
            <a:pPr marL="0" lvl="0" indent="0" eaLnBrk="1" hangingPunct="1">
              <a:spcBef>
                <a:spcPct val="0"/>
              </a:spcBef>
              <a:buNone/>
            </a:pPr>
            <a:r>
              <a:rPr lang="en-US" altLang="zh-CN" sz="2000" dirty="0"/>
              <a:t>GB/T 6096-2009 </a:t>
            </a:r>
            <a:r>
              <a:rPr lang="zh-CN" altLang="en-US" sz="2000" dirty="0"/>
              <a:t>安全带测试方法</a:t>
            </a:r>
          </a:p>
          <a:p>
            <a:pPr marL="0" lvl="0" indent="0" eaLnBrk="1" hangingPunct="1">
              <a:spcBef>
                <a:spcPct val="0"/>
              </a:spcBef>
              <a:buNone/>
            </a:pPr>
            <a:r>
              <a:rPr lang="en-US" altLang="zh-CN" sz="2000" dirty="0"/>
              <a:t>GB/T 23468-2009 </a:t>
            </a:r>
            <a:r>
              <a:rPr lang="zh-CN" altLang="en-US" sz="2000" dirty="0"/>
              <a:t>坠落防护装备安全使用规范</a:t>
            </a:r>
          </a:p>
          <a:p>
            <a:pPr marL="0" lvl="0" indent="0" eaLnBrk="1" hangingPunct="1">
              <a:spcBef>
                <a:spcPct val="0"/>
              </a:spcBef>
              <a:buNone/>
            </a:pPr>
            <a:r>
              <a:rPr lang="en-US" altLang="zh-CN" sz="2000" dirty="0"/>
              <a:t>GB/T 23469-2009 </a:t>
            </a:r>
            <a:r>
              <a:rPr lang="zh-CN" altLang="en-US" sz="2000" dirty="0"/>
              <a:t>坠落防护 连接器</a:t>
            </a:r>
          </a:p>
          <a:p>
            <a:pPr marL="0" lvl="0" indent="0" eaLnBrk="1" hangingPunct="1">
              <a:spcBef>
                <a:spcPct val="0"/>
              </a:spcBef>
              <a:buNone/>
            </a:pPr>
            <a:r>
              <a:rPr lang="en-US" altLang="zh-CN" sz="2000" dirty="0"/>
              <a:t>GB 24542-2009 </a:t>
            </a:r>
            <a:r>
              <a:rPr lang="zh-CN" altLang="en-US" sz="2000" dirty="0"/>
              <a:t>坠落防护 带刚性导轨的自锁器</a:t>
            </a:r>
          </a:p>
          <a:p>
            <a:pPr marL="0" lvl="0" indent="0" eaLnBrk="1" hangingPunct="1">
              <a:spcBef>
                <a:spcPct val="0"/>
              </a:spcBef>
              <a:buNone/>
            </a:pPr>
            <a:r>
              <a:rPr lang="en-US" altLang="zh-CN" sz="2000" dirty="0"/>
              <a:t>GB 24543-2009 </a:t>
            </a:r>
            <a:r>
              <a:rPr lang="zh-CN" altLang="en-US" sz="2000" dirty="0"/>
              <a:t>坠落防护 安全绳</a:t>
            </a:r>
          </a:p>
        </p:txBody>
      </p:sp>
      <p:pic>
        <p:nvPicPr>
          <p:cNvPr id="29700" name="Picture 6"/>
          <p:cNvPicPr>
            <a:picLocks noChangeAspect="1"/>
          </p:cNvPicPr>
          <p:nvPr/>
        </p:nvPicPr>
        <p:blipFill>
          <a:blip r:embed="rId2"/>
          <a:stretch>
            <a:fillRect/>
          </a:stretch>
        </p:blipFill>
        <p:spPr>
          <a:xfrm>
            <a:off x="952500" y="3556000"/>
            <a:ext cx="2159000" cy="1905000"/>
          </a:xfrm>
          <a:prstGeom prst="rect">
            <a:avLst/>
          </a:prstGeom>
          <a:noFill/>
          <a:ln w="12700">
            <a:noFill/>
          </a:ln>
        </p:spPr>
      </p:pic>
      <p:pic>
        <p:nvPicPr>
          <p:cNvPr id="29701" name="Picture 14"/>
          <p:cNvPicPr>
            <a:picLocks noChangeAspect="1"/>
          </p:cNvPicPr>
          <p:nvPr/>
        </p:nvPicPr>
        <p:blipFill>
          <a:blip r:embed="rId3"/>
          <a:stretch>
            <a:fillRect/>
          </a:stretch>
        </p:blipFill>
        <p:spPr>
          <a:xfrm>
            <a:off x="6032500" y="3492500"/>
            <a:ext cx="2003425" cy="1981200"/>
          </a:xfrm>
          <a:prstGeom prst="rect">
            <a:avLst/>
          </a:prstGeom>
          <a:noFill/>
          <a:ln w="9525">
            <a:noFill/>
          </a:ln>
        </p:spPr>
      </p:pic>
      <p:pic>
        <p:nvPicPr>
          <p:cNvPr id="29702" name="Picture 4"/>
          <p:cNvPicPr>
            <a:picLocks noChangeAspect="1"/>
          </p:cNvPicPr>
          <p:nvPr/>
        </p:nvPicPr>
        <p:blipFill>
          <a:blip r:embed="rId4"/>
          <a:stretch>
            <a:fillRect/>
          </a:stretch>
        </p:blipFill>
        <p:spPr>
          <a:xfrm>
            <a:off x="3429000" y="3556000"/>
            <a:ext cx="2349500" cy="1905000"/>
          </a:xfrm>
          <a:prstGeom prst="rect">
            <a:avLst/>
          </a:prstGeom>
          <a:noFill/>
          <a:ln w="9525">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2" descr="https://mmbiz.qlogo.cn/mmbiz_png/uA0rQuiauKibccvVCdR1q2KEhKXV4BpdbScbW1TyWtI2NFZfeaE36rVlxFGM5h4CCvibiaKyPhLpJh1z4TzQzLAEbg/0?wx_fmt=png"/>
          <p:cNvSpPr>
            <a:spLocks noChangeAspect="1"/>
          </p:cNvSpPr>
          <p:nvPr/>
        </p:nvSpPr>
        <p:spPr>
          <a:xfrm>
            <a:off x="1958975" y="1560513"/>
            <a:ext cx="5918200" cy="3268662"/>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zh-CN" altLang="en-US" sz="1800" dirty="0"/>
          </a:p>
        </p:txBody>
      </p:sp>
      <p:sp>
        <p:nvSpPr>
          <p:cNvPr id="30723" name="文本框 2"/>
          <p:cNvSpPr txBox="1"/>
          <p:nvPr/>
        </p:nvSpPr>
        <p:spPr>
          <a:xfrm>
            <a:off x="2298700" y="1001713"/>
            <a:ext cx="5041900" cy="6477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t>“</a:t>
            </a:r>
            <a:r>
              <a:rPr lang="en-US" altLang="zh-CN" sz="1800" dirty="0"/>
              <a:t>ABC</a:t>
            </a:r>
            <a:r>
              <a:rPr lang="zh-CN" altLang="en-US" sz="1800" dirty="0"/>
              <a:t>安全”整理自网络，版权原作者所有；更多资源扫码关注！</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body" idx="4294967295"/>
          </p:nvPr>
        </p:nvSpPr>
        <p:spPr>
          <a:xfrm>
            <a:off x="381000" y="1206500"/>
            <a:ext cx="8610600" cy="508000"/>
          </a:xfrm>
        </p:spPr>
        <p:txBody>
          <a:bodyPr vert="horz" wrap="square" lIns="91440" tIns="45720" rIns="91440" bIns="45720" numCol="1" anchor="t" anchorCtr="0" compatLnSpc="1"/>
          <a:lstStyle/>
          <a:p>
            <a:pPr marL="1905" marR="0" lvl="0" indent="-344805" algn="l" defTabSz="914400" rtl="0" eaLnBrk="1" fontAlgn="base" latinLnBrk="0" hangingPunct="1">
              <a:lnSpc>
                <a:spcPct val="105000"/>
              </a:lnSpc>
              <a:spcBef>
                <a:spcPct val="2000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uLnTx/>
                <a:uFillTx/>
                <a:latin typeface="+mn-lt"/>
                <a:ea typeface="+mn-ea"/>
                <a:cs typeface="+mn-cs"/>
              </a:rPr>
              <a:t>    高处作业最容易发生的事故是什么</a:t>
            </a:r>
            <a:r>
              <a:rPr kumimoji="0" lang="zh-CN" altLang="en-US" sz="2400" b="0" i="0" u="none" strike="noStrike" kern="1200" cap="none" spc="0" normalizeH="0" baseline="0" noProof="1">
                <a:ln>
                  <a:noFill/>
                </a:ln>
                <a:solidFill>
                  <a:schemeClr val="tx1"/>
                </a:solidFill>
                <a:effectLst/>
                <a:uLnTx/>
                <a:uFillTx/>
                <a:latin typeface="+mn-lt"/>
                <a:ea typeface="+mn-ea"/>
                <a:cs typeface="+mn-cs"/>
              </a:rPr>
              <a:t>？</a:t>
            </a:r>
          </a:p>
          <a:p>
            <a:pPr marL="1905" marR="0" lvl="0" indent="-1905" algn="l" defTabSz="914400" rtl="0" eaLnBrk="1" fontAlgn="base" latinLnBrk="0" hangingPunct="1">
              <a:lnSpc>
                <a:spcPct val="105000"/>
              </a:lnSpc>
              <a:spcBef>
                <a:spcPct val="20000"/>
              </a:spcBef>
              <a:spcAft>
                <a:spcPct val="0"/>
              </a:spcAft>
              <a:buClrTx/>
              <a:buSzTx/>
              <a:buFontTx/>
              <a:buNone/>
              <a:defRPr/>
            </a:pPr>
            <a:r>
              <a:rPr kumimoji="0" lang="zh-CN" altLang="en-US" sz="2400" b="0" i="0" u="none" strike="noStrike" kern="1200" cap="none" spc="0" normalizeH="0" baseline="0" noProof="1">
                <a:ln>
                  <a:noFill/>
                </a:ln>
                <a:solidFill>
                  <a:schemeClr val="tx1"/>
                </a:solidFill>
                <a:effectLst/>
                <a:uLnTx/>
                <a:uFillTx/>
                <a:latin typeface="+mn-lt"/>
                <a:ea typeface="+mn-ea"/>
                <a:cs typeface="+mn-cs"/>
              </a:rPr>
              <a:t>    </a:t>
            </a:r>
            <a:endParaRPr kumimoji="0" lang="zh-CN" altLang="en-US" sz="2400" b="1" i="0" u="none" strike="noStrike" kern="1200" cap="none" spc="0" normalizeH="0" baseline="0" noProof="1">
              <a:ln>
                <a:noFill/>
              </a:ln>
              <a:solidFill>
                <a:srgbClr val="FF0000"/>
              </a:solidFill>
              <a:effectLst/>
              <a:uLnTx/>
              <a:uFillTx/>
              <a:latin typeface="+mn-lt"/>
              <a:ea typeface="+mn-ea"/>
              <a:cs typeface="+mn-cs"/>
            </a:endParaRPr>
          </a:p>
        </p:txBody>
      </p:sp>
      <p:pic>
        <p:nvPicPr>
          <p:cNvPr id="30723" name="Picture 3" descr="){9CE2212Y_D{X~IL2U[K}3"/>
          <p:cNvPicPr>
            <a:picLocks noChangeAspect="1"/>
          </p:cNvPicPr>
          <p:nvPr/>
        </p:nvPicPr>
        <p:blipFill>
          <a:blip r:embed="rId2"/>
          <a:stretch>
            <a:fillRect/>
          </a:stretch>
        </p:blipFill>
        <p:spPr>
          <a:xfrm>
            <a:off x="838200" y="2476500"/>
            <a:ext cx="3352800" cy="2516188"/>
          </a:xfrm>
          <a:prstGeom prst="rect">
            <a:avLst/>
          </a:prstGeom>
          <a:noFill/>
          <a:ln w="9525">
            <a:noFill/>
          </a:ln>
        </p:spPr>
      </p:pic>
      <p:pic>
        <p:nvPicPr>
          <p:cNvPr id="30724" name="Picture 4" descr="GH2[I5(I)E9~F_GO%J31CD9"/>
          <p:cNvPicPr>
            <a:picLocks noChangeAspect="1"/>
          </p:cNvPicPr>
          <p:nvPr/>
        </p:nvPicPr>
        <p:blipFill>
          <a:blip r:embed="rId3"/>
          <a:stretch>
            <a:fillRect/>
          </a:stretch>
        </p:blipFill>
        <p:spPr>
          <a:xfrm>
            <a:off x="4495800" y="2476500"/>
            <a:ext cx="3282950" cy="2514600"/>
          </a:xfrm>
          <a:prstGeom prst="rect">
            <a:avLst/>
          </a:prstGeom>
          <a:noFill/>
          <a:ln w="9525">
            <a:noFill/>
          </a:ln>
        </p:spPr>
      </p:pic>
      <p:sp>
        <p:nvSpPr>
          <p:cNvPr id="16389"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六、高处作业事故</a:t>
            </a:r>
            <a:endParaRPr kumimoji="0" lang="en-US" altLang="zh-CN"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3072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209576A-F249-4546-8651-281B5733F263}"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7" name="矩形 6"/>
          <p:cNvSpPr/>
          <p:nvPr/>
        </p:nvSpPr>
        <p:spPr>
          <a:xfrm>
            <a:off x="914400" y="1866900"/>
            <a:ext cx="5715000" cy="3825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1905" lvl="0" indent="-1905" eaLnBrk="1" hangingPunct="1">
              <a:lnSpc>
                <a:spcPct val="105000"/>
              </a:lnSpc>
              <a:spcBef>
                <a:spcPct val="0"/>
              </a:spcBef>
              <a:buNone/>
            </a:pPr>
            <a:r>
              <a:rPr lang="" altLang="en-US" sz="1800" b="1" dirty="0">
                <a:solidFill>
                  <a:srgbClr val="FF0000"/>
                </a:solidFill>
              </a:rPr>
              <a:t>高处作业最容易、最多发生的安全事故是高处坠落。</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gtEl>
                                        <p:attrNameLst>
                                          <p:attrName>style.visibility</p:attrName>
                                        </p:attrNameLst>
                                      </p:cBhvr>
                                      <p:to>
                                        <p:strVal val="visible"/>
                                      </p:to>
                                    </p:set>
                                    <p:anim calcmode="lin" valueType="num">
                                      <p:cBhvr additive="base">
                                        <p:cTn id="13" dur="500" fill="hold"/>
                                        <p:tgtEl>
                                          <p:spTgt spid="30723"/>
                                        </p:tgtEl>
                                        <p:attrNameLst>
                                          <p:attrName>ppt_x</p:attrName>
                                        </p:attrNameLst>
                                      </p:cBhvr>
                                      <p:tavLst>
                                        <p:tav tm="0">
                                          <p:val>
                                            <p:strVal val="#ppt_x"/>
                                          </p:val>
                                        </p:tav>
                                        <p:tav tm="100000">
                                          <p:val>
                                            <p:strVal val="#ppt_x"/>
                                          </p:val>
                                        </p:tav>
                                      </p:tavLst>
                                    </p:anim>
                                    <p:anim calcmode="lin" valueType="num">
                                      <p:cBhvr additive="base">
                                        <p:cTn id="14"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a:xfrm>
            <a:off x="533400" y="4826000"/>
            <a:ext cx="8802688" cy="574675"/>
          </a:xfrm>
          <a:ln/>
        </p:spPr>
        <p:txBody>
          <a:bodyPr vert="horz" wrap="square" lIns="91440" tIns="45720" rIns="91440" bIns="45720" anchor="ctr" anchorCtr="0"/>
          <a:lstStyle/>
          <a:p>
            <a:pPr eaLnBrk="1" hangingPunct="1"/>
            <a:r>
              <a:rPr lang="zh-CN" altLang="en-US" sz="3200" b="1" dirty="0">
                <a:solidFill>
                  <a:srgbClr val="FF0000"/>
                </a:solidFill>
              </a:rPr>
              <a:t>工伤伤亡事故数据统计</a:t>
            </a:r>
          </a:p>
        </p:txBody>
      </p:sp>
      <p:sp>
        <p:nvSpPr>
          <p:cNvPr id="32771" name="Rectangle 3"/>
          <p:cNvSpPr>
            <a:spLocks noGrp="1"/>
          </p:cNvSpPr>
          <p:nvPr>
            <p:ph type="body" idx="4294967295"/>
          </p:nvPr>
        </p:nvSpPr>
        <p:spPr>
          <a:xfrm>
            <a:off x="468313" y="1236663"/>
            <a:ext cx="576262" cy="481012"/>
          </a:xfrm>
          <a:ln/>
        </p:spPr>
        <p:txBody>
          <a:bodyPr vert="horz" wrap="square" lIns="91440" tIns="45720" rIns="91440" bIns="45720" anchor="t" anchorCtr="0"/>
          <a:lstStyle/>
          <a:p>
            <a:pPr eaLnBrk="1" hangingPunct="1">
              <a:buNone/>
            </a:pPr>
            <a:r>
              <a:rPr lang="zh-CN" altLang="en-US" sz="2400" dirty="0"/>
              <a:t>%</a:t>
            </a:r>
          </a:p>
        </p:txBody>
      </p:sp>
      <p:sp>
        <p:nvSpPr>
          <p:cNvPr id="32772" name="Line 4"/>
          <p:cNvSpPr/>
          <p:nvPr/>
        </p:nvSpPr>
        <p:spPr>
          <a:xfrm flipV="1">
            <a:off x="1042988" y="1117600"/>
            <a:ext cx="0" cy="3779838"/>
          </a:xfrm>
          <a:prstGeom prst="line">
            <a:avLst/>
          </a:prstGeom>
          <a:ln w="57150" cap="flat" cmpd="sng">
            <a:solidFill>
              <a:schemeClr val="tx1"/>
            </a:solidFill>
            <a:prstDash val="solid"/>
            <a:headEnd type="none" w="med" len="med"/>
            <a:tailEnd type="triangle" w="med" len="med"/>
          </a:ln>
        </p:spPr>
      </p:sp>
      <p:sp>
        <p:nvSpPr>
          <p:cNvPr id="32773" name="Line 5"/>
          <p:cNvSpPr/>
          <p:nvPr/>
        </p:nvSpPr>
        <p:spPr>
          <a:xfrm>
            <a:off x="1042988" y="4897438"/>
            <a:ext cx="7343775" cy="0"/>
          </a:xfrm>
          <a:prstGeom prst="line">
            <a:avLst/>
          </a:prstGeom>
          <a:ln w="57150" cap="flat" cmpd="sng">
            <a:solidFill>
              <a:schemeClr val="tx1"/>
            </a:solidFill>
            <a:prstDash val="solid"/>
            <a:headEnd type="none" w="med" len="med"/>
            <a:tailEnd type="triangle" w="med" len="med"/>
          </a:ln>
        </p:spPr>
      </p:sp>
      <p:sp>
        <p:nvSpPr>
          <p:cNvPr id="32774" name="Rectangle 6"/>
          <p:cNvSpPr/>
          <p:nvPr/>
        </p:nvSpPr>
        <p:spPr>
          <a:xfrm>
            <a:off x="7772400" y="4381500"/>
            <a:ext cx="1700213" cy="360363"/>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None/>
            </a:pPr>
            <a:r>
              <a:rPr lang="zh-CN" altLang="en-US" sz="2400" b="1" dirty="0">
                <a:solidFill>
                  <a:srgbClr val="FF0000"/>
                </a:solidFill>
              </a:rPr>
              <a:t>事故种类</a:t>
            </a:r>
          </a:p>
        </p:txBody>
      </p:sp>
      <p:sp>
        <p:nvSpPr>
          <p:cNvPr id="32775" name="Line 7"/>
          <p:cNvSpPr/>
          <p:nvPr/>
        </p:nvSpPr>
        <p:spPr>
          <a:xfrm flipV="1">
            <a:off x="1979613" y="2017713"/>
            <a:ext cx="0" cy="2879725"/>
          </a:xfrm>
          <a:prstGeom prst="line">
            <a:avLst/>
          </a:prstGeom>
          <a:ln w="1016000" cap="flat" cmpd="sng">
            <a:solidFill>
              <a:srgbClr val="EA0000"/>
            </a:solidFill>
            <a:prstDash val="solid"/>
            <a:headEnd type="none" w="med" len="med"/>
            <a:tailEnd type="none" w="med" len="med"/>
          </a:ln>
        </p:spPr>
      </p:sp>
      <p:sp>
        <p:nvSpPr>
          <p:cNvPr id="32776" name="Rectangle 8"/>
          <p:cNvSpPr/>
          <p:nvPr/>
        </p:nvSpPr>
        <p:spPr>
          <a:xfrm>
            <a:off x="1295400" y="1524000"/>
            <a:ext cx="1804988" cy="4191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None/>
            </a:pPr>
            <a:r>
              <a:rPr lang="zh-CN" altLang="en-US" dirty="0">
                <a:solidFill>
                  <a:srgbClr val="FF0000"/>
                </a:solidFill>
              </a:rPr>
              <a:t>43.8%</a:t>
            </a:r>
          </a:p>
        </p:txBody>
      </p:sp>
      <p:sp>
        <p:nvSpPr>
          <p:cNvPr id="32777" name="Line 9"/>
          <p:cNvSpPr/>
          <p:nvPr/>
        </p:nvSpPr>
        <p:spPr>
          <a:xfrm flipV="1">
            <a:off x="3563938" y="3517900"/>
            <a:ext cx="0" cy="1379538"/>
          </a:xfrm>
          <a:prstGeom prst="line">
            <a:avLst/>
          </a:prstGeom>
          <a:ln w="1016000" cap="flat" cmpd="sng">
            <a:solidFill>
              <a:srgbClr val="00FF00"/>
            </a:solidFill>
            <a:prstDash val="solid"/>
            <a:headEnd type="none" w="med" len="med"/>
            <a:tailEnd type="none" w="med" len="med"/>
          </a:ln>
        </p:spPr>
      </p:sp>
      <p:sp>
        <p:nvSpPr>
          <p:cNvPr id="32778" name="Line 10"/>
          <p:cNvSpPr/>
          <p:nvPr/>
        </p:nvSpPr>
        <p:spPr>
          <a:xfrm flipV="1">
            <a:off x="5219700" y="3937000"/>
            <a:ext cx="0" cy="960438"/>
          </a:xfrm>
          <a:prstGeom prst="line">
            <a:avLst/>
          </a:prstGeom>
          <a:ln w="1016000" cap="flat" cmpd="sng">
            <a:solidFill>
              <a:schemeClr val="folHlink"/>
            </a:solidFill>
            <a:prstDash val="solid"/>
            <a:headEnd type="none" w="med" len="med"/>
            <a:tailEnd type="none" w="med" len="med"/>
          </a:ln>
        </p:spPr>
      </p:sp>
      <p:sp>
        <p:nvSpPr>
          <p:cNvPr id="32779" name="Rectangle 12"/>
          <p:cNvSpPr/>
          <p:nvPr/>
        </p:nvSpPr>
        <p:spPr>
          <a:xfrm>
            <a:off x="3048000" y="2921000"/>
            <a:ext cx="1524000" cy="4191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None/>
            </a:pPr>
            <a:r>
              <a:rPr lang="zh-CN" altLang="en-US" sz="2800" dirty="0">
                <a:solidFill>
                  <a:srgbClr val="FF0000"/>
                </a:solidFill>
              </a:rPr>
              <a:t>18.2%</a:t>
            </a:r>
          </a:p>
        </p:txBody>
      </p:sp>
      <p:sp>
        <p:nvSpPr>
          <p:cNvPr id="32780" name="Rectangle 13"/>
          <p:cNvSpPr/>
          <p:nvPr/>
        </p:nvSpPr>
        <p:spPr>
          <a:xfrm>
            <a:off x="4572000" y="3302000"/>
            <a:ext cx="1447800" cy="4191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None/>
            </a:pPr>
            <a:r>
              <a:rPr lang="zh-CN" altLang="en-US" dirty="0">
                <a:solidFill>
                  <a:srgbClr val="FF0000"/>
                </a:solidFill>
              </a:rPr>
              <a:t>13.1%</a:t>
            </a:r>
          </a:p>
        </p:txBody>
      </p:sp>
      <p:sp>
        <p:nvSpPr>
          <p:cNvPr id="32781" name="Rectangle 14"/>
          <p:cNvSpPr/>
          <p:nvPr/>
        </p:nvSpPr>
        <p:spPr>
          <a:xfrm>
            <a:off x="6629400" y="2552700"/>
            <a:ext cx="1704975" cy="419100"/>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None/>
            </a:pPr>
            <a:r>
              <a:rPr lang="zh-CN" altLang="en-US" dirty="0">
                <a:solidFill>
                  <a:srgbClr val="FF0000"/>
                </a:solidFill>
              </a:rPr>
              <a:t>24.9%</a:t>
            </a:r>
          </a:p>
        </p:txBody>
      </p:sp>
      <p:sp>
        <p:nvSpPr>
          <p:cNvPr id="32782" name="Text Box 15"/>
          <p:cNvSpPr txBox="1"/>
          <p:nvPr/>
        </p:nvSpPr>
        <p:spPr>
          <a:xfrm>
            <a:off x="1549400" y="2017713"/>
            <a:ext cx="852488" cy="2879725"/>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4400" dirty="0">
                <a:latin typeface="黑体" panose="02010609060101010101" pitchFamily="49" charset="-122"/>
                <a:ea typeface="黑体" panose="02010609060101010101" pitchFamily="49" charset="-122"/>
              </a:rPr>
              <a:t>高处坠落</a:t>
            </a:r>
          </a:p>
        </p:txBody>
      </p:sp>
      <p:sp>
        <p:nvSpPr>
          <p:cNvPr id="32783" name="Text Box 16"/>
          <p:cNvSpPr txBox="1"/>
          <p:nvPr/>
        </p:nvSpPr>
        <p:spPr>
          <a:xfrm>
            <a:off x="3133725" y="3638550"/>
            <a:ext cx="852488" cy="1439863"/>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4400" dirty="0">
                <a:ea typeface="黑体" panose="02010609060101010101" pitchFamily="49" charset="-122"/>
              </a:rPr>
              <a:t>坍塌</a:t>
            </a:r>
          </a:p>
        </p:txBody>
      </p:sp>
      <p:sp>
        <p:nvSpPr>
          <p:cNvPr id="32784" name="Text Box 17"/>
          <p:cNvSpPr txBox="1"/>
          <p:nvPr/>
        </p:nvSpPr>
        <p:spPr>
          <a:xfrm>
            <a:off x="4718050" y="3997325"/>
            <a:ext cx="1036638" cy="90170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800" dirty="0">
                <a:latin typeface="黑体" panose="02010609060101010101" pitchFamily="49" charset="-122"/>
                <a:ea typeface="黑体" panose="02010609060101010101" pitchFamily="49" charset="-122"/>
              </a:rPr>
              <a:t>打击物体</a:t>
            </a:r>
          </a:p>
        </p:txBody>
      </p:sp>
      <p:sp>
        <p:nvSpPr>
          <p:cNvPr id="32785" name="Text Box 18"/>
          <p:cNvSpPr txBox="1"/>
          <p:nvPr/>
        </p:nvSpPr>
        <p:spPr>
          <a:xfrm>
            <a:off x="6324600" y="3086100"/>
            <a:ext cx="1463675" cy="1800225"/>
          </a:xfrm>
          <a:prstGeom prst="rect">
            <a:avLst/>
          </a:prstGeom>
          <a:solidFill>
            <a:srgbClr val="004898"/>
          </a:solid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800" dirty="0">
                <a:latin typeface="黑体" panose="02010609060101010101" pitchFamily="49" charset="-122"/>
                <a:ea typeface="黑体" panose="02010609060101010101" pitchFamily="49" charset="-122"/>
              </a:rPr>
              <a:t>机械伤害起重伤害触电</a:t>
            </a:r>
          </a:p>
        </p:txBody>
      </p:sp>
      <p:sp>
        <p:nvSpPr>
          <p:cNvPr id="32786" name="Text Box 19"/>
          <p:cNvSpPr txBox="1"/>
          <p:nvPr/>
        </p:nvSpPr>
        <p:spPr>
          <a:xfrm>
            <a:off x="3276600" y="1333500"/>
            <a:ext cx="4724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400" b="1" dirty="0">
                <a:solidFill>
                  <a:srgbClr val="FF0000"/>
                </a:solidFill>
              </a:rPr>
              <a:t>高空坠落是建筑行业第一大杀手</a:t>
            </a:r>
          </a:p>
        </p:txBody>
      </p:sp>
      <p:sp>
        <p:nvSpPr>
          <p:cNvPr id="17428" name="Text Box 20"/>
          <p:cNvSpPr txBox="1"/>
          <p:nvPr/>
        </p:nvSpPr>
        <p:spPr>
          <a:xfrm>
            <a:off x="3352800" y="1968500"/>
            <a:ext cx="4608513"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400" b="1" dirty="0">
                <a:solidFill>
                  <a:srgbClr val="FF0000"/>
                </a:solidFill>
                <a:latin typeface="楷体_GB2312" pitchFamily="49" charset="-122"/>
                <a:ea typeface="楷体_GB2312" pitchFamily="49" charset="-122"/>
              </a:rPr>
              <a:t>高处坠落伤亡占总比例的43.8%。</a:t>
            </a:r>
          </a:p>
        </p:txBody>
      </p:sp>
      <p:sp>
        <p:nvSpPr>
          <p:cNvPr id="17429"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六、高处作业事故</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31764"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9AACB58-A8E5-4EF1-AD42-DE4973B9989E}"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直接连接符 56"/>
          <p:cNvCxnSpPr/>
          <p:nvPr/>
        </p:nvCxnSpPr>
        <p:spPr>
          <a:xfrm flipV="1">
            <a:off x="5029200" y="800100"/>
            <a:ext cx="3352800" cy="4763"/>
          </a:xfrm>
          <a:prstGeom prst="line">
            <a:avLst/>
          </a:prstGeom>
          <a:ln w="57150" cap="flat" cmpd="sng">
            <a:solidFill>
              <a:srgbClr val="0070C0"/>
            </a:solidFill>
            <a:prstDash val="solid"/>
            <a:headEnd type="none" w="med" len="med"/>
            <a:tailEnd type="none" w="med" len="med"/>
          </a:ln>
        </p:spPr>
      </p:cxnSp>
      <p:sp>
        <p:nvSpPr>
          <p:cNvPr id="60" name="矩形 59"/>
          <p:cNvSpPr/>
          <p:nvPr/>
        </p:nvSpPr>
        <p:spPr>
          <a:xfrm>
            <a:off x="97796" y="595296"/>
            <a:ext cx="4644220" cy="502444"/>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ea"/>
              </a:rPr>
              <a:t>2016</a:t>
            </a:r>
            <a:r>
              <a:rPr kumimoji="0" lang="zh-CN" altLang="en-US"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ea"/>
              </a:rPr>
              <a:t>年荣盛公司安全管理情况</a:t>
            </a:r>
            <a:endParaRPr kumimoji="0" lang="zh-CN" altLang="en-US"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cs"/>
            </a:endParaRPr>
          </a:p>
        </p:txBody>
      </p:sp>
      <p:graphicFrame>
        <p:nvGraphicFramePr>
          <p:cNvPr id="20" name="图表 13"/>
          <p:cNvGraphicFramePr/>
          <p:nvPr/>
        </p:nvGraphicFramePr>
        <p:xfrm>
          <a:off x="4011613" y="2195513"/>
          <a:ext cx="3440112" cy="2036762"/>
        </p:xfrm>
        <a:graphic>
          <a:graphicData uri="http://schemas.openxmlformats.org/presentationml/2006/ole">
            <mc:AlternateContent xmlns:mc="http://schemas.openxmlformats.org/markup-compatibility/2006">
              <mc:Choice xmlns:v="urn:schemas-microsoft-com:vml" Requires="v">
                <p:oleObj r:id="rId3" imgW="7340600" imgH="4368800" progId="Excel.Chart.8">
                  <p:embed/>
                </p:oleObj>
              </mc:Choice>
              <mc:Fallback>
                <p:oleObj r:id="rId3" imgW="7340600" imgH="4368800" progId="Excel.Chart.8">
                  <p:embed/>
                  <p:pic>
                    <p:nvPicPr>
                      <p:cNvPr id="0" name="图片 3077"/>
                      <p:cNvPicPr/>
                      <p:nvPr/>
                    </p:nvPicPr>
                    <p:blipFill>
                      <a:blip r:embed="rId4"/>
                      <a:stretch>
                        <a:fillRect/>
                      </a:stretch>
                    </p:blipFill>
                    <p:spPr>
                      <a:xfrm>
                        <a:off x="4011613" y="2195513"/>
                        <a:ext cx="3440112" cy="2036762"/>
                      </a:xfrm>
                      <a:prstGeom prst="rect">
                        <a:avLst/>
                      </a:prstGeom>
                      <a:noFill/>
                      <a:ln w="38100">
                        <a:noFill/>
                        <a:miter/>
                      </a:ln>
                    </p:spPr>
                  </p:pic>
                </p:oleObj>
              </mc:Fallback>
            </mc:AlternateContent>
          </a:graphicData>
        </a:graphic>
      </p:graphicFrame>
      <p:sp>
        <p:nvSpPr>
          <p:cNvPr id="15" name="对角圆角矩形 14"/>
          <p:cNvSpPr/>
          <p:nvPr/>
        </p:nvSpPr>
        <p:spPr>
          <a:xfrm>
            <a:off x="2846388" y="1139825"/>
            <a:ext cx="2916237" cy="476250"/>
          </a:xfrm>
          <a:custGeom>
            <a:avLst/>
            <a:gdLst>
              <a:gd name="txL" fmla="*/ 0 w 2917030"/>
              <a:gd name="txT" fmla="*/ 0 h 476250"/>
              <a:gd name="txR" fmla="*/ 2917030 w 2917030"/>
              <a:gd name="txB" fmla="*/ 476250 h 476250"/>
            </a:gdLst>
            <a:ahLst/>
            <a:cxnLst>
              <a:cxn ang="0">
                <a:pos x="2905152" y="238125"/>
              </a:cxn>
              <a:cxn ang="5898240">
                <a:pos x="1452580" y="476250"/>
              </a:cxn>
              <a:cxn ang="11796480">
                <a:pos x="0" y="238125"/>
              </a:cxn>
              <a:cxn ang="17694720">
                <a:pos x="1452580" y="0"/>
              </a:cxn>
            </a:cxnLst>
            <a:rect l="txL" t="txT" r="txR" b="txB"/>
            <a:pathLst>
              <a:path w="2917030" h="476250">
                <a:moveTo>
                  <a:pt x="79376" y="0"/>
                </a:moveTo>
                <a:lnTo>
                  <a:pt x="2917030" y="0"/>
                </a:lnTo>
                <a:lnTo>
                  <a:pt x="2917030" y="396873"/>
                </a:lnTo>
                <a:cubicBezTo>
                  <a:pt x="2917030" y="440711"/>
                  <a:pt x="2881492" y="476249"/>
                  <a:pt x="2837654" y="476249"/>
                </a:cubicBezTo>
                <a:lnTo>
                  <a:pt x="0" y="476250"/>
                </a:lnTo>
                <a:lnTo>
                  <a:pt x="0" y="79376"/>
                </a:lnTo>
                <a:cubicBezTo>
                  <a:pt x="0" y="35538"/>
                  <a:pt x="35538" y="0"/>
                  <a:pt x="79376" y="0"/>
                </a:cubicBezTo>
                <a:close/>
              </a:path>
            </a:pathLst>
          </a:custGeom>
          <a:solidFill>
            <a:srgbClr val="0070C0"/>
          </a:solidFill>
          <a:ln w="9525" cap="flat" cmpd="sng">
            <a:solidFill>
              <a:srgbClr val="0070C0"/>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solidFill>
                  <a:schemeClr val="bg1"/>
                </a:solidFill>
                <a:latin typeface="方正大黑简体" pitchFamily="65" charset="-122"/>
                <a:ea typeface="方正大黑简体" pitchFamily="65" charset="-122"/>
              </a:rPr>
              <a:t>安全隐患级别及数量</a:t>
            </a:r>
          </a:p>
        </p:txBody>
      </p:sp>
      <p:grpSp>
        <p:nvGrpSpPr>
          <p:cNvPr id="2" name="组合 17"/>
          <p:cNvGrpSpPr/>
          <p:nvPr/>
        </p:nvGrpSpPr>
        <p:grpSpPr>
          <a:xfrm>
            <a:off x="1371600" y="1790700"/>
            <a:ext cx="3429000" cy="685800"/>
            <a:chOff x="1500188" y="1443038"/>
            <a:chExt cx="3286125" cy="962025"/>
          </a:xfrm>
        </p:grpSpPr>
        <p:sp>
          <p:nvSpPr>
            <p:cNvPr id="33802" name="任意多边形 19"/>
            <p:cNvSpPr/>
            <p:nvPr/>
          </p:nvSpPr>
          <p:spPr>
            <a:xfrm flipH="1">
              <a:off x="1500188" y="1857375"/>
              <a:ext cx="3286125" cy="547688"/>
            </a:xfrm>
            <a:custGeom>
              <a:avLst/>
              <a:gdLst>
                <a:gd name="txL" fmla="*/ 0 w 1651819"/>
                <a:gd name="txT" fmla="*/ 0 h 501445"/>
                <a:gd name="txR" fmla="*/ 1651819 w 1651819"/>
                <a:gd name="txB" fmla="*/ 501445 h 501445"/>
              </a:gdLst>
              <a:ahLst/>
              <a:cxnLst>
                <a:cxn ang="0">
                  <a:pos x="0" y="851301"/>
                </a:cxn>
                <a:cxn ang="0">
                  <a:pos x="23161506" y="0"/>
                </a:cxn>
                <a:cxn ang="0">
                  <a:pos x="102398140" y="0"/>
                </a:cxn>
              </a:cxnLst>
              <a:rect l="txL" t="txT" r="txR" b="txB"/>
              <a:pathLst>
                <a:path w="1651819" h="501445">
                  <a:moveTo>
                    <a:pt x="0" y="501445"/>
                  </a:moveTo>
                  <a:lnTo>
                    <a:pt x="373626" y="0"/>
                  </a:lnTo>
                  <a:lnTo>
                    <a:pt x="1651819" y="0"/>
                  </a:lnTo>
                </a:path>
              </a:pathLst>
            </a:custGeom>
            <a:noFill/>
            <a:ln w="28575" cap="flat" cmpd="sng">
              <a:solidFill>
                <a:srgbClr val="FF0000">
                  <a:alpha val="100000"/>
                </a:srgbClr>
              </a:solidFill>
              <a:prstDash val="dash"/>
              <a:miter lim="800000"/>
              <a:headEnd type="diamond" w="med" len="med"/>
              <a:tailEnd type="diamond" w="med" len="med"/>
            </a:ln>
          </p:spPr>
          <p:txBody>
            <a:bodyPr/>
            <a:lstStyle/>
            <a:p>
              <a:endParaRPr lang="zh-CN" altLang="en-US"/>
            </a:p>
          </p:txBody>
        </p:sp>
        <p:sp>
          <p:nvSpPr>
            <p:cNvPr id="33803" name="TextBox 78"/>
            <p:cNvSpPr/>
            <p:nvPr/>
          </p:nvSpPr>
          <p:spPr>
            <a:xfrm>
              <a:off x="1789748" y="1443038"/>
              <a:ext cx="2710815" cy="84189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较大隐患共计</a:t>
              </a:r>
              <a:r>
                <a:rPr lang="" altLang="zh-CN" sz="1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67</a:t>
              </a:r>
              <a:r>
                <a:rPr lang="" altLang="en-US" sz="1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a:t>
              </a:r>
            </a:p>
          </p:txBody>
        </p:sp>
      </p:grpSp>
      <p:grpSp>
        <p:nvGrpSpPr>
          <p:cNvPr id="3" name="组合 18"/>
          <p:cNvGrpSpPr/>
          <p:nvPr/>
        </p:nvGrpSpPr>
        <p:grpSpPr>
          <a:xfrm>
            <a:off x="1179513" y="3614738"/>
            <a:ext cx="2797175" cy="600075"/>
            <a:chOff x="500063" y="3765550"/>
            <a:chExt cx="3357562" cy="720928"/>
          </a:xfrm>
        </p:grpSpPr>
        <p:sp>
          <p:nvSpPr>
            <p:cNvPr id="33800" name="任意多边形 20"/>
            <p:cNvSpPr/>
            <p:nvPr/>
          </p:nvSpPr>
          <p:spPr>
            <a:xfrm flipH="1" flipV="1">
              <a:off x="500063" y="3857625"/>
              <a:ext cx="3357562" cy="309563"/>
            </a:xfrm>
            <a:custGeom>
              <a:avLst/>
              <a:gdLst>
                <a:gd name="txL" fmla="*/ 0 w 1651819"/>
                <a:gd name="txT" fmla="*/ 0 h 501445"/>
                <a:gd name="txR" fmla="*/ 1651819 w 1651819"/>
                <a:gd name="txB" fmla="*/ 501445 h 501445"/>
              </a:gdLst>
              <a:ahLst/>
              <a:cxnLst>
                <a:cxn ang="0">
                  <a:pos x="0" y="27758"/>
                </a:cxn>
                <a:cxn ang="0">
                  <a:pos x="26351564" y="0"/>
                </a:cxn>
                <a:cxn ang="0">
                  <a:pos x="116501585"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sp>
          <p:nvSpPr>
            <p:cNvPr id="33801" name="TextBox 78"/>
            <p:cNvSpPr/>
            <p:nvPr/>
          </p:nvSpPr>
          <p:spPr>
            <a:xfrm>
              <a:off x="713484" y="3765550"/>
              <a:ext cx="3001225" cy="72092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一般隐患共计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1280</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95%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 fill="hold"/>
                                        <p:tgtEl>
                                          <p:spTgt spid="60"/>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直接连接符 56"/>
          <p:cNvCxnSpPr/>
          <p:nvPr/>
        </p:nvCxnSpPr>
        <p:spPr>
          <a:xfrm flipV="1">
            <a:off x="4724400" y="876300"/>
            <a:ext cx="3352800" cy="4763"/>
          </a:xfrm>
          <a:prstGeom prst="line">
            <a:avLst/>
          </a:prstGeom>
          <a:ln w="57150" cap="flat" cmpd="sng">
            <a:solidFill>
              <a:srgbClr val="0070C0"/>
            </a:solidFill>
            <a:prstDash val="solid"/>
            <a:headEnd type="none" w="med" len="med"/>
            <a:tailEnd type="none" w="med" len="med"/>
          </a:ln>
        </p:spPr>
      </p:cxnSp>
      <p:sp>
        <p:nvSpPr>
          <p:cNvPr id="60" name="矩形 59"/>
          <p:cNvSpPr/>
          <p:nvPr/>
        </p:nvSpPr>
        <p:spPr>
          <a:xfrm>
            <a:off x="97796" y="595296"/>
            <a:ext cx="4644220" cy="502444"/>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ea"/>
              </a:rPr>
              <a:t>2016</a:t>
            </a:r>
            <a:r>
              <a:rPr kumimoji="0" lang="zh-CN" altLang="en-US"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ea"/>
              </a:rPr>
              <a:t>年荣盛公司安全管理情况</a:t>
            </a:r>
            <a:endParaRPr kumimoji="0" lang="zh-CN" altLang="en-US"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cs"/>
            </a:endParaRPr>
          </a:p>
        </p:txBody>
      </p:sp>
      <p:sp>
        <p:nvSpPr>
          <p:cNvPr id="15" name="对角圆角矩形 14"/>
          <p:cNvSpPr/>
          <p:nvPr/>
        </p:nvSpPr>
        <p:spPr>
          <a:xfrm>
            <a:off x="2846388" y="1139825"/>
            <a:ext cx="2916237" cy="476250"/>
          </a:xfrm>
          <a:custGeom>
            <a:avLst/>
            <a:gdLst>
              <a:gd name="txL" fmla="*/ 0 w 2917030"/>
              <a:gd name="txT" fmla="*/ 0 h 476250"/>
              <a:gd name="txR" fmla="*/ 2917030 w 2917030"/>
              <a:gd name="txB" fmla="*/ 476250 h 476250"/>
            </a:gdLst>
            <a:ahLst/>
            <a:cxnLst>
              <a:cxn ang="0">
                <a:pos x="2905152" y="238125"/>
              </a:cxn>
              <a:cxn ang="5898240">
                <a:pos x="1452580" y="476250"/>
              </a:cxn>
              <a:cxn ang="11796480">
                <a:pos x="0" y="238125"/>
              </a:cxn>
              <a:cxn ang="17694720">
                <a:pos x="1452580" y="0"/>
              </a:cxn>
            </a:cxnLst>
            <a:rect l="txL" t="txT" r="txR" b="txB"/>
            <a:pathLst>
              <a:path w="2917030" h="476250">
                <a:moveTo>
                  <a:pt x="79376" y="0"/>
                </a:moveTo>
                <a:lnTo>
                  <a:pt x="2917030" y="0"/>
                </a:lnTo>
                <a:lnTo>
                  <a:pt x="2917030" y="396873"/>
                </a:lnTo>
                <a:cubicBezTo>
                  <a:pt x="2917030" y="440711"/>
                  <a:pt x="2881492" y="476249"/>
                  <a:pt x="2837654" y="476249"/>
                </a:cubicBezTo>
                <a:lnTo>
                  <a:pt x="0" y="476250"/>
                </a:lnTo>
                <a:lnTo>
                  <a:pt x="0" y="79376"/>
                </a:lnTo>
                <a:cubicBezTo>
                  <a:pt x="0" y="35538"/>
                  <a:pt x="35538" y="0"/>
                  <a:pt x="79376" y="0"/>
                </a:cubicBezTo>
                <a:close/>
              </a:path>
            </a:pathLst>
          </a:custGeom>
          <a:solidFill>
            <a:srgbClr val="0070C0"/>
          </a:solidFill>
          <a:ln w="9525" cap="flat" cmpd="sng">
            <a:solidFill>
              <a:srgbClr val="0070C0"/>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solidFill>
                  <a:schemeClr val="bg1"/>
                </a:solidFill>
                <a:latin typeface="方正大黑简体" pitchFamily="65" charset="-122"/>
                <a:ea typeface="方正大黑简体" pitchFamily="65" charset="-122"/>
              </a:rPr>
              <a:t>安全隐患类型及数量</a:t>
            </a:r>
          </a:p>
        </p:txBody>
      </p:sp>
      <p:graphicFrame>
        <p:nvGraphicFramePr>
          <p:cNvPr id="34" name="图表 21"/>
          <p:cNvGraphicFramePr/>
          <p:nvPr/>
        </p:nvGraphicFramePr>
        <p:xfrm>
          <a:off x="3186113" y="2008188"/>
          <a:ext cx="3803650" cy="2346325"/>
        </p:xfrm>
        <a:graphic>
          <a:graphicData uri="http://schemas.openxmlformats.org/presentationml/2006/ole">
            <mc:AlternateContent xmlns:mc="http://schemas.openxmlformats.org/markup-compatibility/2006">
              <mc:Choice xmlns:v="urn:schemas-microsoft-com:vml" Requires="v">
                <p:oleObj r:id="rId3" imgW="8128000" imgH="5029200" progId="Excel.Chart.8">
                  <p:embed/>
                </p:oleObj>
              </mc:Choice>
              <mc:Fallback>
                <p:oleObj r:id="rId3" imgW="8128000" imgH="5029200" progId="Excel.Chart.8">
                  <p:embed/>
                  <p:pic>
                    <p:nvPicPr>
                      <p:cNvPr id="0" name="图片 3078"/>
                      <p:cNvPicPr/>
                      <p:nvPr/>
                    </p:nvPicPr>
                    <p:blipFill>
                      <a:blip r:embed="rId4"/>
                      <a:stretch>
                        <a:fillRect/>
                      </a:stretch>
                    </p:blipFill>
                    <p:spPr>
                      <a:xfrm>
                        <a:off x="3186113" y="2008188"/>
                        <a:ext cx="3803650" cy="2346325"/>
                      </a:xfrm>
                      <a:prstGeom prst="rect">
                        <a:avLst/>
                      </a:prstGeom>
                      <a:noFill/>
                      <a:ln w="38100">
                        <a:noFill/>
                        <a:miter/>
                      </a:ln>
                    </p:spPr>
                  </p:pic>
                </p:oleObj>
              </mc:Fallback>
            </mc:AlternateContent>
          </a:graphicData>
        </a:graphic>
      </p:graphicFrame>
      <p:grpSp>
        <p:nvGrpSpPr>
          <p:cNvPr id="2" name="组合 23"/>
          <p:cNvGrpSpPr/>
          <p:nvPr/>
        </p:nvGrpSpPr>
        <p:grpSpPr>
          <a:xfrm>
            <a:off x="5354638" y="1489075"/>
            <a:ext cx="3384550" cy="654050"/>
            <a:chOff x="5510213" y="1214438"/>
            <a:chExt cx="4062412" cy="785812"/>
          </a:xfrm>
        </p:grpSpPr>
        <p:sp>
          <p:nvSpPr>
            <p:cNvPr id="35859" name="任意多边形 19"/>
            <p:cNvSpPr/>
            <p:nvPr/>
          </p:nvSpPr>
          <p:spPr>
            <a:xfrm>
              <a:off x="5510213" y="1595438"/>
              <a:ext cx="3348037" cy="404812"/>
            </a:xfrm>
            <a:custGeom>
              <a:avLst/>
              <a:gdLst>
                <a:gd name="txL" fmla="*/ 0 w 1651819"/>
                <a:gd name="txT" fmla="*/ 0 h 501445"/>
                <a:gd name="txR" fmla="*/ 1651819 w 1651819"/>
                <a:gd name="txB" fmla="*/ 501445 h 501445"/>
              </a:gdLst>
              <a:ahLst/>
              <a:cxnLst>
                <a:cxn ang="0">
                  <a:pos x="0" y="138804"/>
                </a:cxn>
                <a:cxn ang="0">
                  <a:pos x="25906220" y="0"/>
                </a:cxn>
                <a:cxn ang="0">
                  <a:pos x="114532586"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sp>
          <p:nvSpPr>
            <p:cNvPr id="35860" name="TextBox 78"/>
            <p:cNvSpPr/>
            <p:nvPr/>
          </p:nvSpPr>
          <p:spPr>
            <a:xfrm>
              <a:off x="6571546" y="1214438"/>
              <a:ext cx="3001079" cy="7210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登高作业共计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290</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21.4%</a:t>
              </a:r>
            </a:p>
          </p:txBody>
        </p:sp>
      </p:grpSp>
      <p:grpSp>
        <p:nvGrpSpPr>
          <p:cNvPr id="3" name="组合 28"/>
          <p:cNvGrpSpPr/>
          <p:nvPr/>
        </p:nvGrpSpPr>
        <p:grpSpPr>
          <a:xfrm>
            <a:off x="1000125" y="3036888"/>
            <a:ext cx="1785938" cy="600075"/>
            <a:chOff x="285750" y="3071813"/>
            <a:chExt cx="2143125" cy="720928"/>
          </a:xfrm>
        </p:grpSpPr>
        <p:sp>
          <p:nvSpPr>
            <p:cNvPr id="35857" name="TextBox 78"/>
            <p:cNvSpPr/>
            <p:nvPr/>
          </p:nvSpPr>
          <p:spPr>
            <a:xfrm>
              <a:off x="285750" y="3071813"/>
              <a:ext cx="2000249" cy="72092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安全措施共计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249</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18.5%</a:t>
              </a:r>
            </a:p>
          </p:txBody>
        </p:sp>
        <p:sp>
          <p:nvSpPr>
            <p:cNvPr id="35858"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268"/>
                </a:cxn>
                <a:cxn ang="0">
                  <a:pos x="1782163" y="0"/>
                </a:cxn>
                <a:cxn ang="0">
                  <a:pos x="7879031"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grpSp>
      <p:grpSp>
        <p:nvGrpSpPr>
          <p:cNvPr id="4" name="组合 26"/>
          <p:cNvGrpSpPr/>
          <p:nvPr/>
        </p:nvGrpSpPr>
        <p:grpSpPr>
          <a:xfrm>
            <a:off x="5942013" y="3870325"/>
            <a:ext cx="2254250" cy="658813"/>
            <a:chOff x="6215063" y="4071938"/>
            <a:chExt cx="2705100" cy="792333"/>
          </a:xfrm>
        </p:grpSpPr>
        <p:sp>
          <p:nvSpPr>
            <p:cNvPr id="35855" name="任意多边形 19"/>
            <p:cNvSpPr/>
            <p:nvPr/>
          </p:nvSpPr>
          <p:spPr>
            <a:xfrm flipV="1">
              <a:off x="6215063" y="4071938"/>
              <a:ext cx="2705100" cy="785812"/>
            </a:xfrm>
            <a:custGeom>
              <a:avLst/>
              <a:gdLst>
                <a:gd name="txL" fmla="*/ 0 w 1651819"/>
                <a:gd name="txT" fmla="*/ 0 h 501445"/>
                <a:gd name="txR" fmla="*/ 1651819 w 1651819"/>
                <a:gd name="txB" fmla="*/ 501445 h 501445"/>
              </a:gdLst>
              <a:ahLst/>
              <a:cxnLst>
                <a:cxn ang="0">
                  <a:pos x="0" y="7426692"/>
                </a:cxn>
                <a:cxn ang="0">
                  <a:pos x="7207124" y="0"/>
                </a:cxn>
                <a:cxn ang="0">
                  <a:pos x="31863067"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sp>
          <p:nvSpPr>
            <p:cNvPr id="35856" name="TextBox 78"/>
            <p:cNvSpPr/>
            <p:nvPr/>
          </p:nvSpPr>
          <p:spPr>
            <a:xfrm>
              <a:off x="6786563" y="4142571"/>
              <a:ext cx="2000250" cy="7217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临时用电共计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280</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20.8%</a:t>
              </a:r>
            </a:p>
          </p:txBody>
        </p:sp>
      </p:grpSp>
      <p:grpSp>
        <p:nvGrpSpPr>
          <p:cNvPr id="5" name="组合 27"/>
          <p:cNvGrpSpPr/>
          <p:nvPr/>
        </p:nvGrpSpPr>
        <p:grpSpPr>
          <a:xfrm>
            <a:off x="1000125" y="4108450"/>
            <a:ext cx="3452813" cy="668338"/>
            <a:chOff x="285750" y="4357688"/>
            <a:chExt cx="4143375" cy="802132"/>
          </a:xfrm>
        </p:grpSpPr>
        <p:sp>
          <p:nvSpPr>
            <p:cNvPr id="35853" name="任意多边形 20"/>
            <p:cNvSpPr/>
            <p:nvPr/>
          </p:nvSpPr>
          <p:spPr>
            <a:xfrm flipH="1" flipV="1">
              <a:off x="285750" y="4357688"/>
              <a:ext cx="4143375" cy="428625"/>
            </a:xfrm>
            <a:custGeom>
              <a:avLst/>
              <a:gdLst>
                <a:gd name="txL" fmla="*/ 0 w 1651819"/>
                <a:gd name="txT" fmla="*/ 0 h 501445"/>
                <a:gd name="txR" fmla="*/ 1651819 w 1651819"/>
                <a:gd name="txB" fmla="*/ 501445 h 501445"/>
              </a:gdLst>
              <a:ahLst/>
              <a:cxnLst>
                <a:cxn ang="0">
                  <a:pos x="0" y="195591"/>
                </a:cxn>
                <a:cxn ang="0">
                  <a:pos x="93065335" y="0"/>
                </a:cxn>
                <a:cxn ang="0">
                  <a:pos x="411446068"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sp>
          <p:nvSpPr>
            <p:cNvPr id="35854" name="TextBox 78"/>
            <p:cNvSpPr/>
            <p:nvPr/>
          </p:nvSpPr>
          <p:spPr>
            <a:xfrm>
              <a:off x="358140" y="4409132"/>
              <a:ext cx="3429000" cy="7506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技术交底等内业共计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185</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13.8%</a:t>
              </a:r>
            </a:p>
          </p:txBody>
        </p:sp>
      </p:grpSp>
      <p:grpSp>
        <p:nvGrpSpPr>
          <p:cNvPr id="6" name="组合 32"/>
          <p:cNvGrpSpPr/>
          <p:nvPr/>
        </p:nvGrpSpPr>
        <p:grpSpPr>
          <a:xfrm>
            <a:off x="533400" y="1485900"/>
            <a:ext cx="2360613" cy="696913"/>
            <a:chOff x="1363372" y="1857376"/>
            <a:chExt cx="3970744" cy="835166"/>
          </a:xfrm>
        </p:grpSpPr>
        <p:sp>
          <p:nvSpPr>
            <p:cNvPr id="35851" name="TextBox 78"/>
            <p:cNvSpPr/>
            <p:nvPr/>
          </p:nvSpPr>
          <p:spPr>
            <a:xfrm>
              <a:off x="1363372" y="1937278"/>
              <a:ext cx="3223059" cy="75526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安全防护共计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343</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25.5%</a:t>
              </a:r>
            </a:p>
          </p:txBody>
        </p:sp>
        <p:sp>
          <p:nvSpPr>
            <p:cNvPr id="35852" name="任意多边形 19"/>
            <p:cNvSpPr/>
            <p:nvPr/>
          </p:nvSpPr>
          <p:spPr>
            <a:xfrm flipH="1">
              <a:off x="1766735" y="1857376"/>
              <a:ext cx="3567381" cy="822679"/>
            </a:xfrm>
            <a:custGeom>
              <a:avLst/>
              <a:gdLst>
                <a:gd name="txL" fmla="*/ 0 w 1651819"/>
                <a:gd name="txT" fmla="*/ 0 h 501445"/>
                <a:gd name="txR" fmla="*/ 1651819 w 1651819"/>
                <a:gd name="txB" fmla="*/ 501445 h 501445"/>
              </a:gdLst>
              <a:ahLst/>
              <a:cxnLst>
                <a:cxn ang="0">
                  <a:pos x="0" y="9778362"/>
                </a:cxn>
                <a:cxn ang="0">
                  <a:pos x="37910479" y="0"/>
                </a:cxn>
                <a:cxn ang="0">
                  <a:pos x="167604065"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 fill="hold"/>
                                        <p:tgtEl>
                                          <p:spTgt spid="60"/>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56"/>
          <p:cNvCxnSpPr/>
          <p:nvPr/>
        </p:nvCxnSpPr>
        <p:spPr>
          <a:xfrm flipV="1">
            <a:off x="4876800" y="876300"/>
            <a:ext cx="3352800" cy="4763"/>
          </a:xfrm>
          <a:prstGeom prst="line">
            <a:avLst/>
          </a:prstGeom>
          <a:ln w="57150" cap="flat" cmpd="sng">
            <a:solidFill>
              <a:srgbClr val="0070C0"/>
            </a:solidFill>
            <a:prstDash val="solid"/>
            <a:headEnd type="none" w="med" len="med"/>
            <a:tailEnd type="none" w="med" len="med"/>
          </a:ln>
        </p:spPr>
      </p:cxnSp>
      <p:sp>
        <p:nvSpPr>
          <p:cNvPr id="60" name="矩形 59"/>
          <p:cNvSpPr/>
          <p:nvPr/>
        </p:nvSpPr>
        <p:spPr>
          <a:xfrm>
            <a:off x="97796" y="595296"/>
            <a:ext cx="4644220" cy="502444"/>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ea"/>
              </a:rPr>
              <a:t>2016</a:t>
            </a:r>
            <a:r>
              <a:rPr kumimoji="0" lang="zh-CN" altLang="en-US"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ea"/>
              </a:rPr>
              <a:t>年荣盛公司安全管理情况</a:t>
            </a:r>
            <a:endParaRPr kumimoji="0" lang="zh-CN" altLang="en-US" sz="2665" b="1" i="0" u="none" strike="noStrike" kern="1200" cap="none" spc="0" normalizeH="0" baseline="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华文楷体" panose="02010600040101010101" pitchFamily="2" charset="-122"/>
              <a:ea typeface="华文楷体" panose="02010600040101010101" pitchFamily="2" charset="-122"/>
              <a:cs typeface="+mn-cs"/>
            </a:endParaRPr>
          </a:p>
        </p:txBody>
      </p:sp>
      <p:sp>
        <p:nvSpPr>
          <p:cNvPr id="15" name="对角圆角矩形 14"/>
          <p:cNvSpPr/>
          <p:nvPr/>
        </p:nvSpPr>
        <p:spPr>
          <a:xfrm>
            <a:off x="2846388" y="1139825"/>
            <a:ext cx="2916237" cy="476250"/>
          </a:xfrm>
          <a:custGeom>
            <a:avLst/>
            <a:gdLst>
              <a:gd name="txL" fmla="*/ 0 w 2917030"/>
              <a:gd name="txT" fmla="*/ 0 h 476250"/>
              <a:gd name="txR" fmla="*/ 2917030 w 2917030"/>
              <a:gd name="txB" fmla="*/ 476250 h 476250"/>
            </a:gdLst>
            <a:ahLst/>
            <a:cxnLst>
              <a:cxn ang="0">
                <a:pos x="2905152" y="238125"/>
              </a:cxn>
              <a:cxn ang="5898240">
                <a:pos x="1452580" y="476250"/>
              </a:cxn>
              <a:cxn ang="11796480">
                <a:pos x="0" y="238125"/>
              </a:cxn>
              <a:cxn ang="17694720">
                <a:pos x="1452580" y="0"/>
              </a:cxn>
            </a:cxnLst>
            <a:rect l="txL" t="txT" r="txR" b="txB"/>
            <a:pathLst>
              <a:path w="2917030" h="476250">
                <a:moveTo>
                  <a:pt x="79376" y="0"/>
                </a:moveTo>
                <a:lnTo>
                  <a:pt x="2917030" y="0"/>
                </a:lnTo>
                <a:lnTo>
                  <a:pt x="2917030" y="396873"/>
                </a:lnTo>
                <a:cubicBezTo>
                  <a:pt x="2917030" y="440711"/>
                  <a:pt x="2881492" y="476249"/>
                  <a:pt x="2837654" y="476249"/>
                </a:cubicBezTo>
                <a:lnTo>
                  <a:pt x="0" y="476250"/>
                </a:lnTo>
                <a:lnTo>
                  <a:pt x="0" y="79376"/>
                </a:lnTo>
                <a:cubicBezTo>
                  <a:pt x="0" y="35538"/>
                  <a:pt x="35538" y="0"/>
                  <a:pt x="79376" y="0"/>
                </a:cubicBezTo>
                <a:close/>
              </a:path>
            </a:pathLst>
          </a:custGeom>
          <a:solidFill>
            <a:srgbClr val="0070C0"/>
          </a:solidFill>
          <a:ln w="9525" cap="flat" cmpd="sng">
            <a:solidFill>
              <a:srgbClr val="0070C0"/>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solidFill>
                  <a:schemeClr val="bg1"/>
                </a:solidFill>
                <a:latin typeface="方正大黑简体" pitchFamily="65" charset="-122"/>
                <a:ea typeface="方正大黑简体" pitchFamily="65" charset="-122"/>
              </a:rPr>
              <a:t>安全隐患诱因及数量</a:t>
            </a:r>
          </a:p>
        </p:txBody>
      </p:sp>
      <p:grpSp>
        <p:nvGrpSpPr>
          <p:cNvPr id="2" name="组合 26"/>
          <p:cNvGrpSpPr/>
          <p:nvPr/>
        </p:nvGrpSpPr>
        <p:grpSpPr>
          <a:xfrm>
            <a:off x="838200" y="1485900"/>
            <a:ext cx="2586038" cy="876300"/>
            <a:chOff x="182879" y="1210627"/>
            <a:chExt cx="3103246" cy="1051561"/>
          </a:xfrm>
        </p:grpSpPr>
        <p:sp>
          <p:nvSpPr>
            <p:cNvPr id="37904" name="TextBox 78"/>
            <p:cNvSpPr/>
            <p:nvPr/>
          </p:nvSpPr>
          <p:spPr>
            <a:xfrm>
              <a:off x="182879" y="1210627"/>
              <a:ext cx="2150746" cy="72019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环境因素共计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133</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9.9%</a:t>
              </a:r>
            </a:p>
          </p:txBody>
        </p:sp>
        <p:sp>
          <p:nvSpPr>
            <p:cNvPr id="37905" name="任意多边形 19"/>
            <p:cNvSpPr/>
            <p:nvPr/>
          </p:nvSpPr>
          <p:spPr>
            <a:xfrm flipH="1">
              <a:off x="428625" y="1928813"/>
              <a:ext cx="2857500" cy="333375"/>
            </a:xfrm>
            <a:custGeom>
              <a:avLst/>
              <a:gdLst>
                <a:gd name="txL" fmla="*/ 0 w 1651819"/>
                <a:gd name="txT" fmla="*/ 0 h 501445"/>
                <a:gd name="txR" fmla="*/ 1651819 w 1651819"/>
                <a:gd name="txB" fmla="*/ 501445 h 501445"/>
              </a:gdLst>
              <a:ahLst/>
              <a:cxnLst>
                <a:cxn ang="0">
                  <a:pos x="0" y="43300"/>
                </a:cxn>
                <a:cxn ang="0">
                  <a:pos x="10013367" y="0"/>
                </a:cxn>
                <a:cxn ang="0">
                  <a:pos x="44269539"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grpSp>
      <p:graphicFrame>
        <p:nvGraphicFramePr>
          <p:cNvPr id="28" name="图表 21"/>
          <p:cNvGraphicFramePr/>
          <p:nvPr/>
        </p:nvGraphicFramePr>
        <p:xfrm>
          <a:off x="3186113" y="2008188"/>
          <a:ext cx="3803650" cy="2346325"/>
        </p:xfrm>
        <a:graphic>
          <a:graphicData uri="http://schemas.openxmlformats.org/presentationml/2006/ole">
            <mc:AlternateContent xmlns:mc="http://schemas.openxmlformats.org/markup-compatibility/2006">
              <mc:Choice xmlns:v="urn:schemas-microsoft-com:vml" Requires="v">
                <p:oleObj r:id="rId3" imgW="8128000" imgH="5029200" progId="Excel.Chart.8">
                  <p:embed/>
                </p:oleObj>
              </mc:Choice>
              <mc:Fallback>
                <p:oleObj r:id="rId3" imgW="8128000" imgH="5029200" progId="Excel.Chart.8">
                  <p:embed/>
                  <p:pic>
                    <p:nvPicPr>
                      <p:cNvPr id="0" name="图片 3079"/>
                      <p:cNvPicPr/>
                      <p:nvPr/>
                    </p:nvPicPr>
                    <p:blipFill>
                      <a:blip r:embed="rId4"/>
                      <a:stretch>
                        <a:fillRect/>
                      </a:stretch>
                    </p:blipFill>
                    <p:spPr>
                      <a:xfrm>
                        <a:off x="3186113" y="2008188"/>
                        <a:ext cx="3803650" cy="2346325"/>
                      </a:xfrm>
                      <a:prstGeom prst="rect">
                        <a:avLst/>
                      </a:prstGeom>
                      <a:noFill/>
                      <a:ln w="38100">
                        <a:noFill/>
                        <a:miter/>
                      </a:ln>
                    </p:spPr>
                  </p:pic>
                </p:oleObj>
              </mc:Fallback>
            </mc:AlternateContent>
          </a:graphicData>
        </a:graphic>
      </p:graphicFrame>
      <p:grpSp>
        <p:nvGrpSpPr>
          <p:cNvPr id="3" name="组合 20"/>
          <p:cNvGrpSpPr/>
          <p:nvPr/>
        </p:nvGrpSpPr>
        <p:grpSpPr>
          <a:xfrm>
            <a:off x="5167313" y="1428750"/>
            <a:ext cx="2790825" cy="933450"/>
            <a:chOff x="5286375" y="1143000"/>
            <a:chExt cx="3348038" cy="1119188"/>
          </a:xfrm>
        </p:grpSpPr>
        <p:sp>
          <p:nvSpPr>
            <p:cNvPr id="37902" name="任意多边形 19"/>
            <p:cNvSpPr/>
            <p:nvPr/>
          </p:nvSpPr>
          <p:spPr>
            <a:xfrm>
              <a:off x="5286375" y="1857375"/>
              <a:ext cx="3348038" cy="404813"/>
            </a:xfrm>
            <a:custGeom>
              <a:avLst/>
              <a:gdLst>
                <a:gd name="txL" fmla="*/ 0 w 1651819"/>
                <a:gd name="txT" fmla="*/ 0 h 501445"/>
                <a:gd name="txR" fmla="*/ 1651819 w 1651819"/>
                <a:gd name="txB" fmla="*/ 501445 h 501445"/>
              </a:gdLst>
              <a:ahLst/>
              <a:cxnLst>
                <a:cxn ang="0">
                  <a:pos x="0" y="138807"/>
                </a:cxn>
                <a:cxn ang="0">
                  <a:pos x="25906260" y="0"/>
                </a:cxn>
                <a:cxn ang="0">
                  <a:pos x="114532819"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sp>
          <p:nvSpPr>
            <p:cNvPr id="37903" name="TextBox 78"/>
            <p:cNvSpPr/>
            <p:nvPr/>
          </p:nvSpPr>
          <p:spPr>
            <a:xfrm>
              <a:off x="6358585" y="1143000"/>
              <a:ext cx="2142516" cy="71958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管理缺陷共计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282</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21.0%</a:t>
              </a:r>
            </a:p>
          </p:txBody>
        </p:sp>
      </p:grpSp>
      <p:grpSp>
        <p:nvGrpSpPr>
          <p:cNvPr id="4" name="组合 23"/>
          <p:cNvGrpSpPr/>
          <p:nvPr/>
        </p:nvGrpSpPr>
        <p:grpSpPr>
          <a:xfrm>
            <a:off x="881063" y="3036888"/>
            <a:ext cx="1905000" cy="898525"/>
            <a:chOff x="142875" y="3071813"/>
            <a:chExt cx="2286000" cy="1080446"/>
          </a:xfrm>
        </p:grpSpPr>
        <p:sp>
          <p:nvSpPr>
            <p:cNvPr id="37900" name="TextBox 78"/>
            <p:cNvSpPr/>
            <p:nvPr/>
          </p:nvSpPr>
          <p:spPr>
            <a:xfrm>
              <a:off x="142875" y="3071813"/>
              <a:ext cx="2000250" cy="1080446"/>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物的不安全状态共计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435</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32.2%</a:t>
              </a:r>
            </a:p>
          </p:txBody>
        </p:sp>
        <p:sp>
          <p:nvSpPr>
            <p:cNvPr id="37901"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268"/>
                </a:cxn>
                <a:cxn ang="0">
                  <a:pos x="1782163" y="0"/>
                </a:cxn>
                <a:cxn ang="0">
                  <a:pos x="7879031"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grpSp>
      <p:grpSp>
        <p:nvGrpSpPr>
          <p:cNvPr id="5" name="组合 21"/>
          <p:cNvGrpSpPr/>
          <p:nvPr/>
        </p:nvGrpSpPr>
        <p:grpSpPr>
          <a:xfrm>
            <a:off x="5167313" y="3870325"/>
            <a:ext cx="2798762" cy="698500"/>
            <a:chOff x="5286375" y="4071938"/>
            <a:chExt cx="3357563" cy="839961"/>
          </a:xfrm>
        </p:grpSpPr>
        <p:sp>
          <p:nvSpPr>
            <p:cNvPr id="37898" name="任意多边形 19"/>
            <p:cNvSpPr/>
            <p:nvPr/>
          </p:nvSpPr>
          <p:spPr>
            <a:xfrm flipV="1">
              <a:off x="5286375" y="4071938"/>
              <a:ext cx="3286125" cy="785812"/>
            </a:xfrm>
            <a:custGeom>
              <a:avLst/>
              <a:gdLst>
                <a:gd name="txL" fmla="*/ 0 w 1651819"/>
                <a:gd name="txT" fmla="*/ 0 h 501445"/>
                <a:gd name="txR" fmla="*/ 1651819 w 1651819"/>
                <a:gd name="txB" fmla="*/ 501445 h 501445"/>
              </a:gdLst>
              <a:ahLst/>
              <a:cxnLst>
                <a:cxn ang="0">
                  <a:pos x="0" y="7426692"/>
                </a:cxn>
                <a:cxn ang="0">
                  <a:pos x="23161506" y="0"/>
                </a:cxn>
                <a:cxn ang="0">
                  <a:pos x="102398140" y="0"/>
                </a:cxn>
              </a:cxnLst>
              <a:rect l="txL" t="txT" r="txR" b="txB"/>
              <a:pathLst>
                <a:path w="1651819" h="501445">
                  <a:moveTo>
                    <a:pt x="0" y="501445"/>
                  </a:moveTo>
                  <a:lnTo>
                    <a:pt x="373626" y="0"/>
                  </a:lnTo>
                  <a:lnTo>
                    <a:pt x="1651819" y="0"/>
                  </a:lnTo>
                </a:path>
              </a:pathLst>
            </a:custGeom>
            <a:noFill/>
            <a:ln w="28575" cap="flat" cmpd="sng">
              <a:solidFill>
                <a:srgbClr val="0070C0">
                  <a:alpha val="100000"/>
                </a:srgbClr>
              </a:solidFill>
              <a:prstDash val="dash"/>
              <a:miter lim="800000"/>
              <a:headEnd type="diamond" w="med" len="med"/>
              <a:tailEnd type="diamond" w="med" len="med"/>
            </a:ln>
          </p:spPr>
          <p:txBody>
            <a:bodyPr/>
            <a:lstStyle/>
            <a:p>
              <a:endParaRPr lang="zh-CN" altLang="en-US"/>
            </a:p>
          </p:txBody>
        </p:sp>
        <p:sp>
          <p:nvSpPr>
            <p:cNvPr id="37899" name="TextBox 78"/>
            <p:cNvSpPr/>
            <p:nvPr/>
          </p:nvSpPr>
          <p:spPr>
            <a:xfrm>
              <a:off x="6143382" y="4190281"/>
              <a:ext cx="2500556" cy="72161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人的不安全行为共计</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497</a:t>
              </a: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0" lvl="0" indent="0" eaLnBrk="1" hangingPunct="1">
                <a:lnSpc>
                  <a:spcPct val="150000"/>
                </a:lnSpc>
                <a:spcBef>
                  <a:spcPct val="0"/>
                </a:spcBef>
                <a:buNone/>
              </a:pPr>
              <a:r>
                <a:rPr lang="" altLang="en-US"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 altLang="zh-CN" sz="11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36.9%</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 fill="hold"/>
                                        <p:tgtEl>
                                          <p:spTgt spid="60"/>
                                        </p:tgtEl>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7"/>
          <p:cNvSpPr/>
          <p:nvPr/>
        </p:nvSpPr>
        <p:spPr>
          <a:xfrm>
            <a:off x="533400" y="952500"/>
            <a:ext cx="8077200" cy="685800"/>
          </a:xfrm>
          <a:prstGeom prst="rect">
            <a:avLst/>
          </a:prstGeom>
          <a:solidFill>
            <a:srgbClr val="66FFCC"/>
          </a:solidFill>
          <a:ln w="9525">
            <a:noFill/>
          </a:ln>
        </p:spPr>
        <p:txBody>
          <a:bodyPr>
            <a:spAutoFit/>
          </a:bodyPr>
          <a:lstStyle/>
          <a:p>
            <a:pPr marL="358775" marR="0" lvl="0" indent="0" algn="l" defTabSz="914400" rtl="0" eaLnBrk="0" fontAlgn="base" latinLnBrk="0" hangingPunct="0">
              <a:lnSpc>
                <a:spcPct val="150000"/>
              </a:lnSpc>
              <a:spcBef>
                <a:spcPct val="0"/>
              </a:spcBef>
              <a:spcAft>
                <a:spcPts val="300"/>
              </a:spcAft>
              <a:buClrTx/>
              <a:buSzTx/>
              <a:buFont typeface="Arial" panose="020B0604020202020204" pitchFamily="34" charset="0"/>
              <a:buNone/>
              <a:defRPr/>
            </a:pPr>
            <a:r>
              <a:rPr kumimoji="0" lang="zh-CN" altLang="en-US" sz="2600" b="1" i="0" u="none" strike="noStrike" kern="1200" cap="none" spc="0" normalizeH="0" baseline="0" noProof="1">
                <a:ln>
                  <a:noFill/>
                </a:ln>
                <a:solidFill>
                  <a:srgbClr val="FF0000"/>
                </a:solidFill>
                <a:effectLst>
                  <a:outerShdw blurRad="38100" dist="38100" dir="2700000">
                    <a:srgbClr val="000000"/>
                  </a:outerShdw>
                </a:effectLst>
                <a:uLnTx/>
                <a:uFillTx/>
                <a:latin typeface="黑体" panose="02010609060101010101" pitchFamily="49" charset="-122"/>
                <a:ea typeface="黑体" panose="02010609060101010101" pitchFamily="49" charset="-122"/>
                <a:cs typeface="+mn-ea"/>
              </a:rPr>
              <a:t>  谁想发生安全事故？</a:t>
            </a:r>
            <a:endParaRPr kumimoji="0" lang="zh-CN" altLang="en-US" sz="2600" b="1" i="0" u="none" strike="noStrike" kern="1200" cap="none" spc="0" normalizeH="0" baseline="0" noProof="1">
              <a:ln>
                <a:noFill/>
              </a:ln>
              <a:solidFill>
                <a:srgbClr val="FF0000"/>
              </a:solidFill>
              <a:effectLst>
                <a:outerShdw blurRad="38100" dist="38100" dir="2700000">
                  <a:srgbClr val="000000"/>
                </a:outerShdw>
              </a:effectLst>
              <a:uLnTx/>
              <a:uFillTx/>
              <a:latin typeface="黑体" panose="02010609060101010101" pitchFamily="49" charset="-122"/>
              <a:ea typeface="黑体" panose="02010609060101010101" pitchFamily="49" charset="-122"/>
              <a:cs typeface="+mn-cs"/>
            </a:endParaRPr>
          </a:p>
        </p:txBody>
      </p:sp>
      <p:sp>
        <p:nvSpPr>
          <p:cNvPr id="6147" name="Rectangle 2"/>
          <p:cNvSpPr/>
          <p:nvPr/>
        </p:nvSpPr>
        <p:spPr>
          <a:xfrm>
            <a:off x="533400" y="342900"/>
            <a:ext cx="4130675" cy="420688"/>
          </a:xfrm>
          <a:prstGeom prst="rect">
            <a:avLst/>
          </a:prstGeom>
          <a:solidFill>
            <a:srgbClr val="FFC000"/>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6148" name="矩形 5"/>
          <p:cNvSpPr/>
          <p:nvPr/>
        </p:nvSpPr>
        <p:spPr>
          <a:xfrm>
            <a:off x="827088" y="1778000"/>
            <a:ext cx="2286000" cy="2092325"/>
          </a:xfrm>
          <a:prstGeom prst="rect">
            <a:avLst/>
          </a:prstGeom>
          <a:noFill/>
          <a:ln w="9525">
            <a:noFill/>
          </a:ln>
        </p:spPr>
        <p:txBody>
          <a:bodyPr>
            <a:spAutoFit/>
          </a:bodyPr>
          <a:lstStyle/>
          <a:p>
            <a:pPr marL="342900" marR="0" lvl="0" indent="-342900" algn="l" defTabSz="914400" rtl="0" eaLnBrk="0" fontAlgn="base" latinLnBrk="0" hangingPunct="0">
              <a:lnSpc>
                <a:spcPct val="150000"/>
              </a:lnSpc>
              <a:spcBef>
                <a:spcPts val="600"/>
              </a:spcBef>
              <a:spcAft>
                <a:spcPct val="0"/>
              </a:spcAft>
              <a:buClrTx/>
              <a:buSzTx/>
              <a:buFont typeface="Wingdings" panose="05000000000000000000" pitchFamily="2" charset="2"/>
              <a:buChar char="Ø"/>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仿宋_GB2312" pitchFamily="49" charset="-122"/>
                <a:ea typeface="仿宋_GB2312" pitchFamily="49" charset="-122"/>
                <a:cs typeface="+mn-cs"/>
              </a:rPr>
              <a:t>你的亲人？            </a:t>
            </a:r>
          </a:p>
          <a:p>
            <a:pPr marL="342900" marR="0" lvl="0" indent="-342900" algn="l" defTabSz="914400" rtl="0" eaLnBrk="0" fontAlgn="base" latinLnBrk="0" hangingPunct="0">
              <a:lnSpc>
                <a:spcPct val="150000"/>
              </a:lnSpc>
              <a:spcBef>
                <a:spcPts val="600"/>
              </a:spcBef>
              <a:spcAft>
                <a:spcPct val="0"/>
              </a:spcAft>
              <a:buClrTx/>
              <a:buSzTx/>
              <a:buFont typeface="Wingdings" panose="05000000000000000000" pitchFamily="2" charset="2"/>
              <a:buChar char="Ø"/>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仿宋_GB2312" pitchFamily="49" charset="-122"/>
                <a:ea typeface="仿宋_GB2312" pitchFamily="49" charset="-122"/>
                <a:cs typeface="+mn-cs"/>
              </a:rPr>
              <a:t>你的朋友？</a:t>
            </a:r>
          </a:p>
          <a:p>
            <a:pPr marL="342900" marR="0" lvl="0" indent="-342900" algn="l" defTabSz="914400" rtl="0" eaLnBrk="0" fontAlgn="base" latinLnBrk="0" hangingPunct="0">
              <a:lnSpc>
                <a:spcPct val="150000"/>
              </a:lnSpc>
              <a:spcBef>
                <a:spcPts val="600"/>
              </a:spcBef>
              <a:spcAft>
                <a:spcPct val="0"/>
              </a:spcAft>
              <a:buClrTx/>
              <a:buSzTx/>
              <a:buFont typeface="Wingdings" panose="05000000000000000000" pitchFamily="2" charset="2"/>
              <a:buChar char="Ø"/>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仿宋_GB2312" pitchFamily="49" charset="-122"/>
                <a:ea typeface="仿宋_GB2312" pitchFamily="49" charset="-122"/>
                <a:cs typeface="+mn-cs"/>
              </a:rPr>
              <a:t>公司领导？</a:t>
            </a:r>
          </a:p>
          <a:p>
            <a:pPr marL="342900" marR="0" lvl="0" indent="-342900" algn="l" defTabSz="914400" rtl="0" eaLnBrk="0" fontAlgn="base" latinLnBrk="0" hangingPunct="0">
              <a:lnSpc>
                <a:spcPct val="150000"/>
              </a:lnSpc>
              <a:spcBef>
                <a:spcPts val="600"/>
              </a:spcBef>
              <a:spcAft>
                <a:spcPct val="0"/>
              </a:spcAft>
              <a:buClrTx/>
              <a:buSzTx/>
              <a:buFont typeface="Wingdings" panose="05000000000000000000" pitchFamily="2" charset="2"/>
              <a:buChar char="Ø"/>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仿宋_GB2312" pitchFamily="49" charset="-122"/>
                <a:ea typeface="仿宋_GB2312" pitchFamily="49" charset="-122"/>
                <a:cs typeface="+mn-cs"/>
              </a:rPr>
              <a:t>你的同事？</a:t>
            </a:r>
          </a:p>
        </p:txBody>
      </p:sp>
      <p:sp>
        <p:nvSpPr>
          <p:cNvPr id="6149" name="Rectangle 4" descr="Rectangle: Click to edit Master text styles&#10;Second level&#10;Third level&#10;Fourth level&#10;Fifth level"/>
          <p:cNvSpPr txBox="1"/>
          <p:nvPr/>
        </p:nvSpPr>
        <p:spPr>
          <a:xfrm>
            <a:off x="838200" y="4229100"/>
            <a:ext cx="3127375" cy="1666875"/>
          </a:xfrm>
          <a:prstGeom prst="rect">
            <a:avLst/>
          </a:prstGeom>
          <a:noFill/>
          <a:ln w="9525">
            <a:noFill/>
          </a:ln>
        </p:spPr>
        <p:txBody>
          <a:bodyPr/>
          <a:lstStyle/>
          <a:p>
            <a:pPr marL="342900" marR="0" indent="-342900" defTabSz="914400">
              <a:lnSpc>
                <a:spcPct val="150000"/>
              </a:lnSpc>
              <a:spcBef>
                <a:spcPts val="600"/>
              </a:spcBef>
              <a:buClrTx/>
              <a:buSzTx/>
              <a:buFont typeface="Wingdings" panose="05000000000000000000" pitchFamily="2" charset="2"/>
              <a:buChar char="Ø"/>
              <a:defRPr/>
            </a:pPr>
            <a:r>
              <a:rPr kumimoji="0" lang="zh-CN" altLang="en-US" sz="2400" b="1" kern="1200" cap="none" spc="0" normalizeH="0" baseline="0" noProof="0">
                <a:effectLst>
                  <a:outerShdw blurRad="38100" dist="38100" dir="2700000" algn="tl">
                    <a:srgbClr val="C0C0C0"/>
                  </a:outerShdw>
                </a:effectLst>
                <a:latin typeface="仿宋_GB2312" pitchFamily="49" charset="-122"/>
                <a:ea typeface="仿宋_GB2312" pitchFamily="49" charset="-122"/>
                <a:cs typeface="+mn-cs"/>
              </a:rPr>
              <a:t>政府部门人员？</a:t>
            </a:r>
          </a:p>
          <a:p>
            <a:pPr marL="342900" marR="0" indent="-342900" defTabSz="914400">
              <a:lnSpc>
                <a:spcPct val="150000"/>
              </a:lnSpc>
              <a:spcBef>
                <a:spcPts val="600"/>
              </a:spcBef>
              <a:buClrTx/>
              <a:buSzTx/>
              <a:buFont typeface="Wingdings" panose="05000000000000000000" pitchFamily="2" charset="2"/>
              <a:buChar char="Ø"/>
              <a:defRPr/>
            </a:pPr>
            <a:r>
              <a:rPr kumimoji="0" lang="zh-CN" altLang="en-US" sz="2400" b="1" kern="1200" cap="none" spc="0" normalizeH="0" baseline="0" noProof="0">
                <a:effectLst>
                  <a:outerShdw blurRad="38100" dist="38100" dir="2700000" algn="tl">
                    <a:srgbClr val="C0C0C0"/>
                  </a:outerShdw>
                </a:effectLst>
                <a:latin typeface="仿宋_GB2312" pitchFamily="49" charset="-122"/>
                <a:ea typeface="仿宋_GB2312" pitchFamily="49" charset="-122"/>
                <a:cs typeface="+mn-cs"/>
              </a:rPr>
              <a:t>保险公司？</a:t>
            </a:r>
          </a:p>
        </p:txBody>
      </p:sp>
      <p:pic>
        <p:nvPicPr>
          <p:cNvPr id="7174" name="Picture 1" descr="E:\2.HSE管理\10.安全文艺\2.安全漫画\吉祥物.jpg"/>
          <p:cNvPicPr>
            <a:picLocks noChangeAspect="1"/>
          </p:cNvPicPr>
          <p:nvPr/>
        </p:nvPicPr>
        <p:blipFill>
          <a:blip r:embed="rId2"/>
          <a:stretch>
            <a:fillRect/>
          </a:stretch>
        </p:blipFill>
        <p:spPr>
          <a:xfrm>
            <a:off x="3886200" y="1866900"/>
            <a:ext cx="3276600" cy="3640138"/>
          </a:xfrm>
          <a:prstGeom prst="rect">
            <a:avLst/>
          </a:prstGeom>
          <a:noFill/>
          <a:ln w="9525">
            <a:noFill/>
          </a:ln>
        </p:spPr>
      </p:pic>
      <p:sp>
        <p:nvSpPr>
          <p:cNvPr id="2"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EEE46A5-67B6-4C87-AEFB-20F4F0AC34EC}"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952499" y="0"/>
            <a:ext cx="4328160" cy="533399"/>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六、高处作业事故</a:t>
            </a:r>
          </a:p>
        </p:txBody>
      </p:sp>
      <p:sp>
        <p:nvSpPr>
          <p:cNvPr id="39939" name="Text Box 3"/>
          <p:cNvSpPr txBox="1"/>
          <p:nvPr/>
        </p:nvSpPr>
        <p:spPr>
          <a:xfrm>
            <a:off x="952500" y="635000"/>
            <a:ext cx="7175500" cy="22463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500" dirty="0"/>
              <a:t>         </a:t>
            </a:r>
            <a:r>
              <a:rPr lang="zh-CN" altLang="en-US" sz="2000" dirty="0"/>
              <a:t>高处作业事故主要包括两个方面，即高处作业落物和高处坠落。其他事故类型还有起重伤害、触电、机械伤害及其他。</a:t>
            </a:r>
          </a:p>
          <a:p>
            <a:pPr marL="0" lvl="0" indent="0" eaLnBrk="1" hangingPunct="1">
              <a:spcBef>
                <a:spcPct val="0"/>
              </a:spcBef>
              <a:buNone/>
            </a:pPr>
            <a:r>
              <a:rPr lang="zh-CN" altLang="en-US" sz="2000" dirty="0"/>
              <a:t>       高处作业防落物事故是物体打击事故的一种。一方面是交叉作业过程中的物体打击，另一方面是高处作业人员高空抛物，或作业工具或材料从高处作业工作面坠落造成物体打击事故。</a:t>
            </a:r>
          </a:p>
          <a:p>
            <a:pPr marL="0" lvl="0" indent="0" eaLnBrk="1" hangingPunct="1">
              <a:spcBef>
                <a:spcPct val="0"/>
              </a:spcBef>
              <a:buNone/>
            </a:pPr>
            <a:r>
              <a:rPr lang="zh-CN" altLang="en-US" sz="2000" dirty="0"/>
              <a:t>       在高处作业过程中因坠落而造成的伤亡事故，称之为高处坠落事故（有可能是二次事故造成）。     </a:t>
            </a:r>
          </a:p>
        </p:txBody>
      </p:sp>
      <p:pic>
        <p:nvPicPr>
          <p:cNvPr id="39940" name="Picture 9" descr="u=41514914,746638472&amp;fm=0&amp;gp=2"/>
          <p:cNvPicPr>
            <a:picLocks noChangeAspect="1"/>
          </p:cNvPicPr>
          <p:nvPr/>
        </p:nvPicPr>
        <p:blipFill>
          <a:blip r:embed="rId2">
            <a:clrChange>
              <a:clrFrom>
                <a:srgbClr val="FFFFFF"/>
              </a:clrFrom>
              <a:clrTo>
                <a:srgbClr val="FFFFFF">
                  <a:alpha val="0"/>
                </a:srgbClr>
              </a:clrTo>
            </a:clrChange>
          </a:blip>
          <a:stretch>
            <a:fillRect/>
          </a:stretch>
        </p:blipFill>
        <p:spPr>
          <a:xfrm>
            <a:off x="1206500" y="3824288"/>
            <a:ext cx="3048000" cy="1890712"/>
          </a:xfrm>
          <a:prstGeom prst="rect">
            <a:avLst/>
          </a:prstGeom>
          <a:noFill/>
          <a:ln w="9525">
            <a:noFill/>
          </a:ln>
        </p:spPr>
      </p:pic>
      <p:pic>
        <p:nvPicPr>
          <p:cNvPr id="39941" name="Picture 10" descr="u=681809644,4287440117&amp;fm=0&amp;gp=10"/>
          <p:cNvPicPr>
            <a:picLocks noChangeAspect="1"/>
          </p:cNvPicPr>
          <p:nvPr/>
        </p:nvPicPr>
        <p:blipFill>
          <a:blip r:embed="rId3">
            <a:clrChange>
              <a:clrFrom>
                <a:srgbClr val="FFFFFF"/>
              </a:clrFrom>
              <a:clrTo>
                <a:srgbClr val="FFFFFF">
                  <a:alpha val="0"/>
                </a:srgbClr>
              </a:clrTo>
            </a:clrChange>
          </a:blip>
          <a:stretch>
            <a:fillRect/>
          </a:stretch>
        </p:blipFill>
        <p:spPr>
          <a:xfrm rot="-3694065">
            <a:off x="1970088" y="2957513"/>
            <a:ext cx="1752600" cy="1212850"/>
          </a:xfrm>
          <a:prstGeom prst="rect">
            <a:avLst/>
          </a:prstGeom>
          <a:noFill/>
          <a:ln w="9525">
            <a:noFill/>
          </a:ln>
        </p:spPr>
      </p:pic>
      <p:pic>
        <p:nvPicPr>
          <p:cNvPr id="39942" name="Picture 11"/>
          <p:cNvPicPr>
            <a:picLocks noChangeAspect="1"/>
          </p:cNvPicPr>
          <p:nvPr/>
        </p:nvPicPr>
        <p:blipFill>
          <a:blip r:embed="rId4"/>
          <a:stretch>
            <a:fillRect/>
          </a:stretch>
        </p:blipFill>
        <p:spPr>
          <a:xfrm>
            <a:off x="4445000" y="3175000"/>
            <a:ext cx="3611563" cy="2413000"/>
          </a:xfrm>
          <a:prstGeom prst="rect">
            <a:avLst/>
          </a:prstGeom>
          <a:noFill/>
          <a:ln w="9525">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p:nvPr/>
        </p:nvSpPr>
        <p:spPr>
          <a:xfrm>
            <a:off x="6096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七、高空坠落事故类型</a:t>
            </a:r>
          </a:p>
        </p:txBody>
      </p:sp>
      <p:sp>
        <p:nvSpPr>
          <p:cNvPr id="40963" name="文本框 28674"/>
          <p:cNvSpPr txBox="1"/>
          <p:nvPr/>
        </p:nvSpPr>
        <p:spPr>
          <a:xfrm>
            <a:off x="533400" y="1409700"/>
            <a:ext cx="5645150" cy="3108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chemeClr val="accent2"/>
                </a:solidFill>
              </a:rPr>
              <a:t>高处作业者工作时所处的部位不同</a:t>
            </a:r>
            <a:r>
              <a:rPr lang="zh-CN" altLang="en-US" sz="3600" b="1" dirty="0">
                <a:solidFill>
                  <a:schemeClr val="accent2"/>
                </a:solidFill>
              </a:rPr>
              <a:t> </a:t>
            </a:r>
          </a:p>
          <a:p>
            <a:pPr marL="0" lvl="0" indent="0" eaLnBrk="1" hangingPunct="1">
              <a:spcBef>
                <a:spcPct val="0"/>
              </a:spcBef>
              <a:buNone/>
            </a:pPr>
            <a:endParaRPr lang="zh-CN" altLang="en-US" sz="1800" dirty="0"/>
          </a:p>
          <a:p>
            <a:pPr marL="0" lvl="0" indent="0" eaLnBrk="1" hangingPunct="1">
              <a:spcBef>
                <a:spcPct val="0"/>
              </a:spcBef>
              <a:buNone/>
            </a:pPr>
            <a:r>
              <a:rPr lang="zh-CN" altLang="en-US" sz="2400" b="1" dirty="0">
                <a:latin typeface="黑体" panose="02010609060101010101" pitchFamily="49" charset="-122"/>
                <a:ea typeface="黑体" panose="02010609060101010101" pitchFamily="49" charset="-122"/>
              </a:rPr>
              <a:t>临边作业高处坠落事故</a:t>
            </a:r>
          </a:p>
          <a:p>
            <a:pPr marL="0" lvl="0" indent="0" eaLnBrk="1" hangingPunct="1">
              <a:spcBef>
                <a:spcPct val="0"/>
              </a:spcBef>
              <a:buNone/>
            </a:pPr>
            <a:r>
              <a:rPr lang="zh-CN" altLang="en-US" sz="2400" b="1" dirty="0">
                <a:latin typeface="黑体" panose="02010609060101010101" pitchFamily="49" charset="-122"/>
                <a:ea typeface="黑体" panose="02010609060101010101" pitchFamily="49" charset="-122"/>
              </a:rPr>
              <a:t>洞口作业高处坠落事故</a:t>
            </a:r>
          </a:p>
          <a:p>
            <a:pPr marL="0" lvl="0" indent="0" eaLnBrk="1" hangingPunct="1">
              <a:spcBef>
                <a:spcPct val="0"/>
              </a:spcBef>
              <a:buNone/>
            </a:pPr>
            <a:r>
              <a:rPr lang="zh-CN" altLang="en-US" sz="2400" b="1" dirty="0">
                <a:latin typeface="黑体" panose="02010609060101010101" pitchFamily="49" charset="-122"/>
                <a:ea typeface="黑体" panose="02010609060101010101" pitchFamily="49" charset="-122"/>
              </a:rPr>
              <a:t>攀登作业高处坠落事故</a:t>
            </a:r>
          </a:p>
          <a:p>
            <a:pPr marL="0" lvl="0" indent="0" eaLnBrk="1" hangingPunct="1">
              <a:spcBef>
                <a:spcPct val="0"/>
              </a:spcBef>
              <a:buNone/>
            </a:pPr>
            <a:r>
              <a:rPr lang="zh-CN" altLang="en-US" sz="2400" b="1" dirty="0">
                <a:latin typeface="黑体" panose="02010609060101010101" pitchFamily="49" charset="-122"/>
                <a:ea typeface="黑体" panose="02010609060101010101" pitchFamily="49" charset="-122"/>
              </a:rPr>
              <a:t>悬空作业高处坠落事故</a:t>
            </a:r>
          </a:p>
          <a:p>
            <a:pPr marL="0" lvl="0" indent="0" eaLnBrk="1" hangingPunct="1">
              <a:spcBef>
                <a:spcPct val="0"/>
              </a:spcBef>
              <a:buNone/>
            </a:pPr>
            <a:r>
              <a:rPr lang="zh-CN" altLang="en-US" sz="2400" b="1" dirty="0">
                <a:latin typeface="黑体" panose="02010609060101010101" pitchFamily="49" charset="-122"/>
                <a:ea typeface="黑体" panose="02010609060101010101" pitchFamily="49" charset="-122"/>
              </a:rPr>
              <a:t>操作平台作业高处坠落事故</a:t>
            </a:r>
          </a:p>
          <a:p>
            <a:pPr marL="0" lvl="0" indent="0" eaLnBrk="1" hangingPunct="1">
              <a:spcBef>
                <a:spcPct val="0"/>
              </a:spcBef>
              <a:buNone/>
            </a:pPr>
            <a:r>
              <a:rPr lang="zh-CN" altLang="en-US" sz="2400" b="1" dirty="0">
                <a:latin typeface="黑体" panose="02010609060101010101" pitchFamily="49" charset="-122"/>
                <a:ea typeface="黑体" panose="02010609060101010101" pitchFamily="49" charset="-122"/>
              </a:rPr>
              <a:t>交叉作业高处坠落事故等 </a:t>
            </a:r>
            <a:endParaRPr lang="zh-CN" altLang="en-US" sz="2400" dirty="0">
              <a:latin typeface="宋体" panose="02010600030101010101" pitchFamily="2" charset="-122"/>
            </a:endParaRPr>
          </a:p>
        </p:txBody>
      </p:sp>
      <p:sp>
        <p:nvSpPr>
          <p:cNvPr id="3993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BEFE7B2-FFA7-45B1-B789-3FB71FEAD390}"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38100"/>
            <a:ext cx="4941888" cy="5334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七、高处坠落事故类型</a:t>
            </a:r>
          </a:p>
        </p:txBody>
      </p:sp>
      <p:sp>
        <p:nvSpPr>
          <p:cNvPr id="41987" name="Text Box 3"/>
          <p:cNvSpPr txBox="1"/>
          <p:nvPr/>
        </p:nvSpPr>
        <p:spPr>
          <a:xfrm>
            <a:off x="952500" y="635000"/>
            <a:ext cx="7175500" cy="1616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t>       </a:t>
            </a:r>
            <a:r>
              <a:rPr lang="zh-CN" altLang="en-US" sz="2000" dirty="0">
                <a:latin typeface="宋体" panose="02010600030101010101" pitchFamily="2" charset="-122"/>
              </a:rPr>
              <a:t>依据高处坠落事故对人体伤害的坠落方式，高处坠落事故大体分为以下九种类型：</a:t>
            </a:r>
          </a:p>
          <a:p>
            <a:pPr marL="0" lvl="0" indent="0" eaLnBrk="1" hangingPunct="1">
              <a:spcBef>
                <a:spcPct val="0"/>
              </a:spcBef>
              <a:buNone/>
            </a:pPr>
            <a:r>
              <a:rPr lang="zh-CN" altLang="en-US" sz="2000" dirty="0">
                <a:latin typeface="宋体" panose="02010600030101010101" pitchFamily="2" charset="-122"/>
              </a:rPr>
              <a:t>    </a:t>
            </a:r>
            <a:r>
              <a:rPr lang="en-US" altLang="zh-CN" sz="2000" dirty="0">
                <a:latin typeface="宋体" panose="02010600030101010101" pitchFamily="2" charset="-122"/>
              </a:rPr>
              <a:t>1.</a:t>
            </a:r>
            <a:r>
              <a:rPr lang="zh-CN" altLang="en-US" sz="2000" dirty="0">
                <a:latin typeface="宋体" panose="02010600030101010101" pitchFamily="2" charset="-122"/>
              </a:rPr>
              <a:t>洞口坠落（预留口、通道口、楼梯口、电梯口、阳台口坠落等）；</a:t>
            </a:r>
          </a:p>
          <a:p>
            <a:pPr marL="0" lvl="0" indent="0" eaLnBrk="1" hangingPunct="1">
              <a:spcBef>
                <a:spcPct val="0"/>
              </a:spcBef>
              <a:buNone/>
            </a:pPr>
            <a:r>
              <a:rPr lang="zh-CN" altLang="en-US" sz="2000" dirty="0">
                <a:latin typeface="宋体" panose="02010600030101010101" pitchFamily="2" charset="-122"/>
              </a:rPr>
              <a:t>    </a:t>
            </a:r>
            <a:r>
              <a:rPr lang="en-US" altLang="zh-CN" sz="2000" dirty="0">
                <a:latin typeface="宋体" panose="02010600030101010101" pitchFamily="2" charset="-122"/>
              </a:rPr>
              <a:t>2.</a:t>
            </a:r>
            <a:r>
              <a:rPr lang="zh-CN" altLang="en-US" sz="2000" dirty="0">
                <a:latin typeface="宋体" panose="02010600030101010101" pitchFamily="2" charset="-122"/>
              </a:rPr>
              <a:t>脚手架上坠落；</a:t>
            </a:r>
          </a:p>
        </p:txBody>
      </p:sp>
      <p:pic>
        <p:nvPicPr>
          <p:cNvPr id="41988" name="Picture 4"/>
          <p:cNvPicPr>
            <a:picLocks noChangeAspect="1"/>
          </p:cNvPicPr>
          <p:nvPr/>
        </p:nvPicPr>
        <p:blipFill>
          <a:blip r:embed="rId2"/>
          <a:srcRect r="-2299" b="51385"/>
          <a:stretch>
            <a:fillRect/>
          </a:stretch>
        </p:blipFill>
        <p:spPr>
          <a:xfrm>
            <a:off x="889000" y="2222500"/>
            <a:ext cx="3365500" cy="1714500"/>
          </a:xfrm>
          <a:prstGeom prst="rect">
            <a:avLst/>
          </a:prstGeom>
          <a:noFill/>
          <a:ln w="9525">
            <a:noFill/>
          </a:ln>
        </p:spPr>
      </p:pic>
      <p:pic>
        <p:nvPicPr>
          <p:cNvPr id="41989" name="Picture 5"/>
          <p:cNvPicPr>
            <a:picLocks noChangeAspect="1"/>
          </p:cNvPicPr>
          <p:nvPr/>
        </p:nvPicPr>
        <p:blipFill>
          <a:blip r:embed="rId3"/>
          <a:stretch>
            <a:fillRect/>
          </a:stretch>
        </p:blipFill>
        <p:spPr>
          <a:xfrm>
            <a:off x="4445000" y="2349500"/>
            <a:ext cx="3619500" cy="3238500"/>
          </a:xfrm>
          <a:prstGeom prst="rect">
            <a:avLst/>
          </a:prstGeom>
          <a:noFill/>
          <a:ln w="9525">
            <a:noFill/>
          </a:ln>
        </p:spPr>
      </p:pic>
      <p:pic>
        <p:nvPicPr>
          <p:cNvPr id="41990" name="Picture 6"/>
          <p:cNvPicPr>
            <a:picLocks noChangeAspect="1"/>
          </p:cNvPicPr>
          <p:nvPr/>
        </p:nvPicPr>
        <p:blipFill>
          <a:blip r:embed="rId4"/>
          <a:stretch>
            <a:fillRect/>
          </a:stretch>
        </p:blipFill>
        <p:spPr>
          <a:xfrm>
            <a:off x="762000" y="3810000"/>
            <a:ext cx="3429000" cy="1730375"/>
          </a:xfrm>
          <a:prstGeom prst="rect">
            <a:avLst/>
          </a:prstGeom>
          <a:noFill/>
          <a:ln w="9525">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90600" y="38100"/>
            <a:ext cx="5314950" cy="5334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七、高处坠落事故类型</a:t>
            </a:r>
          </a:p>
        </p:txBody>
      </p:sp>
      <p:sp>
        <p:nvSpPr>
          <p:cNvPr id="43011" name="Text Box 3"/>
          <p:cNvSpPr txBox="1"/>
          <p:nvPr/>
        </p:nvSpPr>
        <p:spPr>
          <a:xfrm>
            <a:off x="952500" y="635000"/>
            <a:ext cx="71755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dirty="0"/>
              <a:t>       </a:t>
            </a:r>
            <a:endParaRPr lang="zh-CN" altLang="en-US" sz="2000" dirty="0"/>
          </a:p>
          <a:p>
            <a:pPr marL="0" lvl="0" indent="0" eaLnBrk="1" hangingPunct="1">
              <a:spcBef>
                <a:spcPct val="0"/>
              </a:spcBef>
              <a:buNone/>
            </a:pPr>
            <a:r>
              <a:rPr lang="zh-CN" altLang="en-US" sz="2000" dirty="0"/>
              <a:t>       </a:t>
            </a:r>
            <a:r>
              <a:rPr lang="zh-CN" altLang="en-US" sz="2000" dirty="0">
                <a:latin typeface="宋体" panose="02010600030101010101" pitchFamily="2" charset="-122"/>
              </a:rPr>
              <a:t> </a:t>
            </a:r>
            <a:r>
              <a:rPr lang="en-US" altLang="zh-CN" sz="2000" dirty="0">
                <a:latin typeface="宋体" panose="02010600030101010101" pitchFamily="2" charset="-122"/>
              </a:rPr>
              <a:t>3.</a:t>
            </a:r>
            <a:r>
              <a:rPr lang="zh-CN" altLang="en-US" sz="2000" dirty="0">
                <a:latin typeface="宋体" panose="02010600030101010101" pitchFamily="2" charset="-122"/>
              </a:rPr>
              <a:t>悬空高处作业坠落；</a:t>
            </a:r>
          </a:p>
          <a:p>
            <a:pPr marL="0" lvl="0" indent="0" eaLnBrk="1" hangingPunct="1">
              <a:spcBef>
                <a:spcPct val="0"/>
              </a:spcBef>
              <a:buNone/>
            </a:pPr>
            <a:r>
              <a:rPr lang="zh-CN" altLang="en-US" sz="2000" dirty="0">
                <a:latin typeface="宋体" panose="02010600030101010101" pitchFamily="2" charset="-122"/>
              </a:rPr>
              <a:t>     </a:t>
            </a:r>
          </a:p>
          <a:p>
            <a:pPr marL="0" lvl="0" indent="0" eaLnBrk="1" hangingPunct="1">
              <a:spcBef>
                <a:spcPct val="0"/>
              </a:spcBef>
              <a:buNone/>
            </a:pPr>
            <a:r>
              <a:rPr lang="zh-CN" altLang="en-US" sz="2000" dirty="0">
                <a:latin typeface="宋体" panose="02010600030101010101" pitchFamily="2" charset="-122"/>
              </a:rPr>
              <a:t>     </a:t>
            </a:r>
            <a:r>
              <a:rPr lang="en-US" altLang="zh-CN" sz="2000" dirty="0">
                <a:latin typeface="宋体" panose="02010600030101010101" pitchFamily="2" charset="-122"/>
              </a:rPr>
              <a:t>4.</a:t>
            </a:r>
            <a:r>
              <a:rPr lang="zh-CN" altLang="en-US" sz="2000" dirty="0">
                <a:latin typeface="宋体" panose="02010600030101010101" pitchFamily="2" charset="-122"/>
              </a:rPr>
              <a:t>石棉瓦等轻型局面坠落；     </a:t>
            </a:r>
          </a:p>
        </p:txBody>
      </p:sp>
      <p:pic>
        <p:nvPicPr>
          <p:cNvPr id="43012" name="Picture 4" descr="GH2[I5(I)E9~F_GO%J31CD9"/>
          <p:cNvPicPr>
            <a:picLocks noChangeAspect="1"/>
          </p:cNvPicPr>
          <p:nvPr/>
        </p:nvPicPr>
        <p:blipFill>
          <a:blip r:embed="rId2"/>
          <a:stretch>
            <a:fillRect/>
          </a:stretch>
        </p:blipFill>
        <p:spPr>
          <a:xfrm>
            <a:off x="1016000" y="1968500"/>
            <a:ext cx="3746500" cy="3492500"/>
          </a:xfrm>
          <a:prstGeom prst="rect">
            <a:avLst/>
          </a:prstGeom>
          <a:noFill/>
          <a:ln w="9525">
            <a:noFill/>
          </a:ln>
        </p:spPr>
      </p:pic>
      <p:pic>
        <p:nvPicPr>
          <p:cNvPr id="43013" name="Picture 7"/>
          <p:cNvPicPr/>
          <p:nvPr/>
        </p:nvPicPr>
        <p:blipFill>
          <a:blip r:embed="rId3"/>
          <a:stretch>
            <a:fillRect/>
          </a:stretch>
        </p:blipFill>
        <p:spPr>
          <a:xfrm>
            <a:off x="4889500" y="1968500"/>
            <a:ext cx="3238500" cy="3556000"/>
          </a:xfrm>
          <a:prstGeom prst="rect">
            <a:avLst/>
          </a:prstGeom>
          <a:noFill/>
          <a:ln w="9525">
            <a:noFill/>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65238" y="0"/>
            <a:ext cx="5051425" cy="5334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七、高处坠落事故类型</a:t>
            </a:r>
          </a:p>
        </p:txBody>
      </p:sp>
      <p:sp>
        <p:nvSpPr>
          <p:cNvPr id="44035" name="Text Box 3"/>
          <p:cNvSpPr txBox="1"/>
          <p:nvPr/>
        </p:nvSpPr>
        <p:spPr>
          <a:xfrm>
            <a:off x="952500" y="635000"/>
            <a:ext cx="7175500" cy="10064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500" dirty="0"/>
              <a:t>      </a:t>
            </a:r>
            <a:r>
              <a:rPr lang="zh-CN" altLang="en-US" sz="2000" dirty="0"/>
              <a:t>     </a:t>
            </a:r>
            <a:r>
              <a:rPr lang="en-US" altLang="zh-CN" sz="2000" dirty="0"/>
              <a:t>5.</a:t>
            </a:r>
            <a:r>
              <a:rPr lang="zh-CN" altLang="en-US" sz="2000" dirty="0"/>
              <a:t>拆除工程中发生的坠落；</a:t>
            </a:r>
          </a:p>
          <a:p>
            <a:pPr marL="0" lvl="0" indent="0" eaLnBrk="1" hangingPunct="1">
              <a:spcBef>
                <a:spcPct val="0"/>
              </a:spcBef>
              <a:buNone/>
            </a:pPr>
            <a:r>
              <a:rPr lang="zh-CN" altLang="en-US" sz="2000" dirty="0"/>
              <a:t>         </a:t>
            </a:r>
          </a:p>
          <a:p>
            <a:pPr marL="0" lvl="0" indent="0" eaLnBrk="1" hangingPunct="1">
              <a:spcBef>
                <a:spcPct val="0"/>
              </a:spcBef>
              <a:buNone/>
            </a:pPr>
            <a:r>
              <a:rPr lang="zh-CN" altLang="en-US" sz="2000" dirty="0"/>
              <a:t>         </a:t>
            </a:r>
            <a:r>
              <a:rPr lang="en-US" altLang="zh-CN" sz="2000" dirty="0"/>
              <a:t>6.</a:t>
            </a:r>
            <a:r>
              <a:rPr lang="zh-CN" altLang="en-US" sz="2000" dirty="0"/>
              <a:t>登高过程中坠落；    </a:t>
            </a:r>
          </a:p>
        </p:txBody>
      </p:sp>
      <p:pic>
        <p:nvPicPr>
          <p:cNvPr id="44036" name="Picture 4"/>
          <p:cNvPicPr>
            <a:picLocks noChangeAspect="1"/>
          </p:cNvPicPr>
          <p:nvPr/>
        </p:nvPicPr>
        <p:blipFill>
          <a:blip r:embed="rId2"/>
          <a:stretch>
            <a:fillRect/>
          </a:stretch>
        </p:blipFill>
        <p:spPr>
          <a:xfrm>
            <a:off x="4445000" y="1968500"/>
            <a:ext cx="3746500" cy="3429000"/>
          </a:xfrm>
          <a:prstGeom prst="rect">
            <a:avLst/>
          </a:prstGeom>
          <a:noFill/>
          <a:ln w="9525">
            <a:noFill/>
          </a:ln>
        </p:spPr>
      </p:pic>
      <p:pic>
        <p:nvPicPr>
          <p:cNvPr id="44037" name="Picture 5" descr="Slide61"/>
          <p:cNvPicPr>
            <a:picLocks noChangeAspect="1"/>
          </p:cNvPicPr>
          <p:nvPr/>
        </p:nvPicPr>
        <p:blipFill>
          <a:blip r:embed="rId3"/>
          <a:stretch>
            <a:fillRect/>
          </a:stretch>
        </p:blipFill>
        <p:spPr>
          <a:xfrm>
            <a:off x="1016000" y="1968500"/>
            <a:ext cx="3302000" cy="3441700"/>
          </a:xfrm>
          <a:prstGeom prst="rect">
            <a:avLst/>
          </a:prstGeom>
          <a:noFill/>
          <a:ln w="9525">
            <a:noFill/>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38100"/>
            <a:ext cx="5521325" cy="533400"/>
          </a:xfrm>
          <a:solidFill>
            <a:srgbClr val="FFFF00"/>
          </a:solidFill>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mj-lt"/>
                <a:ea typeface="黑体" panose="02010609060101010101" pitchFamily="49" charset="-122"/>
                <a:cs typeface="+mn-ea"/>
              </a:rPr>
              <a:t>七、高处坠落事故类型</a:t>
            </a:r>
          </a:p>
        </p:txBody>
      </p:sp>
      <p:sp>
        <p:nvSpPr>
          <p:cNvPr id="45059" name="Text Box 3"/>
          <p:cNvSpPr txBox="1"/>
          <p:nvPr/>
        </p:nvSpPr>
        <p:spPr>
          <a:xfrm>
            <a:off x="952500" y="635000"/>
            <a:ext cx="71755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500" dirty="0"/>
              <a:t>      </a:t>
            </a:r>
            <a:r>
              <a:rPr lang="en-US" altLang="zh-CN" sz="2000" dirty="0"/>
              <a:t>7.</a:t>
            </a:r>
            <a:r>
              <a:rPr lang="zh-CN" altLang="en-US" sz="2000" dirty="0"/>
              <a:t>梯子上作业坠落；</a:t>
            </a:r>
          </a:p>
          <a:p>
            <a:pPr marL="0" lvl="0" indent="0" eaLnBrk="1" hangingPunct="1">
              <a:spcBef>
                <a:spcPct val="0"/>
              </a:spcBef>
              <a:buNone/>
            </a:pPr>
            <a:r>
              <a:rPr lang="zh-CN" altLang="en-US" sz="2000" dirty="0"/>
              <a:t>     </a:t>
            </a:r>
            <a:r>
              <a:rPr lang="en-US" altLang="zh-CN" sz="2000" dirty="0"/>
              <a:t>8.</a:t>
            </a:r>
            <a:r>
              <a:rPr lang="zh-CN" altLang="en-US" sz="2000" dirty="0"/>
              <a:t>屋面作业坠落；</a:t>
            </a:r>
          </a:p>
          <a:p>
            <a:pPr marL="0" lvl="0" indent="0" eaLnBrk="1" hangingPunct="1">
              <a:spcBef>
                <a:spcPct val="0"/>
              </a:spcBef>
              <a:buNone/>
            </a:pPr>
            <a:r>
              <a:rPr lang="zh-CN" altLang="en-US" sz="2000" dirty="0"/>
              <a:t>     </a:t>
            </a:r>
            <a:r>
              <a:rPr lang="en-US" altLang="zh-CN" sz="2000" dirty="0"/>
              <a:t>9.</a:t>
            </a:r>
            <a:r>
              <a:rPr lang="zh-CN" altLang="en-US" sz="2000" dirty="0"/>
              <a:t>其它高处作业坠落（铁塔上、电杆上、设备上、构架上、树上、以及其它各种物体上坠落等）。</a:t>
            </a:r>
          </a:p>
        </p:txBody>
      </p:sp>
      <p:pic>
        <p:nvPicPr>
          <p:cNvPr id="45060" name="Picture 5" descr="01300000009843124019989444906_s"/>
          <p:cNvPicPr>
            <a:picLocks noChangeAspect="1"/>
          </p:cNvPicPr>
          <p:nvPr/>
        </p:nvPicPr>
        <p:blipFill>
          <a:blip r:embed="rId2"/>
          <a:stretch>
            <a:fillRect/>
          </a:stretch>
        </p:blipFill>
        <p:spPr>
          <a:xfrm>
            <a:off x="1079500" y="2540000"/>
            <a:ext cx="1968500" cy="2984500"/>
          </a:xfrm>
          <a:prstGeom prst="rect">
            <a:avLst/>
          </a:prstGeom>
          <a:noFill/>
          <a:ln w="9525">
            <a:noFill/>
          </a:ln>
        </p:spPr>
      </p:pic>
      <p:pic>
        <p:nvPicPr>
          <p:cNvPr id="45061" name="Picture 6"/>
          <p:cNvPicPr>
            <a:picLocks noChangeAspect="1"/>
          </p:cNvPicPr>
          <p:nvPr/>
        </p:nvPicPr>
        <p:blipFill>
          <a:blip r:embed="rId3"/>
          <a:stretch>
            <a:fillRect/>
          </a:stretch>
        </p:blipFill>
        <p:spPr>
          <a:xfrm>
            <a:off x="3238500" y="2540000"/>
            <a:ext cx="1905000" cy="2984500"/>
          </a:xfrm>
          <a:prstGeom prst="rect">
            <a:avLst/>
          </a:prstGeom>
          <a:noFill/>
          <a:ln w="9525">
            <a:noFill/>
          </a:ln>
        </p:spPr>
      </p:pic>
      <p:pic>
        <p:nvPicPr>
          <p:cNvPr id="45062" name="Picture 7"/>
          <p:cNvPicPr/>
          <p:nvPr/>
        </p:nvPicPr>
        <p:blipFill>
          <a:blip r:embed="rId4"/>
          <a:stretch>
            <a:fillRect/>
          </a:stretch>
        </p:blipFill>
        <p:spPr>
          <a:xfrm>
            <a:off x="5207000" y="2603500"/>
            <a:ext cx="2349500" cy="2921000"/>
          </a:xfrm>
          <a:prstGeom prst="rect">
            <a:avLst/>
          </a:prstGeom>
          <a:noFill/>
          <a:ln w="9525">
            <a:noFill/>
          </a:ln>
        </p:spPr>
      </p:pic>
      <p:sp>
        <p:nvSpPr>
          <p:cNvPr id="45063" name="Text Box 9"/>
          <p:cNvSpPr txBox="1"/>
          <p:nvPr/>
        </p:nvSpPr>
        <p:spPr>
          <a:xfrm>
            <a:off x="7683500" y="4826000"/>
            <a:ext cx="698500" cy="549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500" b="1" dirty="0"/>
              <a:t>事故录像</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body" idx="4294967295"/>
          </p:nvPr>
        </p:nvSpPr>
        <p:spPr>
          <a:xfrm>
            <a:off x="228600" y="1104900"/>
            <a:ext cx="8229600" cy="3771900"/>
          </a:xfrm>
          <a:ln/>
        </p:spPr>
        <p:txBody>
          <a:bodyPr vert="horz" wrap="square" lIns="91440" tIns="45720" rIns="91440" bIns="45720" anchor="t" anchorCtr="0"/>
          <a:lstStyle/>
          <a:p>
            <a:pPr eaLnBrk="1" hangingPunct="1">
              <a:buNone/>
            </a:pPr>
            <a:r>
              <a:rPr lang="zh-CN" altLang="en-US" dirty="0"/>
              <a:t> </a:t>
            </a:r>
          </a:p>
        </p:txBody>
      </p:sp>
      <p:pic>
        <p:nvPicPr>
          <p:cNvPr id="18435" name="Picture 3" descr="PZ01WI][M5IVHNP]}59Q8HR"/>
          <p:cNvPicPr>
            <a:picLocks noChangeAspect="1"/>
          </p:cNvPicPr>
          <p:nvPr/>
        </p:nvPicPr>
        <p:blipFill>
          <a:blip r:embed="rId2"/>
          <a:stretch>
            <a:fillRect/>
          </a:stretch>
        </p:blipFill>
        <p:spPr>
          <a:xfrm>
            <a:off x="2286000" y="1905000"/>
            <a:ext cx="2286000" cy="2730500"/>
          </a:xfrm>
          <a:prstGeom prst="rect">
            <a:avLst/>
          </a:prstGeom>
          <a:noFill/>
          <a:ln w="9525">
            <a:noFill/>
          </a:ln>
        </p:spPr>
      </p:pic>
      <p:pic>
        <p:nvPicPr>
          <p:cNvPr id="18436" name="Picture 4" descr="ZHHI`NM9N_U)U]~N6CKH2E6"/>
          <p:cNvPicPr>
            <a:picLocks noChangeAspect="1"/>
          </p:cNvPicPr>
          <p:nvPr/>
        </p:nvPicPr>
        <p:blipFill>
          <a:blip r:embed="rId3"/>
          <a:stretch>
            <a:fillRect/>
          </a:stretch>
        </p:blipFill>
        <p:spPr>
          <a:xfrm>
            <a:off x="4572000" y="1905000"/>
            <a:ext cx="2209800" cy="2921000"/>
          </a:xfrm>
          <a:prstGeom prst="rect">
            <a:avLst/>
          </a:prstGeom>
          <a:noFill/>
          <a:ln w="9525">
            <a:noFill/>
          </a:ln>
        </p:spPr>
      </p:pic>
      <p:pic>
        <p:nvPicPr>
          <p:cNvPr id="18437" name="Picture 5" descr="%GRJQ9`@CSA(%SWMY24O}$Y"/>
          <p:cNvPicPr>
            <a:picLocks noChangeAspect="1"/>
          </p:cNvPicPr>
          <p:nvPr/>
        </p:nvPicPr>
        <p:blipFill>
          <a:blip r:embed="rId4"/>
          <a:stretch>
            <a:fillRect/>
          </a:stretch>
        </p:blipFill>
        <p:spPr>
          <a:xfrm>
            <a:off x="0" y="1714500"/>
            <a:ext cx="2286000" cy="3060700"/>
          </a:xfrm>
          <a:prstGeom prst="rect">
            <a:avLst/>
          </a:prstGeom>
          <a:noFill/>
          <a:ln w="9525">
            <a:noFill/>
          </a:ln>
        </p:spPr>
      </p:pic>
      <p:pic>
        <p:nvPicPr>
          <p:cNvPr id="18438" name="Picture 6" descr="01RQJBU0J$_JA~F5SD$0ZV9"/>
          <p:cNvPicPr>
            <a:picLocks noChangeAspect="1"/>
          </p:cNvPicPr>
          <p:nvPr/>
        </p:nvPicPr>
        <p:blipFill>
          <a:blip r:embed="rId5"/>
          <a:stretch>
            <a:fillRect/>
          </a:stretch>
        </p:blipFill>
        <p:spPr>
          <a:xfrm>
            <a:off x="6705600" y="2222500"/>
            <a:ext cx="2438400" cy="2603500"/>
          </a:xfrm>
          <a:prstGeom prst="rect">
            <a:avLst/>
          </a:prstGeom>
          <a:noFill/>
          <a:ln w="9525">
            <a:noFill/>
          </a:ln>
        </p:spPr>
      </p:pic>
      <p:sp>
        <p:nvSpPr>
          <p:cNvPr id="46087" name="Text Box 8"/>
          <p:cNvSpPr txBox="1"/>
          <p:nvPr/>
        </p:nvSpPr>
        <p:spPr>
          <a:xfrm>
            <a:off x="7010400" y="1206500"/>
            <a:ext cx="1143000" cy="3651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800" b="1" dirty="0">
                <a:solidFill>
                  <a:schemeClr val="bg1"/>
                </a:solidFill>
              </a:rPr>
              <a:t>阎王爷</a:t>
            </a:r>
          </a:p>
        </p:txBody>
      </p:sp>
      <p:sp>
        <p:nvSpPr>
          <p:cNvPr id="46088" name="Text Box 9"/>
          <p:cNvSpPr txBox="1"/>
          <p:nvPr/>
        </p:nvSpPr>
        <p:spPr>
          <a:xfrm>
            <a:off x="0" y="2286000"/>
            <a:ext cx="762000" cy="3651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800" b="1" dirty="0">
                <a:solidFill>
                  <a:srgbClr val="004898"/>
                </a:solidFill>
              </a:rPr>
              <a:t>头颅</a:t>
            </a:r>
          </a:p>
        </p:txBody>
      </p:sp>
      <p:sp>
        <p:nvSpPr>
          <p:cNvPr id="46089" name="Text Box 10"/>
          <p:cNvSpPr txBox="1"/>
          <p:nvPr/>
        </p:nvSpPr>
        <p:spPr>
          <a:xfrm>
            <a:off x="2209800" y="2159000"/>
            <a:ext cx="838200" cy="3651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800" b="1" dirty="0">
                <a:solidFill>
                  <a:srgbClr val="D60093"/>
                </a:solidFill>
              </a:rPr>
              <a:t>脊椎</a:t>
            </a:r>
          </a:p>
        </p:txBody>
      </p:sp>
      <p:sp>
        <p:nvSpPr>
          <p:cNvPr id="46090" name="Text Box 11"/>
          <p:cNvSpPr txBox="1"/>
          <p:nvPr/>
        </p:nvSpPr>
        <p:spPr>
          <a:xfrm>
            <a:off x="5943600" y="4445000"/>
            <a:ext cx="762000" cy="3651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800" b="1" dirty="0">
                <a:solidFill>
                  <a:schemeClr val="accent2"/>
                </a:solidFill>
              </a:rPr>
              <a:t>骨盆</a:t>
            </a:r>
          </a:p>
        </p:txBody>
      </p:sp>
      <p:sp>
        <p:nvSpPr>
          <p:cNvPr id="46091" name="Text Box 12"/>
          <p:cNvSpPr txBox="1"/>
          <p:nvPr/>
        </p:nvSpPr>
        <p:spPr>
          <a:xfrm>
            <a:off x="7848600" y="4889500"/>
            <a:ext cx="685800" cy="3651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800" b="1" dirty="0">
                <a:solidFill>
                  <a:srgbClr val="004898"/>
                </a:solidFill>
              </a:rPr>
              <a:t>腿骨</a:t>
            </a:r>
          </a:p>
        </p:txBody>
      </p:sp>
      <p:sp>
        <p:nvSpPr>
          <p:cNvPr id="46092" name="Text Box 13"/>
          <p:cNvSpPr txBox="1"/>
          <p:nvPr/>
        </p:nvSpPr>
        <p:spPr>
          <a:xfrm>
            <a:off x="914400" y="1143000"/>
            <a:ext cx="7239000" cy="4111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05000"/>
              </a:lnSpc>
              <a:buNone/>
            </a:pPr>
            <a:r>
              <a:rPr lang="zh-CN" altLang="en-US" sz="1800" dirty="0"/>
              <a:t> </a:t>
            </a:r>
            <a:r>
              <a:rPr lang="zh-CN" altLang="en-US" sz="2000" b="1" dirty="0">
                <a:solidFill>
                  <a:srgbClr val="FF0000"/>
                </a:solidFill>
              </a:rPr>
              <a:t>高处坠落形成冲击力对人体的伤害是毁灭性的、不可逆转的</a:t>
            </a:r>
            <a:r>
              <a:rPr lang="zh-CN" altLang="en-US" sz="1800" b="1" dirty="0">
                <a:solidFill>
                  <a:srgbClr val="FF0000"/>
                </a:solidFill>
              </a:rPr>
              <a:t>。</a:t>
            </a:r>
            <a:endParaRPr lang="zh-CN" altLang="en-US" sz="1800" dirty="0"/>
          </a:p>
        </p:txBody>
      </p:sp>
      <p:sp>
        <p:nvSpPr>
          <p:cNvPr id="18445" name="Rectangle 2"/>
          <p:cNvSpPr/>
          <p:nvPr/>
        </p:nvSpPr>
        <p:spPr>
          <a:xfrm>
            <a:off x="533400" y="342900"/>
            <a:ext cx="5935663"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4506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070F0BE-3B99-4534-94ED-77D434C54997}"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blinds(horizontal)">
                                      <p:cBhvr>
                                        <p:cTn id="12" dur="500"/>
                                        <p:tgtEl>
                                          <p:spTgt spid="184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wipe(down)">
                                      <p:cBhvr>
                                        <p:cTn id="17" dur="500"/>
                                        <p:tgtEl>
                                          <p:spTgt spid="184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438"/>
                                        </p:tgtEl>
                                        <p:attrNameLst>
                                          <p:attrName>style.visibility</p:attrName>
                                        </p:attrNameLst>
                                      </p:cBhvr>
                                      <p:to>
                                        <p:strVal val="visible"/>
                                      </p:to>
                                    </p:set>
                                    <p:animEffect transition="in" filter="wipe(down)">
                                      <p:cBhvr>
                                        <p:cTn id="22"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QG(X9)D0UFDBB7(3H4FTF}E"/>
          <p:cNvPicPr>
            <a:picLocks noChangeAspect="1"/>
          </p:cNvPicPr>
          <p:nvPr/>
        </p:nvPicPr>
        <p:blipFill>
          <a:blip r:embed="rId2"/>
          <a:stretch>
            <a:fillRect/>
          </a:stretch>
        </p:blipFill>
        <p:spPr>
          <a:xfrm>
            <a:off x="762000" y="1104900"/>
            <a:ext cx="3060700" cy="2133600"/>
          </a:xfrm>
          <a:prstGeom prst="rect">
            <a:avLst/>
          </a:prstGeom>
          <a:noFill/>
          <a:ln w="9525">
            <a:noFill/>
          </a:ln>
        </p:spPr>
      </p:pic>
      <p:pic>
        <p:nvPicPr>
          <p:cNvPr id="47107" name="Picture 3" descr="7@6]TXQV8{~[6F]JO03Y1MN"/>
          <p:cNvPicPr>
            <a:picLocks noChangeAspect="1"/>
          </p:cNvPicPr>
          <p:nvPr/>
        </p:nvPicPr>
        <p:blipFill>
          <a:blip r:embed="rId3"/>
          <a:stretch>
            <a:fillRect/>
          </a:stretch>
        </p:blipFill>
        <p:spPr>
          <a:xfrm>
            <a:off x="762000" y="3467100"/>
            <a:ext cx="3043238" cy="2112963"/>
          </a:xfrm>
          <a:prstGeom prst="rect">
            <a:avLst/>
          </a:prstGeom>
          <a:noFill/>
          <a:ln w="9525">
            <a:noFill/>
          </a:ln>
        </p:spPr>
      </p:pic>
      <p:sp>
        <p:nvSpPr>
          <p:cNvPr id="47108" name="AutoShape 4"/>
          <p:cNvSpPr/>
          <p:nvPr/>
        </p:nvSpPr>
        <p:spPr>
          <a:xfrm>
            <a:off x="2362200" y="1104900"/>
            <a:ext cx="1524000" cy="762000"/>
          </a:xfrm>
          <a:prstGeom prst="irregularSeal2">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1800" b="1" dirty="0">
                <a:solidFill>
                  <a:srgbClr val="FF0000"/>
                </a:solidFill>
              </a:rPr>
              <a:t>植物人</a:t>
            </a:r>
          </a:p>
        </p:txBody>
      </p:sp>
      <p:sp>
        <p:nvSpPr>
          <p:cNvPr id="47109" name="AutoShape 5"/>
          <p:cNvSpPr/>
          <p:nvPr/>
        </p:nvSpPr>
        <p:spPr>
          <a:xfrm>
            <a:off x="2362200" y="3467100"/>
            <a:ext cx="1524000" cy="762000"/>
          </a:xfrm>
          <a:prstGeom prst="irregularSeal2">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1800" b="1" dirty="0">
                <a:solidFill>
                  <a:srgbClr val="FF0000"/>
                </a:solidFill>
              </a:rPr>
              <a:t>轮椅人</a:t>
            </a:r>
          </a:p>
        </p:txBody>
      </p:sp>
      <p:sp>
        <p:nvSpPr>
          <p:cNvPr id="19462" name="Rectangle 2"/>
          <p:cNvSpPr/>
          <p:nvPr/>
        </p:nvSpPr>
        <p:spPr>
          <a:xfrm>
            <a:off x="457200" y="266700"/>
            <a:ext cx="5102225"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pic>
        <p:nvPicPr>
          <p:cNvPr id="47111" name="Picture 3" descr="Z(IS_Q6TS3{E4QWK{SS7BYF"/>
          <p:cNvPicPr>
            <a:picLocks noChangeAspect="1"/>
          </p:cNvPicPr>
          <p:nvPr/>
        </p:nvPicPr>
        <p:blipFill>
          <a:blip r:embed="rId4"/>
          <a:stretch>
            <a:fillRect/>
          </a:stretch>
        </p:blipFill>
        <p:spPr>
          <a:xfrm>
            <a:off x="6477000" y="2781300"/>
            <a:ext cx="2590800" cy="2720975"/>
          </a:xfrm>
          <a:prstGeom prst="rect">
            <a:avLst/>
          </a:prstGeom>
          <a:noFill/>
          <a:ln w="9525">
            <a:noFill/>
          </a:ln>
        </p:spPr>
      </p:pic>
      <p:pic>
        <p:nvPicPr>
          <p:cNvPr id="47112" name="Picture 2" descr="OA1M_Z$1H]NS%YJW)01ZJ[P"/>
          <p:cNvPicPr>
            <a:picLocks noChangeAspect="1"/>
          </p:cNvPicPr>
          <p:nvPr/>
        </p:nvPicPr>
        <p:blipFill>
          <a:blip r:embed="rId5"/>
          <a:stretch>
            <a:fillRect/>
          </a:stretch>
        </p:blipFill>
        <p:spPr>
          <a:xfrm>
            <a:off x="3886200" y="2781300"/>
            <a:ext cx="2549525" cy="2743200"/>
          </a:xfrm>
          <a:prstGeom prst="rect">
            <a:avLst/>
          </a:prstGeom>
          <a:noFill/>
          <a:ln w="9525">
            <a:noFill/>
          </a:ln>
        </p:spPr>
      </p:pic>
      <p:sp>
        <p:nvSpPr>
          <p:cNvPr id="47113" name="AutoShape 4"/>
          <p:cNvSpPr/>
          <p:nvPr/>
        </p:nvSpPr>
        <p:spPr>
          <a:xfrm>
            <a:off x="5562600" y="3314700"/>
            <a:ext cx="1981200" cy="977900"/>
          </a:xfrm>
          <a:prstGeom prst="irregularSeal2">
            <a:avLst/>
          </a:prstGeom>
          <a:solidFill>
            <a:schemeClr val="accent1"/>
          </a:solidFill>
          <a:ln w="9525" cap="flat" cmpd="sng">
            <a:solidFill>
              <a:schemeClr val="tx1"/>
            </a:solidFill>
            <a:prstDash val="solid"/>
            <a:bevel/>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400" b="1" dirty="0">
                <a:solidFill>
                  <a:srgbClr val="FF0000"/>
                </a:solidFill>
              </a:rPr>
              <a:t>拐杖人</a:t>
            </a:r>
          </a:p>
        </p:txBody>
      </p:sp>
      <p:sp>
        <p:nvSpPr>
          <p:cNvPr id="19466" name="文本框 19465"/>
          <p:cNvSpPr txBox="1"/>
          <p:nvPr/>
        </p:nvSpPr>
        <p:spPr>
          <a:xfrm>
            <a:off x="4032250" y="1147763"/>
            <a:ext cx="4578350" cy="822325"/>
          </a:xfrm>
          <a:prstGeom prst="rect">
            <a:avLst/>
          </a:prstGeom>
          <a:noFill/>
          <a:ln w="9525">
            <a:noFill/>
          </a:ln>
        </p:spPr>
        <p:txBody>
          <a:bodyPr>
            <a:spAutoFit/>
          </a:bodyPr>
          <a:lstStyle/>
          <a:p>
            <a:pPr marR="0" defTabSz="914400" eaLnBrk="1" hangingPunct="1">
              <a:buClrTx/>
              <a:buSzTx/>
              <a:buFont typeface="Arial" panose="020B0604020202020204" pitchFamily="34" charset="0"/>
              <a:buNone/>
              <a:defRPr/>
            </a:pPr>
            <a:r>
              <a:rPr kumimoji="0" lang="zh-CN" altLang="en-US" sz="24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ea"/>
              </a:rPr>
              <a:t>        友情提示：下面开始有点血腥，请大家做好心理准备。</a:t>
            </a:r>
            <a:endParaRPr kumimoji="0" lang="zh-CN" altLang="en-US" sz="2400" b="1" kern="1200" cap="none" spc="0" normalizeH="0" baseline="0"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endParaRPr>
          </a:p>
        </p:txBody>
      </p:sp>
      <p:sp>
        <p:nvSpPr>
          <p:cNvPr id="46090"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D6E3FB4-564E-4BBD-82B7-5E2D443C65AC}"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47116" name="AutoShape 13"/>
          <p:cNvSpPr/>
          <p:nvPr/>
        </p:nvSpPr>
        <p:spPr>
          <a:xfrm>
            <a:off x="5867400" y="1943100"/>
            <a:ext cx="2895600" cy="685800"/>
          </a:xfrm>
          <a:prstGeom prst="horizontalScroll">
            <a:avLst>
              <a:gd name="adj" fmla="val 12500"/>
            </a:avLst>
          </a:prstGeom>
          <a:solidFill>
            <a:schemeClr val="accent1"/>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400" b="1" dirty="0">
                <a:solidFill>
                  <a:srgbClr val="FF0000"/>
                </a:solidFill>
              </a:rPr>
              <a:t>非健康人的悲惨生活</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20481" descr="昨天发生的第一起高处坠落事故，地点在城区巨利路某建筑工地。上午8点多，29岁的湖北来富务工人员陈友贵在脚手架上作业时，不慎从9米高处摔下，造成左股骨骨折，头部外伤。"/>
          <p:cNvPicPr>
            <a:picLocks noChangeAspect="1"/>
          </p:cNvPicPr>
          <p:nvPr/>
        </p:nvPicPr>
        <p:blipFill>
          <a:blip r:embed="rId2"/>
          <a:stretch>
            <a:fillRect/>
          </a:stretch>
        </p:blipFill>
        <p:spPr>
          <a:xfrm>
            <a:off x="533400" y="952500"/>
            <a:ext cx="8077200" cy="4338638"/>
          </a:xfrm>
          <a:prstGeom prst="rect">
            <a:avLst/>
          </a:prstGeom>
          <a:noFill/>
          <a:ln w="9525">
            <a:noFill/>
          </a:ln>
        </p:spPr>
      </p:pic>
      <p:sp>
        <p:nvSpPr>
          <p:cNvPr id="20483"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endParaRPr>
          </a:p>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47107"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D6090D5-989F-4277-AA2B-A9331647D48F}"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200506050653110"/>
          <p:cNvPicPr>
            <a:picLocks noChangeAspect="1"/>
          </p:cNvPicPr>
          <p:nvPr/>
        </p:nvPicPr>
        <p:blipFill>
          <a:blip r:embed="rId2"/>
          <a:stretch>
            <a:fillRect/>
          </a:stretch>
        </p:blipFill>
        <p:spPr>
          <a:xfrm>
            <a:off x="4724400" y="1866900"/>
            <a:ext cx="3789363" cy="2786063"/>
          </a:xfrm>
          <a:prstGeom prst="rect">
            <a:avLst/>
          </a:prstGeom>
          <a:noFill/>
          <a:ln w="9525">
            <a:noFill/>
          </a:ln>
        </p:spPr>
      </p:pic>
      <p:pic>
        <p:nvPicPr>
          <p:cNvPr id="49155" name="Picture 5" descr="200506050653321"/>
          <p:cNvPicPr>
            <a:picLocks noChangeAspect="1"/>
          </p:cNvPicPr>
          <p:nvPr/>
        </p:nvPicPr>
        <p:blipFill>
          <a:blip r:embed="rId3"/>
          <a:stretch>
            <a:fillRect/>
          </a:stretch>
        </p:blipFill>
        <p:spPr>
          <a:xfrm>
            <a:off x="609600" y="1866900"/>
            <a:ext cx="3810000" cy="2779713"/>
          </a:xfrm>
          <a:prstGeom prst="rect">
            <a:avLst/>
          </a:prstGeom>
          <a:noFill/>
          <a:ln w="9525">
            <a:noFill/>
          </a:ln>
        </p:spPr>
      </p:pic>
      <p:sp>
        <p:nvSpPr>
          <p:cNvPr id="21508"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endParaRPr>
          </a:p>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49157" name="Rectangle 2"/>
          <p:cNvSpPr>
            <a:spLocks noGrp="1"/>
          </p:cNvSpPr>
          <p:nvPr/>
        </p:nvSpPr>
        <p:spPr>
          <a:xfrm>
            <a:off x="609600" y="1333500"/>
            <a:ext cx="5603875" cy="369888"/>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rgbClr val="FF3300"/>
                </a:solidFill>
              </a:rPr>
              <a:t>脚手架高空坠落事故</a:t>
            </a:r>
          </a:p>
        </p:txBody>
      </p:sp>
      <p:sp>
        <p:nvSpPr>
          <p:cNvPr id="48133"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45641B1-1CCD-4EF2-A02E-13D1A88E58B5}"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7"/>
          <p:cNvSpPr/>
          <p:nvPr/>
        </p:nvSpPr>
        <p:spPr>
          <a:xfrm>
            <a:off x="381000" y="1333500"/>
            <a:ext cx="8280400" cy="4137025"/>
          </a:xfrm>
          <a:prstGeom prst="rect">
            <a:avLst/>
          </a:prstGeom>
          <a:solidFill>
            <a:srgbClr val="66FFCC"/>
          </a:solid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600" b="1" i="0" u="none" strike="noStrike" kern="1200" cap="none" spc="0" normalizeH="0" baseline="0" noProof="1">
                <a:ln>
                  <a:noFill/>
                </a:ln>
                <a:solidFill>
                  <a:srgbClr val="FF00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宋体" panose="02010600030101010101" pitchFamily="2" charset="-122"/>
              </a:rPr>
              <a:t>    既然没人想要安全事故，那为什么我们身边的安全事故还在继续会发生……？</a:t>
            </a:r>
            <a:r>
              <a:rPr kumimoji="0" lang="zh-CN" altLang="en-US" sz="2600" b="1" i="0" u="none" strike="noStrike" kern="1200" cap="none" spc="0" normalizeH="0" baseline="0" noProof="1">
                <a:ln>
                  <a:noFill/>
                </a:ln>
                <a:solidFill>
                  <a:schemeClr val="tx1"/>
                </a:solidFill>
                <a:effectLst>
                  <a:outerShdw blurRad="38100" dist="38100" dir="2700000" algn="tl">
                    <a:srgbClr val="FFFFFF"/>
                  </a:outerShdw>
                </a:effectLst>
                <a:uLnTx/>
                <a:uFillTx/>
                <a:latin typeface="黑体" panose="02010609060101010101" pitchFamily="49" charset="-122"/>
                <a:ea typeface="黑体" panose="02010609060101010101" pitchFamily="49" charset="-122"/>
                <a:cs typeface="宋体" panose="02010600030101010101" pitchFamily="2" charset="-122"/>
              </a:rPr>
              <a:t>   </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不可避免吗?</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设备、设施不安全吗？</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操作的方式不对吗?</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所处的位置对吗?</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因为运气不好吗?</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外力因素?</a:t>
            </a: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38100" dist="38100" dir="2700000" algn="tl">
                    <a:srgbClr val="FFFFFF"/>
                  </a:outerShdw>
                </a:effectLst>
                <a:uLnTx/>
                <a:uFillTx/>
                <a:latin typeface="宋体" panose="02010600030101010101" pitchFamily="2" charset="-122"/>
                <a:ea typeface="黑体" panose="02010609060101010101" pitchFamily="49" charset="-122"/>
                <a:cs typeface="宋体" panose="02010600030101010101" pitchFamily="2" charset="-122"/>
              </a:rPr>
              <a:t> 有意的人为破坏?</a:t>
            </a:r>
          </a:p>
        </p:txBody>
      </p:sp>
      <p:pic>
        <p:nvPicPr>
          <p:cNvPr id="8195" name="图片 3" descr="安全意识.jpg"/>
          <p:cNvPicPr>
            <a:picLocks noChangeAspect="1"/>
          </p:cNvPicPr>
          <p:nvPr/>
        </p:nvPicPr>
        <p:blipFill>
          <a:blip r:embed="rId2"/>
          <a:stretch>
            <a:fillRect/>
          </a:stretch>
        </p:blipFill>
        <p:spPr>
          <a:xfrm>
            <a:off x="4648200" y="2324100"/>
            <a:ext cx="3962400" cy="2695575"/>
          </a:xfrm>
          <a:prstGeom prst="rect">
            <a:avLst/>
          </a:prstGeom>
          <a:noFill/>
          <a:ln w="9525">
            <a:noFill/>
          </a:ln>
        </p:spPr>
      </p:pic>
      <p:sp>
        <p:nvSpPr>
          <p:cNvPr id="7172" name="Rectangle 2"/>
          <p:cNvSpPr/>
          <p:nvPr/>
        </p:nvSpPr>
        <p:spPr>
          <a:xfrm>
            <a:off x="533400" y="342900"/>
            <a:ext cx="3978275"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196"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5067916-5BD0-4F93-8D31-CA92C49E6322}"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灯片编号占位符 3"/>
          <p:cNvSpPr txBox="1">
            <a:spLocks noGrp="1"/>
          </p:cNvSpPr>
          <p:nvPr/>
        </p:nvSpPr>
        <p:spPr>
          <a:xfrm>
            <a:off x="6553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r" eaLnBrk="1" hangingPunct="1">
              <a:spcBef>
                <a:spcPct val="0"/>
              </a:spcBef>
              <a:buNone/>
            </a:pPr>
            <a:fld id="{9A0DB2DC-4C9A-4742-B13C-FB6460FD3503}" type="slidenum">
              <a:rPr lang="zh-CN" altLang="en-US" sz="1400" dirty="0"/>
              <a:t>40</a:t>
            </a:fld>
            <a:endParaRPr lang="zh-CN" altLang="en-US" sz="1400" dirty="0"/>
          </a:p>
        </p:txBody>
      </p:sp>
      <p:pic>
        <p:nvPicPr>
          <p:cNvPr id="50179" name="Picture 4" descr="点击查看原图"/>
          <p:cNvPicPr>
            <a:picLocks noChangeAspect="1"/>
          </p:cNvPicPr>
          <p:nvPr/>
        </p:nvPicPr>
        <p:blipFill>
          <a:blip r:embed="rId2"/>
          <a:stretch>
            <a:fillRect/>
          </a:stretch>
        </p:blipFill>
        <p:spPr>
          <a:xfrm>
            <a:off x="609600" y="1943100"/>
            <a:ext cx="3810000" cy="2743200"/>
          </a:xfrm>
          <a:prstGeom prst="rect">
            <a:avLst/>
          </a:prstGeom>
          <a:noFill/>
          <a:ln w="9525">
            <a:noFill/>
          </a:ln>
        </p:spPr>
      </p:pic>
      <p:sp>
        <p:nvSpPr>
          <p:cNvPr id="23556"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pic>
        <p:nvPicPr>
          <p:cNvPr id="50181" name="Picture 4"/>
          <p:cNvPicPr>
            <a:picLocks noChangeAspect="1"/>
          </p:cNvPicPr>
          <p:nvPr/>
        </p:nvPicPr>
        <p:blipFill>
          <a:blip r:embed="rId3"/>
          <a:stretch>
            <a:fillRect/>
          </a:stretch>
        </p:blipFill>
        <p:spPr>
          <a:xfrm>
            <a:off x="4724400" y="1943100"/>
            <a:ext cx="3810000" cy="2743200"/>
          </a:xfrm>
          <a:prstGeom prst="rect">
            <a:avLst/>
          </a:prstGeom>
          <a:noFill/>
          <a:ln w="9525">
            <a:noFill/>
          </a:ln>
        </p:spPr>
      </p:pic>
      <p:sp>
        <p:nvSpPr>
          <p:cNvPr id="50182" name="Rectangle 2"/>
          <p:cNvSpPr>
            <a:spLocks noGrp="1"/>
          </p:cNvSpPr>
          <p:nvPr/>
        </p:nvSpPr>
        <p:spPr>
          <a:xfrm>
            <a:off x="609600" y="1333500"/>
            <a:ext cx="5603875" cy="369888"/>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rgbClr val="FF3300"/>
                </a:solidFill>
              </a:rPr>
              <a:t>高空作业不系安全带坠落事故</a:t>
            </a:r>
          </a:p>
        </p:txBody>
      </p:sp>
      <p:sp>
        <p:nvSpPr>
          <p:cNvPr id="49158"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4AD72C7-6D66-457D-93D4-896BE775C053}"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5"/>
          <p:cNvSpPr txBox="1">
            <a:spLocks noGrp="1"/>
          </p:cNvSpPr>
          <p:nvPr/>
        </p:nvSpPr>
        <p:spPr>
          <a:xfrm>
            <a:off x="6553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r" eaLnBrk="1" hangingPunct="1">
              <a:spcBef>
                <a:spcPct val="0"/>
              </a:spcBef>
              <a:buNone/>
            </a:pPr>
            <a:fld id="{9A0DB2DC-4C9A-4742-B13C-FB6460FD3503}" type="slidenum">
              <a:rPr lang="zh-CN" altLang="en-US" sz="1400" dirty="0"/>
              <a:t>41</a:t>
            </a:fld>
            <a:endParaRPr lang="zh-CN" altLang="en-US" sz="1400" dirty="0"/>
          </a:p>
        </p:txBody>
      </p:sp>
      <p:pic>
        <p:nvPicPr>
          <p:cNvPr id="24579" name="Picture 3" descr="U1473P1T1D9248966F21DT20060303034236"/>
          <p:cNvPicPr>
            <a:picLocks noChangeAspect="1"/>
          </p:cNvPicPr>
          <p:nvPr/>
        </p:nvPicPr>
        <p:blipFill>
          <a:blip r:embed="rId2"/>
          <a:stretch>
            <a:fillRect/>
          </a:stretch>
        </p:blipFill>
        <p:spPr>
          <a:xfrm>
            <a:off x="609600" y="1943100"/>
            <a:ext cx="3811588" cy="2743200"/>
          </a:xfrm>
          <a:prstGeom prst="rect">
            <a:avLst/>
          </a:prstGeom>
          <a:noFill/>
          <a:ln w="9525">
            <a:noFill/>
          </a:ln>
        </p:spPr>
      </p:pic>
      <p:pic>
        <p:nvPicPr>
          <p:cNvPr id="24580" name="Picture 4" descr="U1473P1T1D9248966F23DT20060303034236"/>
          <p:cNvPicPr>
            <a:picLocks noChangeAspect="1"/>
          </p:cNvPicPr>
          <p:nvPr/>
        </p:nvPicPr>
        <p:blipFill>
          <a:blip r:embed="rId3"/>
          <a:stretch>
            <a:fillRect/>
          </a:stretch>
        </p:blipFill>
        <p:spPr>
          <a:xfrm>
            <a:off x="4724400" y="1943100"/>
            <a:ext cx="3810000" cy="2743200"/>
          </a:xfrm>
          <a:prstGeom prst="rect">
            <a:avLst/>
          </a:prstGeom>
          <a:noFill/>
          <a:ln w="9525">
            <a:noFill/>
          </a:ln>
        </p:spPr>
      </p:pic>
      <p:sp>
        <p:nvSpPr>
          <p:cNvPr id="24581"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1206" name="Rectangle 2"/>
          <p:cNvSpPr>
            <a:spLocks noGrp="1"/>
          </p:cNvSpPr>
          <p:nvPr/>
        </p:nvSpPr>
        <p:spPr>
          <a:xfrm>
            <a:off x="609600" y="1333500"/>
            <a:ext cx="5603875" cy="369888"/>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rgbClr val="FF3300"/>
                </a:solidFill>
              </a:rPr>
              <a:t>高空坠落钢筋穿透身体</a:t>
            </a:r>
          </a:p>
        </p:txBody>
      </p:sp>
      <p:sp>
        <p:nvSpPr>
          <p:cNvPr id="50182"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01936C-BECF-4D15-89BF-F7775C6D17AF}"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down)">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770" decel="100000"/>
                                        <p:tgtEl>
                                          <p:spTgt spid="24580"/>
                                        </p:tgtEl>
                                      </p:cBhvr>
                                    </p:animEffect>
                                    <p:animScale>
                                      <p:cBhvr>
                                        <p:cTn id="13" dur="770" decel="100000"/>
                                        <p:tgtEl>
                                          <p:spTgt spid="24580"/>
                                        </p:tgtEl>
                                      </p:cBhvr>
                                      <p:from x="10000" y="10000"/>
                                      <p:to x="200000" y="450000"/>
                                    </p:animScale>
                                    <p:animScale>
                                      <p:cBhvr>
                                        <p:cTn id="14" dur="1230" accel="100000" fill="hold">
                                          <p:stCondLst>
                                            <p:cond delay="770"/>
                                          </p:stCondLst>
                                        </p:cTn>
                                        <p:tgtEl>
                                          <p:spTgt spid="24580"/>
                                        </p:tgtEl>
                                      </p:cBhvr>
                                      <p:from x="200000" y="450000"/>
                                      <p:to x="100000" y="100000"/>
                                    </p:animScale>
                                    <p:set>
                                      <p:cBhvr>
                                        <p:cTn id="15" dur="770" fill="hold"/>
                                        <p:tgtEl>
                                          <p:spTgt spid="24580"/>
                                        </p:tgtEl>
                                        <p:attrNameLst>
                                          <p:attrName>ppt_x</p:attrName>
                                        </p:attrNameLst>
                                      </p:cBhvr>
                                      <p:to>
                                        <p:strVal val="(0.5)"/>
                                      </p:to>
                                    </p:set>
                                    <p:anim from="(0.5)" to="(#ppt_x)" calcmode="lin" valueType="num">
                                      <p:cBhvr>
                                        <p:cTn id="16" dur="1230" accel="100000" fill="hold">
                                          <p:stCondLst>
                                            <p:cond delay="770"/>
                                          </p:stCondLst>
                                        </p:cTn>
                                        <p:tgtEl>
                                          <p:spTgt spid="24580"/>
                                        </p:tgtEl>
                                        <p:attrNameLst>
                                          <p:attrName>ppt_x</p:attrName>
                                        </p:attrNameLst>
                                      </p:cBhvr>
                                    </p:anim>
                                    <p:set>
                                      <p:cBhvr>
                                        <p:cTn id="17" dur="770" fill="hold"/>
                                        <p:tgtEl>
                                          <p:spTgt spid="24580"/>
                                        </p:tgtEl>
                                        <p:attrNameLst>
                                          <p:attrName>ppt_y</p:attrName>
                                        </p:attrNameLst>
                                      </p:cBhvr>
                                      <p:to>
                                        <p:strVal val="(#ppt_y+0.4)"/>
                                      </p:to>
                                    </p:set>
                                    <p:anim from="(#ppt_y+0.4)" to="(#ppt_y)" calcmode="lin" valueType="num">
                                      <p:cBhvr>
                                        <p:cTn id="18" dur="1230" accel="100000" fill="hold">
                                          <p:stCondLst>
                                            <p:cond delay="770"/>
                                          </p:stCondLst>
                                        </p:cTn>
                                        <p:tgtEl>
                                          <p:spTgt spid="245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三根钢筋穿进民工身体(组图)"/>
          <p:cNvPicPr>
            <a:picLocks noChangeAspect="1"/>
          </p:cNvPicPr>
          <p:nvPr/>
        </p:nvPicPr>
        <p:blipFill>
          <a:blip r:embed="rId2"/>
          <a:stretch>
            <a:fillRect/>
          </a:stretch>
        </p:blipFill>
        <p:spPr>
          <a:xfrm>
            <a:off x="609600" y="1943100"/>
            <a:ext cx="3810000" cy="2743200"/>
          </a:xfrm>
          <a:prstGeom prst="rect">
            <a:avLst/>
          </a:prstGeom>
          <a:noFill/>
          <a:ln w="9525">
            <a:noFill/>
          </a:ln>
        </p:spPr>
      </p:pic>
      <p:pic>
        <p:nvPicPr>
          <p:cNvPr id="52227" name="Picture 3" descr="三根钢筋穿进民工身体(组图)"/>
          <p:cNvPicPr>
            <a:picLocks noChangeAspect="1"/>
          </p:cNvPicPr>
          <p:nvPr/>
        </p:nvPicPr>
        <p:blipFill>
          <a:blip r:embed="rId3"/>
          <a:stretch>
            <a:fillRect/>
          </a:stretch>
        </p:blipFill>
        <p:spPr>
          <a:xfrm>
            <a:off x="4724400" y="1943100"/>
            <a:ext cx="3810000" cy="2730500"/>
          </a:xfrm>
          <a:prstGeom prst="rect">
            <a:avLst/>
          </a:prstGeom>
          <a:noFill/>
          <a:ln w="9525">
            <a:noFill/>
          </a:ln>
        </p:spPr>
      </p:pic>
      <p:sp>
        <p:nvSpPr>
          <p:cNvPr id="25604"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sym typeface="+mn-ea"/>
              </a:rPr>
              <a:t>八、高处作业事故的危害</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2229" name="Rectangle 2"/>
          <p:cNvSpPr>
            <a:spLocks noGrp="1"/>
          </p:cNvSpPr>
          <p:nvPr/>
        </p:nvSpPr>
        <p:spPr>
          <a:xfrm>
            <a:off x="609600" y="1333500"/>
            <a:ext cx="5603875" cy="369888"/>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rgbClr val="FF3300"/>
                </a:solidFill>
              </a:rPr>
              <a:t>高空坠落钢筋穿透身体</a:t>
            </a:r>
          </a:p>
        </p:txBody>
      </p:sp>
      <p:sp>
        <p:nvSpPr>
          <p:cNvPr id="5120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500171E-B7B4-4618-A234-64DEA52C5DF8}"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p:nvPr/>
        </p:nvSpPr>
        <p:spPr>
          <a:xfrm>
            <a:off x="533400" y="3924300"/>
            <a:ext cx="8001000" cy="1920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t>       </a:t>
            </a:r>
            <a:r>
              <a:rPr lang="zh-CN" altLang="en-US" sz="2000" b="1" dirty="0">
                <a:sym typeface="Arial" panose="020B0604020202020204" pitchFamily="34" charset="0"/>
              </a:rPr>
              <a:t>2006 年4月的一天，重庆某个厂房工地上一个办公楼的建设之中，采用的是双排脚手架，但脚手架上未铺脚手板。当时正在进行加高脚手架搭设作业，一名架子工在传递钢管时，由于钢管过重，架子工抓不牢导致钢管倾倒、滑落，站在他后方的架子工老张（35岁）伸手去抓该钢管，脚一滑从20多米的脚手架上摔落，四肢摔断，住院六个月。从此无法干重活。</a:t>
            </a:r>
            <a:endParaRPr lang="zh-CN" altLang="en-US" sz="2000" b="1" dirty="0"/>
          </a:p>
        </p:txBody>
      </p:sp>
      <p:sp>
        <p:nvSpPr>
          <p:cNvPr id="26628"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九、高处作业的事故案例</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2227"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2290715-35D7-46AE-83D8-11DE9B081677}"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pic>
        <p:nvPicPr>
          <p:cNvPr id="227334" name="Picture 6"/>
          <p:cNvPicPr>
            <a:picLocks noChangeAspect="1"/>
          </p:cNvPicPr>
          <p:nvPr/>
        </p:nvPicPr>
        <p:blipFill>
          <a:blip r:embed="rId2"/>
          <a:stretch>
            <a:fillRect/>
          </a:stretch>
        </p:blipFill>
        <p:spPr>
          <a:xfrm>
            <a:off x="1143000" y="800100"/>
            <a:ext cx="6705600" cy="31877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灯片编号占位符 5"/>
          <p:cNvSpPr txBox="1">
            <a:spLocks noGrp="1"/>
          </p:cNvSpPr>
          <p:nvPr/>
        </p:nvSpPr>
        <p:spPr>
          <a:xfrm>
            <a:off x="6553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r" eaLnBrk="1" hangingPunct="1">
              <a:spcBef>
                <a:spcPct val="0"/>
              </a:spcBef>
              <a:buNone/>
            </a:pPr>
            <a:fld id="{9A0DB2DC-4C9A-4742-B13C-FB6460FD3503}" type="slidenum">
              <a:rPr lang="zh-CN" altLang="en-US" sz="1400" dirty="0"/>
              <a:t>44</a:t>
            </a:fld>
            <a:endParaRPr lang="zh-CN" altLang="en-US" sz="1400" dirty="0"/>
          </a:p>
        </p:txBody>
      </p:sp>
      <p:pic>
        <p:nvPicPr>
          <p:cNvPr id="54275" name="1521637" descr="0016e6458fea0f19b02a12"/>
          <p:cNvPicPr>
            <a:picLocks noChangeAspect="1"/>
          </p:cNvPicPr>
          <p:nvPr/>
        </p:nvPicPr>
        <p:blipFill>
          <a:blip r:embed="rId2"/>
          <a:stretch>
            <a:fillRect/>
          </a:stretch>
        </p:blipFill>
        <p:spPr>
          <a:xfrm>
            <a:off x="2209800" y="800100"/>
            <a:ext cx="3733800" cy="2882900"/>
          </a:xfrm>
          <a:prstGeom prst="rect">
            <a:avLst/>
          </a:prstGeom>
          <a:noFill/>
          <a:ln w="9525">
            <a:noFill/>
          </a:ln>
        </p:spPr>
      </p:pic>
      <p:sp>
        <p:nvSpPr>
          <p:cNvPr id="22533"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九、高处作业的事故案例</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4277" name="Rectangle 2"/>
          <p:cNvSpPr>
            <a:spLocks noGrp="1"/>
          </p:cNvSpPr>
          <p:nvPr/>
        </p:nvSpPr>
        <p:spPr>
          <a:xfrm>
            <a:off x="457200" y="4000500"/>
            <a:ext cx="8305800" cy="135572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zh-CN" sz="2800" b="1" dirty="0">
                <a:solidFill>
                  <a:schemeClr val="bg1"/>
                </a:solidFill>
                <a:latin typeface="宋体" panose="02010600030101010101" pitchFamily="2" charset="-122"/>
                <a:sym typeface="Arial" panose="020B0604020202020204" pitchFamily="34" charset="0"/>
              </a:rPr>
              <a:t>1</a:t>
            </a:r>
            <a:r>
              <a:rPr lang="zh-CN" altLang="en-US" sz="2000" b="1" dirty="0">
                <a:solidFill>
                  <a:srgbClr val="0070C0"/>
                </a:solidFill>
                <a:latin typeface="宋体" panose="02010600030101010101" pitchFamily="2" charset="-122"/>
                <a:sym typeface="Arial" panose="020B0604020202020204" pitchFamily="34" charset="0"/>
              </a:rPr>
              <a:t>小王在</a:t>
            </a:r>
            <a:r>
              <a:rPr lang="en-US" altLang="zh-CN" sz="2000" b="1" dirty="0">
                <a:solidFill>
                  <a:srgbClr val="0070C0"/>
                </a:solidFill>
                <a:latin typeface="宋体" panose="02010600030101010101" pitchFamily="2" charset="-122"/>
                <a:sym typeface="Arial" panose="020B0604020202020204" pitchFamily="34" charset="0"/>
              </a:rPr>
              <a:t>6</a:t>
            </a:r>
            <a:r>
              <a:rPr lang="zh-CN" altLang="en-US" sz="2000" b="1" dirty="0">
                <a:solidFill>
                  <a:srgbClr val="0070C0"/>
                </a:solidFill>
                <a:latin typeface="宋体" panose="02010600030101010101" pitchFamily="2" charset="-122"/>
                <a:sym typeface="Arial" panose="020B0604020202020204" pitchFamily="34" charset="0"/>
              </a:rPr>
              <a:t>米高的二楼上扛着两块木板经过一处横梁时，脚下一块木板突然翘起，身体一下失去平衡，他向楼下坠落，下意识地丢掉木板去抓旁边的东西时却没有抓住，他重重地落到了地上，而地上正好是已经浇灌了水泥露出接头的钢筋，被钢筋穿透了身体，动弹不得 。</a:t>
            </a:r>
          </a:p>
        </p:txBody>
      </p:sp>
      <p:sp>
        <p:nvSpPr>
          <p:cNvPr id="53253"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DD121D6-A269-4C08-A34A-40C46B05C87F}"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p:nvPr/>
        </p:nvSpPr>
        <p:spPr>
          <a:xfrm>
            <a:off x="533400" y="3924300"/>
            <a:ext cx="8001000" cy="1616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t>        2004年9月23日13:45时左右，由中铁隧道股份有限公司总包，上海天德建设工程有限公司分包的九亭镇一工地，上海天德建设工程有限公司一木工被起吊的木方碰倒，从4米高处的支撑管上坠落至基坑底部，内衬墙钢筋扎入其颈部，当场死亡。死者：陆×× 男 38岁 江苏省海门市人。</a:t>
            </a:r>
          </a:p>
        </p:txBody>
      </p:sp>
      <p:pic>
        <p:nvPicPr>
          <p:cNvPr id="55299" name="Picture 3" descr="1311401"/>
          <p:cNvPicPr>
            <a:picLocks noChangeAspect="1"/>
          </p:cNvPicPr>
          <p:nvPr/>
        </p:nvPicPr>
        <p:blipFill>
          <a:blip r:embed="rId2"/>
          <a:stretch>
            <a:fillRect/>
          </a:stretch>
        </p:blipFill>
        <p:spPr>
          <a:xfrm>
            <a:off x="609600" y="1104900"/>
            <a:ext cx="7772400" cy="2857500"/>
          </a:xfrm>
          <a:prstGeom prst="rect">
            <a:avLst/>
          </a:prstGeom>
          <a:noFill/>
          <a:ln w="9525">
            <a:noFill/>
          </a:ln>
        </p:spPr>
      </p:pic>
      <p:sp>
        <p:nvSpPr>
          <p:cNvPr id="26628"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九、高处作业的事故案例</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4276"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5A9A8C-F569-48C4-835C-D98E2368E9D0}"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p:nvPr/>
        </p:nvSpPr>
        <p:spPr>
          <a:xfrm>
            <a:off x="533400" y="3924300"/>
            <a:ext cx="8001000" cy="10064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t>       </a:t>
            </a:r>
            <a:r>
              <a:rPr lang="zh-CN" altLang="en-US" sz="2000" b="1" dirty="0">
                <a:sym typeface="Arial" panose="020B0604020202020204" pitchFamily="34" charset="0"/>
              </a:rPr>
              <a:t>2016年7月15日18时30分许，山东省龙口市徐福街道东海园区金域蓝湾小区施工现场发生施工升降机坠落事故。升降机自18层楼处坠落，机内共有8人，坠落发生后被立即送往医院，经全力抢救无效死亡</a:t>
            </a:r>
            <a:r>
              <a:rPr lang="zh-CN" altLang="en-US" sz="2000" dirty="0">
                <a:sym typeface="Arial" panose="020B0604020202020204" pitchFamily="34" charset="0"/>
              </a:rPr>
              <a:t>。</a:t>
            </a:r>
            <a:endParaRPr lang="zh-CN" altLang="en-US" sz="2000" b="1" dirty="0"/>
          </a:p>
        </p:txBody>
      </p:sp>
      <p:sp>
        <p:nvSpPr>
          <p:cNvPr id="26628"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九、高处作业的事故案例</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529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3F549D9-6382-4C30-90C4-4136A1DBE672}"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pic>
        <p:nvPicPr>
          <p:cNvPr id="56325" name="图片 6"/>
          <p:cNvPicPr>
            <a:picLocks noChangeAspect="1"/>
          </p:cNvPicPr>
          <p:nvPr/>
        </p:nvPicPr>
        <p:blipFill>
          <a:blip r:embed="rId2"/>
          <a:stretch>
            <a:fillRect/>
          </a:stretch>
        </p:blipFill>
        <p:spPr>
          <a:xfrm>
            <a:off x="2362200" y="800100"/>
            <a:ext cx="4233863" cy="3170238"/>
          </a:xfrm>
          <a:prstGeom prst="rect">
            <a:avLst/>
          </a:prstGeom>
          <a:noFill/>
          <a:ln w="9525">
            <a:noFill/>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p:nvPr/>
        </p:nvSpPr>
        <p:spPr>
          <a:xfrm flipH="1">
            <a:off x="5791200" y="1104900"/>
            <a:ext cx="2895600" cy="2708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1400" b="1" dirty="0">
                <a:solidFill>
                  <a:srgbClr val="FF0000"/>
                </a:solidFill>
              </a:rPr>
              <a:t> </a:t>
            </a:r>
            <a:r>
              <a:rPr lang="en-US" altLang="zh-CN" sz="1400" b="1" dirty="0">
                <a:latin typeface="宋体" panose="02010600030101010101" pitchFamily="2" charset="-122"/>
                <a:sym typeface="Arial" panose="020B0604020202020204" pitchFamily="34" charset="0"/>
              </a:rPr>
              <a:t>2016</a:t>
            </a:r>
            <a:r>
              <a:rPr lang="zh-CN" altLang="en-US" sz="1400" b="1" dirty="0">
                <a:latin typeface="宋体" panose="02010600030101010101" pitchFamily="2" charset="-122"/>
                <a:sym typeface="Arial" panose="020B0604020202020204" pitchFamily="34" charset="0"/>
              </a:rPr>
              <a:t>年</a:t>
            </a:r>
            <a:r>
              <a:rPr lang="en-US" altLang="zh-CN" sz="1400" b="1" dirty="0">
                <a:latin typeface="宋体" panose="02010600030101010101" pitchFamily="2" charset="-122"/>
                <a:sym typeface="Arial" panose="020B0604020202020204" pitchFamily="34" charset="0"/>
              </a:rPr>
              <a:t>11</a:t>
            </a:r>
            <a:r>
              <a:rPr lang="zh-CN" altLang="en-US" sz="1400" b="1" dirty="0">
                <a:latin typeface="宋体" panose="02010600030101010101" pitchFamily="2" charset="-122"/>
                <a:sym typeface="Arial" panose="020B0604020202020204" pitchFamily="34" charset="0"/>
              </a:rPr>
              <a:t>月</a:t>
            </a:r>
            <a:r>
              <a:rPr lang="en-US" altLang="zh-CN" sz="1400" b="1" dirty="0">
                <a:latin typeface="宋体" panose="02010600030101010101" pitchFamily="2" charset="-122"/>
                <a:sym typeface="Arial" panose="020B0604020202020204" pitchFamily="34" charset="0"/>
              </a:rPr>
              <a:t>24</a:t>
            </a:r>
            <a:r>
              <a:rPr lang="zh-CN" altLang="en-US" sz="1400" b="1" dirty="0">
                <a:latin typeface="宋体" panose="02010600030101010101" pitchFamily="2" charset="-122"/>
                <a:sym typeface="Arial" panose="020B0604020202020204" pitchFamily="34" charset="0"/>
              </a:rPr>
              <a:t>日</a:t>
            </a:r>
            <a:r>
              <a:rPr lang="en-US" altLang="zh-CN" sz="1400" b="1" dirty="0">
                <a:latin typeface="宋体" panose="02010600030101010101" pitchFamily="2" charset="-122"/>
                <a:sym typeface="Arial" panose="020B0604020202020204" pitchFamily="34" charset="0"/>
              </a:rPr>
              <a:t>7</a:t>
            </a:r>
            <a:r>
              <a:rPr lang="zh-CN" altLang="en-US" sz="1400" b="1" dirty="0">
                <a:latin typeface="宋体" panose="02010600030101010101" pitchFamily="2" charset="-122"/>
                <a:sym typeface="Arial" panose="020B0604020202020204" pitchFamily="34" charset="0"/>
              </a:rPr>
              <a:t>时</a:t>
            </a:r>
            <a:r>
              <a:rPr lang="en-US" altLang="zh-CN" sz="1400" b="1" dirty="0">
                <a:latin typeface="宋体" panose="02010600030101010101" pitchFamily="2" charset="-122"/>
                <a:sym typeface="Arial" panose="020B0604020202020204" pitchFamily="34" charset="0"/>
              </a:rPr>
              <a:t>40</a:t>
            </a:r>
            <a:r>
              <a:rPr lang="zh-CN" altLang="en-US" sz="1400" b="1" dirty="0">
                <a:latin typeface="宋体" panose="02010600030101010101" pitchFamily="2" charset="-122"/>
                <a:sym typeface="Arial" panose="020B0604020202020204" pitchFamily="34" charset="0"/>
              </a:rPr>
              <a:t>分许，江西宜春市丰城发电厂三期在建项目发生冷却塔施工平台坍塌特别重大事故。</a:t>
            </a:r>
            <a:r>
              <a:rPr lang="en-US" altLang="zh-CN" sz="1400" b="1" dirty="0">
                <a:latin typeface="宋体" panose="02010600030101010101" pitchFamily="2" charset="-122"/>
                <a:sym typeface="Arial" panose="020B0604020202020204" pitchFamily="34" charset="0"/>
              </a:rPr>
              <a:t>造成74人遇难、2人受伤。这是今年死亡人数最多的事故，</a:t>
            </a:r>
            <a:r>
              <a:rPr lang="zh-CN" altLang="en-US" sz="1400" b="1" dirty="0">
                <a:latin typeface="宋体" panose="02010600030101010101" pitchFamily="2" charset="-122"/>
                <a:sym typeface="Arial" panose="020B0604020202020204" pitchFamily="34" charset="0"/>
              </a:rPr>
              <a:t>也是</a:t>
            </a:r>
            <a:r>
              <a:rPr lang="en-US" altLang="zh-CN" sz="1400" b="1" dirty="0">
                <a:latin typeface="宋体" panose="02010600030101010101" pitchFamily="2" charset="-122"/>
                <a:sym typeface="Arial" panose="020B0604020202020204" pitchFamily="34" charset="0"/>
              </a:rPr>
              <a:t>建国以来建筑行业伤亡最为严重的事故，影响恶劣，教训惨痛 。2016年11月28日凌晨，公安机关将涉嫌重大责任事故罪的9名责任人依法刑事拘留。</a:t>
            </a:r>
          </a:p>
          <a:p>
            <a:pPr marL="0" lvl="0" indent="0" eaLnBrk="1" hangingPunct="1">
              <a:spcBef>
                <a:spcPct val="50000"/>
              </a:spcBef>
              <a:buNone/>
            </a:pPr>
            <a:endParaRPr lang="en-US" altLang="zh-CN" sz="2000" b="1" dirty="0">
              <a:latin typeface="宋体" panose="02010600030101010101" pitchFamily="2" charset="-122"/>
              <a:sym typeface="Arial" panose="020B0604020202020204" pitchFamily="34" charset="0"/>
            </a:endParaRPr>
          </a:p>
        </p:txBody>
      </p:sp>
      <p:sp>
        <p:nvSpPr>
          <p:cNvPr id="26628"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九、高处作业的事故案例</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6323"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347D8-F599-4F61-9136-48D5A6C9A3D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pic>
        <p:nvPicPr>
          <p:cNvPr id="57349" name="Picture 2" descr="C:\Users\Administrator\Desktop\1210\xxoi-fxyawmp0081717.jpg"/>
          <p:cNvPicPr>
            <a:picLocks noChangeAspect="1"/>
          </p:cNvPicPr>
          <p:nvPr/>
        </p:nvPicPr>
        <p:blipFill>
          <a:blip r:embed="rId2"/>
          <a:stretch>
            <a:fillRect/>
          </a:stretch>
        </p:blipFill>
        <p:spPr>
          <a:xfrm>
            <a:off x="609600" y="876300"/>
            <a:ext cx="5029200" cy="2209800"/>
          </a:xfrm>
          <a:prstGeom prst="rect">
            <a:avLst/>
          </a:prstGeom>
          <a:noFill/>
          <a:ln w="9525">
            <a:noFill/>
          </a:ln>
        </p:spPr>
      </p:pic>
      <p:sp>
        <p:nvSpPr>
          <p:cNvPr id="57350" name="矩形 5"/>
          <p:cNvSpPr/>
          <p:nvPr/>
        </p:nvSpPr>
        <p:spPr>
          <a:xfrm>
            <a:off x="609600" y="3390900"/>
            <a:ext cx="8077200" cy="18161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600" b="1" dirty="0"/>
              <a:t>       2017</a:t>
            </a:r>
            <a:r>
              <a:rPr lang="zh-CN" altLang="en-US" sz="1600" b="1" dirty="0"/>
              <a:t>年</a:t>
            </a:r>
            <a:r>
              <a:rPr lang="en-US" altLang="zh-CN" sz="1600" b="1" dirty="0"/>
              <a:t>5</a:t>
            </a:r>
            <a:r>
              <a:rPr lang="zh-CN" altLang="en-US" sz="1600" b="1" dirty="0"/>
              <a:t>月</a:t>
            </a:r>
            <a:r>
              <a:rPr lang="en-US" altLang="zh-CN" sz="1600" b="1" dirty="0"/>
              <a:t>3</a:t>
            </a:r>
            <a:r>
              <a:rPr lang="zh-CN" altLang="en-US" sz="1600" b="1" dirty="0"/>
              <a:t>日宁夏腾格里金沙海旅游有限公司玻璃栈桥施工现场，因突遇强阵风，造成施工人员</a:t>
            </a:r>
            <a:r>
              <a:rPr lang="en-US" altLang="zh-CN" sz="1600" b="1" dirty="0"/>
              <a:t>4</a:t>
            </a:r>
            <a:r>
              <a:rPr lang="zh-CN" altLang="en-US" sz="1600" b="1" dirty="0"/>
              <a:t>人死亡，</a:t>
            </a:r>
            <a:r>
              <a:rPr lang="en-US" altLang="zh-CN" sz="1600" b="1" dirty="0"/>
              <a:t>2</a:t>
            </a:r>
            <a:r>
              <a:rPr lang="zh-CN" altLang="en-US" sz="1600" b="1" dirty="0"/>
              <a:t>人受伤。</a:t>
            </a:r>
            <a:endParaRPr lang="en-US" altLang="zh-CN" sz="1600" b="1" dirty="0"/>
          </a:p>
          <a:p>
            <a:pPr marL="0" lvl="0" indent="0" eaLnBrk="1" hangingPunct="1">
              <a:spcBef>
                <a:spcPct val="0"/>
              </a:spcBef>
              <a:buNone/>
            </a:pPr>
            <a:r>
              <a:rPr lang="en-US" altLang="zh-CN" sz="1600" b="1" dirty="0"/>
              <a:t>       </a:t>
            </a:r>
            <a:r>
              <a:rPr lang="zh-CN" altLang="en-US" sz="1600" b="1" dirty="0"/>
              <a:t>自治区政府、安监总局，要求各地、有关部门、旅游企业要深刻吸取这起事故教训，充分认识旅游安全生产工作的严峻形势，牢固树立安全生产“红线”意识，坚持以人为本、安全第一，切实增强做好安全生产工作的责任感和紧迫感。加强防范，落实责任，杜绝此类事故再次发生。事故原因：严重的违章操作。事故正在进一步调查中。。。。。。。</a:t>
            </a:r>
            <a:endParaRPr lang="zh-CN" altLang="en-US" sz="1600"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V{T2~Q~8]XR[NK07LI}AURN"/>
          <p:cNvPicPr>
            <a:picLocks noChangeAspect="1"/>
          </p:cNvPicPr>
          <p:nvPr/>
        </p:nvPicPr>
        <p:blipFill>
          <a:blip r:embed="rId3"/>
          <a:stretch>
            <a:fillRect/>
          </a:stretch>
        </p:blipFill>
        <p:spPr>
          <a:xfrm>
            <a:off x="762000" y="419100"/>
            <a:ext cx="3619500" cy="2514600"/>
          </a:xfrm>
          <a:prstGeom prst="rect">
            <a:avLst/>
          </a:prstGeom>
          <a:noFill/>
          <a:ln w="9525">
            <a:noFill/>
          </a:ln>
        </p:spPr>
      </p:pic>
      <p:pic>
        <p:nvPicPr>
          <p:cNvPr id="51203" name="Picture 3" descr="1~2PJ7[0Z[AT_B{0KLTCE)9"/>
          <p:cNvPicPr>
            <a:picLocks noChangeAspect="1"/>
          </p:cNvPicPr>
          <p:nvPr/>
        </p:nvPicPr>
        <p:blipFill>
          <a:blip r:embed="rId4"/>
          <a:stretch>
            <a:fillRect/>
          </a:stretch>
        </p:blipFill>
        <p:spPr>
          <a:xfrm>
            <a:off x="4572000" y="419100"/>
            <a:ext cx="3817938" cy="2514600"/>
          </a:xfrm>
          <a:prstGeom prst="rect">
            <a:avLst/>
          </a:prstGeom>
          <a:noFill/>
          <a:ln w="9525">
            <a:noFill/>
          </a:ln>
        </p:spPr>
      </p:pic>
      <p:pic>
        <p:nvPicPr>
          <p:cNvPr id="51204" name="Picture 4" descr="6Y}3@Q8%{@1]INXM{%M1`05"/>
          <p:cNvPicPr>
            <a:picLocks noChangeAspect="1"/>
          </p:cNvPicPr>
          <p:nvPr/>
        </p:nvPicPr>
        <p:blipFill>
          <a:blip r:embed="rId5"/>
          <a:stretch>
            <a:fillRect/>
          </a:stretch>
        </p:blipFill>
        <p:spPr>
          <a:xfrm>
            <a:off x="4572000" y="3048000"/>
            <a:ext cx="3937000" cy="2400300"/>
          </a:xfrm>
          <a:prstGeom prst="rect">
            <a:avLst/>
          </a:prstGeom>
          <a:noFill/>
          <a:ln w="9525">
            <a:noFill/>
          </a:ln>
        </p:spPr>
      </p:pic>
      <p:pic>
        <p:nvPicPr>
          <p:cNvPr id="51205" name="Picture 5" descr="HJ50(W`R1[OC@`6RTIU8[8Y"/>
          <p:cNvPicPr>
            <a:picLocks noChangeAspect="1"/>
          </p:cNvPicPr>
          <p:nvPr/>
        </p:nvPicPr>
        <p:blipFill>
          <a:blip r:embed="rId6"/>
          <a:stretch>
            <a:fillRect/>
          </a:stretch>
        </p:blipFill>
        <p:spPr>
          <a:xfrm>
            <a:off x="762000" y="3111500"/>
            <a:ext cx="3619500" cy="2336800"/>
          </a:xfrm>
          <a:prstGeom prst="rect">
            <a:avLst/>
          </a:prstGeom>
          <a:noFill/>
          <a:ln w="9525">
            <a:noFill/>
          </a:ln>
        </p:spPr>
      </p:pic>
      <p:sp>
        <p:nvSpPr>
          <p:cNvPr id="58374" name="AutoShape 6"/>
          <p:cNvSpPr/>
          <p:nvPr/>
        </p:nvSpPr>
        <p:spPr>
          <a:xfrm>
            <a:off x="4318000" y="1397000"/>
            <a:ext cx="698500" cy="571500"/>
          </a:xfrm>
          <a:prstGeom prst="rightArrow">
            <a:avLst>
              <a:gd name="adj1" fmla="val 50000"/>
              <a:gd name="adj2" fmla="val 30527"/>
            </a:avLst>
          </a:prstGeom>
          <a:solidFill>
            <a:srgbClr val="00008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p>
        </p:txBody>
      </p:sp>
      <p:sp>
        <p:nvSpPr>
          <p:cNvPr id="58375" name="AutoShape 7"/>
          <p:cNvSpPr/>
          <p:nvPr/>
        </p:nvSpPr>
        <p:spPr>
          <a:xfrm>
            <a:off x="6096000" y="2857500"/>
            <a:ext cx="889000" cy="444500"/>
          </a:xfrm>
          <a:prstGeom prst="downArrow">
            <a:avLst>
              <a:gd name="adj1" fmla="val 50000"/>
              <a:gd name="adj2" fmla="val 25000"/>
            </a:avLst>
          </a:prstGeom>
          <a:solidFill>
            <a:schemeClr val="accent2"/>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p>
        </p:txBody>
      </p:sp>
      <p:sp>
        <p:nvSpPr>
          <p:cNvPr id="58376" name="AutoShape 8"/>
          <p:cNvSpPr/>
          <p:nvPr/>
        </p:nvSpPr>
        <p:spPr>
          <a:xfrm>
            <a:off x="4127500" y="4127500"/>
            <a:ext cx="825500" cy="825500"/>
          </a:xfrm>
          <a:prstGeom prst="leftArrow">
            <a:avLst>
              <a:gd name="adj1" fmla="val 50000"/>
              <a:gd name="adj2" fmla="val 25000"/>
            </a:avLst>
          </a:prstGeom>
          <a:solidFill>
            <a:schemeClr val="accent2"/>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p>
        </p:txBody>
      </p:sp>
      <p:sp>
        <p:nvSpPr>
          <p:cNvPr id="58377" name="AutoShape 9"/>
          <p:cNvSpPr/>
          <p:nvPr/>
        </p:nvSpPr>
        <p:spPr>
          <a:xfrm>
            <a:off x="3683000" y="2222500"/>
            <a:ext cx="2159000" cy="1714500"/>
          </a:xfrm>
          <a:prstGeom prst="irregularSeal2">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solidFill>
                  <a:srgbClr val="FF0000"/>
                </a:solidFill>
                <a:ea typeface="微软雅黑" panose="020B0503020204020204" pitchFamily="34" charset="-122"/>
              </a:rPr>
              <a:t>高空坠落</a:t>
            </a:r>
          </a:p>
          <a:p>
            <a:pPr marL="0" lvl="0" indent="0" algn="ctr" eaLnBrk="1" hangingPunct="1">
              <a:spcBef>
                <a:spcPct val="0"/>
              </a:spcBef>
              <a:buNone/>
            </a:pPr>
            <a:r>
              <a:rPr lang="zh-CN" altLang="en-US" sz="2000" b="1" dirty="0">
                <a:solidFill>
                  <a:srgbClr val="FF0000"/>
                </a:solidFill>
                <a:ea typeface="微软雅黑" panose="020B0503020204020204" pitchFamily="34" charset="-122"/>
              </a:rPr>
              <a:t>全过程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3"/>
                                        </p:tgtEl>
                                        <p:attrNameLst>
                                          <p:attrName>style.visibility</p:attrName>
                                        </p:attrNameLst>
                                      </p:cBhvr>
                                      <p:to>
                                        <p:strVal val="visible"/>
                                      </p:to>
                                    </p:set>
                                    <p:anim calcmode="lin" valueType="num">
                                      <p:cBhvr additive="base">
                                        <p:cTn id="13" dur="500" fill="hold"/>
                                        <p:tgtEl>
                                          <p:spTgt spid="51203"/>
                                        </p:tgtEl>
                                        <p:attrNameLst>
                                          <p:attrName>ppt_x</p:attrName>
                                        </p:attrNameLst>
                                      </p:cBhvr>
                                      <p:tavLst>
                                        <p:tav tm="0">
                                          <p:val>
                                            <p:strVal val="#ppt_x"/>
                                          </p:val>
                                        </p:tav>
                                        <p:tav tm="100000">
                                          <p:val>
                                            <p:strVal val="#ppt_x"/>
                                          </p:val>
                                        </p:tav>
                                      </p:tavLst>
                                    </p:anim>
                                    <p:anim calcmode="lin" valueType="num">
                                      <p:cBhvr additive="base">
                                        <p:cTn id="14" dur="500" fill="hold"/>
                                        <p:tgtEl>
                                          <p:spTgt spid="512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04"/>
                                        </p:tgtEl>
                                        <p:attrNameLst>
                                          <p:attrName>style.visibility</p:attrName>
                                        </p:attrNameLst>
                                      </p:cBhvr>
                                      <p:to>
                                        <p:strVal val="visible"/>
                                      </p:to>
                                    </p:set>
                                    <p:anim calcmode="lin" valueType="num">
                                      <p:cBhvr additive="base">
                                        <p:cTn id="19" dur="500" fill="hold"/>
                                        <p:tgtEl>
                                          <p:spTgt spid="51204"/>
                                        </p:tgtEl>
                                        <p:attrNameLst>
                                          <p:attrName>ppt_x</p:attrName>
                                        </p:attrNameLst>
                                      </p:cBhvr>
                                      <p:tavLst>
                                        <p:tav tm="0">
                                          <p:val>
                                            <p:strVal val="#ppt_x"/>
                                          </p:val>
                                        </p:tav>
                                        <p:tav tm="100000">
                                          <p:val>
                                            <p:strVal val="#ppt_x"/>
                                          </p:val>
                                        </p:tav>
                                      </p:tavLst>
                                    </p:anim>
                                    <p:anim calcmode="lin" valueType="num">
                                      <p:cBhvr additive="base">
                                        <p:cTn id="20"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05"/>
                                        </p:tgtEl>
                                        <p:attrNameLst>
                                          <p:attrName>style.visibility</p:attrName>
                                        </p:attrNameLst>
                                      </p:cBhvr>
                                      <p:to>
                                        <p:strVal val="visible"/>
                                      </p:to>
                                    </p:set>
                                    <p:anim calcmode="lin" valueType="num">
                                      <p:cBhvr additive="base">
                                        <p:cTn id="25" dur="500" fill="hold"/>
                                        <p:tgtEl>
                                          <p:spTgt spid="51205"/>
                                        </p:tgtEl>
                                        <p:attrNameLst>
                                          <p:attrName>ppt_x</p:attrName>
                                        </p:attrNameLst>
                                      </p:cBhvr>
                                      <p:tavLst>
                                        <p:tav tm="0">
                                          <p:val>
                                            <p:strVal val="#ppt_x"/>
                                          </p:val>
                                        </p:tav>
                                        <p:tav tm="100000">
                                          <p:val>
                                            <p:strVal val="#ppt_x"/>
                                          </p:val>
                                        </p:tav>
                                      </p:tavLst>
                                    </p:anim>
                                    <p:anim calcmode="lin" valueType="num">
                                      <p:cBhvr additive="base">
                                        <p:cTn id="26" dur="500" fill="hold"/>
                                        <p:tgtEl>
                                          <p:spTgt spid="51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body" idx="4294967295"/>
          </p:nvPr>
        </p:nvSpPr>
        <p:spPr>
          <a:xfrm>
            <a:off x="609600" y="1181100"/>
            <a:ext cx="4192588" cy="2590800"/>
          </a:xfrm>
          <a:ln/>
        </p:spPr>
        <p:txBody>
          <a:bodyPr vert="horz" wrap="square" lIns="91440" tIns="45720" rIns="91440" bIns="45720" anchor="t" anchorCtr="0"/>
          <a:lstStyle/>
          <a:p>
            <a:pPr marL="1905" indent="-344805" eaLnBrk="1" hangingPunct="1">
              <a:lnSpc>
                <a:spcPct val="150000"/>
              </a:lnSpc>
              <a:buNone/>
            </a:pPr>
            <a:r>
              <a:rPr lang="zh-CN" altLang="en-US" sz="2400" b="1" dirty="0">
                <a:latin typeface="黑体" panose="02010609060101010101" pitchFamily="49" charset="-122"/>
                <a:ea typeface="黑体" panose="02010609060101010101" pitchFamily="49" charset="-122"/>
              </a:rPr>
              <a:t>“没有想到的”意外，“命运”的安排。</a:t>
            </a:r>
            <a:endParaRPr lang="zh-CN" altLang="en-US" sz="2000" b="1" dirty="0">
              <a:latin typeface="黑体" panose="02010609060101010101" pitchFamily="49" charset="-122"/>
              <a:ea typeface="黑体" panose="02010609060101010101" pitchFamily="49" charset="-122"/>
            </a:endParaRPr>
          </a:p>
          <a:p>
            <a:pPr marL="1905" indent="-344805" eaLnBrk="1" hangingPunct="1">
              <a:lnSpc>
                <a:spcPct val="150000"/>
              </a:lnSpc>
              <a:buNone/>
            </a:pPr>
            <a:r>
              <a:rPr lang="zh-CN" altLang="en-US" sz="2400" b="1" dirty="0">
                <a:latin typeface="黑体" panose="02010609060101010101" pitchFamily="49" charset="-122"/>
                <a:ea typeface="黑体" panose="02010609060101010101" pitchFamily="49" charset="-122"/>
              </a:rPr>
              <a:t>漫漫求医路，心灵的折磨。</a:t>
            </a:r>
          </a:p>
          <a:p>
            <a:pPr marL="1905" indent="-344805" eaLnBrk="1" hangingPunct="1">
              <a:lnSpc>
                <a:spcPct val="150000"/>
              </a:lnSpc>
              <a:buNone/>
            </a:pPr>
            <a:r>
              <a:rPr lang="zh-CN" altLang="en-US" sz="2400" b="1" dirty="0">
                <a:latin typeface="黑体" panose="02010609060101010101" pitchFamily="49" charset="-122"/>
                <a:ea typeface="黑体" panose="02010609060101010101" pitchFamily="49" charset="-122"/>
              </a:rPr>
              <a:t>背上承重的医疗费用。</a:t>
            </a:r>
          </a:p>
          <a:p>
            <a:pPr marL="1905" indent="-344805" eaLnBrk="1" hangingPunct="1">
              <a:buNone/>
            </a:pPr>
            <a:endParaRPr lang="zh-CN" altLang="en-US" sz="2000" b="1" dirty="0">
              <a:latin typeface="黑体" panose="02010609060101010101" pitchFamily="49" charset="-122"/>
              <a:ea typeface="黑体" panose="02010609060101010101" pitchFamily="49" charset="-122"/>
            </a:endParaRPr>
          </a:p>
          <a:p>
            <a:pPr marL="1905" indent="-344805" eaLnBrk="1" hangingPunct="1">
              <a:buNone/>
            </a:pPr>
            <a:r>
              <a:rPr lang="zh-CN" altLang="en-US" sz="2400" b="1" dirty="0">
                <a:latin typeface="黑体" panose="02010609060101010101" pitchFamily="49" charset="-122"/>
                <a:ea typeface="黑体" panose="02010609060101010101" pitchFamily="49" charset="-122"/>
              </a:rPr>
              <a:t>相信这一刻，他一定很后悔：“早知道……”可惜世界上没有后悔药。</a:t>
            </a:r>
          </a:p>
        </p:txBody>
      </p:sp>
      <p:sp>
        <p:nvSpPr>
          <p:cNvPr id="61443" name="Text Box 3"/>
          <p:cNvSpPr txBox="1"/>
          <p:nvPr/>
        </p:nvSpPr>
        <p:spPr>
          <a:xfrm>
            <a:off x="228600" y="254000"/>
            <a:ext cx="5867400" cy="5175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buNone/>
            </a:pPr>
            <a:r>
              <a:rPr lang="zh-CN" altLang="en-US" sz="2800" b="1" dirty="0">
                <a:solidFill>
                  <a:schemeClr val="bg1"/>
                </a:solidFill>
              </a:rPr>
              <a:t>高处坠落危害程度是什么样的</a:t>
            </a:r>
            <a:r>
              <a:rPr lang="zh-CN" altLang="en-US" sz="2800" dirty="0">
                <a:solidFill>
                  <a:schemeClr val="bg1"/>
                </a:solidFill>
              </a:rPr>
              <a:t>？</a:t>
            </a:r>
          </a:p>
        </p:txBody>
      </p:sp>
      <p:pic>
        <p:nvPicPr>
          <p:cNvPr id="61444" name="Picture 4" descr="SUUA[@X$7W4BT(AHG402@)K"/>
          <p:cNvPicPr>
            <a:picLocks noChangeAspect="1"/>
          </p:cNvPicPr>
          <p:nvPr/>
        </p:nvPicPr>
        <p:blipFill>
          <a:blip r:embed="rId2"/>
          <a:stretch>
            <a:fillRect/>
          </a:stretch>
        </p:blipFill>
        <p:spPr>
          <a:xfrm>
            <a:off x="5029200" y="1409700"/>
            <a:ext cx="3451225" cy="3505200"/>
          </a:xfrm>
          <a:prstGeom prst="rect">
            <a:avLst/>
          </a:prstGeom>
          <a:noFill/>
          <a:ln w="9525">
            <a:noFill/>
          </a:ln>
        </p:spPr>
      </p:pic>
      <p:sp>
        <p:nvSpPr>
          <p:cNvPr id="27653" name="Rectangle 2"/>
          <p:cNvSpPr/>
          <p:nvPr/>
        </p:nvSpPr>
        <p:spPr>
          <a:xfrm>
            <a:off x="533400" y="342900"/>
            <a:ext cx="80772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九、高处作业的事故案例</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59397"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7B615D6-C2F4-485B-BEA0-7FC3D552507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7"/>
          <p:cNvSpPr/>
          <p:nvPr/>
        </p:nvSpPr>
        <p:spPr>
          <a:xfrm>
            <a:off x="228600" y="1104900"/>
            <a:ext cx="8686800" cy="884238"/>
          </a:xfrm>
          <a:prstGeom prst="rect">
            <a:avLst/>
          </a:prstGeom>
          <a:solidFill>
            <a:srgbClr val="66FFCC"/>
          </a:solid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600" b="1" i="0" u="none" strike="noStrike" kern="1200" cap="none" spc="0" normalizeH="0" baseline="0" noProof="1">
                <a:ln>
                  <a:noFill/>
                </a:ln>
                <a:solidFill>
                  <a:srgbClr val="FF0000"/>
                </a:solidFill>
                <a:effectLst>
                  <a:outerShdw blurRad="38100" dist="38100" dir="2700000">
                    <a:srgbClr val="000000"/>
                  </a:outerShdw>
                </a:effectLst>
                <a:uLnTx/>
                <a:uFillTx/>
                <a:latin typeface="黑体" panose="02010609060101010101" pitchFamily="49" charset="-122"/>
                <a:ea typeface="黑体" panose="02010609060101010101" pitchFamily="49" charset="-122"/>
                <a:cs typeface="+mn-ea"/>
              </a:rPr>
              <a:t>    美国大片中的蜘蛛侠，为什么能飞檐走壁？秘密在第二张图里。</a:t>
            </a:r>
            <a:endParaRPr kumimoji="0" lang="zh-CN" altLang="en-US" sz="2600" b="1" i="0" u="none" strike="noStrike" kern="1200" cap="none" spc="0" normalizeH="0" baseline="0" noProof="1">
              <a:ln>
                <a:noFill/>
              </a:ln>
              <a:solidFill>
                <a:srgbClr val="FF0000"/>
              </a:solidFill>
              <a:effectLst>
                <a:outerShdw blurRad="38100" dist="38100" dir="2700000">
                  <a:srgbClr val="000000"/>
                </a:outerShdw>
              </a:effectLst>
              <a:uLnTx/>
              <a:uFillTx/>
              <a:latin typeface="黑体" panose="02010609060101010101" pitchFamily="49" charset="-122"/>
              <a:ea typeface="黑体" panose="02010609060101010101" pitchFamily="49" charset="-122"/>
              <a:cs typeface="+mn-cs"/>
            </a:endParaRPr>
          </a:p>
        </p:txBody>
      </p:sp>
      <p:sp>
        <p:nvSpPr>
          <p:cNvPr id="8195" name="Rectangle 2"/>
          <p:cNvSpPr/>
          <p:nvPr/>
        </p:nvSpPr>
        <p:spPr>
          <a:xfrm>
            <a:off x="609600" y="342900"/>
            <a:ext cx="4092575"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220" name="文本框 8195"/>
          <p:cNvSpPr txBox="1"/>
          <p:nvPr/>
        </p:nvSpPr>
        <p:spPr>
          <a:xfrm>
            <a:off x="4416425" y="2674938"/>
            <a:ext cx="311150" cy="3651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800" dirty="0"/>
          </a:p>
        </p:txBody>
      </p:sp>
      <p:pic>
        <p:nvPicPr>
          <p:cNvPr id="9221" name="图片 8196" descr="QQ图片20150519170054"/>
          <p:cNvPicPr>
            <a:picLocks noChangeAspect="1"/>
          </p:cNvPicPr>
          <p:nvPr/>
        </p:nvPicPr>
        <p:blipFill>
          <a:blip r:embed="rId2"/>
          <a:stretch>
            <a:fillRect/>
          </a:stretch>
        </p:blipFill>
        <p:spPr>
          <a:xfrm>
            <a:off x="228600" y="2019300"/>
            <a:ext cx="5067300" cy="3124200"/>
          </a:xfrm>
          <a:prstGeom prst="rect">
            <a:avLst/>
          </a:prstGeom>
          <a:noFill/>
          <a:ln w="9525">
            <a:noFill/>
          </a:ln>
        </p:spPr>
      </p:pic>
      <p:pic>
        <p:nvPicPr>
          <p:cNvPr id="9222" name="图片 8197"/>
          <p:cNvPicPr>
            <a:picLocks noChangeAspect="1"/>
          </p:cNvPicPr>
          <p:nvPr/>
        </p:nvPicPr>
        <p:blipFill>
          <a:blip r:embed="rId3"/>
          <a:stretch>
            <a:fillRect/>
          </a:stretch>
        </p:blipFill>
        <p:spPr>
          <a:xfrm>
            <a:off x="5411788" y="2019300"/>
            <a:ext cx="3508375" cy="3124200"/>
          </a:xfrm>
          <a:prstGeom prst="rect">
            <a:avLst/>
          </a:prstGeom>
          <a:noFill/>
          <a:ln w="9525">
            <a:noFill/>
          </a:ln>
        </p:spPr>
      </p:pic>
      <p:sp>
        <p:nvSpPr>
          <p:cNvPr id="9223" name="椭圆形标注 8198"/>
          <p:cNvSpPr/>
          <p:nvPr/>
        </p:nvSpPr>
        <p:spPr>
          <a:xfrm>
            <a:off x="5562600" y="1638300"/>
            <a:ext cx="1752600" cy="762000"/>
          </a:xfrm>
          <a:prstGeom prst="wedgeEllipseCallout">
            <a:avLst>
              <a:gd name="adj1" fmla="val -43750"/>
              <a:gd name="adj2" fmla="val 7000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zh-CN" sz="1800" dirty="0"/>
          </a:p>
        </p:txBody>
      </p:sp>
      <p:sp>
        <p:nvSpPr>
          <p:cNvPr id="12296" name="文本框 8199"/>
          <p:cNvSpPr txBox="1"/>
          <p:nvPr/>
        </p:nvSpPr>
        <p:spPr>
          <a:xfrm>
            <a:off x="5737225" y="1812925"/>
            <a:ext cx="1425575" cy="3651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b="1" dirty="0">
                <a:ea typeface="黑体" panose="02010609060101010101" pitchFamily="49" charset="-122"/>
              </a:rPr>
              <a:t>右手的蛛丝</a:t>
            </a:r>
          </a:p>
        </p:txBody>
      </p:sp>
      <p:sp>
        <p:nvSpPr>
          <p:cNvPr id="9224"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D4383F9-1FED-4EB7-AE51-D790EE5E2744}"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additive="base">
                                        <p:cTn id="7" dur="500" fill="hold"/>
                                        <p:tgtEl>
                                          <p:spTgt spid="12296"/>
                                        </p:tgtEl>
                                        <p:attrNameLst>
                                          <p:attrName>ppt_x</p:attrName>
                                        </p:attrNameLst>
                                      </p:cBhvr>
                                      <p:tavLst>
                                        <p:tav tm="0">
                                          <p:val>
                                            <p:strVal val="#ppt_x"/>
                                          </p:val>
                                        </p:tav>
                                        <p:tav tm="100000">
                                          <p:val>
                                            <p:strVal val="#ppt_x"/>
                                          </p:val>
                                        </p:tav>
                                      </p:tavLst>
                                    </p:anim>
                                    <p:anim calcmode="lin" valueType="num">
                                      <p:cBhvr additive="base">
                                        <p:cTn id="8"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762000" y="190500"/>
            <a:ext cx="5342255" cy="660400"/>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rPr>
              <a:t>十、高处坠落事故的原因</a:t>
            </a:r>
            <a:endParaRPr kumimoji="0" lang="zh-CN" altLang="en-US" sz="3200" b="0"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endParaRPr>
          </a:p>
        </p:txBody>
      </p:sp>
      <p:sp>
        <p:nvSpPr>
          <p:cNvPr id="62467" name="AutoShape 3"/>
          <p:cNvSpPr/>
          <p:nvPr/>
        </p:nvSpPr>
        <p:spPr>
          <a:xfrm>
            <a:off x="1143000" y="3238500"/>
            <a:ext cx="2119313" cy="1333500"/>
          </a:xfrm>
          <a:prstGeom prst="roundRect">
            <a:avLst>
              <a:gd name="adj" fmla="val 12699"/>
            </a:avLst>
          </a:prstGeom>
          <a:solidFill>
            <a:schemeClr val="accent1"/>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45060" name="Text Box 4"/>
          <p:cNvSpPr txBox="1"/>
          <p:nvPr/>
        </p:nvSpPr>
        <p:spPr>
          <a:xfrm>
            <a:off x="3749675" y="2968625"/>
            <a:ext cx="15875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 altLang="zh-CN" sz="1300" b="1" dirty="0">
                <a:solidFill>
                  <a:schemeClr val="bg1"/>
                </a:solidFill>
                <a:cs typeface="Arial" panose="020B0604020202020204" pitchFamily="34" charset="0"/>
              </a:rPr>
              <a:t> </a:t>
            </a:r>
            <a:r>
              <a:rPr lang="" altLang="en-US" sz="2000" b="1" dirty="0">
                <a:cs typeface="Arial" panose="020B0604020202020204" pitchFamily="34" charset="0"/>
              </a:rPr>
              <a:t>事故原因</a:t>
            </a:r>
            <a:endParaRPr lang="" altLang="en-US" sz="2000" b="1" dirty="0">
              <a:ea typeface="Arial" panose="020B0604020202020204" pitchFamily="34" charset="0"/>
            </a:endParaRPr>
          </a:p>
        </p:txBody>
      </p:sp>
      <p:sp>
        <p:nvSpPr>
          <p:cNvPr id="62469" name="AutoShape 5"/>
          <p:cNvSpPr/>
          <p:nvPr/>
        </p:nvSpPr>
        <p:spPr>
          <a:xfrm>
            <a:off x="1206500" y="3619500"/>
            <a:ext cx="2006600" cy="928688"/>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70" name="Text Box 18"/>
          <p:cNvSpPr txBox="1"/>
          <p:nvPr/>
        </p:nvSpPr>
        <p:spPr>
          <a:xfrm>
            <a:off x="1524000" y="3302000"/>
            <a:ext cx="1376363"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2000" b="1" dirty="0">
                <a:solidFill>
                  <a:srgbClr val="FF0000"/>
                </a:solidFill>
                <a:cs typeface="Arial" panose="020B0604020202020204" pitchFamily="34" charset="0"/>
              </a:rPr>
              <a:t>环</a:t>
            </a:r>
            <a:endParaRPr lang="zh-CN" altLang="en-US" sz="2000" b="1" dirty="0">
              <a:solidFill>
                <a:srgbClr val="FF0000"/>
              </a:solidFill>
              <a:ea typeface="Arial" panose="020B0604020202020204" pitchFamily="34" charset="0"/>
            </a:endParaRPr>
          </a:p>
        </p:txBody>
      </p:sp>
      <p:sp>
        <p:nvSpPr>
          <p:cNvPr id="53255" name="Text Box 9"/>
          <p:cNvSpPr txBox="1"/>
          <p:nvPr/>
        </p:nvSpPr>
        <p:spPr>
          <a:xfrm>
            <a:off x="1206500" y="3683000"/>
            <a:ext cx="19304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rgbClr val="000000"/>
                </a:solidFill>
                <a:cs typeface="Arial" panose="020B0604020202020204" pitchFamily="34" charset="0"/>
              </a:rPr>
              <a:t>环境不良</a:t>
            </a:r>
            <a:endParaRPr lang="zh-CN" altLang="en-US" sz="2000" b="1" dirty="0">
              <a:solidFill>
                <a:srgbClr val="000000"/>
              </a:solidFill>
              <a:ea typeface="Arial" panose="020B0604020202020204" pitchFamily="34" charset="0"/>
            </a:endParaRPr>
          </a:p>
        </p:txBody>
      </p:sp>
      <p:sp>
        <p:nvSpPr>
          <p:cNvPr id="62472" name="AutoShape 8"/>
          <p:cNvSpPr/>
          <p:nvPr/>
        </p:nvSpPr>
        <p:spPr>
          <a:xfrm>
            <a:off x="1143000" y="1714500"/>
            <a:ext cx="2119313" cy="1333500"/>
          </a:xfrm>
          <a:prstGeom prst="roundRect">
            <a:avLst>
              <a:gd name="adj" fmla="val 12699"/>
            </a:avLst>
          </a:prstGeom>
          <a:solidFill>
            <a:schemeClr val="folHlink"/>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73" name="AutoShape 9"/>
          <p:cNvSpPr/>
          <p:nvPr/>
        </p:nvSpPr>
        <p:spPr>
          <a:xfrm>
            <a:off x="1206500" y="2222500"/>
            <a:ext cx="2006600" cy="801688"/>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74" name="Text Box 18"/>
          <p:cNvSpPr txBox="1"/>
          <p:nvPr/>
        </p:nvSpPr>
        <p:spPr>
          <a:xfrm>
            <a:off x="1524000" y="1778000"/>
            <a:ext cx="1376363"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2000" b="1" dirty="0">
                <a:solidFill>
                  <a:srgbClr val="FF0000"/>
                </a:solidFill>
                <a:cs typeface="Arial" panose="020B0604020202020204" pitchFamily="34" charset="0"/>
              </a:rPr>
              <a:t>人</a:t>
            </a:r>
            <a:endParaRPr lang="zh-CN" altLang="en-US" sz="2000" b="1" dirty="0">
              <a:solidFill>
                <a:srgbClr val="FF0000"/>
              </a:solidFill>
              <a:ea typeface="Arial" panose="020B0604020202020204" pitchFamily="34" charset="0"/>
            </a:endParaRPr>
          </a:p>
        </p:txBody>
      </p:sp>
      <p:sp>
        <p:nvSpPr>
          <p:cNvPr id="53259" name="Text Box 9"/>
          <p:cNvSpPr txBox="1"/>
          <p:nvPr/>
        </p:nvSpPr>
        <p:spPr>
          <a:xfrm>
            <a:off x="1206500" y="2159000"/>
            <a:ext cx="19304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rgbClr val="000000"/>
                </a:solidFill>
                <a:cs typeface="Arial" panose="020B0604020202020204" pitchFamily="34" charset="0"/>
              </a:rPr>
              <a:t>人的不安全行为</a:t>
            </a:r>
            <a:endParaRPr lang="zh-CN" altLang="en-US" sz="2000" b="1" dirty="0">
              <a:solidFill>
                <a:srgbClr val="000000"/>
              </a:solidFill>
              <a:ea typeface="Arial" panose="020B0604020202020204" pitchFamily="34" charset="0"/>
            </a:endParaRPr>
          </a:p>
        </p:txBody>
      </p:sp>
      <p:sp>
        <p:nvSpPr>
          <p:cNvPr id="62476" name="AutoShape 12"/>
          <p:cNvSpPr/>
          <p:nvPr/>
        </p:nvSpPr>
        <p:spPr>
          <a:xfrm>
            <a:off x="5905500" y="3302000"/>
            <a:ext cx="2119313" cy="1333500"/>
          </a:xfrm>
          <a:prstGeom prst="roundRect">
            <a:avLst>
              <a:gd name="adj" fmla="val 12699"/>
            </a:avLst>
          </a:prstGeom>
          <a:solidFill>
            <a:schemeClr val="hlink"/>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77" name="AutoShape 13"/>
          <p:cNvSpPr/>
          <p:nvPr/>
        </p:nvSpPr>
        <p:spPr>
          <a:xfrm>
            <a:off x="5969000" y="3683000"/>
            <a:ext cx="2006600" cy="928688"/>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78" name="Text Box 18"/>
          <p:cNvSpPr txBox="1"/>
          <p:nvPr/>
        </p:nvSpPr>
        <p:spPr>
          <a:xfrm>
            <a:off x="6223000" y="3302000"/>
            <a:ext cx="1376363"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2000" b="1" dirty="0">
                <a:solidFill>
                  <a:srgbClr val="FF0000"/>
                </a:solidFill>
                <a:cs typeface="Arial" panose="020B0604020202020204" pitchFamily="34" charset="0"/>
              </a:rPr>
              <a:t>管</a:t>
            </a:r>
            <a:endParaRPr lang="zh-CN" altLang="en-US" sz="2000" b="1" dirty="0">
              <a:solidFill>
                <a:srgbClr val="FF0000"/>
              </a:solidFill>
              <a:ea typeface="Arial" panose="020B0604020202020204" pitchFamily="34" charset="0"/>
            </a:endParaRPr>
          </a:p>
        </p:txBody>
      </p:sp>
      <p:sp>
        <p:nvSpPr>
          <p:cNvPr id="53263" name="Text Box 9"/>
          <p:cNvSpPr txBox="1"/>
          <p:nvPr/>
        </p:nvSpPr>
        <p:spPr>
          <a:xfrm>
            <a:off x="5969000" y="3683000"/>
            <a:ext cx="19304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rgbClr val="000000"/>
                </a:solidFill>
                <a:cs typeface="Arial" panose="020B0604020202020204" pitchFamily="34" charset="0"/>
              </a:rPr>
              <a:t>管理不善或管理缺陷</a:t>
            </a:r>
            <a:endParaRPr lang="zh-CN" altLang="en-US" sz="2000" b="1" dirty="0">
              <a:solidFill>
                <a:srgbClr val="000000"/>
              </a:solidFill>
              <a:ea typeface="Arial" panose="020B0604020202020204" pitchFamily="34" charset="0"/>
            </a:endParaRPr>
          </a:p>
        </p:txBody>
      </p:sp>
      <p:sp>
        <p:nvSpPr>
          <p:cNvPr id="62480" name="AutoShape 16"/>
          <p:cNvSpPr/>
          <p:nvPr/>
        </p:nvSpPr>
        <p:spPr>
          <a:xfrm>
            <a:off x="5842000" y="1714500"/>
            <a:ext cx="2119313" cy="1333500"/>
          </a:xfrm>
          <a:prstGeom prst="roundRect">
            <a:avLst>
              <a:gd name="adj" fmla="val 12699"/>
            </a:avLst>
          </a:prstGeom>
          <a:solidFill>
            <a:schemeClr val="accent2"/>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81" name="AutoShape 17"/>
          <p:cNvSpPr/>
          <p:nvPr/>
        </p:nvSpPr>
        <p:spPr>
          <a:xfrm>
            <a:off x="5905500" y="2095500"/>
            <a:ext cx="2006600" cy="928688"/>
          </a:xfrm>
          <a:prstGeom prst="roundRect">
            <a:avLst>
              <a:gd name="adj" fmla="val 16667"/>
            </a:avLst>
          </a:prstGeom>
          <a:solidFill>
            <a:srgbClr val="FFFFFF"/>
          </a:solidFill>
          <a:ln w="9525">
            <a:noFill/>
          </a:ln>
          <a:effectLst>
            <a:prstShdw prst="shdw17" dist="17961" dir="13499999">
              <a:srgbClr val="999999"/>
            </a:prst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zh-CN" sz="1500" dirty="0"/>
          </a:p>
        </p:txBody>
      </p:sp>
      <p:sp>
        <p:nvSpPr>
          <p:cNvPr id="62482" name="Text Box 18"/>
          <p:cNvSpPr txBox="1"/>
          <p:nvPr/>
        </p:nvSpPr>
        <p:spPr>
          <a:xfrm>
            <a:off x="6159500" y="1714500"/>
            <a:ext cx="1376363"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50000"/>
              </a:spcBef>
              <a:buNone/>
            </a:pPr>
            <a:r>
              <a:rPr lang="zh-CN" altLang="en-US" sz="2000" b="1" dirty="0">
                <a:solidFill>
                  <a:srgbClr val="FF0000"/>
                </a:solidFill>
                <a:cs typeface="Arial" panose="020B0604020202020204" pitchFamily="34" charset="0"/>
              </a:rPr>
              <a:t>物</a:t>
            </a:r>
            <a:endParaRPr lang="zh-CN" altLang="en-US" sz="2000" b="1" dirty="0">
              <a:solidFill>
                <a:srgbClr val="FF0000"/>
              </a:solidFill>
              <a:ea typeface="Arial" panose="020B0604020202020204" pitchFamily="34" charset="0"/>
            </a:endParaRPr>
          </a:p>
        </p:txBody>
      </p:sp>
      <p:sp>
        <p:nvSpPr>
          <p:cNvPr id="53267" name="Text Box 9"/>
          <p:cNvSpPr txBox="1"/>
          <p:nvPr/>
        </p:nvSpPr>
        <p:spPr>
          <a:xfrm>
            <a:off x="5905500" y="2222500"/>
            <a:ext cx="19304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rgbClr val="000000"/>
                </a:solidFill>
                <a:cs typeface="Arial" panose="020B0604020202020204" pitchFamily="34" charset="0"/>
              </a:rPr>
              <a:t>物的不安全状态</a:t>
            </a:r>
            <a:endParaRPr lang="zh-CN" altLang="en-US" sz="2000" b="1" dirty="0">
              <a:solidFill>
                <a:srgbClr val="000000"/>
              </a:solidFill>
              <a:ea typeface="Arial" panose="020B0604020202020204" pitchFamily="34" charset="0"/>
            </a:endParaRPr>
          </a:p>
        </p:txBody>
      </p:sp>
      <p:grpSp>
        <p:nvGrpSpPr>
          <p:cNvPr id="62484" name="Group 20"/>
          <p:cNvGrpSpPr/>
          <p:nvPr/>
        </p:nvGrpSpPr>
        <p:grpSpPr>
          <a:xfrm>
            <a:off x="3341688" y="2032000"/>
            <a:ext cx="2349500" cy="2336800"/>
            <a:chOff x="1968" y="1488"/>
            <a:chExt cx="1776" cy="1766"/>
          </a:xfrm>
        </p:grpSpPr>
        <p:sp>
          <p:nvSpPr>
            <p:cNvPr id="14357" name="AutoShape 21"/>
            <p:cNvSpPr>
              <a:spLocks noChangeArrowheads="1"/>
            </p:cNvSpPr>
            <p:nvPr/>
          </p:nvSpPr>
          <p:spPr bwMode="gray">
            <a:xfrm rot="6774404">
              <a:off x="2004" y="1578"/>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hlink">
                    <a:gamma/>
                    <a:shade val="0"/>
                    <a:invGamma/>
                  </a:schemeClr>
                </a:gs>
                <a:gs pos="100000">
                  <a:schemeClr val="hlink"/>
                </a:gs>
              </a:gsLst>
              <a:lin ang="2700000" scaled="1"/>
            </a:gradFill>
            <a:ln w="9525">
              <a:noFill/>
              <a:miter lim="800000"/>
            </a:ln>
            <a:effectLst/>
            <a:scene3d>
              <a:camera prst="legacyObliqueTopRight"/>
              <a:lightRig rig="legacyFlat3" dir="b"/>
            </a:scene3d>
            <a:sp3d extrusionH="176200" prstMaterial="legacyMatte">
              <a:bevelT w="13500" h="13500" prst="angle"/>
              <a:bevelB w="13500" h="13500" prst="angle"/>
              <a:extrusionClr>
                <a:schemeClr va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58" name="AutoShape 22"/>
            <p:cNvSpPr>
              <a:spLocks noChangeArrowheads="1"/>
            </p:cNvSpPr>
            <p:nvPr/>
          </p:nvSpPr>
          <p:spPr bwMode="gray">
            <a:xfrm rot="12174404">
              <a:off x="1968" y="1567"/>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1">
                    <a:gamma/>
                    <a:shade val="0"/>
                    <a:invGamma/>
                  </a:schemeClr>
                </a:gs>
                <a:gs pos="100000">
                  <a:schemeClr val="accent1"/>
                </a:gs>
              </a:gsLst>
              <a:lin ang="2700000" scaled="1"/>
            </a:gradFill>
            <a:ln w="9525">
              <a:noFill/>
              <a:miter lim="800000"/>
            </a:ln>
            <a:effectLst/>
            <a:scene3d>
              <a:camera prst="legacyObliqueTopRight"/>
              <a:lightRig rig="legacyFlat3" dir="b"/>
            </a:scene3d>
            <a:sp3d extrusionH="176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59" name="AutoShape 23"/>
            <p:cNvSpPr>
              <a:spLocks noChangeArrowheads="1"/>
            </p:cNvSpPr>
            <p:nvPr/>
          </p:nvSpPr>
          <p:spPr bwMode="gray">
            <a:xfrm rot="17574404">
              <a:off x="2029" y="1500"/>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folHlink">
                    <a:gamma/>
                    <a:shade val="6275"/>
                    <a:invGamma/>
                  </a:schemeClr>
                </a:gs>
                <a:gs pos="100000">
                  <a:schemeClr val="folHlink"/>
                </a:gs>
              </a:gsLst>
              <a:lin ang="2700000" scaled="1"/>
            </a:gradFill>
            <a:ln w="9525">
              <a:noFill/>
              <a:miter lim="800000"/>
            </a:ln>
            <a:effectLst/>
            <a:scene3d>
              <a:camera prst="legacyObliqueTopRight"/>
              <a:lightRig rig="legacyFlat3" dir="b"/>
            </a:scene3d>
            <a:sp3d extrusionH="176200" prstMaterial="legacyMatte">
              <a:bevelT w="13500" h="13500" prst="angle"/>
              <a:bevelB w="13500" h="13500" prst="angle"/>
              <a:extrusionClr>
                <a:schemeClr val="folHlink"/>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360" name="AutoShape 24"/>
            <p:cNvSpPr>
              <a:spLocks noChangeArrowheads="1"/>
            </p:cNvSpPr>
            <p:nvPr/>
          </p:nvSpPr>
          <p:spPr bwMode="gray">
            <a:xfrm rot="22974404">
              <a:off x="2056" y="1536"/>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2">
                    <a:gamma/>
                    <a:shade val="0"/>
                    <a:invGamma/>
                  </a:schemeClr>
                </a:gs>
                <a:gs pos="100000">
                  <a:schemeClr val="accent2"/>
                </a:gs>
              </a:gsLst>
              <a:lin ang="2700000" scaled="1"/>
            </a:gradFill>
            <a:ln w="9525">
              <a:noFill/>
              <a:miter lim="800000"/>
            </a:ln>
            <a:effectLst/>
            <a:scene3d>
              <a:camera prst="legacyObliqueTopRight"/>
              <a:lightRig rig="legacyFlat3" dir="b"/>
            </a:scene3d>
            <a:sp3d extrusionH="176200" prstMaterial="legacyMatte">
              <a:bevelT w="13500" h="13500" prst="angle"/>
              <a:bevelB w="13500" h="13500" prst="angle"/>
              <a:extrusionClr>
                <a:schemeClr val="accent2"/>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62485" name="AutoShape 16"/>
          <p:cNvSpPr/>
          <p:nvPr/>
        </p:nvSpPr>
        <p:spPr>
          <a:xfrm rot="8744203" flipH="1" flipV="1">
            <a:off x="2730500" y="1524000"/>
            <a:ext cx="1204913" cy="630238"/>
          </a:xfrm>
          <a:prstGeom prst="rightArrow">
            <a:avLst>
              <a:gd name="adj1" fmla="val 46509"/>
              <a:gd name="adj2" fmla="val 41971"/>
            </a:avLst>
          </a:prstGeom>
          <a:gradFill rotWithShape="1">
            <a:gsLst>
              <a:gs pos="0">
                <a:srgbClr val="FFFFFF">
                  <a:alpha val="0"/>
                </a:srgbClr>
              </a:gs>
              <a:gs pos="100000">
                <a:schemeClr val="accent2"/>
              </a:gs>
            </a:gsLst>
            <a:lin ang="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ea typeface="华文楷体" panose="02010600040101010101" pitchFamily="2" charset="-122"/>
            </a:endParaRPr>
          </a:p>
        </p:txBody>
      </p:sp>
      <p:sp>
        <p:nvSpPr>
          <p:cNvPr id="62486" name="AutoShape 34"/>
          <p:cNvSpPr/>
          <p:nvPr/>
        </p:nvSpPr>
        <p:spPr>
          <a:xfrm rot="-8628837" flipV="1">
            <a:off x="4953000" y="1587500"/>
            <a:ext cx="1206500" cy="630238"/>
          </a:xfrm>
          <a:prstGeom prst="rightArrow">
            <a:avLst>
              <a:gd name="adj1" fmla="val 46509"/>
              <a:gd name="adj2" fmla="val 42018"/>
            </a:avLst>
          </a:prstGeom>
          <a:gradFill rotWithShape="1">
            <a:gsLst>
              <a:gs pos="0">
                <a:srgbClr val="FFFFFF">
                  <a:alpha val="0"/>
                </a:srgbClr>
              </a:gs>
              <a:gs pos="100000">
                <a:schemeClr val="accent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ea typeface="华文楷体" panose="02010600040101010101" pitchFamily="2" charset="-122"/>
            </a:endParaRPr>
          </a:p>
        </p:txBody>
      </p:sp>
      <p:sp>
        <p:nvSpPr>
          <p:cNvPr id="53271" name="AutoShape 5"/>
          <p:cNvSpPr/>
          <p:nvPr/>
        </p:nvSpPr>
        <p:spPr>
          <a:xfrm>
            <a:off x="3619500" y="952500"/>
            <a:ext cx="1743075" cy="544513"/>
          </a:xfrm>
          <a:prstGeom prst="roundRect">
            <a:avLst>
              <a:gd name="adj" fmla="val 16667"/>
            </a:avLst>
          </a:prstGeom>
          <a:solidFill>
            <a:srgbClr val="FFFFFF">
              <a:alpha val="89803"/>
            </a:srgbClr>
          </a:solidFill>
          <a:ln w="28575" cap="flat" cmpd="sng">
            <a:solidFill>
              <a:schemeClr val="accent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直接原因</a:t>
            </a:r>
          </a:p>
        </p:txBody>
      </p:sp>
      <p:sp>
        <p:nvSpPr>
          <p:cNvPr id="53272" name="AutoShape 5"/>
          <p:cNvSpPr/>
          <p:nvPr/>
        </p:nvSpPr>
        <p:spPr>
          <a:xfrm>
            <a:off x="3683000" y="4889500"/>
            <a:ext cx="1743075" cy="544513"/>
          </a:xfrm>
          <a:prstGeom prst="roundRect">
            <a:avLst>
              <a:gd name="adj" fmla="val 16667"/>
            </a:avLst>
          </a:prstGeom>
          <a:solidFill>
            <a:srgbClr val="FFFFFF">
              <a:alpha val="89803"/>
            </a:srgbClr>
          </a:solidFill>
          <a:ln w="28575" cap="flat" cmpd="sng">
            <a:solidFill>
              <a:schemeClr val="accent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间接原因</a:t>
            </a:r>
          </a:p>
        </p:txBody>
      </p:sp>
      <p:sp>
        <p:nvSpPr>
          <p:cNvPr id="62489" name="AutoShape 16"/>
          <p:cNvSpPr/>
          <p:nvPr/>
        </p:nvSpPr>
        <p:spPr>
          <a:xfrm rot="-8865787" flipH="1" flipV="1">
            <a:off x="2730500" y="4254500"/>
            <a:ext cx="1204913" cy="630238"/>
          </a:xfrm>
          <a:prstGeom prst="rightArrow">
            <a:avLst>
              <a:gd name="adj1" fmla="val 46509"/>
              <a:gd name="adj2" fmla="val 41971"/>
            </a:avLst>
          </a:prstGeom>
          <a:gradFill rotWithShape="1">
            <a:gsLst>
              <a:gs pos="0">
                <a:srgbClr val="FFFFFF">
                  <a:alpha val="0"/>
                </a:srgbClr>
              </a:gs>
              <a:gs pos="100000">
                <a:schemeClr val="accent2"/>
              </a:gs>
            </a:gsLst>
            <a:lin ang="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ea typeface="华文楷体" panose="02010600040101010101" pitchFamily="2" charset="-122"/>
            </a:endParaRPr>
          </a:p>
        </p:txBody>
      </p:sp>
      <p:sp>
        <p:nvSpPr>
          <p:cNvPr id="62490" name="AutoShape 34"/>
          <p:cNvSpPr/>
          <p:nvPr/>
        </p:nvSpPr>
        <p:spPr>
          <a:xfrm rot="8018287" flipV="1">
            <a:off x="5043488" y="4159250"/>
            <a:ext cx="1206500" cy="630238"/>
          </a:xfrm>
          <a:prstGeom prst="rightArrow">
            <a:avLst>
              <a:gd name="adj1" fmla="val 46509"/>
              <a:gd name="adj2" fmla="val 42018"/>
            </a:avLst>
          </a:prstGeom>
          <a:gradFill rotWithShape="1">
            <a:gsLst>
              <a:gs pos="0">
                <a:srgbClr val="FFFFFF">
                  <a:alpha val="0"/>
                </a:srgbClr>
              </a:gs>
              <a:gs pos="100000">
                <a:schemeClr val="accent1"/>
              </a:gs>
            </a:gsLst>
            <a:lin ang="0" scaled="1"/>
            <a:tileRect/>
          </a:gradFill>
          <a:ln w="9525">
            <a:noFill/>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500" dirty="0">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ppt_x"/>
                                          </p:val>
                                        </p:tav>
                                        <p:tav tm="100000">
                                          <p:val>
                                            <p:strVal val="#ppt_x"/>
                                          </p:val>
                                        </p:tav>
                                      </p:tavLst>
                                    </p:anim>
                                    <p:anim calcmode="lin" valueType="num">
                                      <p:cBhvr additive="base">
                                        <p:cTn id="8"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71"/>
                                        </p:tgtEl>
                                        <p:attrNameLst>
                                          <p:attrName>style.visibility</p:attrName>
                                        </p:attrNameLst>
                                      </p:cBhvr>
                                      <p:to>
                                        <p:strVal val="visible"/>
                                      </p:to>
                                    </p:set>
                                    <p:anim calcmode="lin" valueType="num">
                                      <p:cBhvr additive="base">
                                        <p:cTn id="13" dur="500" fill="hold"/>
                                        <p:tgtEl>
                                          <p:spTgt spid="53271"/>
                                        </p:tgtEl>
                                        <p:attrNameLst>
                                          <p:attrName>ppt_x</p:attrName>
                                        </p:attrNameLst>
                                      </p:cBhvr>
                                      <p:tavLst>
                                        <p:tav tm="0">
                                          <p:val>
                                            <p:strVal val="#ppt_x"/>
                                          </p:val>
                                        </p:tav>
                                        <p:tav tm="100000">
                                          <p:val>
                                            <p:strVal val="#ppt_x"/>
                                          </p:val>
                                        </p:tav>
                                      </p:tavLst>
                                    </p:anim>
                                    <p:anim calcmode="lin" valueType="num">
                                      <p:cBhvr additive="base">
                                        <p:cTn id="14" dur="500" fill="hold"/>
                                        <p:tgtEl>
                                          <p:spTgt spid="532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72"/>
                                        </p:tgtEl>
                                        <p:attrNameLst>
                                          <p:attrName>style.visibility</p:attrName>
                                        </p:attrNameLst>
                                      </p:cBhvr>
                                      <p:to>
                                        <p:strVal val="visible"/>
                                      </p:to>
                                    </p:set>
                                    <p:anim calcmode="lin" valueType="num">
                                      <p:cBhvr additive="base">
                                        <p:cTn id="19" dur="500" fill="hold"/>
                                        <p:tgtEl>
                                          <p:spTgt spid="53272"/>
                                        </p:tgtEl>
                                        <p:attrNameLst>
                                          <p:attrName>ppt_x</p:attrName>
                                        </p:attrNameLst>
                                      </p:cBhvr>
                                      <p:tavLst>
                                        <p:tav tm="0">
                                          <p:val>
                                            <p:strVal val="#ppt_x"/>
                                          </p:val>
                                        </p:tav>
                                        <p:tav tm="100000">
                                          <p:val>
                                            <p:strVal val="#ppt_x"/>
                                          </p:val>
                                        </p:tav>
                                      </p:tavLst>
                                    </p:anim>
                                    <p:anim calcmode="lin" valueType="num">
                                      <p:cBhvr additive="base">
                                        <p:cTn id="20" dur="500" fill="hold"/>
                                        <p:tgtEl>
                                          <p:spTgt spid="532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9"/>
                                        </p:tgtEl>
                                        <p:attrNameLst>
                                          <p:attrName>style.visibility</p:attrName>
                                        </p:attrNameLst>
                                      </p:cBhvr>
                                      <p:to>
                                        <p:strVal val="visible"/>
                                      </p:to>
                                    </p:set>
                                    <p:anim calcmode="lin" valueType="num">
                                      <p:cBhvr additive="base">
                                        <p:cTn id="25" dur="500" fill="hold"/>
                                        <p:tgtEl>
                                          <p:spTgt spid="53259"/>
                                        </p:tgtEl>
                                        <p:attrNameLst>
                                          <p:attrName>ppt_x</p:attrName>
                                        </p:attrNameLst>
                                      </p:cBhvr>
                                      <p:tavLst>
                                        <p:tav tm="0">
                                          <p:val>
                                            <p:strVal val="#ppt_x"/>
                                          </p:val>
                                        </p:tav>
                                        <p:tav tm="100000">
                                          <p:val>
                                            <p:strVal val="#ppt_x"/>
                                          </p:val>
                                        </p:tav>
                                      </p:tavLst>
                                    </p:anim>
                                    <p:anim calcmode="lin" valueType="num">
                                      <p:cBhvr additive="base">
                                        <p:cTn id="26" dur="500" fill="hold"/>
                                        <p:tgtEl>
                                          <p:spTgt spid="532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267"/>
                                        </p:tgtEl>
                                        <p:attrNameLst>
                                          <p:attrName>style.visibility</p:attrName>
                                        </p:attrNameLst>
                                      </p:cBhvr>
                                      <p:to>
                                        <p:strVal val="visible"/>
                                      </p:to>
                                    </p:set>
                                    <p:anim calcmode="lin" valueType="num">
                                      <p:cBhvr additive="base">
                                        <p:cTn id="31" dur="500" fill="hold"/>
                                        <p:tgtEl>
                                          <p:spTgt spid="53267"/>
                                        </p:tgtEl>
                                        <p:attrNameLst>
                                          <p:attrName>ppt_x</p:attrName>
                                        </p:attrNameLst>
                                      </p:cBhvr>
                                      <p:tavLst>
                                        <p:tav tm="0">
                                          <p:val>
                                            <p:strVal val="#ppt_x"/>
                                          </p:val>
                                        </p:tav>
                                        <p:tav tm="100000">
                                          <p:val>
                                            <p:strVal val="#ppt_x"/>
                                          </p:val>
                                        </p:tav>
                                      </p:tavLst>
                                    </p:anim>
                                    <p:anim calcmode="lin" valueType="num">
                                      <p:cBhvr additive="base">
                                        <p:cTn id="32" dur="500" fill="hold"/>
                                        <p:tgtEl>
                                          <p:spTgt spid="532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255"/>
                                        </p:tgtEl>
                                        <p:attrNameLst>
                                          <p:attrName>style.visibility</p:attrName>
                                        </p:attrNameLst>
                                      </p:cBhvr>
                                      <p:to>
                                        <p:strVal val="visible"/>
                                      </p:to>
                                    </p:set>
                                    <p:anim calcmode="lin" valueType="num">
                                      <p:cBhvr additive="base">
                                        <p:cTn id="37" dur="500" fill="hold"/>
                                        <p:tgtEl>
                                          <p:spTgt spid="53255"/>
                                        </p:tgtEl>
                                        <p:attrNameLst>
                                          <p:attrName>ppt_x</p:attrName>
                                        </p:attrNameLst>
                                      </p:cBhvr>
                                      <p:tavLst>
                                        <p:tav tm="0">
                                          <p:val>
                                            <p:strVal val="#ppt_x"/>
                                          </p:val>
                                        </p:tav>
                                        <p:tav tm="100000">
                                          <p:val>
                                            <p:strVal val="#ppt_x"/>
                                          </p:val>
                                        </p:tav>
                                      </p:tavLst>
                                    </p:anim>
                                    <p:anim calcmode="lin" valueType="num">
                                      <p:cBhvr additive="base">
                                        <p:cTn id="38" dur="500" fill="hold"/>
                                        <p:tgtEl>
                                          <p:spTgt spid="532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3263"/>
                                        </p:tgtEl>
                                        <p:attrNameLst>
                                          <p:attrName>style.visibility</p:attrName>
                                        </p:attrNameLst>
                                      </p:cBhvr>
                                      <p:to>
                                        <p:strVal val="visible"/>
                                      </p:to>
                                    </p:set>
                                    <p:anim calcmode="lin" valueType="num">
                                      <p:cBhvr additive="base">
                                        <p:cTn id="43" dur="500" fill="hold"/>
                                        <p:tgtEl>
                                          <p:spTgt spid="53263"/>
                                        </p:tgtEl>
                                        <p:attrNameLst>
                                          <p:attrName>ppt_x</p:attrName>
                                        </p:attrNameLst>
                                      </p:cBhvr>
                                      <p:tavLst>
                                        <p:tav tm="0">
                                          <p:val>
                                            <p:strVal val="#ppt_x"/>
                                          </p:val>
                                        </p:tav>
                                        <p:tav tm="100000">
                                          <p:val>
                                            <p:strVal val="#ppt_x"/>
                                          </p:val>
                                        </p:tav>
                                      </p:tavLst>
                                    </p:anim>
                                    <p:anim calcmode="lin" valueType="num">
                                      <p:cBhvr additive="base">
                                        <p:cTn id="44" dur="500" fill="hold"/>
                                        <p:tgtEl>
                                          <p:spTgt spid="532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P spid="53255" grpId="0"/>
      <p:bldP spid="53259" grpId="0"/>
      <p:bldP spid="53263" grpId="0"/>
      <p:bldP spid="53267" grpId="0"/>
      <p:bldP spid="53271" grpId="0" animBg="1"/>
      <p:bldP spid="532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V{4%LQKB4)KV()5~1(}WE)O"/>
          <p:cNvPicPr>
            <a:picLocks noChangeAspect="1"/>
          </p:cNvPicPr>
          <p:nvPr/>
        </p:nvPicPr>
        <p:blipFill>
          <a:blip r:embed="rId2"/>
          <a:stretch>
            <a:fillRect/>
          </a:stretch>
        </p:blipFill>
        <p:spPr>
          <a:xfrm>
            <a:off x="5715000" y="4841875"/>
            <a:ext cx="1333500" cy="873125"/>
          </a:xfrm>
          <a:prstGeom prst="rect">
            <a:avLst/>
          </a:prstGeom>
          <a:noFill/>
          <a:ln w="9525">
            <a:noFill/>
          </a:ln>
        </p:spPr>
      </p:pic>
      <p:sp>
        <p:nvSpPr>
          <p:cNvPr id="63491" name="Text Box 7"/>
          <p:cNvSpPr txBox="1"/>
          <p:nvPr/>
        </p:nvSpPr>
        <p:spPr>
          <a:xfrm>
            <a:off x="952500" y="762000"/>
            <a:ext cx="7239000" cy="40941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t>1</a:t>
            </a:r>
            <a:r>
              <a:rPr lang="zh-CN" altLang="en-US" sz="2000" b="1" dirty="0"/>
              <a:t>、人的不安全行为：</a:t>
            </a:r>
          </a:p>
          <a:p>
            <a:pPr marL="0" lvl="0" indent="0" eaLnBrk="1" hangingPunct="1">
              <a:spcBef>
                <a:spcPct val="0"/>
              </a:spcBef>
              <a:buNone/>
            </a:pPr>
            <a:r>
              <a:rPr lang="zh-CN" altLang="en-US" sz="2000" b="1" dirty="0"/>
              <a:t>（</a:t>
            </a:r>
            <a:r>
              <a:rPr lang="en-US" altLang="zh-CN" sz="2000" b="1" dirty="0"/>
              <a:t>1</a:t>
            </a:r>
            <a:r>
              <a:rPr lang="zh-CN" altLang="en-US" sz="2000" b="1" dirty="0"/>
              <a:t>）作业者本身患有高血压、心脏病、贫血、癫痫病等妨碍高处作业的疾病或生理缺陷。 </a:t>
            </a:r>
          </a:p>
          <a:p>
            <a:pPr marL="0" lvl="0" indent="0" eaLnBrk="1" hangingPunct="1">
              <a:spcBef>
                <a:spcPct val="0"/>
              </a:spcBef>
              <a:buNone/>
            </a:pPr>
            <a:r>
              <a:rPr lang="zh-CN" altLang="en-US" sz="2000" b="1" dirty="0"/>
              <a:t>（</a:t>
            </a:r>
            <a:r>
              <a:rPr lang="en-US" altLang="zh-CN" sz="2000" b="1" dirty="0"/>
              <a:t>2</a:t>
            </a:r>
            <a:r>
              <a:rPr lang="zh-CN" altLang="en-US" sz="2000" b="1" dirty="0"/>
              <a:t>）作业者生理或心理上过度疲劳，使之注意力分散，反应迟缓，动作失误或思维判断失误增多，导致事故发生。</a:t>
            </a:r>
          </a:p>
          <a:p>
            <a:pPr marL="0" lvl="0" indent="0" eaLnBrk="1" hangingPunct="1">
              <a:spcBef>
                <a:spcPct val="0"/>
              </a:spcBef>
              <a:buNone/>
            </a:pPr>
            <a:r>
              <a:rPr lang="zh-CN" altLang="en-US" sz="2000" b="1" dirty="0"/>
              <a:t>（</a:t>
            </a:r>
            <a:r>
              <a:rPr lang="en-US" altLang="zh-CN" sz="2000" b="1" dirty="0"/>
              <a:t>3</a:t>
            </a:r>
            <a:r>
              <a:rPr lang="zh-CN" altLang="en-US" sz="2000" b="1" dirty="0"/>
              <a:t>）走动时不慎踩空或脚底打滑、移动换位后未及时挂安全带挂钩。</a:t>
            </a:r>
          </a:p>
          <a:p>
            <a:pPr marL="0" lvl="0" indent="0" eaLnBrk="1" hangingPunct="1">
              <a:spcBef>
                <a:spcPct val="0"/>
              </a:spcBef>
              <a:buNone/>
            </a:pPr>
            <a:r>
              <a:rPr lang="zh-CN" altLang="en-US" sz="2000" b="1" dirty="0"/>
              <a:t>（</a:t>
            </a:r>
            <a:r>
              <a:rPr lang="en-US" altLang="zh-CN" sz="2000" b="1" dirty="0"/>
              <a:t>4</a:t>
            </a:r>
            <a:r>
              <a:rPr lang="zh-CN" altLang="en-US" sz="2000" b="1" dirty="0"/>
              <a:t>）操作时弯腰、转身时不慎碰撞杆件等，使身体失去平衡。</a:t>
            </a:r>
          </a:p>
          <a:p>
            <a:pPr marL="0" lvl="0" indent="0" eaLnBrk="1" hangingPunct="1">
              <a:spcBef>
                <a:spcPct val="0"/>
              </a:spcBef>
              <a:buNone/>
            </a:pPr>
            <a:r>
              <a:rPr lang="zh-CN" altLang="en-US" sz="2000" b="1" dirty="0"/>
              <a:t>（</a:t>
            </a:r>
            <a:r>
              <a:rPr lang="en-US" altLang="zh-CN" sz="2000" b="1" dirty="0"/>
              <a:t>5</a:t>
            </a:r>
            <a:r>
              <a:rPr lang="zh-CN" altLang="en-US" sz="2000" b="1" dirty="0"/>
              <a:t>） 作业者对安全操作技术不掌握、习惯性违章。如悬空作业时未系或未正确使用安全带，安全带挂钩未挂在牢固的挂钩地方、酒后从事高空作业等。</a:t>
            </a:r>
          </a:p>
          <a:p>
            <a:pPr marL="0" lvl="0" indent="0" eaLnBrk="1" hangingPunct="1">
              <a:spcBef>
                <a:spcPct val="0"/>
              </a:spcBef>
              <a:buNone/>
            </a:pPr>
            <a:r>
              <a:rPr lang="zh-CN" altLang="en-US" sz="2000" b="1" dirty="0"/>
              <a:t>（</a:t>
            </a:r>
            <a:r>
              <a:rPr lang="en-US" altLang="zh-CN" sz="2000" b="1" dirty="0"/>
              <a:t>6</a:t>
            </a:r>
            <a:r>
              <a:rPr lang="zh-CN" altLang="en-US" sz="2000" b="1" dirty="0"/>
              <a:t>）心存侥幸心理，如“飞鸟拉粪，那会落到我头上” 、“我就临时弄一下就好了，不用系安全带”等麻痹大意心理。</a:t>
            </a:r>
          </a:p>
        </p:txBody>
      </p:sp>
      <p:sp>
        <p:nvSpPr>
          <p:cNvPr id="35845" name="Rectangle 2"/>
          <p:cNvSpPr>
            <a:spLocks noGrp="1" noChangeArrowheads="1"/>
          </p:cNvSpPr>
          <p:nvPr>
            <p:ph type="title"/>
          </p:nvPr>
        </p:nvSpPr>
        <p:spPr bwMode="auto">
          <a:xfrm>
            <a:off x="1016000" y="126999"/>
            <a:ext cx="5084445" cy="660400"/>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rPr>
              <a:t>十、高处坠落事故的原因</a:t>
            </a:r>
          </a:p>
        </p:txBody>
      </p:sp>
      <p:pic>
        <p:nvPicPr>
          <p:cNvPr id="63493" name="Picture 11" descr="未标题-5"/>
          <p:cNvPicPr>
            <a:picLocks noChangeAspect="1"/>
          </p:cNvPicPr>
          <p:nvPr/>
        </p:nvPicPr>
        <p:blipFill>
          <a:blip r:embed="rId3"/>
          <a:stretch>
            <a:fillRect/>
          </a:stretch>
        </p:blipFill>
        <p:spPr>
          <a:xfrm>
            <a:off x="7312025" y="0"/>
            <a:ext cx="1069975" cy="946150"/>
          </a:xfrm>
          <a:prstGeom prst="rect">
            <a:avLst/>
          </a:prstGeom>
          <a:noFill/>
          <a:ln w="9525">
            <a:noFill/>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p:nvPr/>
        </p:nvSpPr>
        <p:spPr>
          <a:xfrm>
            <a:off x="952500" y="762000"/>
            <a:ext cx="7239000" cy="4664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t>2</a:t>
            </a:r>
            <a:r>
              <a:rPr lang="zh-CN" altLang="en-US" sz="2000" b="1" dirty="0"/>
              <a:t>、物的不安全状态：</a:t>
            </a:r>
          </a:p>
          <a:p>
            <a:pPr marL="0" lvl="0" indent="0" eaLnBrk="1" hangingPunct="1">
              <a:spcBef>
                <a:spcPct val="0"/>
              </a:spcBef>
              <a:buNone/>
            </a:pPr>
            <a:r>
              <a:rPr lang="zh-CN" altLang="en-US" sz="2000" b="1" dirty="0"/>
              <a:t>（</a:t>
            </a:r>
            <a:r>
              <a:rPr lang="en-US" altLang="zh-CN" sz="2000" b="1" dirty="0"/>
              <a:t>1</a:t>
            </a:r>
            <a:r>
              <a:rPr lang="zh-CN" altLang="en-US" sz="2000" b="1" dirty="0"/>
              <a:t>）脚手板漏铺或有探头板或铺设不平稳。</a:t>
            </a:r>
          </a:p>
          <a:p>
            <a:pPr marL="0" lvl="0" indent="0" eaLnBrk="1" hangingPunct="1">
              <a:spcBef>
                <a:spcPct val="0"/>
              </a:spcBef>
              <a:buNone/>
            </a:pPr>
            <a:r>
              <a:rPr lang="zh-CN" altLang="en-US" sz="2000" b="1" dirty="0"/>
              <a:t>（</a:t>
            </a:r>
            <a:r>
              <a:rPr lang="en-US" altLang="zh-CN" sz="2000" b="1" dirty="0"/>
              <a:t>2</a:t>
            </a:r>
            <a:r>
              <a:rPr lang="zh-CN" altLang="en-US" sz="2000" b="1" dirty="0"/>
              <a:t>）材料有缺陷，因被蹬踏物材质强度不够突然断裂。钢管与扣件不符合要求、脚手架钢管锈蚀严重仍然使用。</a:t>
            </a:r>
          </a:p>
          <a:p>
            <a:pPr marL="0" lvl="0" indent="0" eaLnBrk="1" hangingPunct="1">
              <a:spcBef>
                <a:spcPct val="0"/>
              </a:spcBef>
              <a:buNone/>
            </a:pPr>
            <a:r>
              <a:rPr lang="zh-CN" altLang="en-US" sz="2000" b="1" dirty="0"/>
              <a:t>（</a:t>
            </a:r>
            <a:r>
              <a:rPr lang="en-US" altLang="zh-CN" sz="2000" b="1" dirty="0"/>
              <a:t>3</a:t>
            </a:r>
            <a:r>
              <a:rPr lang="zh-CN" altLang="en-US" sz="2000" b="1" dirty="0"/>
              <a:t>）脚手架架设不规范。如未绑扎防护栏杆或防护栏杆损坏，操作层下面未铺设安全防护层。</a:t>
            </a:r>
          </a:p>
          <a:p>
            <a:pPr marL="0" lvl="0" indent="0" eaLnBrk="1" hangingPunct="1">
              <a:spcBef>
                <a:spcPct val="0"/>
              </a:spcBef>
              <a:buNone/>
            </a:pPr>
            <a:r>
              <a:rPr lang="zh-CN" altLang="en-US" sz="2000" b="1" dirty="0"/>
              <a:t>（</a:t>
            </a:r>
            <a:r>
              <a:rPr lang="en-US" altLang="zh-CN" sz="2000" b="1" dirty="0"/>
              <a:t>4</a:t>
            </a:r>
            <a:r>
              <a:rPr lang="zh-CN" altLang="en-US" sz="2000" b="1" dirty="0"/>
              <a:t>）个人防护用品本身有缺陷。如使用三无产品或已老化的安全带、安全绳。</a:t>
            </a:r>
          </a:p>
          <a:p>
            <a:pPr marL="0" lvl="0" indent="0" eaLnBrk="1" hangingPunct="1">
              <a:spcBef>
                <a:spcPct val="0"/>
              </a:spcBef>
              <a:buNone/>
            </a:pPr>
            <a:r>
              <a:rPr lang="zh-CN" altLang="en-US" sz="2000" b="1" dirty="0"/>
              <a:t>（</a:t>
            </a:r>
            <a:r>
              <a:rPr lang="en-US" altLang="zh-CN" sz="2000" b="1" dirty="0"/>
              <a:t>5</a:t>
            </a:r>
            <a:r>
              <a:rPr lang="zh-CN" altLang="en-US" sz="2000" b="1" dirty="0"/>
              <a:t>）材料堆放过多造成脚手架超载断裂（图省事将钢筋一次性堆放在脚手架上）。</a:t>
            </a:r>
          </a:p>
          <a:p>
            <a:pPr marL="0" lvl="0" indent="0" eaLnBrk="1" hangingPunct="1">
              <a:spcBef>
                <a:spcPct val="0"/>
              </a:spcBef>
              <a:buNone/>
            </a:pPr>
            <a:r>
              <a:rPr lang="zh-CN" altLang="en-US" sz="2000" b="1" dirty="0"/>
              <a:t>（</a:t>
            </a:r>
            <a:r>
              <a:rPr lang="en-US" altLang="zh-CN" sz="2000" b="1" dirty="0"/>
              <a:t>6</a:t>
            </a:r>
            <a:r>
              <a:rPr lang="zh-CN" altLang="en-US" sz="2000" b="1" dirty="0"/>
              <a:t>）安全网损坏或间距过大、宽度不足或未设安全网。</a:t>
            </a:r>
          </a:p>
          <a:p>
            <a:pPr marL="0" lvl="0" indent="0" eaLnBrk="1" hangingPunct="1">
              <a:spcBef>
                <a:spcPct val="0"/>
              </a:spcBef>
              <a:buNone/>
            </a:pPr>
            <a:r>
              <a:rPr lang="zh-CN" altLang="en-US" sz="2000" b="1" dirty="0"/>
              <a:t>（</a:t>
            </a:r>
            <a:r>
              <a:rPr lang="en-US" altLang="zh-CN" sz="2000" b="1" dirty="0"/>
              <a:t>7</a:t>
            </a:r>
            <a:r>
              <a:rPr lang="zh-CN" altLang="en-US" sz="2000" b="1" dirty="0"/>
              <a:t>）“洞口临边”无防护设施或安全设施不牢固、或已损坏未及时处理。</a:t>
            </a:r>
          </a:p>
          <a:p>
            <a:pPr marL="0" lvl="0" indent="0" eaLnBrk="1" hangingPunct="1">
              <a:spcBef>
                <a:spcPct val="0"/>
              </a:spcBef>
              <a:buNone/>
            </a:pPr>
            <a:r>
              <a:rPr lang="zh-CN" altLang="en-US" sz="2000" b="1" dirty="0"/>
              <a:t>（</a:t>
            </a:r>
            <a:r>
              <a:rPr lang="en-US" altLang="zh-CN" sz="2000" b="1" dirty="0"/>
              <a:t>8</a:t>
            </a:r>
            <a:r>
              <a:rPr lang="zh-CN" altLang="en-US" sz="2000" b="1" dirty="0"/>
              <a:t>）模板斜度超过</a:t>
            </a:r>
            <a:r>
              <a:rPr lang="en-US" altLang="zh-CN" sz="2000" b="1" dirty="0"/>
              <a:t>25°</a:t>
            </a:r>
            <a:r>
              <a:rPr lang="zh-CN" altLang="en-US" sz="2000" b="1" dirty="0"/>
              <a:t>，无防滑措施（特指连续梁模板）。</a:t>
            </a:r>
          </a:p>
          <a:p>
            <a:pPr marL="0" lvl="0" indent="0" eaLnBrk="1" hangingPunct="1">
              <a:spcBef>
                <a:spcPct val="0"/>
              </a:spcBef>
              <a:buNone/>
            </a:pPr>
            <a:endParaRPr lang="en-US" altLang="zh-CN" sz="2000" b="1" dirty="0"/>
          </a:p>
        </p:txBody>
      </p:sp>
      <p:sp>
        <p:nvSpPr>
          <p:cNvPr id="36868" name="Rectangle 2"/>
          <p:cNvSpPr>
            <a:spLocks noGrp="1" noChangeArrowheads="1"/>
          </p:cNvSpPr>
          <p:nvPr>
            <p:ph type="title"/>
          </p:nvPr>
        </p:nvSpPr>
        <p:spPr bwMode="auto">
          <a:xfrm>
            <a:off x="1016000" y="126999"/>
            <a:ext cx="5294630" cy="660400"/>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rPr>
              <a:t>十、高处坠落事故的原因</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p:nvPr/>
        </p:nvSpPr>
        <p:spPr>
          <a:xfrm>
            <a:off x="952500" y="762000"/>
            <a:ext cx="7239000" cy="2835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sym typeface="Arial" panose="020B0604020202020204" pitchFamily="34" charset="0"/>
              </a:rPr>
              <a:t>3</a:t>
            </a:r>
            <a:r>
              <a:rPr lang="zh-CN" altLang="en-US" sz="2000" b="1" dirty="0">
                <a:sym typeface="Arial" panose="020B0604020202020204" pitchFamily="34" charset="0"/>
              </a:rPr>
              <a:t>、环境的原因（</a:t>
            </a:r>
            <a:r>
              <a:rPr lang="en-US" altLang="zh-CN" sz="2000" b="1" dirty="0">
                <a:sym typeface="Arial" panose="020B0604020202020204" pitchFamily="34" charset="0"/>
              </a:rPr>
              <a:t>10</a:t>
            </a:r>
            <a:r>
              <a:rPr lang="zh-CN" altLang="en-US" sz="2000" b="1" dirty="0">
                <a:sym typeface="Arial" panose="020B0604020202020204" pitchFamily="34" charset="0"/>
              </a:rPr>
              <a:t>种）</a:t>
            </a:r>
            <a:endParaRPr lang="zh-CN" altLang="en-US" sz="2000" b="1" dirty="0"/>
          </a:p>
          <a:p>
            <a:pPr marL="0" lvl="0" indent="0" eaLnBrk="1" hangingPunct="1">
              <a:spcBef>
                <a:spcPct val="0"/>
              </a:spcBef>
              <a:buNone/>
            </a:pPr>
            <a:r>
              <a:rPr lang="en-US" altLang="zh-CN" sz="2000" b="1" dirty="0">
                <a:sym typeface="Arial" panose="020B0604020202020204" pitchFamily="34" charset="0"/>
              </a:rPr>
              <a:t>1</a:t>
            </a:r>
            <a:r>
              <a:rPr lang="zh-CN" altLang="en-US" sz="2000" b="1" dirty="0">
                <a:sym typeface="Arial" panose="020B0604020202020204" pitchFamily="34" charset="0"/>
              </a:rPr>
              <a:t>）阵风风力</a:t>
            </a:r>
            <a:r>
              <a:rPr lang="en-US" altLang="zh-CN" sz="2000" b="1" dirty="0">
                <a:sym typeface="Arial" panose="020B0604020202020204" pitchFamily="34" charset="0"/>
              </a:rPr>
              <a:t>5</a:t>
            </a:r>
            <a:r>
              <a:rPr lang="zh-CN" altLang="en-US" sz="2000" b="1" dirty="0">
                <a:sym typeface="Arial" panose="020B0604020202020204" pitchFamily="34" charset="0"/>
              </a:rPr>
              <a:t>级（风速</a:t>
            </a:r>
            <a:r>
              <a:rPr lang="en-US" altLang="zh-CN" sz="2000" b="1" dirty="0">
                <a:sym typeface="Arial" panose="020B0604020202020204" pitchFamily="34" charset="0"/>
              </a:rPr>
              <a:t>8.0m/s</a:t>
            </a:r>
            <a:r>
              <a:rPr lang="zh-CN" altLang="en-US" sz="2000" b="1" dirty="0">
                <a:sym typeface="Arial" panose="020B0604020202020204" pitchFamily="34" charset="0"/>
              </a:rPr>
              <a:t>）以上；</a:t>
            </a:r>
            <a:endParaRPr lang="zh-CN" altLang="en-US" sz="2000" b="1" dirty="0"/>
          </a:p>
          <a:p>
            <a:pPr marL="0" lvl="0" indent="0" eaLnBrk="1" hangingPunct="1">
              <a:spcBef>
                <a:spcPct val="0"/>
              </a:spcBef>
              <a:buNone/>
            </a:pPr>
            <a:r>
              <a:rPr lang="en-US" altLang="zh-CN" sz="2000" b="1" dirty="0">
                <a:sym typeface="Arial" panose="020B0604020202020204" pitchFamily="34" charset="0"/>
              </a:rPr>
              <a:t>2</a:t>
            </a:r>
            <a:r>
              <a:rPr lang="zh-CN" altLang="en-US" sz="2000" b="1" dirty="0">
                <a:sym typeface="Arial" panose="020B0604020202020204" pitchFamily="34" charset="0"/>
              </a:rPr>
              <a:t>）</a:t>
            </a:r>
            <a:r>
              <a:rPr lang="en-US" altLang="zh-CN" sz="2000" b="1" dirty="0">
                <a:sym typeface="Arial" panose="020B0604020202020204" pitchFamily="34" charset="0"/>
              </a:rPr>
              <a:t>GB/T4200-2008</a:t>
            </a:r>
            <a:r>
              <a:rPr lang="zh-CN" altLang="en-US" sz="2000" b="1" dirty="0">
                <a:sym typeface="Arial" panose="020B0604020202020204" pitchFamily="34" charset="0"/>
              </a:rPr>
              <a:t>规定的</a:t>
            </a:r>
            <a:r>
              <a:rPr lang="en-US" altLang="zh-CN" sz="2000" b="1" dirty="0">
                <a:sym typeface="Arial" panose="020B0604020202020204" pitchFamily="34" charset="0"/>
              </a:rPr>
              <a:t>Ⅱ</a:t>
            </a:r>
            <a:r>
              <a:rPr lang="zh-CN" altLang="en-US" sz="2000" b="1" dirty="0">
                <a:sym typeface="Arial" panose="020B0604020202020204" pitchFamily="34" charset="0"/>
              </a:rPr>
              <a:t>级或</a:t>
            </a:r>
            <a:r>
              <a:rPr lang="en-US" altLang="zh-CN" sz="2000" b="1" dirty="0">
                <a:sym typeface="Arial" panose="020B0604020202020204" pitchFamily="34" charset="0"/>
              </a:rPr>
              <a:t>Ⅱ</a:t>
            </a:r>
            <a:r>
              <a:rPr lang="zh-CN" altLang="en-US" sz="2000" b="1" dirty="0">
                <a:sym typeface="Arial" panose="020B0604020202020204" pitchFamily="34" charset="0"/>
              </a:rPr>
              <a:t>级以上的高温作业；</a:t>
            </a:r>
            <a:endParaRPr lang="zh-CN" altLang="en-US" sz="2000" b="1" dirty="0"/>
          </a:p>
          <a:p>
            <a:pPr marL="0" lvl="0" indent="0" eaLnBrk="1" hangingPunct="1">
              <a:spcBef>
                <a:spcPct val="0"/>
              </a:spcBef>
              <a:buNone/>
            </a:pPr>
            <a:r>
              <a:rPr lang="en-US" altLang="zh-CN" sz="2000" b="1" dirty="0">
                <a:sym typeface="Arial" panose="020B0604020202020204" pitchFamily="34" charset="0"/>
              </a:rPr>
              <a:t>3</a:t>
            </a:r>
            <a:r>
              <a:rPr lang="zh-CN" altLang="en-US" sz="2000" b="1" dirty="0">
                <a:sym typeface="Arial" panose="020B0604020202020204" pitchFamily="34" charset="0"/>
              </a:rPr>
              <a:t>）平均气温等于或低于</a:t>
            </a:r>
            <a:r>
              <a:rPr lang="en-US" altLang="zh-CN" sz="2000" b="1" dirty="0">
                <a:sym typeface="Arial" panose="020B0604020202020204" pitchFamily="34" charset="0"/>
              </a:rPr>
              <a:t>5℃</a:t>
            </a:r>
            <a:r>
              <a:rPr lang="zh-CN" altLang="en-US" sz="2000" b="1" dirty="0">
                <a:sym typeface="Arial" panose="020B0604020202020204" pitchFamily="34" charset="0"/>
              </a:rPr>
              <a:t>的作业环境；</a:t>
            </a:r>
            <a:endParaRPr lang="zh-CN" altLang="en-US" sz="2000" b="1" dirty="0"/>
          </a:p>
          <a:p>
            <a:pPr marL="0" lvl="0" indent="0" eaLnBrk="1" hangingPunct="1">
              <a:spcBef>
                <a:spcPct val="0"/>
              </a:spcBef>
              <a:buNone/>
            </a:pPr>
            <a:r>
              <a:rPr lang="en-US" altLang="zh-CN" sz="2000" b="1" dirty="0">
                <a:sym typeface="Arial" panose="020B0604020202020204" pitchFamily="34" charset="0"/>
              </a:rPr>
              <a:t>4</a:t>
            </a:r>
            <a:r>
              <a:rPr lang="zh-CN" altLang="en-US" sz="2000" b="1" dirty="0">
                <a:sym typeface="Arial" panose="020B0604020202020204" pitchFamily="34" charset="0"/>
              </a:rPr>
              <a:t>）接触冷水温度等于或低于</a:t>
            </a:r>
            <a:r>
              <a:rPr lang="en-US" altLang="zh-CN" sz="2000" b="1" dirty="0">
                <a:sym typeface="Arial" panose="020B0604020202020204" pitchFamily="34" charset="0"/>
              </a:rPr>
              <a:t>12℃</a:t>
            </a:r>
            <a:r>
              <a:rPr lang="zh-CN" altLang="en-US" sz="2000" b="1" dirty="0">
                <a:sym typeface="Arial" panose="020B0604020202020204" pitchFamily="34" charset="0"/>
              </a:rPr>
              <a:t>的作业；</a:t>
            </a:r>
            <a:endParaRPr lang="zh-CN" altLang="en-US" sz="2000" b="1" dirty="0"/>
          </a:p>
          <a:p>
            <a:pPr marL="0" lvl="0" indent="0" eaLnBrk="1" hangingPunct="1">
              <a:spcBef>
                <a:spcPct val="0"/>
              </a:spcBef>
              <a:buNone/>
            </a:pPr>
            <a:r>
              <a:rPr lang="en-US" altLang="zh-CN" sz="2000" b="1" dirty="0">
                <a:sym typeface="Arial" panose="020B0604020202020204" pitchFamily="34" charset="0"/>
              </a:rPr>
              <a:t>5</a:t>
            </a:r>
            <a:r>
              <a:rPr lang="zh-CN" altLang="en-US" sz="2000" b="1" dirty="0">
                <a:sym typeface="Arial" panose="020B0604020202020204" pitchFamily="34" charset="0"/>
              </a:rPr>
              <a:t>）作业场所有冰、雪、霜、水、油等易滑物；</a:t>
            </a:r>
            <a:endParaRPr lang="zh-CN" altLang="en-US" sz="2000" b="1" dirty="0"/>
          </a:p>
          <a:p>
            <a:pPr marL="0" lvl="0" indent="0" eaLnBrk="1" hangingPunct="1">
              <a:spcBef>
                <a:spcPct val="0"/>
              </a:spcBef>
              <a:buNone/>
            </a:pPr>
            <a:r>
              <a:rPr lang="en-US" altLang="zh-CN" sz="2000" b="1" dirty="0">
                <a:sym typeface="Arial" panose="020B0604020202020204" pitchFamily="34" charset="0"/>
              </a:rPr>
              <a:t>6</a:t>
            </a:r>
            <a:r>
              <a:rPr lang="zh-CN" altLang="en-US" sz="2000" b="1" dirty="0">
                <a:sym typeface="Arial" panose="020B0604020202020204" pitchFamily="34" charset="0"/>
              </a:rPr>
              <a:t>）作业场所光线不足，能见度差；</a:t>
            </a:r>
            <a:endParaRPr lang="zh-CN" altLang="en-US" sz="2000" b="1" dirty="0"/>
          </a:p>
          <a:p>
            <a:pPr marL="0" lvl="0" indent="0" eaLnBrk="1" hangingPunct="1">
              <a:spcBef>
                <a:spcPct val="0"/>
              </a:spcBef>
              <a:buNone/>
            </a:pPr>
            <a:r>
              <a:rPr lang="en-US" altLang="zh-CN" sz="2000" b="1" dirty="0">
                <a:sym typeface="Arial" panose="020B0604020202020204" pitchFamily="34" charset="0"/>
              </a:rPr>
              <a:t>7</a:t>
            </a:r>
            <a:r>
              <a:rPr lang="zh-CN" altLang="en-US" sz="2000" b="1" dirty="0">
                <a:sym typeface="Arial" panose="020B0604020202020204" pitchFamily="34" charset="0"/>
              </a:rPr>
              <a:t>）作业活动范围与危险电压带电体的距离小于安全距离。</a:t>
            </a:r>
            <a:endParaRPr lang="zh-CN" altLang="en-US" sz="2000" b="1" dirty="0"/>
          </a:p>
          <a:p>
            <a:pPr marL="0" lvl="0" indent="0" eaLnBrk="1" hangingPunct="1">
              <a:spcBef>
                <a:spcPct val="0"/>
              </a:spcBef>
              <a:buNone/>
            </a:pPr>
            <a:endParaRPr lang="en-US" altLang="zh-CN" sz="2000" b="1" dirty="0"/>
          </a:p>
        </p:txBody>
      </p:sp>
      <p:sp>
        <p:nvSpPr>
          <p:cNvPr id="36868" name="Rectangle 2"/>
          <p:cNvSpPr>
            <a:spLocks noGrp="1" noChangeArrowheads="1"/>
          </p:cNvSpPr>
          <p:nvPr>
            <p:ph type="title"/>
          </p:nvPr>
        </p:nvSpPr>
        <p:spPr bwMode="auto">
          <a:xfrm>
            <a:off x="1016000" y="126999"/>
            <a:ext cx="5294630" cy="660400"/>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rPr>
              <a:t>十、高处坠落事故的原因</a:t>
            </a:r>
          </a:p>
        </p:txBody>
      </p:sp>
      <p:pic>
        <p:nvPicPr>
          <p:cNvPr id="65540" name="Picture 35" descr="2005060112">
            <a:hlinkClick r:id="rId2"/>
          </p:cNvPr>
          <p:cNvPicPr>
            <a:picLocks noChangeAspect="1"/>
          </p:cNvPicPr>
          <p:nvPr/>
        </p:nvPicPr>
        <p:blipFill>
          <a:blip r:embed="rId3"/>
          <a:stretch>
            <a:fillRect/>
          </a:stretch>
        </p:blipFill>
        <p:spPr>
          <a:xfrm>
            <a:off x="2616200" y="3390900"/>
            <a:ext cx="1587500" cy="1905000"/>
          </a:xfrm>
          <a:prstGeom prst="rect">
            <a:avLst/>
          </a:prstGeom>
          <a:noFill/>
          <a:ln w="9525">
            <a:noFill/>
          </a:ln>
        </p:spPr>
      </p:pic>
      <p:pic>
        <p:nvPicPr>
          <p:cNvPr id="65541" name="Picture 36" descr="sdian"/>
          <p:cNvPicPr>
            <a:picLocks noChangeAspect="1"/>
          </p:cNvPicPr>
          <p:nvPr/>
        </p:nvPicPr>
        <p:blipFill>
          <a:blip r:embed="rId4"/>
          <a:stretch>
            <a:fillRect/>
          </a:stretch>
        </p:blipFill>
        <p:spPr>
          <a:xfrm>
            <a:off x="4330700" y="3390900"/>
            <a:ext cx="1587500" cy="1968500"/>
          </a:xfrm>
          <a:prstGeom prst="rect">
            <a:avLst/>
          </a:prstGeom>
          <a:noFill/>
          <a:ln w="9525">
            <a:noFill/>
          </a:ln>
        </p:spPr>
      </p:pic>
      <p:pic>
        <p:nvPicPr>
          <p:cNvPr id="65542" name="Picture 37"/>
          <p:cNvPicPr>
            <a:picLocks noChangeAspect="1"/>
          </p:cNvPicPr>
          <p:nvPr/>
        </p:nvPicPr>
        <p:blipFill>
          <a:blip r:embed="rId5"/>
          <a:srcRect t="50075"/>
          <a:stretch>
            <a:fillRect/>
          </a:stretch>
        </p:blipFill>
        <p:spPr>
          <a:xfrm>
            <a:off x="6172200" y="3390900"/>
            <a:ext cx="1714500" cy="1984375"/>
          </a:xfrm>
          <a:prstGeom prst="rect">
            <a:avLst/>
          </a:prstGeom>
          <a:noFill/>
          <a:ln w="9525">
            <a:noFill/>
          </a:ln>
        </p:spPr>
      </p:pic>
      <p:pic>
        <p:nvPicPr>
          <p:cNvPr id="65543" name="Picture 38" descr="65"/>
          <p:cNvPicPr>
            <a:picLocks noChangeAspect="1"/>
          </p:cNvPicPr>
          <p:nvPr/>
        </p:nvPicPr>
        <p:blipFill>
          <a:blip r:embed="rId6"/>
          <a:stretch>
            <a:fillRect/>
          </a:stretch>
        </p:blipFill>
        <p:spPr>
          <a:xfrm>
            <a:off x="711200" y="3390900"/>
            <a:ext cx="1778000" cy="1905000"/>
          </a:xfrm>
          <a:prstGeom prst="rect">
            <a:avLst/>
          </a:prstGeom>
          <a:noFill/>
          <a:ln w="9525">
            <a:noFill/>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p:nvPr/>
        </p:nvSpPr>
        <p:spPr>
          <a:xfrm>
            <a:off x="952500" y="762000"/>
            <a:ext cx="7239000" cy="1920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sym typeface="Arial" panose="020B0604020202020204" pitchFamily="34" charset="0"/>
              </a:rPr>
              <a:t>3</a:t>
            </a:r>
            <a:r>
              <a:rPr lang="zh-CN" altLang="en-US" sz="2000" b="1" dirty="0">
                <a:sym typeface="Arial" panose="020B0604020202020204" pitchFamily="34" charset="0"/>
              </a:rPr>
              <a:t>、环境的原因（</a:t>
            </a:r>
            <a:r>
              <a:rPr lang="en-US" altLang="zh-CN" sz="2000" b="1" dirty="0">
                <a:sym typeface="Arial" panose="020B0604020202020204" pitchFamily="34" charset="0"/>
              </a:rPr>
              <a:t>10</a:t>
            </a:r>
            <a:r>
              <a:rPr lang="zh-CN" altLang="en-US" sz="2000" b="1" dirty="0">
                <a:sym typeface="Arial" panose="020B0604020202020204" pitchFamily="34" charset="0"/>
              </a:rPr>
              <a:t>种） </a:t>
            </a:r>
            <a:endParaRPr lang="zh-CN" altLang="en-US" sz="2000" b="1" dirty="0"/>
          </a:p>
          <a:p>
            <a:pPr marL="0" lvl="0" indent="0" eaLnBrk="1" hangingPunct="1">
              <a:spcBef>
                <a:spcPct val="0"/>
              </a:spcBef>
              <a:buNone/>
            </a:pPr>
            <a:r>
              <a:rPr lang="en-US" altLang="zh-CN" sz="2000" b="1" dirty="0">
                <a:sym typeface="Arial" panose="020B0604020202020204" pitchFamily="34" charset="0"/>
              </a:rPr>
              <a:t>8</a:t>
            </a:r>
            <a:r>
              <a:rPr lang="zh-CN" altLang="en-US" sz="2000" b="1" dirty="0">
                <a:sym typeface="Arial" panose="020B0604020202020204" pitchFamily="34" charset="0"/>
              </a:rPr>
              <a:t>）摆动，立足处不是平面或只有很小的平面，即任一边小于</a:t>
            </a:r>
            <a:r>
              <a:rPr lang="en-US" altLang="zh-CN" sz="2000" b="1" dirty="0">
                <a:sym typeface="Arial" panose="020B0604020202020204" pitchFamily="34" charset="0"/>
              </a:rPr>
              <a:t>500mm</a:t>
            </a:r>
            <a:r>
              <a:rPr lang="zh-CN" altLang="en-US" sz="2000" b="1" dirty="0">
                <a:sym typeface="Arial" panose="020B0604020202020204" pitchFamily="34" charset="0"/>
              </a:rPr>
              <a:t>的矩形平面、直径小于</a:t>
            </a:r>
            <a:r>
              <a:rPr lang="en-US" altLang="zh-CN" sz="2000" b="1" dirty="0">
                <a:sym typeface="Arial" panose="020B0604020202020204" pitchFamily="34" charset="0"/>
              </a:rPr>
              <a:t>500mm</a:t>
            </a:r>
            <a:r>
              <a:rPr lang="zh-CN" altLang="en-US" sz="2000" b="1" dirty="0">
                <a:sym typeface="Arial" panose="020B0604020202020204" pitchFamily="34" charset="0"/>
              </a:rPr>
              <a:t>的圆形平面或具有类似尺寸的其它形状的平面，致使作业者无法维持正常姿势；</a:t>
            </a:r>
            <a:endParaRPr lang="zh-CN" altLang="en-US" sz="2000" b="1" dirty="0"/>
          </a:p>
          <a:p>
            <a:pPr marL="0" lvl="0" indent="0" eaLnBrk="1" hangingPunct="1">
              <a:spcBef>
                <a:spcPct val="0"/>
              </a:spcBef>
              <a:buNone/>
            </a:pPr>
            <a:r>
              <a:rPr lang="en-US" altLang="zh-CN" sz="2000" b="1" dirty="0">
                <a:sym typeface="Arial" panose="020B0604020202020204" pitchFamily="34" charset="0"/>
              </a:rPr>
              <a:t>9</a:t>
            </a:r>
            <a:r>
              <a:rPr lang="zh-CN" altLang="en-US" sz="2000" b="1" dirty="0">
                <a:sym typeface="Arial" panose="020B0604020202020204" pitchFamily="34" charset="0"/>
              </a:rPr>
              <a:t>）</a:t>
            </a:r>
            <a:r>
              <a:rPr lang="en-US" altLang="zh-CN" sz="2000" b="1" dirty="0">
                <a:sym typeface="Arial" panose="020B0604020202020204" pitchFamily="34" charset="0"/>
              </a:rPr>
              <a:t>GB3869-1997</a:t>
            </a:r>
            <a:r>
              <a:rPr lang="zh-CN" altLang="en-US" sz="2000" b="1" dirty="0">
                <a:sym typeface="Arial" panose="020B0604020202020204" pitchFamily="34" charset="0"/>
              </a:rPr>
              <a:t>规定的</a:t>
            </a:r>
            <a:r>
              <a:rPr lang="en-US" altLang="zh-CN" sz="2000" b="1" dirty="0">
                <a:sym typeface="Arial" panose="020B0604020202020204" pitchFamily="34" charset="0"/>
              </a:rPr>
              <a:t>Ⅲ</a:t>
            </a:r>
            <a:r>
              <a:rPr lang="zh-CN" altLang="en-US" sz="2000" b="1" dirty="0">
                <a:sym typeface="Arial" panose="020B0604020202020204" pitchFamily="34" charset="0"/>
              </a:rPr>
              <a:t>级或</a:t>
            </a:r>
            <a:r>
              <a:rPr lang="en-US" altLang="zh-CN" sz="2000" b="1" dirty="0">
                <a:sym typeface="Arial" panose="020B0604020202020204" pitchFamily="34" charset="0"/>
              </a:rPr>
              <a:t>Ⅲ</a:t>
            </a:r>
            <a:r>
              <a:rPr lang="zh-CN" altLang="en-US" sz="2000" b="1" dirty="0">
                <a:sym typeface="Arial" panose="020B0604020202020204" pitchFamily="34" charset="0"/>
              </a:rPr>
              <a:t>级以上的劳动强度；</a:t>
            </a:r>
            <a:endParaRPr lang="zh-CN" altLang="en-US" sz="2000" b="1" dirty="0"/>
          </a:p>
          <a:p>
            <a:pPr marL="0" lvl="0" indent="0" eaLnBrk="1" hangingPunct="1">
              <a:spcBef>
                <a:spcPct val="0"/>
              </a:spcBef>
              <a:buNone/>
            </a:pPr>
            <a:r>
              <a:rPr lang="en-US" altLang="zh-CN" sz="2000" b="1" dirty="0">
                <a:sym typeface="Arial" panose="020B0604020202020204" pitchFamily="34" charset="0"/>
              </a:rPr>
              <a:t>10</a:t>
            </a:r>
            <a:r>
              <a:rPr lang="zh-CN" altLang="en-US" sz="2000" b="1" dirty="0">
                <a:sym typeface="Arial" panose="020B0604020202020204" pitchFamily="34" charset="0"/>
              </a:rPr>
              <a:t>）存在有毒气体或空气中氧含量低于</a:t>
            </a:r>
            <a:r>
              <a:rPr lang="en-US" altLang="zh-CN" sz="2000" b="1" dirty="0">
                <a:sym typeface="Arial" panose="020B0604020202020204" pitchFamily="34" charset="0"/>
              </a:rPr>
              <a:t>0.195</a:t>
            </a:r>
            <a:r>
              <a:rPr lang="zh-CN" altLang="en-US" sz="2000" b="1" dirty="0">
                <a:sym typeface="Arial" panose="020B0604020202020204" pitchFamily="34" charset="0"/>
              </a:rPr>
              <a:t>的作业环境；</a:t>
            </a:r>
            <a:endParaRPr lang="en-US" altLang="zh-CN" sz="2000" b="1" dirty="0"/>
          </a:p>
        </p:txBody>
      </p:sp>
      <p:sp>
        <p:nvSpPr>
          <p:cNvPr id="36868" name="Rectangle 2"/>
          <p:cNvSpPr>
            <a:spLocks noGrp="1" noChangeArrowheads="1"/>
          </p:cNvSpPr>
          <p:nvPr>
            <p:ph type="title"/>
          </p:nvPr>
        </p:nvSpPr>
        <p:spPr bwMode="auto">
          <a:xfrm>
            <a:off x="990600" y="114300"/>
            <a:ext cx="5294630" cy="660400"/>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rPr>
              <a:t>十、高处坠落事故的原因</a:t>
            </a:r>
          </a:p>
        </p:txBody>
      </p:sp>
      <p:pic>
        <p:nvPicPr>
          <p:cNvPr id="66564" name="Picture 7"/>
          <p:cNvPicPr>
            <a:picLocks noChangeAspect="1"/>
          </p:cNvPicPr>
          <p:nvPr/>
        </p:nvPicPr>
        <p:blipFill>
          <a:blip r:embed="rId2"/>
          <a:stretch>
            <a:fillRect/>
          </a:stretch>
        </p:blipFill>
        <p:spPr>
          <a:xfrm rot="5400000">
            <a:off x="571500" y="3048000"/>
            <a:ext cx="2857500" cy="2095500"/>
          </a:xfrm>
          <a:prstGeom prst="rect">
            <a:avLst/>
          </a:prstGeom>
          <a:noFill/>
          <a:ln w="9525">
            <a:noFill/>
          </a:ln>
        </p:spPr>
      </p:pic>
      <p:pic>
        <p:nvPicPr>
          <p:cNvPr id="66565" name="Picture 33" descr="finalfall"/>
          <p:cNvPicPr>
            <a:picLocks noChangeAspect="1"/>
          </p:cNvPicPr>
          <p:nvPr/>
        </p:nvPicPr>
        <p:blipFill>
          <a:blip r:embed="rId3"/>
          <a:stretch>
            <a:fillRect/>
          </a:stretch>
        </p:blipFill>
        <p:spPr>
          <a:xfrm>
            <a:off x="3048000" y="2667000"/>
            <a:ext cx="2413000" cy="2857500"/>
          </a:xfrm>
          <a:prstGeom prst="rect">
            <a:avLst/>
          </a:prstGeom>
          <a:noFill/>
          <a:ln w="9525">
            <a:noFill/>
          </a:ln>
        </p:spPr>
      </p:pic>
      <p:pic>
        <p:nvPicPr>
          <p:cNvPr id="66566" name="Picture 34" descr="Fig b"/>
          <p:cNvPicPr>
            <a:picLocks noChangeAspect="1"/>
          </p:cNvPicPr>
          <p:nvPr/>
        </p:nvPicPr>
        <p:blipFill>
          <a:blip r:embed="rId4"/>
          <a:stretch>
            <a:fillRect/>
          </a:stretch>
        </p:blipFill>
        <p:spPr>
          <a:xfrm>
            <a:off x="5524500" y="2667000"/>
            <a:ext cx="2603500" cy="2827338"/>
          </a:xfrm>
          <a:prstGeom prst="rect">
            <a:avLst/>
          </a:prstGeom>
          <a:noFill/>
          <a:ln w="9525" cap="flat" cmpd="sng">
            <a:solidFill>
              <a:schemeClr val="tx1"/>
            </a:solidFill>
            <a:prstDash val="solid"/>
            <a:miter/>
            <a:headEnd type="none" w="med" len="med"/>
            <a:tailEnd type="none" w="med" len="me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p:nvPr/>
        </p:nvSpPr>
        <p:spPr>
          <a:xfrm>
            <a:off x="952500" y="762000"/>
            <a:ext cx="7239000" cy="40941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t>4</a:t>
            </a:r>
            <a:r>
              <a:rPr lang="zh-CN" altLang="en-US" sz="2000" b="1" dirty="0"/>
              <a:t>、管理不善或管理缺陷</a:t>
            </a:r>
          </a:p>
          <a:p>
            <a:pPr marL="0" lvl="0" indent="0" eaLnBrk="1" hangingPunct="1">
              <a:spcBef>
                <a:spcPct val="0"/>
              </a:spcBef>
              <a:buNone/>
            </a:pPr>
            <a:r>
              <a:rPr lang="zh-CN" altLang="en-US" sz="2000" b="1" dirty="0"/>
              <a:t>（</a:t>
            </a:r>
            <a:r>
              <a:rPr lang="en-US" altLang="zh-CN" sz="2000" b="1" dirty="0"/>
              <a:t>1</a:t>
            </a:r>
            <a:r>
              <a:rPr lang="zh-CN" altLang="en-US" sz="2000" b="1" dirty="0"/>
              <a:t>）选派有高处作业禁忌症的人员进行高处作业。</a:t>
            </a:r>
          </a:p>
          <a:p>
            <a:pPr marL="0" lvl="0" indent="0" eaLnBrk="1" hangingPunct="1">
              <a:spcBef>
                <a:spcPct val="0"/>
              </a:spcBef>
              <a:buNone/>
            </a:pPr>
            <a:r>
              <a:rPr lang="zh-CN" altLang="en-US" sz="2000" b="1" dirty="0"/>
              <a:t>（</a:t>
            </a:r>
            <a:r>
              <a:rPr lang="en-US" altLang="zh-CN" sz="2000" b="1" dirty="0"/>
              <a:t>2</a:t>
            </a:r>
            <a:r>
              <a:rPr lang="zh-CN" altLang="en-US" sz="2000" b="1" dirty="0"/>
              <a:t>）高处作业人员无证上岗或缺乏必要的安全技术知识培训。</a:t>
            </a:r>
          </a:p>
          <a:p>
            <a:pPr marL="0" lvl="0" indent="0" eaLnBrk="1" hangingPunct="1">
              <a:spcBef>
                <a:spcPct val="0"/>
              </a:spcBef>
              <a:buNone/>
            </a:pPr>
            <a:r>
              <a:rPr lang="zh-CN" altLang="en-US" sz="2000" b="1" dirty="0"/>
              <a:t>（</a:t>
            </a:r>
            <a:r>
              <a:rPr lang="en-US" altLang="zh-CN" sz="2000" b="1" dirty="0"/>
              <a:t>3</a:t>
            </a:r>
            <a:r>
              <a:rPr lang="zh-CN" altLang="en-US" sz="2000" b="1" dirty="0"/>
              <a:t>）生产组织过程不合理，存在交叉作业或超时作业现象。</a:t>
            </a:r>
          </a:p>
          <a:p>
            <a:pPr marL="0" lvl="0" indent="0" eaLnBrk="1" hangingPunct="1">
              <a:spcBef>
                <a:spcPct val="0"/>
              </a:spcBef>
              <a:buNone/>
            </a:pPr>
            <a:r>
              <a:rPr lang="zh-CN" altLang="en-US" sz="2000" b="1" dirty="0"/>
              <a:t>（</a:t>
            </a:r>
            <a:r>
              <a:rPr lang="en-US" altLang="zh-CN" sz="2000" b="1" dirty="0"/>
              <a:t>4</a:t>
            </a:r>
            <a:r>
              <a:rPr lang="zh-CN" altLang="en-US" sz="2000" b="1" dirty="0"/>
              <a:t>）未配备适合的高处作业设备设施以及防护用品。</a:t>
            </a:r>
          </a:p>
          <a:p>
            <a:pPr marL="0" lvl="0" indent="0" eaLnBrk="1" hangingPunct="1">
              <a:spcBef>
                <a:spcPct val="0"/>
              </a:spcBef>
              <a:buNone/>
            </a:pPr>
            <a:r>
              <a:rPr lang="zh-CN" altLang="en-US" sz="2000" b="1" dirty="0"/>
              <a:t>（</a:t>
            </a:r>
            <a:r>
              <a:rPr lang="en-US" altLang="zh-CN" sz="2000" b="1" dirty="0"/>
              <a:t>5</a:t>
            </a:r>
            <a:r>
              <a:rPr lang="zh-CN" altLang="en-US" sz="2000" b="1" dirty="0"/>
              <a:t>）高处作业安全管理规章制度及岗位安全责任制未建立或不完善，没有或未制定高处作业设备设施、安全设施、防护用品操作规程和使用规范。</a:t>
            </a:r>
          </a:p>
          <a:p>
            <a:pPr marL="0" lvl="0" indent="0" eaLnBrk="1" hangingPunct="1">
              <a:spcBef>
                <a:spcPct val="0"/>
              </a:spcBef>
              <a:buNone/>
            </a:pPr>
            <a:r>
              <a:rPr lang="zh-CN" altLang="en-US" sz="2000" b="1" dirty="0"/>
              <a:t>（</a:t>
            </a:r>
            <a:r>
              <a:rPr lang="en-US" altLang="zh-CN" sz="2000" b="1" dirty="0"/>
              <a:t>6</a:t>
            </a:r>
            <a:r>
              <a:rPr lang="zh-CN" altLang="en-US" sz="2000" b="1" dirty="0"/>
              <a:t>）高处作业施工现场未安排安全管理人员，未对高处作业现场进行有效的监控。</a:t>
            </a:r>
          </a:p>
          <a:p>
            <a:pPr marL="0" lvl="0" indent="0" eaLnBrk="1" hangingPunct="1">
              <a:spcBef>
                <a:spcPct val="0"/>
              </a:spcBef>
              <a:buNone/>
            </a:pPr>
            <a:r>
              <a:rPr lang="zh-CN" altLang="en-US" sz="2000" b="1" dirty="0"/>
              <a:t>（</a:t>
            </a:r>
            <a:r>
              <a:rPr lang="en-US" altLang="zh-CN" sz="2000" b="1" dirty="0"/>
              <a:t>7</a:t>
            </a:r>
            <a:r>
              <a:rPr lang="zh-CN" altLang="en-US" sz="2000" b="1" dirty="0"/>
              <a:t>）高处作业现场无警示标识。</a:t>
            </a:r>
          </a:p>
          <a:p>
            <a:pPr marL="0" lvl="0" indent="0" eaLnBrk="1" hangingPunct="1">
              <a:spcBef>
                <a:spcPct val="0"/>
              </a:spcBef>
              <a:buNone/>
            </a:pPr>
            <a:r>
              <a:rPr lang="zh-CN" altLang="en-US" sz="2000" b="1" dirty="0"/>
              <a:t>（</a:t>
            </a:r>
            <a:r>
              <a:rPr lang="en-US" altLang="zh-CN" sz="2000" b="1" dirty="0"/>
              <a:t>8</a:t>
            </a:r>
            <a:r>
              <a:rPr lang="zh-CN" altLang="en-US" sz="2000" b="1" dirty="0"/>
              <a:t>）未对高处作业现场进行定期安全检查，未及时投入资金组织整改发现的隐患。</a:t>
            </a:r>
          </a:p>
        </p:txBody>
      </p:sp>
      <p:sp>
        <p:nvSpPr>
          <p:cNvPr id="39940" name="Rectangle 2"/>
          <p:cNvSpPr>
            <a:spLocks noGrp="1" noChangeArrowheads="1"/>
          </p:cNvSpPr>
          <p:nvPr>
            <p:ph type="title"/>
          </p:nvPr>
        </p:nvSpPr>
        <p:spPr bwMode="auto">
          <a:xfrm>
            <a:off x="1016000" y="126999"/>
            <a:ext cx="5247005" cy="660400"/>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黑体" panose="02010609060101010101" pitchFamily="49" charset="-122"/>
                <a:ea typeface="黑体" panose="02010609060101010101" pitchFamily="49" charset="-122"/>
                <a:cs typeface="+mj-cs"/>
              </a:rPr>
              <a:t>十、高处坠落事故的原因</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p:nvPr/>
        </p:nvSpPr>
        <p:spPr>
          <a:xfrm>
            <a:off x="1333500" y="2794000"/>
            <a:ext cx="3683000" cy="21590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zh-CN" sz="1500" dirty="0"/>
          </a:p>
        </p:txBody>
      </p:sp>
      <p:sp>
        <p:nvSpPr>
          <p:cNvPr id="40963" name="Rectangle 2"/>
          <p:cNvSpPr>
            <a:spLocks noGrp="1" noChangeArrowheads="1"/>
          </p:cNvSpPr>
          <p:nvPr>
            <p:ph type="title"/>
          </p:nvPr>
        </p:nvSpPr>
        <p:spPr bwMode="auto">
          <a:xfrm>
            <a:off x="1269999" y="0"/>
            <a:ext cx="6291789" cy="533135"/>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十一、高处作业的风险管理</a:t>
            </a:r>
          </a:p>
        </p:txBody>
      </p:sp>
      <p:sp>
        <p:nvSpPr>
          <p:cNvPr id="68612" name="Text Box 3"/>
          <p:cNvSpPr txBox="1"/>
          <p:nvPr/>
        </p:nvSpPr>
        <p:spPr>
          <a:xfrm>
            <a:off x="952500" y="635000"/>
            <a:ext cx="71755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t>       </a:t>
            </a:r>
            <a:r>
              <a:rPr lang="zh-CN" altLang="en-US" sz="2000" b="1" dirty="0"/>
              <a:t>高处作业的风险管理（全面）</a:t>
            </a:r>
            <a:r>
              <a:rPr lang="en-US" altLang="zh-CN" sz="2000" b="1" dirty="0"/>
              <a:t>(GBT 24353-2009 </a:t>
            </a:r>
            <a:r>
              <a:rPr lang="zh-CN" altLang="en-US" sz="2000" b="1" dirty="0"/>
              <a:t>风险管理 原则与实施指南</a:t>
            </a:r>
            <a:r>
              <a:rPr lang="en-US" altLang="zh-CN" sz="2000" b="1" dirty="0"/>
              <a:t>)</a:t>
            </a:r>
          </a:p>
          <a:p>
            <a:pPr marL="0" lvl="0" indent="0" eaLnBrk="1" hangingPunct="1">
              <a:spcBef>
                <a:spcPct val="0"/>
              </a:spcBef>
              <a:buNone/>
            </a:pPr>
            <a:r>
              <a:rPr lang="en-US" altLang="zh-CN" sz="2000" b="1" dirty="0"/>
              <a:t>      </a:t>
            </a:r>
            <a:r>
              <a:rPr lang="zh-CN" altLang="en-US" sz="2000" b="1" dirty="0"/>
              <a:t>危害因素辨识可参照</a:t>
            </a:r>
            <a:r>
              <a:rPr lang="en-US" altLang="zh-CN" sz="2000" b="1" dirty="0"/>
              <a:t>GBT 13861-2009 </a:t>
            </a:r>
            <a:r>
              <a:rPr lang="zh-CN" altLang="en-US" sz="2000" b="1" dirty="0"/>
              <a:t>生产过程危险和有害因素分类与代码（人、物、环境、管理因素）</a:t>
            </a:r>
          </a:p>
        </p:txBody>
      </p:sp>
      <p:pic>
        <p:nvPicPr>
          <p:cNvPr id="68613" name="Picture 29" descr="num11"/>
          <p:cNvPicPr>
            <a:picLocks noChangeAspect="1"/>
          </p:cNvPicPr>
          <p:nvPr/>
        </p:nvPicPr>
        <p:blipFill>
          <a:blip r:embed="rId2"/>
          <a:stretch>
            <a:fillRect/>
          </a:stretch>
        </p:blipFill>
        <p:spPr>
          <a:xfrm>
            <a:off x="6667500" y="4254500"/>
            <a:ext cx="1531938" cy="1282700"/>
          </a:xfrm>
          <a:prstGeom prst="rect">
            <a:avLst/>
          </a:prstGeom>
          <a:noFill/>
          <a:ln w="9525">
            <a:noFill/>
          </a:ln>
        </p:spPr>
      </p:pic>
      <p:sp>
        <p:nvSpPr>
          <p:cNvPr id="68614" name="Rectangle 6"/>
          <p:cNvSpPr/>
          <p:nvPr/>
        </p:nvSpPr>
        <p:spPr>
          <a:xfrm>
            <a:off x="2667000" y="2095500"/>
            <a:ext cx="1905000" cy="4445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明确环境信息</a:t>
            </a:r>
          </a:p>
        </p:txBody>
      </p:sp>
      <p:sp>
        <p:nvSpPr>
          <p:cNvPr id="68615" name="Rectangle 7"/>
          <p:cNvSpPr/>
          <p:nvPr/>
        </p:nvSpPr>
        <p:spPr>
          <a:xfrm>
            <a:off x="2730500" y="2984500"/>
            <a:ext cx="1905000" cy="4445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风险识别</a:t>
            </a:r>
          </a:p>
        </p:txBody>
      </p:sp>
      <p:sp>
        <p:nvSpPr>
          <p:cNvPr id="68616" name="Rectangle 8"/>
          <p:cNvSpPr/>
          <p:nvPr/>
        </p:nvSpPr>
        <p:spPr>
          <a:xfrm>
            <a:off x="2730500" y="3619500"/>
            <a:ext cx="1905000" cy="4445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风险分析</a:t>
            </a:r>
          </a:p>
        </p:txBody>
      </p:sp>
      <p:sp>
        <p:nvSpPr>
          <p:cNvPr id="68617" name="Rectangle 9"/>
          <p:cNvSpPr/>
          <p:nvPr/>
        </p:nvSpPr>
        <p:spPr>
          <a:xfrm>
            <a:off x="2730500" y="4318000"/>
            <a:ext cx="1905000" cy="4445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风险评价</a:t>
            </a:r>
          </a:p>
        </p:txBody>
      </p:sp>
      <p:sp>
        <p:nvSpPr>
          <p:cNvPr id="68618" name="Rectangle 10"/>
          <p:cNvSpPr/>
          <p:nvPr/>
        </p:nvSpPr>
        <p:spPr>
          <a:xfrm>
            <a:off x="2794000" y="5080000"/>
            <a:ext cx="1905000" cy="4445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风险应对</a:t>
            </a:r>
          </a:p>
        </p:txBody>
      </p:sp>
      <p:sp>
        <p:nvSpPr>
          <p:cNvPr id="68619" name="Rectangle 12"/>
          <p:cNvSpPr/>
          <p:nvPr/>
        </p:nvSpPr>
        <p:spPr>
          <a:xfrm>
            <a:off x="5905500" y="2794000"/>
            <a:ext cx="444500" cy="20955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监</a:t>
            </a:r>
          </a:p>
          <a:p>
            <a:pPr marL="0" lvl="0" indent="0" algn="ctr" eaLnBrk="1" hangingPunct="1">
              <a:spcBef>
                <a:spcPct val="0"/>
              </a:spcBef>
              <a:buNone/>
            </a:pPr>
            <a:r>
              <a:rPr lang="zh-CN" altLang="en-US" sz="2000" b="1" dirty="0"/>
              <a:t>督</a:t>
            </a:r>
          </a:p>
          <a:p>
            <a:pPr marL="0" lvl="0" indent="0" algn="ctr" eaLnBrk="1" hangingPunct="1">
              <a:spcBef>
                <a:spcPct val="0"/>
              </a:spcBef>
              <a:buNone/>
            </a:pPr>
            <a:r>
              <a:rPr lang="zh-CN" altLang="en-US" sz="2000" b="1" dirty="0"/>
              <a:t>和</a:t>
            </a:r>
          </a:p>
          <a:p>
            <a:pPr marL="0" lvl="0" indent="0" algn="ctr" eaLnBrk="1" hangingPunct="1">
              <a:spcBef>
                <a:spcPct val="0"/>
              </a:spcBef>
              <a:buNone/>
            </a:pPr>
            <a:r>
              <a:rPr lang="zh-CN" altLang="en-US" sz="2000" b="1" dirty="0"/>
              <a:t>检</a:t>
            </a:r>
          </a:p>
          <a:p>
            <a:pPr marL="0" lvl="0" indent="0" algn="ctr" eaLnBrk="1" hangingPunct="1">
              <a:spcBef>
                <a:spcPct val="0"/>
              </a:spcBef>
              <a:buNone/>
            </a:pPr>
            <a:r>
              <a:rPr lang="zh-CN" altLang="en-US" sz="2000" b="1" dirty="0"/>
              <a:t>查</a:t>
            </a:r>
          </a:p>
        </p:txBody>
      </p:sp>
      <p:sp>
        <p:nvSpPr>
          <p:cNvPr id="68620" name="Rectangle 13"/>
          <p:cNvSpPr/>
          <p:nvPr/>
        </p:nvSpPr>
        <p:spPr>
          <a:xfrm>
            <a:off x="1524000" y="3302000"/>
            <a:ext cx="4445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t>风险评估</a:t>
            </a:r>
          </a:p>
        </p:txBody>
      </p:sp>
      <p:sp>
        <p:nvSpPr>
          <p:cNvPr id="68621" name="Line 14"/>
          <p:cNvSpPr/>
          <p:nvPr/>
        </p:nvSpPr>
        <p:spPr>
          <a:xfrm>
            <a:off x="3556000" y="2540000"/>
            <a:ext cx="0" cy="444500"/>
          </a:xfrm>
          <a:prstGeom prst="line">
            <a:avLst/>
          </a:prstGeom>
          <a:ln w="9525" cap="flat" cmpd="sng">
            <a:solidFill>
              <a:schemeClr val="tx1"/>
            </a:solidFill>
            <a:prstDash val="solid"/>
            <a:headEnd type="none" w="med" len="med"/>
            <a:tailEnd type="triangle" w="med" len="med"/>
          </a:ln>
        </p:spPr>
      </p:sp>
      <p:sp>
        <p:nvSpPr>
          <p:cNvPr id="68622" name="Line 15"/>
          <p:cNvSpPr/>
          <p:nvPr/>
        </p:nvSpPr>
        <p:spPr>
          <a:xfrm>
            <a:off x="3556000" y="3365500"/>
            <a:ext cx="0" cy="254000"/>
          </a:xfrm>
          <a:prstGeom prst="line">
            <a:avLst/>
          </a:prstGeom>
          <a:ln w="9525" cap="flat" cmpd="sng">
            <a:solidFill>
              <a:schemeClr val="tx1"/>
            </a:solidFill>
            <a:prstDash val="solid"/>
            <a:headEnd type="none" w="med" len="med"/>
            <a:tailEnd type="triangle" w="med" len="med"/>
          </a:ln>
        </p:spPr>
      </p:sp>
      <p:sp>
        <p:nvSpPr>
          <p:cNvPr id="68623" name="Line 16"/>
          <p:cNvSpPr/>
          <p:nvPr/>
        </p:nvSpPr>
        <p:spPr>
          <a:xfrm>
            <a:off x="3556000" y="4064000"/>
            <a:ext cx="0" cy="254000"/>
          </a:xfrm>
          <a:prstGeom prst="line">
            <a:avLst/>
          </a:prstGeom>
          <a:ln w="9525" cap="flat" cmpd="sng">
            <a:solidFill>
              <a:schemeClr val="tx1"/>
            </a:solidFill>
            <a:prstDash val="solid"/>
            <a:headEnd type="none" w="med" len="med"/>
            <a:tailEnd type="triangle" w="med" len="med"/>
          </a:ln>
        </p:spPr>
      </p:sp>
      <p:sp>
        <p:nvSpPr>
          <p:cNvPr id="68624" name="Line 17"/>
          <p:cNvSpPr/>
          <p:nvPr/>
        </p:nvSpPr>
        <p:spPr>
          <a:xfrm>
            <a:off x="3556000" y="4826000"/>
            <a:ext cx="0" cy="254000"/>
          </a:xfrm>
          <a:prstGeom prst="line">
            <a:avLst/>
          </a:prstGeom>
          <a:ln w="9525" cap="flat" cmpd="sng">
            <a:solidFill>
              <a:schemeClr val="tx1"/>
            </a:solidFill>
            <a:prstDash val="solid"/>
            <a:headEnd type="none" w="med" len="med"/>
            <a:tailEnd type="triangle" w="med" len="med"/>
          </a:ln>
        </p:spPr>
      </p:sp>
      <p:sp>
        <p:nvSpPr>
          <p:cNvPr id="68625" name="Line 18"/>
          <p:cNvSpPr/>
          <p:nvPr/>
        </p:nvSpPr>
        <p:spPr>
          <a:xfrm flipH="1">
            <a:off x="4572000" y="2222500"/>
            <a:ext cx="1524000" cy="0"/>
          </a:xfrm>
          <a:prstGeom prst="line">
            <a:avLst/>
          </a:prstGeom>
          <a:ln w="9525" cap="flat" cmpd="sng">
            <a:solidFill>
              <a:schemeClr val="tx1"/>
            </a:solidFill>
            <a:prstDash val="solid"/>
            <a:headEnd type="none" w="med" len="med"/>
            <a:tailEnd type="triangle" w="med" len="med"/>
          </a:ln>
        </p:spPr>
      </p:sp>
      <p:sp>
        <p:nvSpPr>
          <p:cNvPr id="68626" name="Line 19"/>
          <p:cNvSpPr/>
          <p:nvPr/>
        </p:nvSpPr>
        <p:spPr>
          <a:xfrm flipV="1">
            <a:off x="6096000" y="4889500"/>
            <a:ext cx="0" cy="381000"/>
          </a:xfrm>
          <a:prstGeom prst="line">
            <a:avLst/>
          </a:prstGeom>
          <a:ln w="9525" cap="flat" cmpd="sng">
            <a:solidFill>
              <a:schemeClr val="tx1"/>
            </a:solidFill>
            <a:prstDash val="solid"/>
            <a:headEnd type="none" w="med" len="med"/>
            <a:tailEnd type="triangle" w="med" len="med"/>
          </a:ln>
        </p:spPr>
      </p:sp>
      <p:sp>
        <p:nvSpPr>
          <p:cNvPr id="68627" name="Line 20"/>
          <p:cNvSpPr/>
          <p:nvPr/>
        </p:nvSpPr>
        <p:spPr>
          <a:xfrm>
            <a:off x="4699000" y="5270500"/>
            <a:ext cx="1397000" cy="0"/>
          </a:xfrm>
          <a:prstGeom prst="line">
            <a:avLst/>
          </a:prstGeom>
          <a:ln w="9525" cap="flat" cmpd="sng">
            <a:solidFill>
              <a:schemeClr val="tx1"/>
            </a:solidFill>
            <a:prstDash val="solid"/>
            <a:headEnd type="none" w="med" len="med"/>
            <a:tailEnd type="none" w="med" len="med"/>
          </a:ln>
        </p:spPr>
      </p:sp>
      <p:sp>
        <p:nvSpPr>
          <p:cNvPr id="68628" name="Line 21"/>
          <p:cNvSpPr/>
          <p:nvPr/>
        </p:nvSpPr>
        <p:spPr>
          <a:xfrm>
            <a:off x="6096000" y="2222500"/>
            <a:ext cx="0" cy="571500"/>
          </a:xfrm>
          <a:prstGeom prst="line">
            <a:avLst/>
          </a:prstGeom>
          <a:ln w="9525" cap="flat" cmpd="sng">
            <a:solidFill>
              <a:schemeClr val="tx1"/>
            </a:solidFill>
            <a:prstDash val="solid"/>
            <a:headEnd type="none" w="med" len="med"/>
            <a:tailEnd type="none" w="med" len="med"/>
          </a:ln>
        </p:spPr>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subTitle" idx="1"/>
          </p:nvPr>
        </p:nvSpPr>
        <p:spPr>
          <a:xfrm>
            <a:off x="3429000" y="4508500"/>
            <a:ext cx="2667000" cy="381000"/>
          </a:xfrm>
          <a:ln/>
        </p:spPr>
        <p:txBody>
          <a:bodyPr vert="horz" wrap="square" lIns="91440" tIns="45720" rIns="91440" bIns="45720" anchor="b" anchorCtr="0"/>
          <a:lstStyle/>
          <a:p>
            <a:pPr algn="l">
              <a:spcBef>
                <a:spcPct val="0"/>
              </a:spcBef>
              <a:buClrTx/>
              <a:buSzTx/>
              <a:buFontTx/>
            </a:pPr>
            <a:r>
              <a:rPr lang="zh-CN" altLang="en-US" sz="2000" b="1" kern="1200" dirty="0">
                <a:solidFill>
                  <a:srgbClr val="443329"/>
                </a:solidFill>
                <a:latin typeface="华文细黑" panose="02010600040101010101" pitchFamily="2" charset="-122"/>
                <a:ea typeface="华文细黑" panose="02010600040101010101" pitchFamily="2" charset="-122"/>
                <a:cs typeface="+mn-cs"/>
              </a:rPr>
              <a:t>风险评价的主要程序</a:t>
            </a:r>
          </a:p>
        </p:txBody>
      </p:sp>
      <p:grpSp>
        <p:nvGrpSpPr>
          <p:cNvPr id="69635" name="Group 3"/>
          <p:cNvGrpSpPr/>
          <p:nvPr/>
        </p:nvGrpSpPr>
        <p:grpSpPr>
          <a:xfrm>
            <a:off x="1460500" y="698500"/>
            <a:ext cx="6286500" cy="3683000"/>
            <a:chOff x="2034" y="5934"/>
            <a:chExt cx="7200" cy="6552"/>
          </a:xfrm>
        </p:grpSpPr>
        <p:grpSp>
          <p:nvGrpSpPr>
            <p:cNvPr id="69638" name="Group 4"/>
            <p:cNvGrpSpPr/>
            <p:nvPr/>
          </p:nvGrpSpPr>
          <p:grpSpPr>
            <a:xfrm>
              <a:off x="4914" y="5934"/>
              <a:ext cx="3240" cy="6552"/>
              <a:chOff x="4680" y="9552"/>
              <a:chExt cx="3240" cy="6552"/>
            </a:xfrm>
          </p:grpSpPr>
          <p:sp>
            <p:nvSpPr>
              <p:cNvPr id="69668" name="Text Box 5"/>
              <p:cNvSpPr txBox="1"/>
              <p:nvPr/>
            </p:nvSpPr>
            <p:spPr>
              <a:xfrm>
                <a:off x="4680" y="9552"/>
                <a:ext cx="180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收集资料</a:t>
                </a:r>
              </a:p>
            </p:txBody>
          </p:sp>
          <p:sp>
            <p:nvSpPr>
              <p:cNvPr id="69669" name="Text Box 6"/>
              <p:cNvSpPr txBox="1"/>
              <p:nvPr/>
            </p:nvSpPr>
            <p:spPr>
              <a:xfrm>
                <a:off x="4680" y="10331"/>
                <a:ext cx="180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事故类型</a:t>
                </a:r>
              </a:p>
            </p:txBody>
          </p:sp>
          <p:sp>
            <p:nvSpPr>
              <p:cNvPr id="69670" name="Text Box 7"/>
              <p:cNvSpPr txBox="1"/>
              <p:nvPr/>
            </p:nvSpPr>
            <p:spPr>
              <a:xfrm>
                <a:off x="4680" y="11111"/>
                <a:ext cx="234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影响因素、事故机制</a:t>
                </a:r>
              </a:p>
            </p:txBody>
          </p:sp>
          <p:sp>
            <p:nvSpPr>
              <p:cNvPr id="69671" name="Text Box 8"/>
              <p:cNvSpPr txBox="1"/>
              <p:nvPr/>
            </p:nvSpPr>
            <p:spPr>
              <a:xfrm>
                <a:off x="4680" y="11893"/>
                <a:ext cx="2160" cy="466"/>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发生事故的可能性</a:t>
                </a:r>
              </a:p>
            </p:txBody>
          </p:sp>
          <p:sp>
            <p:nvSpPr>
              <p:cNvPr id="69672" name="Text Box 9"/>
              <p:cNvSpPr txBox="1"/>
              <p:nvPr/>
            </p:nvSpPr>
            <p:spPr>
              <a:xfrm>
                <a:off x="4680" y="12673"/>
                <a:ext cx="1800" cy="466"/>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事故的严重度</a:t>
                </a:r>
              </a:p>
            </p:txBody>
          </p:sp>
          <p:sp>
            <p:nvSpPr>
              <p:cNvPr id="69673" name="Text Box 10"/>
              <p:cNvSpPr txBox="1"/>
              <p:nvPr/>
            </p:nvSpPr>
            <p:spPr>
              <a:xfrm>
                <a:off x="4680" y="13452"/>
                <a:ext cx="180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风险值确定</a:t>
                </a:r>
              </a:p>
            </p:txBody>
          </p:sp>
          <p:sp>
            <p:nvSpPr>
              <p:cNvPr id="69674" name="Text Box 11"/>
              <p:cNvSpPr txBox="1"/>
              <p:nvPr/>
            </p:nvSpPr>
            <p:spPr>
              <a:xfrm>
                <a:off x="4680" y="14232"/>
                <a:ext cx="180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风险分级</a:t>
                </a:r>
              </a:p>
            </p:txBody>
          </p:sp>
          <p:sp>
            <p:nvSpPr>
              <p:cNvPr id="69675" name="Text Box 12"/>
              <p:cNvSpPr txBox="1"/>
              <p:nvPr/>
            </p:nvSpPr>
            <p:spPr>
              <a:xfrm>
                <a:off x="4680" y="15011"/>
                <a:ext cx="180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制定计划</a:t>
                </a:r>
              </a:p>
            </p:txBody>
          </p:sp>
          <p:sp>
            <p:nvSpPr>
              <p:cNvPr id="69676" name="Text Box 13"/>
              <p:cNvSpPr txBox="1"/>
              <p:nvPr/>
            </p:nvSpPr>
            <p:spPr>
              <a:xfrm>
                <a:off x="4680" y="15635"/>
                <a:ext cx="3240" cy="469"/>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落实减少或防范危险的措施　</a:t>
                </a:r>
              </a:p>
            </p:txBody>
          </p:sp>
        </p:grpSp>
        <p:sp>
          <p:nvSpPr>
            <p:cNvPr id="69639" name="Text Box 14"/>
            <p:cNvSpPr txBox="1"/>
            <p:nvPr/>
          </p:nvSpPr>
          <p:spPr>
            <a:xfrm>
              <a:off x="2034" y="7027"/>
              <a:ext cx="1440" cy="466"/>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危害识别</a:t>
              </a:r>
            </a:p>
          </p:txBody>
        </p:sp>
        <p:sp>
          <p:nvSpPr>
            <p:cNvPr id="69640" name="Text Box 15"/>
            <p:cNvSpPr txBox="1"/>
            <p:nvPr/>
          </p:nvSpPr>
          <p:spPr>
            <a:xfrm>
              <a:off x="2034" y="9055"/>
              <a:ext cx="1440" cy="466"/>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风险评价</a:t>
              </a:r>
            </a:p>
          </p:txBody>
        </p:sp>
        <p:sp>
          <p:nvSpPr>
            <p:cNvPr id="69641" name="Text Box 16"/>
            <p:cNvSpPr txBox="1"/>
            <p:nvPr/>
          </p:nvSpPr>
          <p:spPr>
            <a:xfrm>
              <a:off x="2034" y="11743"/>
              <a:ext cx="1440" cy="466"/>
            </a:xfrm>
            <a:prstGeom prst="rect">
              <a:avLst/>
            </a:prstGeom>
            <a:solidFill>
              <a:srgbClr val="66FFFF"/>
            </a:solidFill>
            <a:ln w="9525" cap="flat" cmpd="sng">
              <a:solidFill>
                <a:srgbClr val="66FF66"/>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风险控制</a:t>
              </a:r>
            </a:p>
          </p:txBody>
        </p:sp>
        <p:sp>
          <p:nvSpPr>
            <p:cNvPr id="69642" name="Text Box 17"/>
            <p:cNvSpPr txBox="1"/>
            <p:nvPr/>
          </p:nvSpPr>
          <p:spPr>
            <a:xfrm>
              <a:off x="8694" y="5934"/>
              <a:ext cx="540" cy="6397"/>
            </a:xfrm>
            <a:prstGeom prst="rect">
              <a:avLst/>
            </a:prstGeom>
            <a:solidFill>
              <a:srgbClr val="66FFFF"/>
            </a:solidFill>
            <a:ln w="9525" cap="flat" cmpd="sng">
              <a:solidFill>
                <a:srgbClr val="66FF66"/>
              </a:solidFill>
              <a:prstDash val="solid"/>
              <a:miter/>
              <a:headEnd type="none" w="med" len="med"/>
              <a:tailEnd type="none" w="med" len="med"/>
            </a:ln>
          </p:spPr>
          <p:txBody>
            <a:bodyPr vert="eaVert"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FF0000"/>
                  </a:solidFill>
                  <a:latin typeface="Times New Roman" panose="02020603050405020304" pitchFamily="18" charset="0"/>
                  <a:ea typeface="华文细黑" panose="02010600040101010101" pitchFamily="2" charset="-122"/>
                </a:rPr>
                <a:t>监　测　审　查</a:t>
              </a:r>
            </a:p>
          </p:txBody>
        </p:sp>
        <p:sp>
          <p:nvSpPr>
            <p:cNvPr id="69643" name="Line 18"/>
            <p:cNvSpPr/>
            <p:nvPr/>
          </p:nvSpPr>
          <p:spPr>
            <a:xfrm>
              <a:off x="2754" y="7494"/>
              <a:ext cx="0" cy="1560"/>
            </a:xfrm>
            <a:prstGeom prst="line">
              <a:avLst/>
            </a:prstGeom>
            <a:ln w="9525" cap="flat" cmpd="sng">
              <a:solidFill>
                <a:srgbClr val="66FF66"/>
              </a:solidFill>
              <a:prstDash val="solid"/>
              <a:headEnd type="none" w="med" len="med"/>
              <a:tailEnd type="triangle" w="med" len="med"/>
            </a:ln>
          </p:spPr>
        </p:sp>
        <p:sp>
          <p:nvSpPr>
            <p:cNvPr id="69644" name="Line 19"/>
            <p:cNvSpPr/>
            <p:nvPr/>
          </p:nvSpPr>
          <p:spPr>
            <a:xfrm>
              <a:off x="2754" y="9522"/>
              <a:ext cx="0" cy="2184"/>
            </a:xfrm>
            <a:prstGeom prst="line">
              <a:avLst/>
            </a:prstGeom>
            <a:ln w="9525" cap="flat" cmpd="sng">
              <a:solidFill>
                <a:srgbClr val="66FF66"/>
              </a:solidFill>
              <a:prstDash val="solid"/>
              <a:headEnd type="none" w="med" len="med"/>
              <a:tailEnd type="triangle" w="med" len="med"/>
            </a:ln>
          </p:spPr>
        </p:sp>
        <p:sp>
          <p:nvSpPr>
            <p:cNvPr id="69645" name="Line 20"/>
            <p:cNvSpPr/>
            <p:nvPr/>
          </p:nvSpPr>
          <p:spPr>
            <a:xfrm flipH="1">
              <a:off x="6714" y="6090"/>
              <a:ext cx="1980" cy="0"/>
            </a:xfrm>
            <a:prstGeom prst="line">
              <a:avLst/>
            </a:prstGeom>
            <a:ln w="9525" cap="flat" cmpd="sng">
              <a:solidFill>
                <a:srgbClr val="66FF66"/>
              </a:solidFill>
              <a:prstDash val="solid"/>
              <a:headEnd type="none" w="med" len="med"/>
              <a:tailEnd type="triangle" w="med" len="med"/>
            </a:ln>
          </p:spPr>
        </p:sp>
        <p:sp>
          <p:nvSpPr>
            <p:cNvPr id="69646" name="Line 21"/>
            <p:cNvSpPr/>
            <p:nvPr/>
          </p:nvSpPr>
          <p:spPr>
            <a:xfrm flipH="1">
              <a:off x="6714" y="6906"/>
              <a:ext cx="1980" cy="0"/>
            </a:xfrm>
            <a:prstGeom prst="line">
              <a:avLst/>
            </a:prstGeom>
            <a:ln w="9525" cap="flat" cmpd="sng">
              <a:solidFill>
                <a:srgbClr val="66FF66"/>
              </a:solidFill>
              <a:prstDash val="solid"/>
              <a:headEnd type="none" w="med" len="med"/>
              <a:tailEnd type="triangle" w="med" len="med"/>
            </a:ln>
          </p:spPr>
        </p:sp>
        <p:sp>
          <p:nvSpPr>
            <p:cNvPr id="69647" name="Line 22"/>
            <p:cNvSpPr/>
            <p:nvPr/>
          </p:nvSpPr>
          <p:spPr>
            <a:xfrm flipH="1">
              <a:off x="7254" y="7686"/>
              <a:ext cx="1440" cy="0"/>
            </a:xfrm>
            <a:prstGeom prst="line">
              <a:avLst/>
            </a:prstGeom>
            <a:ln w="9525" cap="flat" cmpd="sng">
              <a:solidFill>
                <a:srgbClr val="66FF66"/>
              </a:solidFill>
              <a:prstDash val="solid"/>
              <a:headEnd type="none" w="med" len="med"/>
              <a:tailEnd type="triangle" w="med" len="med"/>
            </a:ln>
          </p:spPr>
        </p:sp>
        <p:sp>
          <p:nvSpPr>
            <p:cNvPr id="69648" name="Line 23"/>
            <p:cNvSpPr/>
            <p:nvPr/>
          </p:nvSpPr>
          <p:spPr>
            <a:xfrm flipH="1">
              <a:off x="7074" y="8466"/>
              <a:ext cx="1620" cy="0"/>
            </a:xfrm>
            <a:prstGeom prst="line">
              <a:avLst/>
            </a:prstGeom>
            <a:ln w="9525" cap="flat" cmpd="sng">
              <a:solidFill>
                <a:srgbClr val="66FF66"/>
              </a:solidFill>
              <a:prstDash val="solid"/>
              <a:headEnd type="none" w="med" len="med"/>
              <a:tailEnd type="triangle" w="med" len="med"/>
            </a:ln>
          </p:spPr>
        </p:sp>
        <p:sp>
          <p:nvSpPr>
            <p:cNvPr id="69649" name="Line 24"/>
            <p:cNvSpPr/>
            <p:nvPr/>
          </p:nvSpPr>
          <p:spPr>
            <a:xfrm flipH="1">
              <a:off x="6714" y="9246"/>
              <a:ext cx="1980" cy="0"/>
            </a:xfrm>
            <a:prstGeom prst="line">
              <a:avLst/>
            </a:prstGeom>
            <a:ln w="9525" cap="flat" cmpd="sng">
              <a:solidFill>
                <a:srgbClr val="66FF66"/>
              </a:solidFill>
              <a:prstDash val="solid"/>
              <a:headEnd type="none" w="med" len="med"/>
              <a:tailEnd type="triangle" w="med" len="med"/>
            </a:ln>
          </p:spPr>
        </p:sp>
        <p:sp>
          <p:nvSpPr>
            <p:cNvPr id="69650" name="Line 25"/>
            <p:cNvSpPr/>
            <p:nvPr/>
          </p:nvSpPr>
          <p:spPr>
            <a:xfrm flipH="1">
              <a:off x="6714" y="10026"/>
              <a:ext cx="1980" cy="0"/>
            </a:xfrm>
            <a:prstGeom prst="line">
              <a:avLst/>
            </a:prstGeom>
            <a:ln w="9525" cap="flat" cmpd="sng">
              <a:solidFill>
                <a:srgbClr val="66FF66"/>
              </a:solidFill>
              <a:prstDash val="solid"/>
              <a:headEnd type="none" w="med" len="med"/>
              <a:tailEnd type="triangle" w="med" len="med"/>
            </a:ln>
          </p:spPr>
        </p:sp>
        <p:sp>
          <p:nvSpPr>
            <p:cNvPr id="69651" name="Line 26"/>
            <p:cNvSpPr/>
            <p:nvPr/>
          </p:nvSpPr>
          <p:spPr>
            <a:xfrm flipH="1">
              <a:off x="6714" y="10806"/>
              <a:ext cx="1980" cy="0"/>
            </a:xfrm>
            <a:prstGeom prst="line">
              <a:avLst/>
            </a:prstGeom>
            <a:ln w="9525" cap="flat" cmpd="sng">
              <a:solidFill>
                <a:srgbClr val="66FF66"/>
              </a:solidFill>
              <a:prstDash val="solid"/>
              <a:headEnd type="none" w="med" len="med"/>
              <a:tailEnd type="triangle" w="med" len="med"/>
            </a:ln>
          </p:spPr>
        </p:sp>
        <p:sp>
          <p:nvSpPr>
            <p:cNvPr id="69652" name="Line 27"/>
            <p:cNvSpPr/>
            <p:nvPr/>
          </p:nvSpPr>
          <p:spPr>
            <a:xfrm flipH="1">
              <a:off x="6714" y="11586"/>
              <a:ext cx="1980" cy="0"/>
            </a:xfrm>
            <a:prstGeom prst="line">
              <a:avLst/>
            </a:prstGeom>
            <a:ln w="9525" cap="flat" cmpd="sng">
              <a:solidFill>
                <a:srgbClr val="66FF66"/>
              </a:solidFill>
              <a:prstDash val="solid"/>
              <a:headEnd type="none" w="med" len="med"/>
              <a:tailEnd type="triangle" w="med" len="med"/>
            </a:ln>
          </p:spPr>
        </p:sp>
        <p:sp>
          <p:nvSpPr>
            <p:cNvPr id="69653" name="Line 28"/>
            <p:cNvSpPr/>
            <p:nvPr/>
          </p:nvSpPr>
          <p:spPr>
            <a:xfrm flipH="1">
              <a:off x="8154" y="12210"/>
              <a:ext cx="540" cy="0"/>
            </a:xfrm>
            <a:prstGeom prst="line">
              <a:avLst/>
            </a:prstGeom>
            <a:ln w="9525" cap="flat" cmpd="sng">
              <a:solidFill>
                <a:srgbClr val="66FF66"/>
              </a:solidFill>
              <a:prstDash val="solid"/>
              <a:headEnd type="none" w="med" len="med"/>
              <a:tailEnd type="triangle" w="med" len="med"/>
            </a:ln>
          </p:spPr>
        </p:sp>
        <p:sp>
          <p:nvSpPr>
            <p:cNvPr id="69654" name="Line 29"/>
            <p:cNvSpPr/>
            <p:nvPr/>
          </p:nvSpPr>
          <p:spPr>
            <a:xfrm>
              <a:off x="3474" y="7182"/>
              <a:ext cx="540" cy="0"/>
            </a:xfrm>
            <a:prstGeom prst="line">
              <a:avLst/>
            </a:prstGeom>
            <a:ln w="9525" cap="flat" cmpd="sng">
              <a:solidFill>
                <a:srgbClr val="66FF66"/>
              </a:solidFill>
              <a:prstDash val="solid"/>
              <a:headEnd type="none" w="med" len="med"/>
              <a:tailEnd type="none" w="med" len="med"/>
            </a:ln>
          </p:spPr>
        </p:sp>
        <p:sp>
          <p:nvSpPr>
            <p:cNvPr id="69655" name="Line 30"/>
            <p:cNvSpPr/>
            <p:nvPr/>
          </p:nvSpPr>
          <p:spPr>
            <a:xfrm>
              <a:off x="3474" y="9246"/>
              <a:ext cx="540" cy="0"/>
            </a:xfrm>
            <a:prstGeom prst="line">
              <a:avLst/>
            </a:prstGeom>
            <a:ln w="9525" cap="flat" cmpd="sng">
              <a:solidFill>
                <a:srgbClr val="66FF66"/>
              </a:solidFill>
              <a:prstDash val="solid"/>
              <a:headEnd type="none" w="med" len="med"/>
              <a:tailEnd type="none" w="med" len="med"/>
            </a:ln>
          </p:spPr>
        </p:sp>
        <p:sp>
          <p:nvSpPr>
            <p:cNvPr id="69656" name="Line 31"/>
            <p:cNvSpPr/>
            <p:nvPr/>
          </p:nvSpPr>
          <p:spPr>
            <a:xfrm>
              <a:off x="3474" y="12054"/>
              <a:ext cx="540" cy="1"/>
            </a:xfrm>
            <a:prstGeom prst="line">
              <a:avLst/>
            </a:prstGeom>
            <a:ln w="9525" cap="flat" cmpd="sng">
              <a:solidFill>
                <a:srgbClr val="66FF66"/>
              </a:solidFill>
              <a:prstDash val="solid"/>
              <a:headEnd type="none" w="med" len="med"/>
              <a:tailEnd type="none" w="med" len="med"/>
            </a:ln>
          </p:spPr>
        </p:sp>
        <p:sp>
          <p:nvSpPr>
            <p:cNvPr id="69657" name="Line 32"/>
            <p:cNvSpPr/>
            <p:nvPr/>
          </p:nvSpPr>
          <p:spPr>
            <a:xfrm>
              <a:off x="4014" y="11742"/>
              <a:ext cx="1" cy="624"/>
            </a:xfrm>
            <a:prstGeom prst="line">
              <a:avLst/>
            </a:prstGeom>
            <a:ln w="9525" cap="flat" cmpd="sng">
              <a:solidFill>
                <a:srgbClr val="66FF66"/>
              </a:solidFill>
              <a:prstDash val="solid"/>
              <a:headEnd type="none" w="med" len="med"/>
              <a:tailEnd type="none" w="med" len="med"/>
            </a:ln>
          </p:spPr>
        </p:sp>
        <p:sp>
          <p:nvSpPr>
            <p:cNvPr id="69658" name="Line 33"/>
            <p:cNvSpPr/>
            <p:nvPr/>
          </p:nvSpPr>
          <p:spPr>
            <a:xfrm>
              <a:off x="4014" y="6870"/>
              <a:ext cx="900" cy="0"/>
            </a:xfrm>
            <a:prstGeom prst="line">
              <a:avLst/>
            </a:prstGeom>
            <a:ln w="9525" cap="flat" cmpd="sng">
              <a:solidFill>
                <a:srgbClr val="66FF66"/>
              </a:solidFill>
              <a:prstDash val="solid"/>
              <a:headEnd type="none" w="med" len="med"/>
              <a:tailEnd type="triangle" w="med" len="med"/>
            </a:ln>
          </p:spPr>
        </p:sp>
        <p:sp>
          <p:nvSpPr>
            <p:cNvPr id="69659" name="Line 34"/>
            <p:cNvSpPr/>
            <p:nvPr/>
          </p:nvSpPr>
          <p:spPr>
            <a:xfrm>
              <a:off x="4014" y="7806"/>
              <a:ext cx="900" cy="0"/>
            </a:xfrm>
            <a:prstGeom prst="line">
              <a:avLst/>
            </a:prstGeom>
            <a:ln w="9525" cap="flat" cmpd="sng">
              <a:solidFill>
                <a:srgbClr val="66FF66"/>
              </a:solidFill>
              <a:prstDash val="solid"/>
              <a:headEnd type="none" w="med" len="med"/>
              <a:tailEnd type="triangle" w="med" len="med"/>
            </a:ln>
          </p:spPr>
        </p:sp>
        <p:sp>
          <p:nvSpPr>
            <p:cNvPr id="69660" name="Line 35"/>
            <p:cNvSpPr/>
            <p:nvPr/>
          </p:nvSpPr>
          <p:spPr>
            <a:xfrm>
              <a:off x="4014" y="8586"/>
              <a:ext cx="900" cy="0"/>
            </a:xfrm>
            <a:prstGeom prst="line">
              <a:avLst/>
            </a:prstGeom>
            <a:ln w="9525" cap="flat" cmpd="sng">
              <a:solidFill>
                <a:srgbClr val="66FF66"/>
              </a:solidFill>
              <a:prstDash val="solid"/>
              <a:headEnd type="none" w="med" len="med"/>
              <a:tailEnd type="triangle" w="med" len="med"/>
            </a:ln>
          </p:spPr>
        </p:sp>
        <p:sp>
          <p:nvSpPr>
            <p:cNvPr id="69661" name="Line 36"/>
            <p:cNvSpPr/>
            <p:nvPr/>
          </p:nvSpPr>
          <p:spPr>
            <a:xfrm>
              <a:off x="4014" y="9246"/>
              <a:ext cx="900" cy="0"/>
            </a:xfrm>
            <a:prstGeom prst="line">
              <a:avLst/>
            </a:prstGeom>
            <a:ln w="9525" cap="flat" cmpd="sng">
              <a:solidFill>
                <a:srgbClr val="66FF66"/>
              </a:solidFill>
              <a:prstDash val="solid"/>
              <a:headEnd type="none" w="med" len="med"/>
              <a:tailEnd type="triangle" w="med" len="med"/>
            </a:ln>
          </p:spPr>
        </p:sp>
        <p:sp>
          <p:nvSpPr>
            <p:cNvPr id="69662" name="Line 37"/>
            <p:cNvSpPr/>
            <p:nvPr/>
          </p:nvSpPr>
          <p:spPr>
            <a:xfrm>
              <a:off x="4014" y="10806"/>
              <a:ext cx="900" cy="0"/>
            </a:xfrm>
            <a:prstGeom prst="line">
              <a:avLst/>
            </a:prstGeom>
            <a:ln w="9525" cap="flat" cmpd="sng">
              <a:solidFill>
                <a:srgbClr val="66FF66"/>
              </a:solidFill>
              <a:prstDash val="solid"/>
              <a:headEnd type="none" w="med" len="med"/>
              <a:tailEnd type="triangle" w="med" len="med"/>
            </a:ln>
          </p:spPr>
        </p:sp>
        <p:sp>
          <p:nvSpPr>
            <p:cNvPr id="69663" name="Line 38"/>
            <p:cNvSpPr/>
            <p:nvPr/>
          </p:nvSpPr>
          <p:spPr>
            <a:xfrm>
              <a:off x="4014" y="10026"/>
              <a:ext cx="900" cy="1"/>
            </a:xfrm>
            <a:prstGeom prst="line">
              <a:avLst/>
            </a:prstGeom>
            <a:ln w="9525" cap="flat" cmpd="sng">
              <a:solidFill>
                <a:srgbClr val="66FF66"/>
              </a:solidFill>
              <a:prstDash val="solid"/>
              <a:headEnd type="none" w="med" len="med"/>
              <a:tailEnd type="triangle" w="med" len="med"/>
            </a:ln>
          </p:spPr>
        </p:sp>
        <p:sp>
          <p:nvSpPr>
            <p:cNvPr id="69664" name="Line 39"/>
            <p:cNvSpPr/>
            <p:nvPr/>
          </p:nvSpPr>
          <p:spPr>
            <a:xfrm>
              <a:off x="4014" y="8586"/>
              <a:ext cx="0" cy="2184"/>
            </a:xfrm>
            <a:prstGeom prst="line">
              <a:avLst/>
            </a:prstGeom>
            <a:ln w="9525" cap="flat" cmpd="sng">
              <a:solidFill>
                <a:srgbClr val="66FF66"/>
              </a:solidFill>
              <a:prstDash val="solid"/>
              <a:headEnd type="none" w="med" len="med"/>
              <a:tailEnd type="none" w="med" len="med"/>
            </a:ln>
          </p:spPr>
        </p:sp>
        <p:sp>
          <p:nvSpPr>
            <p:cNvPr id="69665" name="Line 40"/>
            <p:cNvSpPr/>
            <p:nvPr/>
          </p:nvSpPr>
          <p:spPr>
            <a:xfrm>
              <a:off x="4014" y="11742"/>
              <a:ext cx="900" cy="1"/>
            </a:xfrm>
            <a:prstGeom prst="line">
              <a:avLst/>
            </a:prstGeom>
            <a:ln w="9525" cap="flat" cmpd="sng">
              <a:solidFill>
                <a:srgbClr val="66FF66"/>
              </a:solidFill>
              <a:prstDash val="solid"/>
              <a:headEnd type="none" w="med" len="med"/>
              <a:tailEnd type="triangle" w="med" len="med"/>
            </a:ln>
          </p:spPr>
        </p:sp>
        <p:sp>
          <p:nvSpPr>
            <p:cNvPr id="69666" name="Line 41"/>
            <p:cNvSpPr/>
            <p:nvPr/>
          </p:nvSpPr>
          <p:spPr>
            <a:xfrm>
              <a:off x="4014" y="12366"/>
              <a:ext cx="900" cy="1"/>
            </a:xfrm>
            <a:prstGeom prst="line">
              <a:avLst/>
            </a:prstGeom>
            <a:ln w="9525" cap="flat" cmpd="sng">
              <a:solidFill>
                <a:srgbClr val="66FF66"/>
              </a:solidFill>
              <a:prstDash val="solid"/>
              <a:headEnd type="none" w="med" len="med"/>
              <a:tailEnd type="triangle" w="med" len="med"/>
            </a:ln>
          </p:spPr>
        </p:sp>
        <p:sp>
          <p:nvSpPr>
            <p:cNvPr id="69667" name="Line 42"/>
            <p:cNvSpPr/>
            <p:nvPr/>
          </p:nvSpPr>
          <p:spPr>
            <a:xfrm>
              <a:off x="4014" y="6870"/>
              <a:ext cx="0" cy="936"/>
            </a:xfrm>
            <a:prstGeom prst="line">
              <a:avLst/>
            </a:prstGeom>
            <a:ln w="9525" cap="flat" cmpd="sng">
              <a:solidFill>
                <a:srgbClr val="66FF66"/>
              </a:solidFill>
              <a:prstDash val="solid"/>
              <a:headEnd type="none" w="med" len="med"/>
              <a:tailEnd type="none" w="med" len="med"/>
            </a:ln>
          </p:spPr>
        </p:sp>
      </p:grpSp>
      <p:sp>
        <p:nvSpPr>
          <p:cNvPr id="52228" name="Rectangle 43"/>
          <p:cNvSpPr/>
          <p:nvPr/>
        </p:nvSpPr>
        <p:spPr>
          <a:xfrm>
            <a:off x="1270000" y="0"/>
            <a:ext cx="6291263" cy="533400"/>
          </a:xfrm>
          <a:prstGeom prst="rect">
            <a:avLst/>
          </a:prstGeom>
          <a:solidFill>
            <a:srgbClr val="FFFF00"/>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ea"/>
              </a:rPr>
              <a:t>十一、高处作业的风险管理</a:t>
            </a:r>
            <a:endPar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cs"/>
            </a:endParaRPr>
          </a:p>
        </p:txBody>
      </p:sp>
      <p:sp>
        <p:nvSpPr>
          <p:cNvPr id="69637" name="Text Box 44"/>
          <p:cNvSpPr txBox="1"/>
          <p:nvPr/>
        </p:nvSpPr>
        <p:spPr>
          <a:xfrm>
            <a:off x="1016000" y="5141913"/>
            <a:ext cx="5287963" cy="396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t>基本定义：危害，危害识别；风险，风险评价</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5" name="AutoShape 3"/>
          <p:cNvSpPr>
            <a:spLocks noChangeArrowheads="1"/>
          </p:cNvSpPr>
          <p:nvPr/>
        </p:nvSpPr>
        <p:spPr bwMode="ltGray">
          <a:xfrm>
            <a:off x="3810000" y="571500"/>
            <a:ext cx="3746500" cy="5143500"/>
          </a:xfrm>
          <a:prstGeom prst="rightArrow">
            <a:avLst>
              <a:gd name="adj1" fmla="val 78907"/>
              <a:gd name="adj2" fmla="val 27153"/>
            </a:avLst>
          </a:prstGeom>
          <a:gradFill rotWithShape="1">
            <a:gsLst>
              <a:gs pos="0">
                <a:schemeClr val="accent1">
                  <a:gamma/>
                  <a:tint val="0"/>
                  <a:invGamma/>
                </a:schemeClr>
              </a:gs>
              <a:gs pos="100000">
                <a:schemeClr val="accent1"/>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20516" name="AutoShape 4"/>
          <p:cNvSpPr>
            <a:spLocks noChangeArrowheads="1"/>
          </p:cNvSpPr>
          <p:nvPr/>
        </p:nvSpPr>
        <p:spPr bwMode="blackWhite">
          <a:xfrm>
            <a:off x="1016000" y="2603500"/>
            <a:ext cx="5715000" cy="3810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改变风险事件发生的可能性的大小及其分布的性质</a:t>
            </a:r>
          </a:p>
        </p:txBody>
      </p:sp>
      <p:sp>
        <p:nvSpPr>
          <p:cNvPr id="70660" name="AutoShape 5"/>
          <p:cNvSpPr/>
          <p:nvPr/>
        </p:nvSpPr>
        <p:spPr>
          <a:xfrm>
            <a:off x="1016000" y="1587500"/>
            <a:ext cx="5588000" cy="44450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bg1"/>
                </a:solidFill>
              </a:rPr>
              <a:t>增加风险或承担新的风险以寻求机会</a:t>
            </a:r>
          </a:p>
        </p:txBody>
      </p:sp>
      <p:sp>
        <p:nvSpPr>
          <p:cNvPr id="320518" name="AutoShape 6"/>
          <p:cNvSpPr>
            <a:spLocks noChangeArrowheads="1"/>
          </p:cNvSpPr>
          <p:nvPr/>
        </p:nvSpPr>
        <p:spPr bwMode="blackWhite">
          <a:xfrm>
            <a:off x="1079500" y="3619500"/>
            <a:ext cx="5651500" cy="3810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转移风险</a:t>
            </a:r>
          </a:p>
        </p:txBody>
      </p:sp>
      <p:sp>
        <p:nvSpPr>
          <p:cNvPr id="320519" name="AutoShape 7"/>
          <p:cNvSpPr>
            <a:spLocks noChangeArrowheads="1"/>
          </p:cNvSpPr>
          <p:nvPr/>
        </p:nvSpPr>
        <p:spPr bwMode="auto">
          <a:xfrm>
            <a:off x="7366000" y="1714500"/>
            <a:ext cx="571500" cy="2540000"/>
          </a:xfrm>
          <a:prstGeom prst="roundRect">
            <a:avLst>
              <a:gd name="adj" fmla="val 9106"/>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665"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风险应对措施</a:t>
            </a:r>
          </a:p>
        </p:txBody>
      </p:sp>
      <p:sp>
        <p:nvSpPr>
          <p:cNvPr id="53255" name="Rectangle 8"/>
          <p:cNvSpPr/>
          <p:nvPr/>
        </p:nvSpPr>
        <p:spPr>
          <a:xfrm>
            <a:off x="1270000" y="0"/>
            <a:ext cx="6291263" cy="533400"/>
          </a:xfrm>
          <a:prstGeom prst="rect">
            <a:avLst/>
          </a:prstGeom>
          <a:solidFill>
            <a:srgbClr val="FFFF00"/>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ea"/>
              </a:rPr>
              <a:t>十一、高处作业的风险管理</a:t>
            </a:r>
            <a:endPar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cs"/>
            </a:endParaRPr>
          </a:p>
        </p:txBody>
      </p:sp>
      <p:sp>
        <p:nvSpPr>
          <p:cNvPr id="320522" name="AutoShape 10"/>
          <p:cNvSpPr>
            <a:spLocks noChangeArrowheads="1"/>
          </p:cNvSpPr>
          <p:nvPr/>
        </p:nvSpPr>
        <p:spPr bwMode="blackWhite">
          <a:xfrm>
            <a:off x="1016000" y="1143000"/>
            <a:ext cx="5461000" cy="3810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决定停止或退出可能导致风险的活动以规避风险</a:t>
            </a:r>
          </a:p>
        </p:txBody>
      </p:sp>
      <p:sp>
        <p:nvSpPr>
          <p:cNvPr id="70665" name="AutoShape 11"/>
          <p:cNvSpPr/>
          <p:nvPr/>
        </p:nvSpPr>
        <p:spPr>
          <a:xfrm>
            <a:off x="1079500" y="3111500"/>
            <a:ext cx="5651500" cy="38100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bg1"/>
                </a:solidFill>
              </a:rPr>
              <a:t>改变风险事件发生的可能后果</a:t>
            </a:r>
          </a:p>
        </p:txBody>
      </p:sp>
      <p:sp>
        <p:nvSpPr>
          <p:cNvPr id="320524" name="AutoShape 12"/>
          <p:cNvSpPr>
            <a:spLocks noChangeArrowheads="1"/>
          </p:cNvSpPr>
          <p:nvPr/>
        </p:nvSpPr>
        <p:spPr bwMode="blackWhite">
          <a:xfrm>
            <a:off x="1016000" y="2159000"/>
            <a:ext cx="5651500" cy="3810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消除具有负面影响的风险源</a:t>
            </a:r>
          </a:p>
        </p:txBody>
      </p:sp>
      <p:sp>
        <p:nvSpPr>
          <p:cNvPr id="320525" name="AutoShape 13"/>
          <p:cNvSpPr>
            <a:spLocks noChangeArrowheads="1"/>
          </p:cNvSpPr>
          <p:nvPr/>
        </p:nvSpPr>
        <p:spPr bwMode="blackWhite">
          <a:xfrm>
            <a:off x="1079500" y="4127500"/>
            <a:ext cx="5651500" cy="5080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rPr>
              <a:t>分担风险</a:t>
            </a:r>
          </a:p>
        </p:txBody>
      </p:sp>
      <p:sp>
        <p:nvSpPr>
          <p:cNvPr id="70668" name="AutoShape 14"/>
          <p:cNvSpPr/>
          <p:nvPr/>
        </p:nvSpPr>
        <p:spPr>
          <a:xfrm>
            <a:off x="1079500" y="4762500"/>
            <a:ext cx="5588000" cy="44450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bg1"/>
                </a:solidFill>
              </a:rPr>
              <a:t>保留风险等</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AutoShape 3"/>
          <p:cNvSpPr>
            <a:spLocks noChangeArrowheads="1"/>
          </p:cNvSpPr>
          <p:nvPr/>
        </p:nvSpPr>
        <p:spPr bwMode="ltGray">
          <a:xfrm>
            <a:off x="1079500" y="1333500"/>
            <a:ext cx="4900613" cy="3746500"/>
          </a:xfrm>
          <a:prstGeom prst="rightArrow">
            <a:avLst>
              <a:gd name="adj1" fmla="val 79306"/>
              <a:gd name="adj2" fmla="val 32395"/>
            </a:avLst>
          </a:prstGeom>
          <a:gradFill rotWithShape="1">
            <a:gsLst>
              <a:gs pos="0">
                <a:schemeClr val="accent1">
                  <a:gamma/>
                  <a:tint val="0"/>
                  <a:invGamma/>
                </a:schemeClr>
              </a:gs>
              <a:gs pos="100000">
                <a:schemeClr val="accent1"/>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23588" name="AutoShape 4"/>
          <p:cNvSpPr>
            <a:spLocks noChangeArrowheads="1"/>
          </p:cNvSpPr>
          <p:nvPr/>
        </p:nvSpPr>
        <p:spPr bwMode="blackWhite">
          <a:xfrm>
            <a:off x="1397000" y="1841500"/>
            <a:ext cx="3365500" cy="825500"/>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工程技术措施</a:t>
            </a:r>
          </a:p>
        </p:txBody>
      </p:sp>
      <p:sp>
        <p:nvSpPr>
          <p:cNvPr id="71684" name="AutoShape 5"/>
          <p:cNvSpPr/>
          <p:nvPr/>
        </p:nvSpPr>
        <p:spPr>
          <a:xfrm>
            <a:off x="1397000" y="2794000"/>
            <a:ext cx="3365500" cy="825500"/>
          </a:xfrm>
          <a:prstGeom prst="roundRect">
            <a:avLst>
              <a:gd name="adj" fmla="val 9106"/>
            </a:avLst>
          </a:prstGeom>
          <a:gradFill rotWithShape="1">
            <a:gsLst>
              <a:gs pos="0">
                <a:srgbClr val="699D5F"/>
              </a:gs>
              <a:gs pos="100000">
                <a:srgbClr val="96BB8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bg1"/>
                </a:solidFill>
              </a:rPr>
              <a:t>管理的措施</a:t>
            </a:r>
          </a:p>
        </p:txBody>
      </p:sp>
      <p:sp>
        <p:nvSpPr>
          <p:cNvPr id="323590" name="AutoShape 6"/>
          <p:cNvSpPr>
            <a:spLocks noChangeArrowheads="1"/>
          </p:cNvSpPr>
          <p:nvPr/>
        </p:nvSpPr>
        <p:spPr bwMode="blackWhite">
          <a:xfrm>
            <a:off x="1397000" y="3746500"/>
            <a:ext cx="3365500" cy="8255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教育培训措施</a:t>
            </a:r>
          </a:p>
        </p:txBody>
      </p:sp>
      <p:sp>
        <p:nvSpPr>
          <p:cNvPr id="323591" name="AutoShape 7"/>
          <p:cNvSpPr>
            <a:spLocks noChangeArrowheads="1"/>
          </p:cNvSpPr>
          <p:nvPr/>
        </p:nvSpPr>
        <p:spPr bwMode="auto">
          <a:xfrm>
            <a:off x="5662613" y="2730500"/>
            <a:ext cx="2528888" cy="1079500"/>
          </a:xfrm>
          <a:prstGeom prst="roundRect">
            <a:avLst>
              <a:gd name="adj" fmla="val 9106"/>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事故预防的</a:t>
            </a:r>
            <a:r>
              <a:rPr kumimoji="0" lang="en-US" altLang="zh-CN" sz="20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3E</a:t>
            </a:r>
            <a:r>
              <a:rPr kumimoji="0" lang="zh-CN" altLang="en-US" sz="20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原则</a:t>
            </a:r>
          </a:p>
        </p:txBody>
      </p:sp>
      <p:sp>
        <p:nvSpPr>
          <p:cNvPr id="54279" name="Rectangle 8"/>
          <p:cNvSpPr/>
          <p:nvPr/>
        </p:nvSpPr>
        <p:spPr>
          <a:xfrm>
            <a:off x="1270000" y="0"/>
            <a:ext cx="6291263" cy="533400"/>
          </a:xfrm>
          <a:prstGeom prst="rect">
            <a:avLst/>
          </a:prstGeom>
          <a:solidFill>
            <a:srgbClr val="FFFF00"/>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ea"/>
              </a:rPr>
              <a:t>十二、高处坠落事故的预防</a:t>
            </a:r>
            <a:endPar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0080621_9da0eb79a82588693a3107Wgk9V1pbvW"/>
          <p:cNvPicPr>
            <a:picLocks noChangeAspect="1"/>
          </p:cNvPicPr>
          <p:nvPr/>
        </p:nvPicPr>
        <p:blipFill>
          <a:blip r:embed="rId2"/>
          <a:stretch>
            <a:fillRect/>
          </a:stretch>
        </p:blipFill>
        <p:spPr>
          <a:xfrm>
            <a:off x="4724400" y="1104900"/>
            <a:ext cx="3810000" cy="2095500"/>
          </a:xfrm>
          <a:prstGeom prst="rect">
            <a:avLst/>
          </a:prstGeom>
          <a:noFill/>
          <a:ln w="9525">
            <a:noFill/>
          </a:ln>
        </p:spPr>
      </p:pic>
      <p:pic>
        <p:nvPicPr>
          <p:cNvPr id="9219" name="Picture 3" descr="D0(FPS(V(J[W07(PI07X0WP"/>
          <p:cNvPicPr>
            <a:picLocks noChangeAspect="1"/>
          </p:cNvPicPr>
          <p:nvPr/>
        </p:nvPicPr>
        <p:blipFill>
          <a:blip r:embed="rId3"/>
          <a:stretch>
            <a:fillRect/>
          </a:stretch>
        </p:blipFill>
        <p:spPr>
          <a:xfrm>
            <a:off x="533400" y="3009900"/>
            <a:ext cx="3879850" cy="2209800"/>
          </a:xfrm>
          <a:prstGeom prst="rect">
            <a:avLst/>
          </a:prstGeom>
          <a:noFill/>
          <a:ln w="9525">
            <a:noFill/>
          </a:ln>
        </p:spPr>
      </p:pic>
      <p:sp>
        <p:nvSpPr>
          <p:cNvPr id="9220" name="AutoShape 6"/>
          <p:cNvSpPr/>
          <p:nvPr/>
        </p:nvSpPr>
        <p:spPr>
          <a:xfrm>
            <a:off x="457200" y="1028700"/>
            <a:ext cx="3962400" cy="1676400"/>
          </a:xfrm>
          <a:prstGeom prst="wedgeRoundRectCallout">
            <a:avLst>
              <a:gd name="adj1" fmla="val -13896"/>
              <a:gd name="adj2" fmla="val -49472"/>
              <a:gd name="adj3" fmla="val 1666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tx1"/>
                </a:solidFill>
                <a:effectLst>
                  <a:outerShdw blurRad="38100" dist="38100" dir="2700000">
                    <a:srgbClr val="FFFFFF"/>
                  </a:outerShdw>
                </a:effectLst>
                <a:uLnTx/>
                <a:uFillTx/>
                <a:latin typeface="宋体" panose="02010600030101010101" pitchFamily="2" charset="-122"/>
                <a:ea typeface="宋体" panose="02010600030101010101" pitchFamily="2" charset="-122"/>
                <a:cs typeface="+mn-ea"/>
              </a:rPr>
              <a:t>    我们没有一双展翅翱翔的翅膀，没有天生具有的攀爬、跳跃能力，我们不是超人蜘蛛侠，我们都是普通人，在面对高空坠落的施工风险我们应该做些什么呢？</a:t>
            </a:r>
            <a:endParaRPr kumimoji="0" lang="zh-CN" altLang="en-US" sz="1800" b="1" i="0" u="none" strike="noStrike" kern="1200" cap="none" spc="0" normalizeH="0" baseline="0" noProof="1">
              <a:ln>
                <a:noFill/>
              </a:ln>
              <a:solidFill>
                <a:schemeClr val="tx1"/>
              </a:solidFill>
              <a:effectLst>
                <a:outerShdw blurRad="38100" dist="38100" dir="2700000">
                  <a:srgbClr val="FFFFFF"/>
                </a:outerShdw>
              </a:effectLst>
              <a:uLnTx/>
              <a:uFillTx/>
              <a:latin typeface="宋体" panose="02010600030101010101" pitchFamily="2" charset="-122"/>
              <a:ea typeface="宋体" panose="02010600030101010101" pitchFamily="2" charset="-122"/>
              <a:cs typeface="+mn-cs"/>
            </a:endParaRPr>
          </a:p>
        </p:txBody>
      </p:sp>
      <p:pic>
        <p:nvPicPr>
          <p:cNvPr id="9221" name="Picture 7" descr="超人"/>
          <p:cNvPicPr>
            <a:picLocks noChangeAspect="1"/>
          </p:cNvPicPr>
          <p:nvPr/>
        </p:nvPicPr>
        <p:blipFill>
          <a:blip r:embed="rId4"/>
          <a:stretch>
            <a:fillRect/>
          </a:stretch>
        </p:blipFill>
        <p:spPr>
          <a:xfrm>
            <a:off x="4572000" y="2781300"/>
            <a:ext cx="4419600" cy="2286000"/>
          </a:xfrm>
          <a:prstGeom prst="rect">
            <a:avLst/>
          </a:prstGeom>
          <a:noFill/>
          <a:ln w="9525">
            <a:noFill/>
          </a:ln>
        </p:spPr>
      </p:pic>
      <p:sp>
        <p:nvSpPr>
          <p:cNvPr id="9222" name="Rectangle 2"/>
          <p:cNvSpPr/>
          <p:nvPr/>
        </p:nvSpPr>
        <p:spPr>
          <a:xfrm>
            <a:off x="533400" y="342900"/>
            <a:ext cx="4106863"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0246"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5F58E29-66B0-4742-85D5-F290DD8BCC7A}"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linds(horizontal)">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wipe(down)">
                                      <p:cBhvr>
                                        <p:cTn id="17" dur="5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220"/>
                                        </p:tgtEl>
                                        <p:attrNameLst>
                                          <p:attrName>style.visibility</p:attrName>
                                        </p:attrNameLst>
                                      </p:cBhvr>
                                      <p:to>
                                        <p:strVal val="visible"/>
                                      </p:to>
                                    </p:set>
                                    <p:anim calcmode="lin" valueType="num">
                                      <p:cBhvr additive="base">
                                        <p:cTn id="22" dur="500" fill="hold"/>
                                        <p:tgtEl>
                                          <p:spTgt spid="9220"/>
                                        </p:tgtEl>
                                        <p:attrNameLst>
                                          <p:attrName>ppt_x</p:attrName>
                                        </p:attrNameLst>
                                      </p:cBhvr>
                                      <p:tavLst>
                                        <p:tav tm="0">
                                          <p:val>
                                            <p:strVal val="#ppt_x"/>
                                          </p:val>
                                        </p:tav>
                                        <p:tav tm="100000">
                                          <p:val>
                                            <p:strVal val="#ppt_x"/>
                                          </p:val>
                                        </p:tav>
                                      </p:tavLst>
                                    </p:anim>
                                    <p:anim calcmode="lin" valueType="num">
                                      <p:cBhvr additive="base">
                                        <p:cTn id="23"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ln>
            <a:miter lim="800000"/>
          </a:ln>
          <a:effectLst/>
          <a:scene3d>
            <a:camera prst="orthographicFront"/>
            <a:lightRig rig="balanced" dir="t"/>
          </a:scene3d>
          <a:sp3d prstMaterial="plastic"/>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3000" b="0"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 </a:t>
            </a:r>
          </a:p>
        </p:txBody>
      </p:sp>
      <p:pic>
        <p:nvPicPr>
          <p:cNvPr id="72707" name="Picture 3"/>
          <p:cNvPicPr>
            <a:picLocks noChangeAspect="1"/>
          </p:cNvPicPr>
          <p:nvPr/>
        </p:nvPicPr>
        <p:blipFill>
          <a:blip r:embed="rId2"/>
          <a:stretch>
            <a:fillRect/>
          </a:stretch>
        </p:blipFill>
        <p:spPr>
          <a:xfrm>
            <a:off x="762000" y="635000"/>
            <a:ext cx="7620000" cy="5080000"/>
          </a:xfrm>
          <a:prstGeom prst="rect">
            <a:avLst/>
          </a:prstGeom>
          <a:noFill/>
          <a:ln w="9525">
            <a:noFill/>
          </a:ln>
        </p:spPr>
      </p:pic>
      <p:sp>
        <p:nvSpPr>
          <p:cNvPr id="55300" name="Rectangle 5"/>
          <p:cNvSpPr/>
          <p:nvPr/>
        </p:nvSpPr>
        <p:spPr>
          <a:xfrm>
            <a:off x="1270000" y="0"/>
            <a:ext cx="6291263" cy="533400"/>
          </a:xfrm>
          <a:prstGeom prst="rect">
            <a:avLst/>
          </a:prstGeom>
          <a:solidFill>
            <a:srgbClr val="FFFF00"/>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ea"/>
              </a:rPr>
              <a:t>十二、高处坠落事故的预防</a:t>
            </a:r>
            <a:endPar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vert="horz" wrap="square" lIns="91440" tIns="45720" rIns="91440" bIns="45720" numCol="1" anchor="ctr" anchorCtr="0" compatLnSpc="1">
            <a:normAutofit/>
          </a:body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zh-CN" sz="3000" b="0"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73731" name="Rectangle 3"/>
          <p:cNvSpPr>
            <a:spLocks noGrp="1"/>
          </p:cNvSpPr>
          <p:nvPr>
            <p:ph idx="1"/>
          </p:nvPr>
        </p:nvSpPr>
        <p:spPr>
          <a:ln/>
        </p:spPr>
        <p:txBody>
          <a:bodyPr vert="horz" wrap="square" lIns="91440" tIns="45720" rIns="91440" bIns="45720" anchor="t" anchorCtr="0"/>
          <a:lstStyle/>
          <a:p>
            <a:endParaRPr lang="zh-CN" altLang="zh-CN" dirty="0"/>
          </a:p>
        </p:txBody>
      </p:sp>
      <p:pic>
        <p:nvPicPr>
          <p:cNvPr id="12" name="Picture 2"/>
          <p:cNvPicPr>
            <a:picLocks noChangeAspect="1"/>
          </p:cNvPicPr>
          <p:nvPr/>
        </p:nvPicPr>
        <p:blipFill>
          <a:blip r:embed="rId2"/>
          <a:stretch>
            <a:fillRect/>
          </a:stretch>
        </p:blipFill>
        <p:spPr>
          <a:xfrm>
            <a:off x="303213" y="274638"/>
            <a:ext cx="8669337" cy="5238750"/>
          </a:xfrm>
          <a:prstGeom prst="rect">
            <a:avLst/>
          </a:prstGeom>
          <a:noFill/>
          <a:ln w="9525">
            <a:noFill/>
          </a:ln>
          <a:effectLst>
            <a:prstShdw prst="shdw13" dist="53882" dir="13499999">
              <a:schemeClr val="bg2">
                <a:alpha val="50000"/>
              </a:schemeClr>
            </a:prst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2032000" y="571500"/>
            <a:ext cx="5273146" cy="508000"/>
          </a:xfrm>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335"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楷体_GB2312" pitchFamily="49" charset="-122"/>
                <a:ea typeface="楷体_GB2312" pitchFamily="49" charset="-122"/>
                <a:cs typeface="+mj-cs"/>
              </a:rPr>
              <a:t>事故预防的技术原则</a:t>
            </a:r>
          </a:p>
        </p:txBody>
      </p:sp>
      <p:sp>
        <p:nvSpPr>
          <p:cNvPr id="57347" name="Rectangle 4"/>
          <p:cNvSpPr/>
          <p:nvPr/>
        </p:nvSpPr>
        <p:spPr>
          <a:xfrm>
            <a:off x="1270000" y="0"/>
            <a:ext cx="6291263" cy="533400"/>
          </a:xfrm>
          <a:prstGeom prst="rect">
            <a:avLst/>
          </a:prstGeom>
          <a:solidFill>
            <a:srgbClr val="FFFF00"/>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ea"/>
              </a:rPr>
              <a:t>十二、高处坠落事故的预防</a:t>
            </a:r>
            <a:endParaRPr kumimoji="0" lang="zh-CN" altLang="en-US" sz="3335" b="1" i="0" u="none" strike="noStrike" kern="1200" cap="none" spc="0" normalizeH="0" baseline="0" noProof="1">
              <a:ln>
                <a:noFill/>
              </a:ln>
              <a:solidFill>
                <a:schemeClr val="tx2"/>
              </a:solidFill>
              <a:effectLst/>
              <a:uLnTx/>
              <a:uFillTx/>
              <a:latin typeface="Arial" panose="020B0604020202020204" pitchFamily="34" charset="0"/>
              <a:ea typeface="宋体" panose="02010600030101010101" pitchFamily="2" charset="-122"/>
              <a:cs typeface="+mn-cs"/>
            </a:endParaRPr>
          </a:p>
        </p:txBody>
      </p:sp>
      <p:sp>
        <p:nvSpPr>
          <p:cNvPr id="57348" name="Rectangle 5"/>
          <p:cNvSpPr/>
          <p:nvPr/>
        </p:nvSpPr>
        <p:spPr>
          <a:xfrm>
            <a:off x="889000" y="4762500"/>
            <a:ext cx="5397500" cy="481013"/>
          </a:xfrm>
          <a:prstGeom prst="rect">
            <a:avLst/>
          </a:prstGeom>
          <a:solidFill>
            <a:srgbClr val="FF0000"/>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FF000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消除潜在危险的原则</a:t>
            </a:r>
            <a:endPar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49" name="Rectangle 6"/>
          <p:cNvSpPr/>
          <p:nvPr/>
        </p:nvSpPr>
        <p:spPr>
          <a:xfrm>
            <a:off x="2540000" y="3810000"/>
            <a:ext cx="3746500" cy="444500"/>
          </a:xfrm>
          <a:prstGeom prst="rect">
            <a:avLst/>
          </a:prstGeom>
          <a:solidFill>
            <a:srgbClr val="0000FF"/>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0000FF"/>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闭锁原则</a:t>
            </a:r>
            <a:endPar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50" name="Rectangle 7"/>
          <p:cNvSpPr/>
          <p:nvPr/>
        </p:nvSpPr>
        <p:spPr>
          <a:xfrm>
            <a:off x="2921000" y="3365500"/>
            <a:ext cx="3365500" cy="481013"/>
          </a:xfrm>
          <a:prstGeom prst="rect">
            <a:avLst/>
          </a:prstGeom>
          <a:solidFill>
            <a:srgbClr val="00FF00"/>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00FF0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能量屏蔽原则</a:t>
            </a:r>
            <a:endPar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4759" name="Rectangle 8"/>
          <p:cNvSpPr/>
          <p:nvPr/>
        </p:nvSpPr>
        <p:spPr>
          <a:xfrm>
            <a:off x="4064000" y="1397000"/>
            <a:ext cx="2349500" cy="735013"/>
          </a:xfrm>
          <a:prstGeom prst="rect">
            <a:avLst/>
          </a:prstGeom>
          <a:solidFill>
            <a:srgbClr val="FFFFFF"/>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FFFFFF"/>
            </a:extrusionClr>
          </a:sp3d>
        </p:spPr>
        <p:txBody>
          <a:bodyPr wrap="none" anchor="ctr" anchorCtr="0">
            <a:flatTx/>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警告禁止信息原则</a:t>
            </a:r>
          </a:p>
        </p:txBody>
      </p:sp>
      <p:sp>
        <p:nvSpPr>
          <p:cNvPr id="57352" name="Rectangle 9"/>
          <p:cNvSpPr/>
          <p:nvPr/>
        </p:nvSpPr>
        <p:spPr>
          <a:xfrm>
            <a:off x="3429000" y="2794000"/>
            <a:ext cx="2889250" cy="544513"/>
          </a:xfrm>
          <a:prstGeom prst="rect">
            <a:avLst/>
          </a:prstGeom>
          <a:solidFill>
            <a:srgbClr val="800080"/>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80008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距离保护原则</a:t>
            </a:r>
            <a:endPar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53" name="Rectangle 10"/>
          <p:cNvSpPr/>
          <p:nvPr/>
        </p:nvSpPr>
        <p:spPr>
          <a:xfrm>
            <a:off x="1714500" y="4381500"/>
            <a:ext cx="4572000" cy="354013"/>
          </a:xfrm>
          <a:prstGeom prst="rect">
            <a:avLst/>
          </a:prstGeom>
          <a:solidFill>
            <a:srgbClr val="FFFF00"/>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FFFF00"/>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降低潜在危险严重度的原则</a:t>
            </a:r>
            <a:endPar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54" name="Rectangle 11"/>
          <p:cNvSpPr/>
          <p:nvPr/>
        </p:nvSpPr>
        <p:spPr>
          <a:xfrm>
            <a:off x="3683000" y="2159000"/>
            <a:ext cx="2698750" cy="544513"/>
          </a:xfrm>
          <a:prstGeom prst="rect">
            <a:avLst/>
          </a:prstGeom>
          <a:solidFill>
            <a:srgbClr val="666699"/>
          </a:solidFill>
          <a:ln w="9525" cap="flat" cmpd="sng">
            <a:prstDash val="solid"/>
            <a:miter/>
            <a:headEnd type="none" w="med" len="med"/>
            <a:tailEnd type="none" w="med" len="med"/>
          </a:ln>
          <a:scene3d>
            <a:camera prst="legacyPerspectiveTopRight">
              <a:rot lat="0" lon="0" rev="0"/>
            </a:camera>
            <a:lightRig rig="legacyFlat3" dir="b"/>
          </a:scene3d>
          <a:sp3d extrusionH="1878000" prstMaterial="legacyMatte">
            <a:bevelT w="13500" h="13500" prst="angle"/>
            <a:bevelB w="13500" h="13500" prst="angle"/>
            <a:extrusionClr>
              <a:srgbClr val="666699"/>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t>个体保护原则</a:t>
            </a:r>
            <a:endParaRPr kumimoji="0" lang="zh-CN" altLang="en-US" sz="2335" b="1"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4763" name="AutoShape 13"/>
          <p:cNvSpPr/>
          <p:nvPr/>
        </p:nvSpPr>
        <p:spPr>
          <a:xfrm rot="-5400000">
            <a:off x="5080000" y="2794000"/>
            <a:ext cx="4127500" cy="571500"/>
          </a:xfrm>
          <a:prstGeom prst="rightArrow">
            <a:avLst>
              <a:gd name="adj1" fmla="val 50000"/>
              <a:gd name="adj2" fmla="val 180388"/>
            </a:avLst>
          </a:prstGeom>
          <a:solidFill>
            <a:schemeClr val="accent1"/>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低</a:t>
            </a:r>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endParaRPr lang="zh-CN" altLang="en-US" sz="1500" dirty="0"/>
          </a:p>
          <a:p>
            <a:pPr marL="0" lvl="0" indent="0" algn="ctr" eaLnBrk="1" hangingPunct="1">
              <a:spcBef>
                <a:spcPct val="0"/>
              </a:spcBef>
              <a:buNone/>
            </a:pPr>
            <a:r>
              <a:rPr lang="zh-CN" altLang="en-US" sz="2000" b="1" dirty="0"/>
              <a:t>高</a:t>
            </a:r>
          </a:p>
        </p:txBody>
      </p:sp>
      <p:sp>
        <p:nvSpPr>
          <p:cNvPr id="74764" name="AutoShape 16"/>
          <p:cNvSpPr/>
          <p:nvPr/>
        </p:nvSpPr>
        <p:spPr>
          <a:xfrm>
            <a:off x="7620000" y="1143000"/>
            <a:ext cx="571500" cy="4064000"/>
          </a:xfrm>
          <a:prstGeom prst="downArrow">
            <a:avLst>
              <a:gd name="adj1" fmla="val 50000"/>
              <a:gd name="adj2" fmla="val 177613"/>
            </a:avLst>
          </a:prstGeom>
          <a:solidFill>
            <a:schemeClr val="accent1"/>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t>低                                        高</a:t>
            </a:r>
          </a:p>
        </p:txBody>
      </p:sp>
      <p:sp>
        <p:nvSpPr>
          <p:cNvPr id="74765" name="Text Box 17"/>
          <p:cNvSpPr txBox="1"/>
          <p:nvPr/>
        </p:nvSpPr>
        <p:spPr>
          <a:xfrm>
            <a:off x="7556500" y="698500"/>
            <a:ext cx="8255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t>成本</a:t>
            </a:r>
          </a:p>
        </p:txBody>
      </p:sp>
      <p:sp>
        <p:nvSpPr>
          <p:cNvPr id="74766" name="Text Box 18"/>
          <p:cNvSpPr txBox="1"/>
          <p:nvPr/>
        </p:nvSpPr>
        <p:spPr>
          <a:xfrm>
            <a:off x="6540500" y="5143500"/>
            <a:ext cx="18415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t>事故预防效果</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bwMode="auto">
          <a:xfrm>
            <a:off x="1015999" y="90804"/>
            <a:ext cx="6858000" cy="508635"/>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十二、高处坠落事故的预防</a:t>
            </a:r>
          </a:p>
        </p:txBody>
      </p:sp>
      <p:sp>
        <p:nvSpPr>
          <p:cNvPr id="75779" name="Text Box 5"/>
          <p:cNvSpPr txBox="1"/>
          <p:nvPr/>
        </p:nvSpPr>
        <p:spPr>
          <a:xfrm>
            <a:off x="952500" y="762000"/>
            <a:ext cx="7239000" cy="4664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t>预防高处坠落事故的主要技术措施。</a:t>
            </a:r>
          </a:p>
          <a:p>
            <a:pPr marL="0" lvl="0" indent="0" eaLnBrk="1" hangingPunct="1">
              <a:spcBef>
                <a:spcPct val="0"/>
              </a:spcBef>
              <a:buNone/>
            </a:pPr>
            <a:r>
              <a:rPr lang="en-US" altLang="zh-CN" sz="2000" b="1" dirty="0"/>
              <a:t>1</a:t>
            </a:r>
            <a:r>
              <a:rPr lang="zh-CN" altLang="en-US" sz="2000" b="1" dirty="0"/>
              <a:t>、用好“三宝”</a:t>
            </a:r>
          </a:p>
          <a:p>
            <a:pPr marL="0" lvl="0" indent="0" eaLnBrk="1" hangingPunct="1">
              <a:spcBef>
                <a:spcPct val="0"/>
              </a:spcBef>
              <a:buNone/>
            </a:pPr>
            <a:r>
              <a:rPr lang="zh-CN" altLang="en-US" sz="2000" b="1" dirty="0"/>
              <a:t>（</a:t>
            </a:r>
            <a:r>
              <a:rPr lang="en-US" altLang="zh-CN" sz="2000" b="1" dirty="0"/>
              <a:t>1</a:t>
            </a:r>
            <a:r>
              <a:rPr lang="zh-CN" altLang="en-US" sz="2000" b="1" dirty="0"/>
              <a:t>）安全帽：按规定进入场所必须戴好符合安全标准的安全帽，并系好帽带，防止人员坠落时帽子脱落，失去防护作用。</a:t>
            </a:r>
          </a:p>
          <a:p>
            <a:pPr marL="0" lvl="0" indent="0" eaLnBrk="1" hangingPunct="1">
              <a:spcBef>
                <a:spcPct val="0"/>
              </a:spcBef>
              <a:buNone/>
            </a:pPr>
            <a:r>
              <a:rPr lang="zh-CN" altLang="en-US" sz="2000" b="1" dirty="0"/>
              <a:t>（</a:t>
            </a:r>
            <a:r>
              <a:rPr lang="en-US" altLang="zh-CN" sz="2000" b="1" dirty="0"/>
              <a:t>2</a:t>
            </a:r>
            <a:r>
              <a:rPr lang="zh-CN" altLang="en-US" sz="2000" b="1" dirty="0"/>
              <a:t>）安全带：凡在</a:t>
            </a:r>
            <a:r>
              <a:rPr lang="en-US" altLang="zh-CN" sz="2000" b="1" dirty="0"/>
              <a:t>2m</a:t>
            </a:r>
            <a:r>
              <a:rPr lang="zh-CN" altLang="en-US" sz="2000" b="1" dirty="0"/>
              <a:t>以上悬空作业人员，必须佩戴合格的安全带，如悬空作业没有系安全带的条件时，应制定措施，为作业人员设置挂安全带用的安全拉绳、安全栏杆等。</a:t>
            </a:r>
          </a:p>
          <a:p>
            <a:pPr marL="0" lvl="0" indent="0" eaLnBrk="1" hangingPunct="1">
              <a:spcBef>
                <a:spcPct val="0"/>
              </a:spcBef>
              <a:buNone/>
            </a:pPr>
            <a:r>
              <a:rPr lang="zh-CN" altLang="en-US" sz="2000" b="1" dirty="0"/>
              <a:t>（</a:t>
            </a:r>
            <a:r>
              <a:rPr lang="en-US" altLang="zh-CN" sz="2000" b="1" dirty="0"/>
              <a:t>3</a:t>
            </a:r>
            <a:r>
              <a:rPr lang="zh-CN" altLang="en-US" sz="2000" b="1" dirty="0"/>
              <a:t>）安全网：凡无外架防护作业点，必须在离地</a:t>
            </a:r>
            <a:r>
              <a:rPr lang="en-US" altLang="zh-CN" sz="2000" b="1" dirty="0"/>
              <a:t>4m</a:t>
            </a:r>
            <a:r>
              <a:rPr lang="zh-CN" altLang="en-US" sz="2000" b="1" dirty="0"/>
              <a:t>高处搭设安全平网，高层施工还应再安一道安全平网。</a:t>
            </a:r>
          </a:p>
          <a:p>
            <a:pPr marL="0" lvl="0" indent="0" eaLnBrk="1" hangingPunct="1">
              <a:spcBef>
                <a:spcPct val="0"/>
              </a:spcBef>
              <a:buNone/>
            </a:pPr>
            <a:r>
              <a:rPr lang="en-US" altLang="zh-CN" sz="2000" b="1" dirty="0"/>
              <a:t>2</a:t>
            </a:r>
            <a:r>
              <a:rPr lang="zh-CN" altLang="en-US" sz="2000" b="1" dirty="0"/>
              <a:t>、做好“四口”防护：楼梯口、电梯口、预留洞口和出入口。</a:t>
            </a:r>
          </a:p>
          <a:p>
            <a:pPr marL="0" lvl="0" indent="0" eaLnBrk="1" hangingPunct="1">
              <a:spcBef>
                <a:spcPct val="0"/>
              </a:spcBef>
              <a:buNone/>
            </a:pPr>
            <a:r>
              <a:rPr lang="en-US" altLang="zh-CN" sz="2000" b="1" dirty="0"/>
              <a:t>3</a:t>
            </a:r>
            <a:r>
              <a:rPr lang="zh-CN" altLang="en-US" sz="2000" b="1" dirty="0"/>
              <a:t>、做好“五临边”防护：尚未安装栏杆的阳台周边、无外架防护的屋面周边、框架工程楼层周边，上下跑道、斜道、两侧边、卸料平台外侧边。</a:t>
            </a:r>
          </a:p>
          <a:p>
            <a:pPr marL="0" lvl="0" indent="0" eaLnBrk="1" hangingPunct="1">
              <a:spcBef>
                <a:spcPct val="0"/>
              </a:spcBef>
              <a:buNone/>
            </a:pPr>
            <a:r>
              <a:rPr lang="en-US" altLang="zh-CN" sz="2000" b="1" dirty="0"/>
              <a:t>4</a:t>
            </a:r>
            <a:r>
              <a:rPr lang="zh-CN" altLang="en-US" sz="2000" b="1" dirty="0"/>
              <a:t>、严把手脚架的十道关：材质关、尺寸关、铺板关、护栏关、连接关、承重关、上下关、雷电关、挑梁关、检验关。</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1015999" y="167004"/>
            <a:ext cx="6858000" cy="421005"/>
          </a:xfrm>
          <a:solidFill>
            <a:srgbClr val="FFFF00"/>
          </a:solidFill>
          <a:ln>
            <a:miter lim="800000"/>
          </a:ln>
          <a:effectLst/>
          <a:scene3d>
            <a:camera prst="orthographicFront"/>
            <a:lightRig rig="balanced" dir="t"/>
          </a:scene3d>
          <a:sp3d prstMaterial="plastic"/>
        </p:spPr>
        <p:txBody>
          <a:bodyPr vert="horz" wrap="square" lIns="91440" tIns="45720" rIns="91440" bIns="45720" numCol="1"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0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十二、高处坠落事故的预防</a:t>
            </a:r>
          </a:p>
        </p:txBody>
      </p:sp>
      <p:sp>
        <p:nvSpPr>
          <p:cNvPr id="76803" name="Text Box 3"/>
          <p:cNvSpPr txBox="1"/>
          <p:nvPr/>
        </p:nvSpPr>
        <p:spPr>
          <a:xfrm>
            <a:off x="952500" y="762000"/>
            <a:ext cx="72390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t>预防高处坠落事故的主要技术措施。</a:t>
            </a:r>
          </a:p>
          <a:p>
            <a:pPr marL="0" lvl="0" indent="0" eaLnBrk="1" hangingPunct="1">
              <a:spcBef>
                <a:spcPct val="0"/>
              </a:spcBef>
              <a:buNone/>
            </a:pPr>
            <a:r>
              <a:rPr lang="en-US" altLang="zh-CN" sz="2000" b="1" dirty="0"/>
              <a:t>5</a:t>
            </a:r>
            <a:r>
              <a:rPr lang="zh-CN" altLang="en-US" sz="2000" b="1" dirty="0"/>
              <a:t>、制定高处作业施工方案及安全技术措施。</a:t>
            </a:r>
          </a:p>
          <a:p>
            <a:pPr marL="0" lvl="0" indent="0" eaLnBrk="1" hangingPunct="1">
              <a:spcBef>
                <a:spcPct val="0"/>
              </a:spcBef>
              <a:buNone/>
            </a:pPr>
            <a:r>
              <a:rPr lang="en-US" altLang="zh-CN" sz="2000" b="1" dirty="0"/>
              <a:t>6</a:t>
            </a:r>
            <a:r>
              <a:rPr lang="zh-CN" altLang="en-US" sz="2000" b="1" dirty="0"/>
              <a:t>、制定高处作业事故应急预案并定期演练。</a:t>
            </a:r>
          </a:p>
          <a:p>
            <a:pPr marL="0" lvl="0" indent="0" eaLnBrk="1" hangingPunct="1">
              <a:spcBef>
                <a:spcPct val="0"/>
              </a:spcBef>
              <a:buNone/>
            </a:pPr>
            <a:r>
              <a:rPr lang="en-US" altLang="zh-CN" sz="2000" b="1" dirty="0"/>
              <a:t>7</a:t>
            </a:r>
            <a:r>
              <a:rPr lang="zh-CN" altLang="en-US" sz="2000" b="1" dirty="0"/>
              <a:t>、配备高处作业逃生装置。</a:t>
            </a:r>
          </a:p>
        </p:txBody>
      </p:sp>
      <p:pic>
        <p:nvPicPr>
          <p:cNvPr id="76804" name="Picture 4"/>
          <p:cNvPicPr>
            <a:picLocks noChangeAspect="1"/>
          </p:cNvPicPr>
          <p:nvPr/>
        </p:nvPicPr>
        <p:blipFill>
          <a:blip r:embed="rId2"/>
          <a:stretch>
            <a:fillRect/>
          </a:stretch>
        </p:blipFill>
        <p:spPr>
          <a:xfrm>
            <a:off x="1079500" y="2159000"/>
            <a:ext cx="3556000" cy="2828925"/>
          </a:xfrm>
          <a:prstGeom prst="rect">
            <a:avLst/>
          </a:prstGeom>
          <a:noFill/>
          <a:ln w="9525">
            <a:noFill/>
          </a:ln>
        </p:spPr>
      </p:pic>
      <p:pic>
        <p:nvPicPr>
          <p:cNvPr id="76805" name="Picture 5" descr="011"/>
          <p:cNvPicPr>
            <a:picLocks noChangeAspect="1"/>
          </p:cNvPicPr>
          <p:nvPr/>
        </p:nvPicPr>
        <p:blipFill>
          <a:blip r:embed="rId3"/>
          <a:srcRect r="4207" b="14706"/>
          <a:stretch>
            <a:fillRect/>
          </a:stretch>
        </p:blipFill>
        <p:spPr>
          <a:xfrm>
            <a:off x="4191000" y="2222500"/>
            <a:ext cx="3873500" cy="2774950"/>
          </a:xfrm>
          <a:prstGeom prst="rect">
            <a:avLst/>
          </a:prstGeom>
          <a:noFill/>
          <a:ln w="9525">
            <a:noFill/>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p:cNvPicPr>
          <p:nvPr/>
        </p:nvPicPr>
        <p:blipFill>
          <a:blip r:embed="rId2"/>
          <a:stretch>
            <a:fillRect/>
          </a:stretch>
        </p:blipFill>
        <p:spPr>
          <a:xfrm>
            <a:off x="533400" y="2247900"/>
            <a:ext cx="3810000" cy="2611438"/>
          </a:xfrm>
          <a:prstGeom prst="rect">
            <a:avLst/>
          </a:prstGeom>
          <a:noFill/>
          <a:ln w="9525">
            <a:noFill/>
          </a:ln>
        </p:spPr>
      </p:pic>
      <p:pic>
        <p:nvPicPr>
          <p:cNvPr id="34819" name="Picture 5"/>
          <p:cNvPicPr>
            <a:picLocks noChangeAspect="1"/>
          </p:cNvPicPr>
          <p:nvPr/>
        </p:nvPicPr>
        <p:blipFill>
          <a:blip r:embed="rId3"/>
          <a:stretch>
            <a:fillRect/>
          </a:stretch>
        </p:blipFill>
        <p:spPr>
          <a:xfrm>
            <a:off x="4800600" y="2171700"/>
            <a:ext cx="3657600" cy="2776538"/>
          </a:xfrm>
          <a:prstGeom prst="rect">
            <a:avLst/>
          </a:prstGeom>
          <a:noFill/>
          <a:ln w="9525">
            <a:noFill/>
          </a:ln>
        </p:spPr>
      </p:pic>
      <p:sp>
        <p:nvSpPr>
          <p:cNvPr id="77828" name="Text Box 3"/>
          <p:cNvSpPr txBox="1"/>
          <p:nvPr/>
        </p:nvSpPr>
        <p:spPr>
          <a:xfrm>
            <a:off x="533400" y="1409700"/>
            <a:ext cx="7315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400" b="1" dirty="0">
                <a:solidFill>
                  <a:srgbClr val="FF0000"/>
                </a:solidFill>
              </a:rPr>
              <a:t>高空作业个人安全防护：安全带高空作业生命保护线。</a:t>
            </a:r>
          </a:p>
        </p:txBody>
      </p:sp>
      <p:sp>
        <p:nvSpPr>
          <p:cNvPr id="34821"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75781"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153C878-4B3D-4A9D-9A2B-C6B88FE574B8}"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1" fill="hold"/>
                                        <p:tgtEl>
                                          <p:spTgt spid="348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p:nvPr/>
        </p:nvSpPr>
        <p:spPr>
          <a:xfrm>
            <a:off x="304800" y="876300"/>
            <a:ext cx="8280400" cy="21637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eaLnBrk="1" hangingPunct="1">
              <a:buFont typeface="Wingdings" panose="05000000000000000000" pitchFamily="2" charset="2"/>
              <a:buChar char="l"/>
            </a:pPr>
            <a:r>
              <a:rPr lang="zh-CN" altLang="en-US" sz="2000" b="1" dirty="0">
                <a:latin typeface="宋体" panose="02010600030101010101" pitchFamily="2" charset="-122"/>
              </a:rPr>
              <a:t>你会正确使用安全带吗？安全带的使用有哪些要求</a:t>
            </a:r>
            <a:r>
              <a:rPr lang="zh-CN" altLang="en-US" sz="2000" dirty="0">
                <a:latin typeface="宋体" panose="02010600030101010101" pitchFamily="2" charset="-122"/>
              </a:rPr>
              <a:t>？</a:t>
            </a:r>
            <a:endParaRPr lang="zh-CN" altLang="en-US" sz="2000" b="1" dirty="0">
              <a:latin typeface="宋体" panose="02010600030101010101" pitchFamily="2" charset="-122"/>
            </a:endParaRPr>
          </a:p>
          <a:p>
            <a:pPr marL="342900" lvl="0" indent="-342900" eaLnBrk="1" hangingPunct="1">
              <a:buFont typeface="Wingdings" panose="05000000000000000000" pitchFamily="2" charset="2"/>
              <a:buChar char="l"/>
            </a:pPr>
            <a:r>
              <a:rPr lang="zh-CN" altLang="en-US" sz="2000" b="1" dirty="0">
                <a:latin typeface="宋体" panose="02010600030101010101" pitchFamily="2" charset="-122"/>
              </a:rPr>
              <a:t>经常检查（使用前、抽检安全带有裂痕、挂扣是否变形）、妥善保养、损坏需更新。</a:t>
            </a:r>
          </a:p>
          <a:p>
            <a:pPr marL="342900" lvl="0" indent="-342900" eaLnBrk="1" hangingPunct="1">
              <a:buFont typeface="Wingdings" panose="05000000000000000000" pitchFamily="2" charset="2"/>
              <a:buChar char="l"/>
            </a:pPr>
            <a:r>
              <a:rPr lang="zh-CN" altLang="en-US" sz="2000" b="1" dirty="0">
                <a:latin typeface="宋体" panose="02010600030101010101" pitchFamily="2" charset="-122"/>
              </a:rPr>
              <a:t>百分之百系好安全带，做到高挂低用（降低坠落距离、减少冲击力）。 </a:t>
            </a:r>
          </a:p>
          <a:p>
            <a:pPr marL="342900" lvl="0" indent="-342900" eaLnBrk="1" hangingPunct="1">
              <a:buFont typeface="Wingdings" panose="05000000000000000000" pitchFamily="2" charset="2"/>
              <a:buChar char="l"/>
            </a:pPr>
            <a:r>
              <a:rPr lang="zh-CN" altLang="en-US" sz="2000" b="1" dirty="0">
                <a:latin typeface="宋体" panose="02010600030101010101" pitchFamily="2" charset="-122"/>
              </a:rPr>
              <a:t>挂在牢固可靠处（禁止挂在移动或带尖税梭角或不牢固的物件上）。</a:t>
            </a:r>
          </a:p>
          <a:p>
            <a:pPr marL="342900" lvl="0" indent="-342900" eaLnBrk="1" hangingPunct="1">
              <a:buFont typeface="Wingdings" panose="05000000000000000000" pitchFamily="2" charset="2"/>
              <a:buChar char="l"/>
            </a:pPr>
            <a:r>
              <a:rPr lang="zh-CN" altLang="en-US" sz="2000" b="1" dirty="0">
                <a:latin typeface="宋体" panose="02010600030101010101" pitchFamily="2" charset="-122"/>
              </a:rPr>
              <a:t>绳子不能打结使用， 钩子要挂在连接环上，严禁擅自接长使用。 </a:t>
            </a:r>
          </a:p>
        </p:txBody>
      </p:sp>
      <p:pic>
        <p:nvPicPr>
          <p:cNvPr id="78851" name="Picture 4" descr="请系好安全带"/>
          <p:cNvPicPr>
            <a:picLocks noChangeAspect="1"/>
          </p:cNvPicPr>
          <p:nvPr/>
        </p:nvPicPr>
        <p:blipFill>
          <a:blip r:embed="rId2"/>
          <a:stretch>
            <a:fillRect/>
          </a:stretch>
        </p:blipFill>
        <p:spPr>
          <a:xfrm>
            <a:off x="533400" y="3162300"/>
            <a:ext cx="3352800" cy="2209800"/>
          </a:xfrm>
          <a:prstGeom prst="rect">
            <a:avLst/>
          </a:prstGeom>
          <a:noFill/>
          <a:ln w="9525">
            <a:noFill/>
          </a:ln>
        </p:spPr>
      </p:pic>
      <p:pic>
        <p:nvPicPr>
          <p:cNvPr id="78852" name="Picture 5" descr="GS4TT7LHR{`A%S8][}~QE$5"/>
          <p:cNvPicPr>
            <a:picLocks noChangeAspect="1"/>
          </p:cNvPicPr>
          <p:nvPr/>
        </p:nvPicPr>
        <p:blipFill>
          <a:blip r:embed="rId3"/>
          <a:stretch>
            <a:fillRect/>
          </a:stretch>
        </p:blipFill>
        <p:spPr>
          <a:xfrm>
            <a:off x="4724400" y="3162300"/>
            <a:ext cx="3352800" cy="2209800"/>
          </a:xfrm>
          <a:prstGeom prst="rect">
            <a:avLst/>
          </a:prstGeom>
          <a:noFill/>
          <a:ln w="9525">
            <a:noFill/>
          </a:ln>
        </p:spPr>
      </p:pic>
      <p:sp>
        <p:nvSpPr>
          <p:cNvPr id="35845"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7680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FF11AAD-7EFE-4C88-9C97-6886F69A61A0}"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图片15"/>
          <p:cNvPicPr>
            <a:picLocks noChangeAspect="1"/>
          </p:cNvPicPr>
          <p:nvPr/>
        </p:nvPicPr>
        <p:blipFill>
          <a:blip r:embed="rId2"/>
          <a:stretch>
            <a:fillRect/>
          </a:stretch>
        </p:blipFill>
        <p:spPr>
          <a:xfrm>
            <a:off x="381000" y="1296988"/>
            <a:ext cx="2865438" cy="3121025"/>
          </a:xfrm>
          <a:prstGeom prst="rect">
            <a:avLst/>
          </a:prstGeom>
          <a:noFill/>
          <a:ln w="9525">
            <a:noFill/>
          </a:ln>
        </p:spPr>
      </p:pic>
      <p:pic>
        <p:nvPicPr>
          <p:cNvPr id="79875" name="Picture 3" descr="图片8"/>
          <p:cNvPicPr>
            <a:picLocks noChangeAspect="1"/>
          </p:cNvPicPr>
          <p:nvPr/>
        </p:nvPicPr>
        <p:blipFill>
          <a:blip r:embed="rId3"/>
          <a:stretch>
            <a:fillRect/>
          </a:stretch>
        </p:blipFill>
        <p:spPr>
          <a:xfrm>
            <a:off x="3124200" y="1143000"/>
            <a:ext cx="2640013" cy="3179763"/>
          </a:xfrm>
          <a:prstGeom prst="rect">
            <a:avLst/>
          </a:prstGeom>
          <a:noFill/>
          <a:ln w="9525">
            <a:noFill/>
          </a:ln>
        </p:spPr>
      </p:pic>
      <p:pic>
        <p:nvPicPr>
          <p:cNvPr id="79876" name="Picture 4" descr="图片9"/>
          <p:cNvPicPr>
            <a:picLocks noChangeAspect="1"/>
          </p:cNvPicPr>
          <p:nvPr/>
        </p:nvPicPr>
        <p:blipFill>
          <a:blip r:embed="rId4"/>
          <a:stretch>
            <a:fillRect/>
          </a:stretch>
        </p:blipFill>
        <p:spPr>
          <a:xfrm>
            <a:off x="5943600" y="1143000"/>
            <a:ext cx="2755900" cy="3241675"/>
          </a:xfrm>
          <a:prstGeom prst="rect">
            <a:avLst/>
          </a:prstGeom>
          <a:noFill/>
          <a:ln w="9525">
            <a:noFill/>
          </a:ln>
        </p:spPr>
      </p:pic>
      <p:sp>
        <p:nvSpPr>
          <p:cNvPr id="41989"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7782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DC4AAD2-7E09-4487-9C6B-08900ED9ABA2}"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图片6"/>
          <p:cNvPicPr>
            <a:picLocks noChangeAspect="1"/>
          </p:cNvPicPr>
          <p:nvPr/>
        </p:nvPicPr>
        <p:blipFill>
          <a:blip r:embed="rId2"/>
          <a:stretch>
            <a:fillRect/>
          </a:stretch>
        </p:blipFill>
        <p:spPr>
          <a:xfrm>
            <a:off x="684213" y="1177925"/>
            <a:ext cx="2620962" cy="2460625"/>
          </a:xfrm>
          <a:prstGeom prst="rect">
            <a:avLst/>
          </a:prstGeom>
          <a:noFill/>
          <a:ln w="9525">
            <a:noFill/>
          </a:ln>
        </p:spPr>
      </p:pic>
      <p:pic>
        <p:nvPicPr>
          <p:cNvPr id="80899" name="Picture 3" descr="图片5"/>
          <p:cNvPicPr>
            <a:picLocks noChangeAspect="1"/>
          </p:cNvPicPr>
          <p:nvPr/>
        </p:nvPicPr>
        <p:blipFill>
          <a:blip r:embed="rId3"/>
          <a:stretch>
            <a:fillRect/>
          </a:stretch>
        </p:blipFill>
        <p:spPr>
          <a:xfrm>
            <a:off x="3348038" y="1597025"/>
            <a:ext cx="2617787" cy="2459038"/>
          </a:xfrm>
          <a:prstGeom prst="rect">
            <a:avLst/>
          </a:prstGeom>
          <a:noFill/>
          <a:ln w="9525">
            <a:noFill/>
          </a:ln>
        </p:spPr>
      </p:pic>
      <p:pic>
        <p:nvPicPr>
          <p:cNvPr id="80900" name="Picture 4" descr="图片4"/>
          <p:cNvPicPr>
            <a:picLocks noChangeAspect="1"/>
          </p:cNvPicPr>
          <p:nvPr/>
        </p:nvPicPr>
        <p:blipFill>
          <a:blip r:embed="rId4"/>
          <a:stretch>
            <a:fillRect/>
          </a:stretch>
        </p:blipFill>
        <p:spPr>
          <a:xfrm>
            <a:off x="6011863" y="2557463"/>
            <a:ext cx="2662237" cy="2293937"/>
          </a:xfrm>
          <a:prstGeom prst="rect">
            <a:avLst/>
          </a:prstGeom>
          <a:noFill/>
          <a:ln w="9525">
            <a:noFill/>
          </a:ln>
        </p:spPr>
      </p:pic>
      <p:sp>
        <p:nvSpPr>
          <p:cNvPr id="43013"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78853"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54C5D90-A7A2-4678-84FA-B1B74F5BE91E}"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8FA7DF23-594C-44F8-AFE9-CFA8E17F8671}"/>
          <p:cNvPicPr>
            <a:picLocks noChangeAspect="1"/>
          </p:cNvPicPr>
          <p:nvPr/>
        </p:nvPicPr>
        <p:blipFill>
          <a:blip r:embed="rId2"/>
          <a:stretch>
            <a:fillRect/>
          </a:stretch>
        </p:blipFill>
        <p:spPr>
          <a:xfrm>
            <a:off x="914400" y="1104900"/>
            <a:ext cx="3352800" cy="2025650"/>
          </a:xfrm>
          <a:prstGeom prst="rect">
            <a:avLst/>
          </a:prstGeom>
          <a:noFill/>
          <a:ln w="9525">
            <a:noFill/>
          </a:ln>
        </p:spPr>
      </p:pic>
      <p:pic>
        <p:nvPicPr>
          <p:cNvPr id="81923" name="Picture 3" descr="{9AAABBE7-A872-440C-A0EE-0CE27C4F00FE}"/>
          <p:cNvPicPr>
            <a:picLocks noChangeAspect="1"/>
          </p:cNvPicPr>
          <p:nvPr/>
        </p:nvPicPr>
        <p:blipFill>
          <a:blip r:embed="rId3"/>
          <a:stretch>
            <a:fillRect/>
          </a:stretch>
        </p:blipFill>
        <p:spPr>
          <a:xfrm>
            <a:off x="4648200" y="1104900"/>
            <a:ext cx="3352800" cy="2039938"/>
          </a:xfrm>
          <a:prstGeom prst="rect">
            <a:avLst/>
          </a:prstGeom>
          <a:noFill/>
          <a:ln w="9525">
            <a:noFill/>
          </a:ln>
        </p:spPr>
      </p:pic>
      <p:pic>
        <p:nvPicPr>
          <p:cNvPr id="81924" name="Picture 4" descr="{72109851-4606-46D3-BBD9-C642CA3098CE}"/>
          <p:cNvPicPr>
            <a:picLocks noChangeAspect="1"/>
          </p:cNvPicPr>
          <p:nvPr/>
        </p:nvPicPr>
        <p:blipFill>
          <a:blip r:embed="rId4"/>
          <a:stretch>
            <a:fillRect/>
          </a:stretch>
        </p:blipFill>
        <p:spPr>
          <a:xfrm>
            <a:off x="4648200" y="3314700"/>
            <a:ext cx="3352800" cy="1981200"/>
          </a:xfrm>
          <a:prstGeom prst="rect">
            <a:avLst/>
          </a:prstGeom>
          <a:noFill/>
          <a:ln w="9525">
            <a:noFill/>
          </a:ln>
        </p:spPr>
      </p:pic>
      <p:pic>
        <p:nvPicPr>
          <p:cNvPr id="81925" name="Picture 5" descr="{B4DB5F93-5741-405C-9DE5-5B06FCD3BCBD}"/>
          <p:cNvPicPr>
            <a:picLocks noChangeAspect="1"/>
          </p:cNvPicPr>
          <p:nvPr/>
        </p:nvPicPr>
        <p:blipFill>
          <a:blip r:embed="rId5"/>
          <a:stretch>
            <a:fillRect/>
          </a:stretch>
        </p:blipFill>
        <p:spPr>
          <a:xfrm>
            <a:off x="914400" y="3314700"/>
            <a:ext cx="3352800" cy="1981200"/>
          </a:xfrm>
          <a:prstGeom prst="rect">
            <a:avLst/>
          </a:prstGeom>
          <a:noFill/>
          <a:ln w="9525">
            <a:noFill/>
          </a:ln>
        </p:spPr>
      </p:pic>
      <p:sp>
        <p:nvSpPr>
          <p:cNvPr id="44038"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79878"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E108857-05AE-4559-A7E6-ED6D8E401E88}"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7"/>
          <p:cNvSpPr/>
          <p:nvPr/>
        </p:nvSpPr>
        <p:spPr>
          <a:xfrm>
            <a:off x="381000" y="1333500"/>
            <a:ext cx="6019800" cy="900113"/>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6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endParaRPr kumimoji="0" lang="zh-CN" altLang="en-US" sz="26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endParaRPr>
          </a:p>
        </p:txBody>
      </p:sp>
      <p:sp>
        <p:nvSpPr>
          <p:cNvPr id="10243" name="Rectangle 2"/>
          <p:cNvSpPr/>
          <p:nvPr/>
        </p:nvSpPr>
        <p:spPr>
          <a:xfrm>
            <a:off x="609600" y="342900"/>
            <a:ext cx="4103688" cy="420688"/>
          </a:xfrm>
          <a:prstGeom prst="rect">
            <a:avLst/>
          </a:prstGeom>
          <a:solidFill>
            <a:srgbClr val="FFC000">
              <a:alpha val="100000"/>
            </a:srgbClr>
          </a:solidFill>
          <a:ln w="9525">
            <a:noFill/>
          </a:ln>
        </p:spPr>
        <p:txBody>
          <a:bodyPr anchor="ctr"/>
          <a:lstStyle>
            <a:lvl1pPr marL="0" lvl="0" indent="0" algn="l" defTabSz="914400" eaLnBrk="0" fontAlgn="base" latinLnBrk="0" hangingPunct="0">
              <a:lnSpc>
                <a:spcPct val="100000"/>
              </a:lnSpc>
              <a:spcBef>
                <a:spcPct val="0"/>
              </a:spcBef>
              <a:spcAft>
                <a:spcPct val="0"/>
              </a:spcAft>
              <a:buClr>
                <a:srgbClr val="000000"/>
              </a:buClr>
              <a:buNone/>
              <a:defRPr sz="3200" b="0" i="0" u="none" kern="1200" baseline="0">
                <a:solidFill>
                  <a:schemeClr val="tx1"/>
                </a:solidFill>
                <a:latin typeface="Calibri" panose="020F0502020204030204" pitchFamily="34" charset="0"/>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Calibri" panose="020F050202020403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Calibri" panose="020F0502020204030204" pitchFamily="34" charset="0"/>
              <a:ea typeface="黑体" panose="02010609060101010101" pitchFamily="49" charset="-122"/>
              <a:cs typeface="+mn-cs"/>
            </a:endParaRPr>
          </a:p>
        </p:txBody>
      </p:sp>
      <p:sp>
        <p:nvSpPr>
          <p:cNvPr id="4" name="矩形 3"/>
          <p:cNvSpPr/>
          <p:nvPr/>
        </p:nvSpPr>
        <p:spPr>
          <a:xfrm>
            <a:off x="1219200" y="1409700"/>
            <a:ext cx="6858000" cy="36988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a:ln>
                  <a:noFill/>
                </a:ln>
                <a:solidFill>
                  <a:schemeClr val="tx1"/>
                </a:solidFill>
                <a:effectLst>
                  <a:outerShdw blurRad="38100" dist="38100" dir="2700000" algn="tl">
                    <a:srgbClr val="C0C0C0"/>
                  </a:outerShdw>
                </a:effectLst>
                <a:uLnTx/>
                <a:uFillTx/>
                <a:latin typeface="仿宋_GB2312" pitchFamily="49" charset="-122"/>
                <a:ea typeface="仿宋_GB2312" pitchFamily="49" charset="-122"/>
                <a:cs typeface="+mn-cs"/>
              </a:rPr>
              <a:t> 一个人从三层楼（10米）的高度坠落到地面所需的时间有多少？</a:t>
            </a:r>
          </a:p>
        </p:txBody>
      </p:sp>
      <p:sp>
        <p:nvSpPr>
          <p:cNvPr id="5" name="矩形 4"/>
          <p:cNvSpPr/>
          <p:nvPr/>
        </p:nvSpPr>
        <p:spPr>
          <a:xfrm>
            <a:off x="1524000" y="2171700"/>
            <a:ext cx="1689100" cy="369888"/>
          </a:xfrm>
          <a:prstGeom prst="rect">
            <a:avLst/>
          </a:prstGeom>
        </p:spPr>
        <p:txBody>
          <a:bodyPr wrap="none">
            <a:spAutoFit/>
          </a:bodyPr>
          <a:lstStyle/>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1800" b="1" i="0" u="none" strike="noStrike" kern="1200" cap="none" spc="0" normalizeH="0" baseline="0" noProof="0">
                <a:ln>
                  <a:noFill/>
                </a:ln>
                <a:solidFill>
                  <a:srgbClr val="FF0000"/>
                </a:solidFill>
                <a:effectLst>
                  <a:outerShdw blurRad="38100" dist="38100" dir="2700000" algn="tl">
                    <a:srgbClr val="C0C0C0"/>
                  </a:outerShdw>
                </a:effectLst>
                <a:uLnTx/>
                <a:uFillTx/>
                <a:latin typeface="仿宋_GB2312" pitchFamily="49" charset="-122"/>
                <a:ea typeface="仿宋_GB2312" pitchFamily="49" charset="-122"/>
                <a:cs typeface="+mn-cs"/>
              </a:rPr>
              <a:t>答案是1.5秒。</a:t>
            </a:r>
          </a:p>
        </p:txBody>
      </p:sp>
      <p:sp>
        <p:nvSpPr>
          <p:cNvPr id="6" name="矩形 5"/>
          <p:cNvSpPr/>
          <p:nvPr/>
        </p:nvSpPr>
        <p:spPr>
          <a:xfrm>
            <a:off x="1295400" y="2781300"/>
            <a:ext cx="7010400" cy="369888"/>
          </a:xfrm>
          <a:prstGeom prst="rect">
            <a:avLst/>
          </a:prstGeom>
        </p:spPr>
        <p:txBody>
          <a:bodyPr>
            <a:spAutoFit/>
          </a:bodyPr>
          <a:lstStyle/>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1800" b="1" i="0" u="none" strike="noStrike" kern="1200" cap="none" spc="0" normalizeH="0" baseline="0" noProof="0">
                <a:ln>
                  <a:noFill/>
                </a:ln>
                <a:solidFill>
                  <a:schemeClr val="tx1"/>
                </a:solidFill>
                <a:effectLst>
                  <a:outerShdw blurRad="38100" dist="38100" dir="2700000" algn="tl">
                    <a:srgbClr val="C0C0C0"/>
                  </a:outerShdw>
                </a:effectLst>
                <a:uLnTx/>
                <a:uFillTx/>
                <a:latin typeface="仿宋_GB2312" pitchFamily="49" charset="-122"/>
                <a:ea typeface="仿宋_GB2312" pitchFamily="49" charset="-122"/>
                <a:cs typeface="+mn-cs"/>
              </a:rPr>
              <a:t>一个人从三层楼（10米）的高度坠落到硬地面生还的几率有多大？</a:t>
            </a:r>
          </a:p>
        </p:txBody>
      </p:sp>
      <p:sp>
        <p:nvSpPr>
          <p:cNvPr id="8" name="矩形 7"/>
          <p:cNvSpPr/>
          <p:nvPr/>
        </p:nvSpPr>
        <p:spPr>
          <a:xfrm>
            <a:off x="1600200" y="3543300"/>
            <a:ext cx="4953000" cy="369888"/>
          </a:xfrm>
          <a:prstGeom prst="rect">
            <a:avLst/>
          </a:prstGeom>
        </p:spPr>
        <p:txBody>
          <a:bodyPr>
            <a:spAutoFit/>
          </a:bodyPr>
          <a:lstStyle/>
          <a:p>
            <a:pPr marL="0" marR="0" lvl="0" indent="0" algn="l" defTabSz="914400" rtl="0" eaLnBrk="0" fontAlgn="base" latinLnBrk="0" hangingPunct="0">
              <a:lnSpc>
                <a:spcPct val="100000"/>
              </a:lnSpc>
              <a:spcBef>
                <a:spcPts val="300"/>
              </a:spcBef>
              <a:spcAft>
                <a:spcPct val="0"/>
              </a:spcAft>
              <a:buClrTx/>
              <a:buSzTx/>
              <a:buFont typeface="Arial" panose="020B0604020202020204" pitchFamily="34" charset="0"/>
              <a:buNone/>
              <a:defRPr/>
            </a:pPr>
            <a:r>
              <a:rPr kumimoji="0" lang="zh-CN" altLang="en-US" sz="1800" b="1" i="0" u="none" strike="noStrike" kern="1200" cap="none" spc="0" normalizeH="0" baseline="0" noProof="0">
                <a:ln>
                  <a:noFill/>
                </a:ln>
                <a:solidFill>
                  <a:srgbClr val="FF0000"/>
                </a:solidFill>
                <a:effectLst>
                  <a:outerShdw blurRad="38100" dist="38100" dir="2700000" algn="tl">
                    <a:srgbClr val="C0C0C0"/>
                  </a:outerShdw>
                </a:effectLst>
                <a:uLnTx/>
                <a:uFillTx/>
                <a:latin typeface="仿宋_GB2312" pitchFamily="49" charset="-122"/>
                <a:ea typeface="仿宋_GB2312" pitchFamily="49" charset="-122"/>
                <a:cs typeface="+mn-cs"/>
              </a:rPr>
              <a:t>答案是不考虑巧合的情况下死亡几率100%。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G$P5@138$X]AS5U8V{F@F]Y"/>
          <p:cNvPicPr>
            <a:picLocks noChangeAspect="1"/>
          </p:cNvPicPr>
          <p:nvPr/>
        </p:nvPicPr>
        <p:blipFill>
          <a:blip r:embed="rId2"/>
          <a:stretch>
            <a:fillRect/>
          </a:stretch>
        </p:blipFill>
        <p:spPr>
          <a:xfrm>
            <a:off x="457200" y="2324100"/>
            <a:ext cx="3962400" cy="2663825"/>
          </a:xfrm>
          <a:prstGeom prst="rect">
            <a:avLst/>
          </a:prstGeom>
          <a:noFill/>
          <a:ln w="9525">
            <a:noFill/>
          </a:ln>
        </p:spPr>
      </p:pic>
      <p:pic>
        <p:nvPicPr>
          <p:cNvPr id="82947" name="Picture 4" descr="_9HD0~K$`}VX$5(LW~MS9FY"/>
          <p:cNvPicPr>
            <a:picLocks noChangeAspect="1"/>
          </p:cNvPicPr>
          <p:nvPr/>
        </p:nvPicPr>
        <p:blipFill>
          <a:blip r:embed="rId3"/>
          <a:stretch>
            <a:fillRect/>
          </a:stretch>
        </p:blipFill>
        <p:spPr>
          <a:xfrm>
            <a:off x="4724400" y="2324100"/>
            <a:ext cx="3941763" cy="2667000"/>
          </a:xfrm>
          <a:prstGeom prst="rect">
            <a:avLst/>
          </a:prstGeom>
          <a:noFill/>
          <a:ln w="9525">
            <a:noFill/>
          </a:ln>
        </p:spPr>
      </p:pic>
      <p:sp>
        <p:nvSpPr>
          <p:cNvPr id="82948" name="AutoShape 6"/>
          <p:cNvSpPr/>
          <p:nvPr/>
        </p:nvSpPr>
        <p:spPr>
          <a:xfrm>
            <a:off x="457200" y="1181100"/>
            <a:ext cx="3886200" cy="825500"/>
          </a:xfrm>
          <a:prstGeom prst="horizontalScroll">
            <a:avLst>
              <a:gd name="adj" fmla="val 12500"/>
            </a:avLst>
          </a:prstGeom>
          <a:solidFill>
            <a:schemeClr val="accent1"/>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400" b="1" dirty="0">
                <a:solidFill>
                  <a:srgbClr val="FF0000"/>
                </a:solidFill>
              </a:rPr>
              <a:t>正确使用安全带</a:t>
            </a:r>
          </a:p>
        </p:txBody>
      </p:sp>
      <p:sp>
        <p:nvSpPr>
          <p:cNvPr id="82949" name="AutoShape 7"/>
          <p:cNvSpPr/>
          <p:nvPr/>
        </p:nvSpPr>
        <p:spPr>
          <a:xfrm>
            <a:off x="4724400" y="1104900"/>
            <a:ext cx="3811588" cy="838200"/>
          </a:xfrm>
          <a:prstGeom prst="horizontalScroll">
            <a:avLst>
              <a:gd name="adj" fmla="val 12500"/>
            </a:avLst>
          </a:prstGeom>
          <a:solidFill>
            <a:schemeClr val="accent1"/>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400" b="1" dirty="0">
                <a:solidFill>
                  <a:srgbClr val="FF0000"/>
                </a:solidFill>
              </a:rPr>
              <a:t>错误的使用安全带</a:t>
            </a:r>
          </a:p>
        </p:txBody>
      </p:sp>
      <p:sp>
        <p:nvSpPr>
          <p:cNvPr id="45062"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0902"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8AE65B2-5323-4D1C-A753-CDDC461C71E5}"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文本占位符 46081"/>
          <p:cNvSpPr>
            <a:spLocks noGrp="1"/>
          </p:cNvSpPr>
          <p:nvPr>
            <p:ph idx="1"/>
          </p:nvPr>
        </p:nvSpPr>
        <p:spPr>
          <a:xfrm>
            <a:off x="468313" y="817563"/>
            <a:ext cx="8229600" cy="4379912"/>
          </a:xfrm>
          <a:ln/>
        </p:spPr>
        <p:txBody>
          <a:bodyPr vert="horz" wrap="square" lIns="91440" tIns="45720" rIns="91440" bIns="45720" anchor="t" anchorCtr="0"/>
          <a:lstStyle/>
          <a:p>
            <a:pPr>
              <a:buNone/>
            </a:pPr>
            <a:endParaRPr lang="en-US" altLang="zh-CN" dirty="0"/>
          </a:p>
          <a:p>
            <a:pPr>
              <a:buNone/>
            </a:pPr>
            <a:r>
              <a:rPr lang="en-US" altLang="zh-CN" dirty="0"/>
              <a:t>     </a:t>
            </a:r>
            <a:endParaRPr lang="en-US" altLang="zh-CN" sz="4000" dirty="0"/>
          </a:p>
        </p:txBody>
      </p:sp>
      <p:pic>
        <p:nvPicPr>
          <p:cNvPr id="83971" name="图片 46082" descr="图片34"/>
          <p:cNvPicPr>
            <a:picLocks noChangeAspect="1"/>
          </p:cNvPicPr>
          <p:nvPr/>
        </p:nvPicPr>
        <p:blipFill>
          <a:blip r:embed="rId2"/>
          <a:stretch>
            <a:fillRect/>
          </a:stretch>
        </p:blipFill>
        <p:spPr>
          <a:xfrm>
            <a:off x="4419600" y="1257300"/>
            <a:ext cx="4103688" cy="3900488"/>
          </a:xfrm>
          <a:prstGeom prst="rect">
            <a:avLst/>
          </a:prstGeom>
          <a:noFill/>
          <a:ln w="9525">
            <a:noFill/>
          </a:ln>
        </p:spPr>
      </p:pic>
      <p:sp>
        <p:nvSpPr>
          <p:cNvPr id="83972" name="文本框 46083"/>
          <p:cNvSpPr txBox="1"/>
          <p:nvPr/>
        </p:nvSpPr>
        <p:spPr>
          <a:xfrm>
            <a:off x="533400" y="1257300"/>
            <a:ext cx="3889375" cy="3000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Clr>
                <a:schemeClr val="hlink"/>
              </a:buClr>
              <a:buSzPct val="110000"/>
              <a:buFont typeface="Wingdings" panose="05000000000000000000" pitchFamily="2" charset="2"/>
              <a:buBlip>
                <a:blip r:embed="rId3"/>
              </a:buBlip>
            </a:pPr>
            <a:r>
              <a:rPr lang="en-US" altLang="zh-CN" sz="2800" b="1" dirty="0">
                <a:solidFill>
                  <a:srgbClr val="FF0000"/>
                </a:solidFill>
                <a:latin typeface="宋体" panose="02010600030101010101" pitchFamily="2" charset="-122"/>
              </a:rPr>
              <a:t>2</a:t>
            </a:r>
            <a:r>
              <a:rPr lang="zh-CN" altLang="en-US" sz="2800" b="1" dirty="0">
                <a:solidFill>
                  <a:srgbClr val="FF0000"/>
                </a:solidFill>
                <a:latin typeface="宋体" panose="02010600030101010101" pitchFamily="2" charset="-122"/>
              </a:rPr>
              <a:t>米以上高空作业必须佩戴安全带</a:t>
            </a:r>
          </a:p>
          <a:p>
            <a:pPr marL="342900" lvl="0" indent="-342900">
              <a:spcBef>
                <a:spcPct val="50000"/>
              </a:spcBef>
              <a:buClr>
                <a:schemeClr val="hlink"/>
              </a:buClr>
              <a:buSzPct val="110000"/>
              <a:buFont typeface="Wingdings" panose="05000000000000000000" pitchFamily="2" charset="2"/>
              <a:buBlip>
                <a:blip r:embed="rId3"/>
              </a:buBlip>
            </a:pPr>
            <a:r>
              <a:rPr lang="zh-CN" altLang="en-US" sz="2800" b="1" dirty="0">
                <a:solidFill>
                  <a:srgbClr val="FF0000"/>
                </a:solidFill>
                <a:latin typeface="宋体" panose="02010600030101010101" pitchFamily="2" charset="-122"/>
              </a:rPr>
              <a:t>安全防护未完善区域和身体重心高于护栏作业必须</a:t>
            </a:r>
            <a:r>
              <a:rPr lang="en-US" altLang="zh-CN" sz="2800" b="1" dirty="0">
                <a:solidFill>
                  <a:srgbClr val="FF0000"/>
                </a:solidFill>
                <a:latin typeface="宋体" panose="02010600030101010101" pitchFamily="2" charset="-122"/>
              </a:rPr>
              <a:t>100%</a:t>
            </a:r>
            <a:r>
              <a:rPr lang="zh-CN" altLang="en-US" sz="2800" b="1" dirty="0">
                <a:solidFill>
                  <a:srgbClr val="FF0000"/>
                </a:solidFill>
                <a:latin typeface="宋体" panose="02010600030101010101" pitchFamily="2" charset="-122"/>
              </a:rPr>
              <a:t>系挂安全带</a:t>
            </a:r>
          </a:p>
          <a:p>
            <a:pPr marL="342900" lvl="0" indent="-342900">
              <a:spcBef>
                <a:spcPct val="50000"/>
              </a:spcBef>
              <a:buClr>
                <a:schemeClr val="hlink"/>
              </a:buClr>
              <a:buSzPct val="110000"/>
              <a:buFont typeface="Wingdings" panose="05000000000000000000" pitchFamily="2" charset="2"/>
              <a:buBlip>
                <a:blip r:embed="rId3"/>
              </a:buBlip>
            </a:pPr>
            <a:endParaRPr lang="zh-CN" altLang="en-US" dirty="0">
              <a:solidFill>
                <a:srgbClr val="FF0000"/>
              </a:solidFill>
              <a:latin typeface="Tahoma" panose="020B0604030504040204" pitchFamily="34" charset="0"/>
            </a:endParaRPr>
          </a:p>
        </p:txBody>
      </p:sp>
      <p:sp>
        <p:nvSpPr>
          <p:cNvPr id="46085"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192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F57C904-0C03-481D-93E3-A12BD9E6C21B}"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图片 47105" descr="图片35"/>
          <p:cNvPicPr>
            <a:picLocks noChangeAspect="1"/>
          </p:cNvPicPr>
          <p:nvPr/>
        </p:nvPicPr>
        <p:blipFill>
          <a:blip r:embed="rId2"/>
          <a:stretch>
            <a:fillRect/>
          </a:stretch>
        </p:blipFill>
        <p:spPr>
          <a:xfrm>
            <a:off x="563563" y="1104900"/>
            <a:ext cx="5303837" cy="3857625"/>
          </a:xfrm>
          <a:prstGeom prst="rect">
            <a:avLst/>
          </a:prstGeom>
          <a:noFill/>
          <a:ln w="9525">
            <a:noFill/>
          </a:ln>
        </p:spPr>
      </p:pic>
      <p:sp>
        <p:nvSpPr>
          <p:cNvPr id="84995" name="文本框 47106"/>
          <p:cNvSpPr txBox="1"/>
          <p:nvPr/>
        </p:nvSpPr>
        <p:spPr>
          <a:xfrm>
            <a:off x="5867400" y="1104900"/>
            <a:ext cx="2905125" cy="14319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Clr>
                <a:srgbClr val="0000FF"/>
              </a:buClr>
              <a:buFont typeface="Wingdings" panose="05000000000000000000" pitchFamily="2" charset="2"/>
              <a:buNone/>
            </a:pPr>
            <a:r>
              <a:rPr lang="zh-CN" altLang="en-US" b="1" dirty="0">
                <a:solidFill>
                  <a:srgbClr val="FF0000"/>
                </a:solidFill>
                <a:latin typeface="Tahoma" panose="020B0604030504040204" pitchFamily="34" charset="0"/>
              </a:rPr>
              <a:t>  </a:t>
            </a:r>
            <a:r>
              <a:rPr lang="zh-CN" altLang="en-US" sz="2800" b="1" dirty="0">
                <a:solidFill>
                  <a:srgbClr val="FF0000"/>
                </a:solidFill>
                <a:latin typeface="Tahoma" panose="020B0604030504040204" pitchFamily="34" charset="0"/>
              </a:rPr>
              <a:t> 绑上所提供的安全带，并将之牢牢扣紧</a:t>
            </a:r>
          </a:p>
        </p:txBody>
      </p:sp>
      <p:sp>
        <p:nvSpPr>
          <p:cNvPr id="47108"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2948"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B6AB50C-46BC-4EAF-B89E-8A759AB1168D}"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图片 48129" descr="图片36"/>
          <p:cNvPicPr>
            <a:picLocks noChangeAspect="1"/>
          </p:cNvPicPr>
          <p:nvPr/>
        </p:nvPicPr>
        <p:blipFill>
          <a:blip r:embed="rId2"/>
          <a:stretch>
            <a:fillRect/>
          </a:stretch>
        </p:blipFill>
        <p:spPr>
          <a:xfrm>
            <a:off x="533400" y="1181100"/>
            <a:ext cx="4953000" cy="3921125"/>
          </a:xfrm>
          <a:prstGeom prst="rect">
            <a:avLst/>
          </a:prstGeom>
          <a:noFill/>
          <a:ln w="9525">
            <a:noFill/>
          </a:ln>
        </p:spPr>
      </p:pic>
      <p:sp>
        <p:nvSpPr>
          <p:cNvPr id="86019" name="文本框 48130"/>
          <p:cNvSpPr txBox="1"/>
          <p:nvPr/>
        </p:nvSpPr>
        <p:spPr>
          <a:xfrm>
            <a:off x="5795963" y="1897063"/>
            <a:ext cx="2952750" cy="15541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Clr>
                <a:schemeClr val="hlink"/>
              </a:buClr>
              <a:buSzPct val="110000"/>
              <a:buFont typeface="Wingdings" panose="05000000000000000000" pitchFamily="2" charset="2"/>
              <a:buNone/>
            </a:pPr>
            <a:r>
              <a:rPr lang="zh-CN" altLang="en-US" b="1" dirty="0">
                <a:solidFill>
                  <a:srgbClr val="FF0000"/>
                </a:solidFill>
                <a:latin typeface="Tahoma" panose="020B0604030504040204" pitchFamily="34" charset="0"/>
              </a:rPr>
              <a:t>   不要在没有护栏的建筑物边缘工作</a:t>
            </a:r>
          </a:p>
        </p:txBody>
      </p:sp>
      <p:sp>
        <p:nvSpPr>
          <p:cNvPr id="48132"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3972"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7D22121-89C1-47B3-B3C9-95536A41891C}"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49153" descr="图片37"/>
          <p:cNvPicPr>
            <a:picLocks noChangeAspect="1"/>
          </p:cNvPicPr>
          <p:nvPr/>
        </p:nvPicPr>
        <p:blipFill>
          <a:blip r:embed="rId2"/>
          <a:stretch>
            <a:fillRect/>
          </a:stretch>
        </p:blipFill>
        <p:spPr>
          <a:xfrm>
            <a:off x="827088" y="1477963"/>
            <a:ext cx="3846512" cy="3255962"/>
          </a:xfrm>
          <a:prstGeom prst="rect">
            <a:avLst/>
          </a:prstGeom>
          <a:noFill/>
          <a:ln w="9525">
            <a:noFill/>
          </a:ln>
        </p:spPr>
      </p:pic>
      <p:sp>
        <p:nvSpPr>
          <p:cNvPr id="88067" name="文本框 49154"/>
          <p:cNvSpPr txBox="1"/>
          <p:nvPr/>
        </p:nvSpPr>
        <p:spPr>
          <a:xfrm>
            <a:off x="5003800" y="2017713"/>
            <a:ext cx="3816350" cy="10668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Clr>
                <a:schemeClr val="hlink"/>
              </a:buClr>
              <a:buSzPct val="110000"/>
              <a:buFont typeface="Wingdings" panose="05000000000000000000" pitchFamily="2" charset="2"/>
              <a:buNone/>
            </a:pPr>
            <a:r>
              <a:rPr lang="zh-CN" altLang="en-US" b="1" dirty="0">
                <a:solidFill>
                  <a:srgbClr val="FF0000"/>
                </a:solidFill>
                <a:latin typeface="Tahoma" panose="020B0604030504040204" pitchFamily="34" charset="0"/>
              </a:rPr>
              <a:t>   任何孔洞都应该设有围栏或加盖</a:t>
            </a:r>
          </a:p>
        </p:txBody>
      </p:sp>
      <p:sp>
        <p:nvSpPr>
          <p:cNvPr id="49156"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4996"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7FC6B7F-A554-4D05-A407-EED90A935EB2}"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50177" descr="图片38"/>
          <p:cNvPicPr>
            <a:picLocks noChangeAspect="1"/>
          </p:cNvPicPr>
          <p:nvPr/>
        </p:nvPicPr>
        <p:blipFill>
          <a:blip r:embed="rId2"/>
          <a:stretch>
            <a:fillRect/>
          </a:stretch>
        </p:blipFill>
        <p:spPr>
          <a:xfrm>
            <a:off x="539750" y="1236663"/>
            <a:ext cx="4075113" cy="3721100"/>
          </a:xfrm>
          <a:prstGeom prst="rect">
            <a:avLst/>
          </a:prstGeom>
          <a:noFill/>
          <a:ln w="9525">
            <a:noFill/>
          </a:ln>
        </p:spPr>
      </p:pic>
      <p:sp>
        <p:nvSpPr>
          <p:cNvPr id="89091" name="文本框 50178"/>
          <p:cNvSpPr txBox="1"/>
          <p:nvPr/>
        </p:nvSpPr>
        <p:spPr>
          <a:xfrm>
            <a:off x="4932363" y="2257425"/>
            <a:ext cx="3743325" cy="13096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None/>
            </a:pPr>
            <a:r>
              <a:rPr lang="en-US" altLang="zh-CN" b="1" dirty="0">
                <a:solidFill>
                  <a:srgbClr val="0000FF"/>
                </a:solidFill>
                <a:latin typeface="Tahoma" panose="020B0604030504040204" pitchFamily="34" charset="0"/>
              </a:rPr>
              <a:t>  </a:t>
            </a:r>
            <a:r>
              <a:rPr lang="zh-CN" altLang="en-US" b="1" dirty="0">
                <a:solidFill>
                  <a:srgbClr val="FF0000"/>
                </a:solidFill>
                <a:latin typeface="Tahoma" panose="020B0604030504040204" pitchFamily="34" charset="0"/>
              </a:rPr>
              <a:t>楼梯必须设有扶手</a:t>
            </a:r>
          </a:p>
          <a:p>
            <a:pPr marL="342900" lvl="0" indent="-342900">
              <a:spcBef>
                <a:spcPct val="50000"/>
              </a:spcBef>
              <a:buClr>
                <a:schemeClr val="hlink"/>
              </a:buClr>
              <a:buSzPct val="110000"/>
              <a:buFont typeface="Wingdings" panose="05000000000000000000" pitchFamily="2" charset="2"/>
            </a:pPr>
            <a:endParaRPr lang="zh-CN" altLang="en-US" dirty="0">
              <a:solidFill>
                <a:srgbClr val="0000FF"/>
              </a:solidFill>
              <a:latin typeface="Tahoma" panose="020B0604030504040204" pitchFamily="34" charset="0"/>
            </a:endParaRPr>
          </a:p>
        </p:txBody>
      </p:sp>
      <p:sp>
        <p:nvSpPr>
          <p:cNvPr id="50180"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6020"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E20E924-5A1F-492F-9506-6C7AA08E2220}"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图片 51201" descr="图片39"/>
          <p:cNvPicPr>
            <a:picLocks noChangeAspect="1"/>
          </p:cNvPicPr>
          <p:nvPr/>
        </p:nvPicPr>
        <p:blipFill>
          <a:blip r:embed="rId2"/>
          <a:stretch>
            <a:fillRect/>
          </a:stretch>
        </p:blipFill>
        <p:spPr>
          <a:xfrm>
            <a:off x="539750" y="1298575"/>
            <a:ext cx="3863975" cy="3479800"/>
          </a:xfrm>
          <a:prstGeom prst="rect">
            <a:avLst/>
          </a:prstGeom>
          <a:noFill/>
          <a:ln w="9525">
            <a:noFill/>
          </a:ln>
        </p:spPr>
      </p:pic>
      <p:sp>
        <p:nvSpPr>
          <p:cNvPr id="90115" name="文本框 51202"/>
          <p:cNvSpPr txBox="1"/>
          <p:nvPr/>
        </p:nvSpPr>
        <p:spPr>
          <a:xfrm>
            <a:off x="4427538" y="2138363"/>
            <a:ext cx="3816350" cy="14986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None/>
            </a:pPr>
            <a:r>
              <a:rPr lang="en-US" altLang="zh-CN" b="1" dirty="0">
                <a:solidFill>
                  <a:srgbClr val="0000FF"/>
                </a:solidFill>
                <a:latin typeface="Tahoma" panose="020B0604030504040204" pitchFamily="34" charset="0"/>
              </a:rPr>
              <a:t>   </a:t>
            </a:r>
            <a:r>
              <a:rPr lang="en-US" altLang="zh-CN" b="1" dirty="0">
                <a:solidFill>
                  <a:srgbClr val="FF0000"/>
                </a:solidFill>
              </a:rPr>
              <a:t>▲</a:t>
            </a:r>
            <a:r>
              <a:rPr lang="zh-CN" altLang="en-US" b="1" dirty="0">
                <a:solidFill>
                  <a:srgbClr val="FF0000"/>
                </a:solidFill>
                <a:latin typeface="Tahoma" panose="020B0604030504040204" pitchFamily="34" charset="0"/>
              </a:rPr>
              <a:t>绝对不要坐在或靠在护栏上。</a:t>
            </a:r>
          </a:p>
          <a:p>
            <a:pPr marL="342900" lvl="0" indent="-342900">
              <a:spcBef>
                <a:spcPct val="50000"/>
              </a:spcBef>
              <a:buClr>
                <a:schemeClr val="hlink"/>
              </a:buClr>
              <a:buSzPct val="110000"/>
              <a:buFont typeface="Wingdings" panose="05000000000000000000" pitchFamily="2" charset="2"/>
            </a:pPr>
            <a:endParaRPr lang="zh-CN" altLang="en-US" dirty="0">
              <a:latin typeface="Tahoma" panose="020B0604030504040204" pitchFamily="34" charset="0"/>
            </a:endParaRPr>
          </a:p>
        </p:txBody>
      </p:sp>
      <p:sp>
        <p:nvSpPr>
          <p:cNvPr id="51204"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7044"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6C19C17-6399-432E-81BF-1B2FA448626D}"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图片 52225" descr="图片41"/>
          <p:cNvPicPr>
            <a:picLocks noChangeAspect="1"/>
          </p:cNvPicPr>
          <p:nvPr/>
        </p:nvPicPr>
        <p:blipFill>
          <a:blip r:embed="rId2"/>
          <a:stretch>
            <a:fillRect/>
          </a:stretch>
        </p:blipFill>
        <p:spPr>
          <a:xfrm>
            <a:off x="755650" y="1298575"/>
            <a:ext cx="3770313" cy="3598863"/>
          </a:xfrm>
          <a:prstGeom prst="rect">
            <a:avLst/>
          </a:prstGeom>
          <a:noFill/>
          <a:ln w="9525">
            <a:noFill/>
          </a:ln>
        </p:spPr>
      </p:pic>
      <p:sp>
        <p:nvSpPr>
          <p:cNvPr id="91139" name="文本框 52226"/>
          <p:cNvSpPr txBox="1"/>
          <p:nvPr/>
        </p:nvSpPr>
        <p:spPr>
          <a:xfrm>
            <a:off x="4500563" y="2017713"/>
            <a:ext cx="4103687" cy="15541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342900" lvl="0" indent="-342900">
              <a:spcBef>
                <a:spcPct val="50000"/>
              </a:spcBef>
              <a:buClr>
                <a:schemeClr val="hlink"/>
              </a:buClr>
              <a:buSzPct val="110000"/>
              <a:buFont typeface="Wingdings" panose="05000000000000000000" pitchFamily="2" charset="2"/>
              <a:buNone/>
            </a:pPr>
            <a:r>
              <a:rPr lang="zh-CN" altLang="en-US" b="1" dirty="0">
                <a:solidFill>
                  <a:srgbClr val="FF0000"/>
                </a:solidFill>
                <a:latin typeface="Tahoma" panose="020B0604030504040204" pitchFamily="34" charset="0"/>
              </a:rPr>
              <a:t>   如果感觉身体乏力或晕眩，则不宜在高空工作。</a:t>
            </a:r>
          </a:p>
        </p:txBody>
      </p:sp>
      <p:sp>
        <p:nvSpPr>
          <p:cNvPr id="52228"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8068"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113CCA5-66A5-4725-8D8D-2DAF13FC5498}"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图片 53249" descr="R8OX]92~)Q$V$P{_Q(2J7GJ"/>
          <p:cNvPicPr/>
          <p:nvPr/>
        </p:nvPicPr>
        <p:blipFill>
          <a:blip r:embed="rId2"/>
          <a:stretch>
            <a:fillRect/>
          </a:stretch>
        </p:blipFill>
        <p:spPr>
          <a:xfrm>
            <a:off x="1042988" y="1778000"/>
            <a:ext cx="3600450" cy="2640013"/>
          </a:xfrm>
          <a:prstGeom prst="rect">
            <a:avLst/>
          </a:prstGeom>
          <a:noFill/>
          <a:ln w="9525">
            <a:noFill/>
          </a:ln>
        </p:spPr>
      </p:pic>
      <p:sp>
        <p:nvSpPr>
          <p:cNvPr id="92163" name="文本框 53250"/>
          <p:cNvSpPr txBox="1"/>
          <p:nvPr/>
        </p:nvSpPr>
        <p:spPr>
          <a:xfrm>
            <a:off x="4859338" y="2257425"/>
            <a:ext cx="3889375" cy="15541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50000"/>
              </a:spcBef>
              <a:buNone/>
            </a:pPr>
            <a:r>
              <a:rPr lang="zh-CN" altLang="en-US" b="1" dirty="0">
                <a:solidFill>
                  <a:srgbClr val="FF0000"/>
                </a:solidFill>
                <a:latin typeface="宋体" panose="02010600030101010101" pitchFamily="2" charset="-122"/>
              </a:rPr>
              <a:t>严禁工作期间取笑、打闹、影响工作注意力</a:t>
            </a:r>
            <a:r>
              <a:rPr lang="zh-CN" altLang="en-US" sz="2800" b="1" dirty="0">
                <a:solidFill>
                  <a:srgbClr val="FF0000"/>
                </a:solidFill>
                <a:latin typeface="宋体" panose="02010600030101010101" pitchFamily="2" charset="-122"/>
              </a:rPr>
              <a:t>。</a:t>
            </a:r>
            <a:r>
              <a:rPr lang="zh-CN" altLang="en-US" sz="2800" dirty="0">
                <a:latin typeface="宋体" panose="02010600030101010101" pitchFamily="2" charset="-122"/>
              </a:rPr>
              <a:t> </a:t>
            </a:r>
          </a:p>
        </p:txBody>
      </p:sp>
      <p:sp>
        <p:nvSpPr>
          <p:cNvPr id="53252"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89092"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A7EAFA-0398-4DF2-BD11-9C065ACEA3F8}"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4%B8%AD%E5%A5%96%E5%95%A6"/>
          <p:cNvPicPr>
            <a:picLocks noChangeAspect="1"/>
          </p:cNvPicPr>
          <p:nvPr/>
        </p:nvPicPr>
        <p:blipFill>
          <a:blip r:embed="rId2"/>
          <a:stretch>
            <a:fillRect/>
          </a:stretch>
        </p:blipFill>
        <p:spPr>
          <a:xfrm>
            <a:off x="6553200" y="3619500"/>
            <a:ext cx="2133600" cy="1389063"/>
          </a:xfrm>
          <a:prstGeom prst="rect">
            <a:avLst/>
          </a:prstGeom>
          <a:noFill/>
          <a:ln w="9525">
            <a:noFill/>
          </a:ln>
        </p:spPr>
      </p:pic>
      <p:sp>
        <p:nvSpPr>
          <p:cNvPr id="93187" name="Text Box 3"/>
          <p:cNvSpPr txBox="1"/>
          <p:nvPr/>
        </p:nvSpPr>
        <p:spPr>
          <a:xfrm>
            <a:off x="7772400" y="1181100"/>
            <a:ext cx="792163" cy="260350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solidFill>
                  <a:srgbClr val="FF0000"/>
                </a:solidFill>
              </a:rPr>
              <a:t>常在河边走，哪有不湿鞋？</a:t>
            </a:r>
          </a:p>
        </p:txBody>
      </p:sp>
      <p:sp>
        <p:nvSpPr>
          <p:cNvPr id="93188" name="Text Box 4"/>
          <p:cNvSpPr txBox="1"/>
          <p:nvPr/>
        </p:nvSpPr>
        <p:spPr>
          <a:xfrm>
            <a:off x="6827838" y="1181100"/>
            <a:ext cx="792162" cy="251460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000" b="1" dirty="0">
                <a:solidFill>
                  <a:srgbClr val="FF0000"/>
                </a:solidFill>
              </a:rPr>
              <a:t>出来混的，迟早要还。公母都不例外！</a:t>
            </a:r>
          </a:p>
        </p:txBody>
      </p:sp>
      <p:pic>
        <p:nvPicPr>
          <p:cNvPr id="93189" name="Picture 5" descr="U]_02}`84(B~XEP0D`U}_OU"/>
          <p:cNvPicPr>
            <a:picLocks noChangeAspect="1"/>
          </p:cNvPicPr>
          <p:nvPr/>
        </p:nvPicPr>
        <p:blipFill>
          <a:blip r:embed="rId3"/>
          <a:stretch>
            <a:fillRect/>
          </a:stretch>
        </p:blipFill>
        <p:spPr>
          <a:xfrm>
            <a:off x="457200" y="1943100"/>
            <a:ext cx="5638800" cy="3095625"/>
          </a:xfrm>
          <a:prstGeom prst="rect">
            <a:avLst/>
          </a:prstGeom>
          <a:noFill/>
          <a:ln w="9525">
            <a:noFill/>
          </a:ln>
        </p:spPr>
      </p:pic>
      <p:sp>
        <p:nvSpPr>
          <p:cNvPr id="93190" name="AutoShape 6"/>
          <p:cNvSpPr/>
          <p:nvPr/>
        </p:nvSpPr>
        <p:spPr>
          <a:xfrm>
            <a:off x="304800" y="1143000"/>
            <a:ext cx="5867400" cy="698500"/>
          </a:xfrm>
          <a:prstGeom prst="horizontalScroll">
            <a:avLst>
              <a:gd name="adj" fmla="val 12500"/>
            </a:avLst>
          </a:prstGeom>
          <a:solidFill>
            <a:schemeClr val="accent1"/>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FF0000"/>
                </a:solidFill>
              </a:rPr>
              <a:t>一次没事并不代表永远没事</a:t>
            </a:r>
            <a:r>
              <a:rPr lang="zh-CN" altLang="en-US" sz="1800" b="1" dirty="0">
                <a:solidFill>
                  <a:srgbClr val="FF0000"/>
                </a:solidFill>
              </a:rPr>
              <a:t>！</a:t>
            </a:r>
          </a:p>
        </p:txBody>
      </p:sp>
      <p:sp>
        <p:nvSpPr>
          <p:cNvPr id="54279"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011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E2E8523-31D1-492B-9500-38CBB544BC9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日期占位符 3"/>
          <p:cNvSpPr txBox="1">
            <a:spLocks noGrp="1"/>
          </p:cNvSpPr>
          <p:nvPr/>
        </p:nvSpPr>
        <p:spPr>
          <a:xfrm>
            <a:off x="457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fld id="{BB962C8B-B14F-4D97-AF65-F5344CB8AC3E}" type="datetime1">
              <a:rPr lang="zh-CN" altLang="en-US" sz="1400" dirty="0"/>
              <a:t>2022/8/16</a:t>
            </a:fld>
            <a:endParaRPr lang="zh-CN" altLang="en-US" sz="1400" dirty="0"/>
          </a:p>
        </p:txBody>
      </p:sp>
      <p:sp>
        <p:nvSpPr>
          <p:cNvPr id="12291" name="灯片编号占位符 5"/>
          <p:cNvSpPr txBox="1">
            <a:spLocks noGrp="1"/>
          </p:cNvSpPr>
          <p:nvPr/>
        </p:nvSpPr>
        <p:spPr>
          <a:xfrm>
            <a:off x="6553200" y="5203825"/>
            <a:ext cx="2133600" cy="396875"/>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r" eaLnBrk="1" hangingPunct="1">
              <a:spcBef>
                <a:spcPct val="0"/>
              </a:spcBef>
              <a:buNone/>
            </a:pPr>
            <a:fld id="{9A0DB2DC-4C9A-4742-B13C-FB6460FD3503}" type="slidenum">
              <a:rPr lang="zh-CN" altLang="en-US" sz="1400" dirty="0"/>
              <a:t>8</a:t>
            </a:fld>
            <a:endParaRPr lang="zh-CN" altLang="en-US" sz="1400" dirty="0"/>
          </a:p>
        </p:txBody>
      </p:sp>
      <p:pic>
        <p:nvPicPr>
          <p:cNvPr id="12292" name="Picture 2" descr="HX(%}$%PK8M_XD1K4Y]S(T4"/>
          <p:cNvPicPr>
            <a:picLocks noChangeAspect="1"/>
          </p:cNvPicPr>
          <p:nvPr/>
        </p:nvPicPr>
        <p:blipFill>
          <a:blip r:embed="rId2"/>
          <a:stretch>
            <a:fillRect/>
          </a:stretch>
        </p:blipFill>
        <p:spPr>
          <a:xfrm>
            <a:off x="0" y="1181100"/>
            <a:ext cx="9144000" cy="4343400"/>
          </a:xfrm>
          <a:prstGeom prst="rect">
            <a:avLst/>
          </a:prstGeom>
          <a:noFill/>
          <a:ln w="9525">
            <a:noFill/>
          </a:ln>
        </p:spPr>
      </p:pic>
      <p:sp>
        <p:nvSpPr>
          <p:cNvPr id="11269" name="Rectangle 2"/>
          <p:cNvSpPr/>
          <p:nvPr/>
        </p:nvSpPr>
        <p:spPr>
          <a:xfrm>
            <a:off x="533400" y="342900"/>
            <a:ext cx="4229100"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2293"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59223D3-2339-4492-8853-62AAB5BD6693}"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type="body" idx="4294967295"/>
          </p:nvPr>
        </p:nvSpPr>
        <p:spPr>
          <a:xfrm>
            <a:off x="457200" y="1143000"/>
            <a:ext cx="8229600" cy="4191000"/>
          </a:xfrm>
          <a:ln/>
        </p:spPr>
        <p:txBody>
          <a:bodyPr vert="horz" wrap="square" lIns="91440" tIns="45720" rIns="91440" bIns="45720" anchor="t" anchorCtr="0"/>
          <a:lstStyle/>
          <a:p>
            <a:pPr eaLnBrk="1" hangingPunct="1">
              <a:lnSpc>
                <a:spcPct val="150000"/>
              </a:lnSpc>
            </a:pPr>
            <a:r>
              <a:rPr lang="zh-CN" altLang="en-US" sz="1800" b="1" dirty="0"/>
              <a:t>安全带是保护你高处坠落最后一道防线！若你珍惜自己的生命，请你正确使用好它！若你在日常高空作业过程中无视它的存在甚至抛弃了它，在它真正需要发挥作用的时候，它不可能自动的保护好你！</a:t>
            </a:r>
          </a:p>
          <a:p>
            <a:pPr eaLnBrk="1" hangingPunct="1">
              <a:lnSpc>
                <a:spcPct val="150000"/>
              </a:lnSpc>
            </a:pPr>
            <a:r>
              <a:rPr lang="zh-CN" altLang="en-US" sz="1800" b="1" dirty="0"/>
              <a:t>假如有一天你失足了，你把身体伤害带给了自己，同时也把痛苦带给了自己父母、爱人、子女、朋友；若你还能醒过来，你会后悔吗？后悔为什么就贪图一时操作方便不正确系挂安全带呢？</a:t>
            </a:r>
          </a:p>
          <a:p>
            <a:pPr eaLnBrk="1" hangingPunct="1">
              <a:lnSpc>
                <a:spcPct val="150000"/>
              </a:lnSpc>
            </a:pPr>
            <a:r>
              <a:rPr lang="zh-CN" altLang="en-US" sz="1800" b="1" dirty="0"/>
              <a:t>为了自己的安全，时刻谨记：</a:t>
            </a:r>
            <a:r>
              <a:rPr lang="zh-CN" altLang="en-US" sz="1800" b="1" dirty="0">
                <a:cs typeface="Arial" panose="020B0604020202020204" pitchFamily="34" charset="0"/>
              </a:rPr>
              <a:t>“</a:t>
            </a:r>
            <a:r>
              <a:rPr lang="zh-CN" altLang="en-US" sz="1800" b="1" dirty="0">
                <a:solidFill>
                  <a:srgbClr val="FF0000"/>
                </a:solidFill>
                <a:cs typeface="Arial" panose="020B0604020202020204" pitchFamily="34" charset="0"/>
              </a:rPr>
              <a:t>在高空作业时，无论一项工作能多快的完成, 也总会有可能坠落”、“一次违章没事，并意味着你次次都会没事，谁都不会一直这么幸运下去的”</a:t>
            </a:r>
            <a:r>
              <a:rPr lang="zh-CN" altLang="en-US" sz="1800" b="1" dirty="0">
                <a:cs typeface="Arial" panose="020B0604020202020204" pitchFamily="34" charset="0"/>
              </a:rPr>
              <a:t>。</a:t>
            </a:r>
            <a:endParaRPr lang="zh-CN" altLang="en-US" sz="1800" b="1" dirty="0"/>
          </a:p>
        </p:txBody>
      </p:sp>
      <p:sp>
        <p:nvSpPr>
          <p:cNvPr id="55299"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113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88307CD-8813-4CBD-A885-DAEA9E9B15C6}"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body" idx="4294967295"/>
          </p:nvPr>
        </p:nvSpPr>
        <p:spPr>
          <a:xfrm>
            <a:off x="531813" y="1249363"/>
            <a:ext cx="4954587" cy="1354137"/>
          </a:xfrm>
          <a:ln/>
          <a:effectLst>
            <a:outerShdw dist="17961" dir="2699999" algn="ctr" rotWithShape="0">
              <a:srgbClr val="000000">
                <a:alpha val="100000"/>
              </a:srgbClr>
            </a:outerShdw>
          </a:effectLst>
        </p:spPr>
        <p:txBody>
          <a:bodyPr vert="horz" wrap="square" lIns="92075" tIns="46038" rIns="92075" bIns="46038" anchor="t" anchorCtr="0"/>
          <a:lstStyle/>
          <a:p>
            <a:pPr marL="285750" indent="-285750" eaLnBrk="1" hangingPunct="1">
              <a:buNone/>
            </a:pPr>
            <a:r>
              <a:rPr lang="zh-CN" altLang="en-US" sz="2400" b="1" dirty="0"/>
              <a:t>防止坠落：</a:t>
            </a:r>
            <a:br>
              <a:rPr lang="zh-CN" altLang="en-US" sz="2400" b="1" dirty="0"/>
            </a:br>
            <a:r>
              <a:rPr lang="zh-CN" altLang="en-US" sz="2400" b="1" dirty="0"/>
              <a:t> 通过使用护拦、警戒线、孔洞盖板等来主动防止坠落事故发生</a:t>
            </a:r>
            <a:r>
              <a:rPr lang="zh-CN" altLang="en-US" sz="2400" dirty="0"/>
              <a:t> 。 </a:t>
            </a:r>
          </a:p>
        </p:txBody>
      </p:sp>
      <p:pic>
        <p:nvPicPr>
          <p:cNvPr id="95235" name="Picture 3"/>
          <p:cNvPicPr/>
          <p:nvPr/>
        </p:nvPicPr>
        <p:blipFill>
          <a:blip r:embed="rId3"/>
          <a:stretch>
            <a:fillRect/>
          </a:stretch>
        </p:blipFill>
        <p:spPr>
          <a:xfrm>
            <a:off x="5486400" y="1257300"/>
            <a:ext cx="3200400" cy="1968500"/>
          </a:xfrm>
          <a:prstGeom prst="rect">
            <a:avLst/>
          </a:prstGeom>
          <a:noFill/>
          <a:ln w="9525">
            <a:noFill/>
          </a:ln>
        </p:spPr>
      </p:pic>
      <p:pic>
        <p:nvPicPr>
          <p:cNvPr id="95236" name="Picture 4"/>
          <p:cNvPicPr/>
          <p:nvPr/>
        </p:nvPicPr>
        <p:blipFill>
          <a:blip r:embed="rId4"/>
          <a:stretch>
            <a:fillRect/>
          </a:stretch>
        </p:blipFill>
        <p:spPr>
          <a:xfrm>
            <a:off x="381000" y="3162300"/>
            <a:ext cx="2740025" cy="2081213"/>
          </a:xfrm>
          <a:prstGeom prst="rect">
            <a:avLst/>
          </a:prstGeom>
          <a:noFill/>
          <a:ln w="9525">
            <a:noFill/>
          </a:ln>
        </p:spPr>
      </p:pic>
      <p:pic>
        <p:nvPicPr>
          <p:cNvPr id="95237" name="Picture 5"/>
          <p:cNvPicPr/>
          <p:nvPr/>
        </p:nvPicPr>
        <p:blipFill>
          <a:blip r:embed="rId5"/>
          <a:stretch>
            <a:fillRect/>
          </a:stretch>
        </p:blipFill>
        <p:spPr>
          <a:xfrm>
            <a:off x="2895600" y="3492500"/>
            <a:ext cx="2667000" cy="1778000"/>
          </a:xfrm>
          <a:prstGeom prst="rect">
            <a:avLst/>
          </a:prstGeom>
          <a:noFill/>
          <a:ln w="9525">
            <a:noFill/>
          </a:ln>
        </p:spPr>
      </p:pic>
      <p:pic>
        <p:nvPicPr>
          <p:cNvPr id="95238" name="Picture 5"/>
          <p:cNvPicPr>
            <a:picLocks noChangeAspect="1"/>
          </p:cNvPicPr>
          <p:nvPr/>
        </p:nvPicPr>
        <p:blipFill>
          <a:blip r:embed="rId6"/>
          <a:stretch>
            <a:fillRect/>
          </a:stretch>
        </p:blipFill>
        <p:spPr>
          <a:xfrm>
            <a:off x="5638800" y="3543300"/>
            <a:ext cx="3225800" cy="1612900"/>
          </a:xfrm>
          <a:prstGeom prst="rect">
            <a:avLst/>
          </a:prstGeom>
          <a:noFill/>
          <a:ln w="9525">
            <a:noFill/>
          </a:ln>
        </p:spPr>
      </p:pic>
      <p:sp>
        <p:nvSpPr>
          <p:cNvPr id="56327"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2167"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54BF2E2-DF40-4245-956F-738836A8986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U$81QEPWCCEFL0XAB%]Z]~G"/>
          <p:cNvPicPr>
            <a:picLocks noGrp="1" noChangeAspect="1"/>
          </p:cNvPicPr>
          <p:nvPr>
            <p:ph type="body" idx="4294967295"/>
          </p:nvPr>
        </p:nvPicPr>
        <p:blipFill>
          <a:blip r:embed="rId2"/>
          <a:srcRect/>
          <a:stretch>
            <a:fillRect/>
          </a:stretch>
        </p:blipFill>
        <p:spPr>
          <a:xfrm>
            <a:off x="685800" y="3314700"/>
            <a:ext cx="3429000" cy="2146300"/>
          </a:xfrm>
          <a:ln/>
        </p:spPr>
      </p:pic>
      <p:pic>
        <p:nvPicPr>
          <p:cNvPr id="97283" name="Picture 3" descr="L4HUP3C9GNMPL80T~(]U)ZT"/>
          <p:cNvPicPr>
            <a:picLocks noChangeAspect="1"/>
          </p:cNvPicPr>
          <p:nvPr/>
        </p:nvPicPr>
        <p:blipFill>
          <a:blip r:embed="rId3"/>
          <a:stretch>
            <a:fillRect/>
          </a:stretch>
        </p:blipFill>
        <p:spPr>
          <a:xfrm>
            <a:off x="685800" y="1104900"/>
            <a:ext cx="3481388" cy="2057400"/>
          </a:xfrm>
          <a:prstGeom prst="rect">
            <a:avLst/>
          </a:prstGeom>
          <a:noFill/>
          <a:ln w="9525">
            <a:noFill/>
          </a:ln>
        </p:spPr>
      </p:pic>
      <p:pic>
        <p:nvPicPr>
          <p:cNvPr id="97284" name="Picture 17"/>
          <p:cNvPicPr>
            <a:picLocks noChangeAspect="1"/>
          </p:cNvPicPr>
          <p:nvPr/>
        </p:nvPicPr>
        <p:blipFill>
          <a:blip r:embed="rId4"/>
          <a:stretch>
            <a:fillRect/>
          </a:stretch>
        </p:blipFill>
        <p:spPr>
          <a:xfrm>
            <a:off x="4800600" y="1104900"/>
            <a:ext cx="3429000" cy="2057400"/>
          </a:xfrm>
          <a:prstGeom prst="rect">
            <a:avLst/>
          </a:prstGeom>
          <a:noFill/>
          <a:ln w="9525">
            <a:noFill/>
          </a:ln>
        </p:spPr>
      </p:pic>
      <p:pic>
        <p:nvPicPr>
          <p:cNvPr id="97285" name="Picture 5" descr="MSS12[U51D[ZEU_9E%7U0T5"/>
          <p:cNvPicPr>
            <a:picLocks noChangeAspect="1"/>
          </p:cNvPicPr>
          <p:nvPr/>
        </p:nvPicPr>
        <p:blipFill>
          <a:blip r:embed="rId5"/>
          <a:stretch>
            <a:fillRect/>
          </a:stretch>
        </p:blipFill>
        <p:spPr>
          <a:xfrm>
            <a:off x="4724400" y="3390900"/>
            <a:ext cx="3505200" cy="2057400"/>
          </a:xfrm>
          <a:prstGeom prst="rect">
            <a:avLst/>
          </a:prstGeom>
          <a:noFill/>
          <a:ln w="9525">
            <a:noFill/>
          </a:ln>
        </p:spPr>
      </p:pic>
      <p:sp>
        <p:nvSpPr>
          <p:cNvPr id="58374" name="AutoShape 6"/>
          <p:cNvSpPr/>
          <p:nvPr/>
        </p:nvSpPr>
        <p:spPr>
          <a:xfrm>
            <a:off x="2667000" y="2857500"/>
            <a:ext cx="3506788" cy="1020763"/>
          </a:xfrm>
          <a:prstGeom prst="wedgeRectCallout">
            <a:avLst>
              <a:gd name="adj1" fmla="val -49741"/>
              <a:gd name="adj2" fmla="val 45069"/>
            </a:avLst>
          </a:prstGeom>
          <a:solidFill>
            <a:schemeClr val="hlink"/>
          </a:solidFill>
          <a:ln w="9525" cap="flat" cmpd="sng">
            <a:solidFill>
              <a:srgbClr val="0000FF"/>
            </a:solidFill>
            <a:prstDash val="solid"/>
            <a:miter/>
            <a:headEnd type="none" w="med" len="med"/>
            <a:tailEnd type="none" w="med" len="med"/>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ea"/>
              </a:rPr>
              <a:t>高空、临边防护、孔洞措施相对比较到位，降低了高空坠落事故发生的可能性。</a:t>
            </a:r>
            <a:endParaRPr kumimoji="0" lang="zh-CN" altLang="en-US" sz="20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endParaRPr>
          </a:p>
        </p:txBody>
      </p:sp>
      <p:sp>
        <p:nvSpPr>
          <p:cNvPr id="58375"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421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492029-AA08-4EF1-8A49-1F54269A99C1}"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X{DL%OUT2{7HO_(501EO%N"/>
          <p:cNvPicPr>
            <a:picLocks noChangeAspect="1"/>
          </p:cNvPicPr>
          <p:nvPr/>
        </p:nvPicPr>
        <p:blipFill>
          <a:blip r:embed="rId2"/>
          <a:stretch>
            <a:fillRect/>
          </a:stretch>
        </p:blipFill>
        <p:spPr>
          <a:xfrm>
            <a:off x="534988" y="1104900"/>
            <a:ext cx="8001000" cy="3825875"/>
          </a:xfrm>
          <a:prstGeom prst="rect">
            <a:avLst/>
          </a:prstGeom>
          <a:noFill/>
          <a:ln w="9525">
            <a:noFill/>
          </a:ln>
        </p:spPr>
      </p:pic>
      <p:pic>
        <p:nvPicPr>
          <p:cNvPr id="59395" name="Picture 3" descr="TYV~])ZVEK]_}WW5C0M[2TM"/>
          <p:cNvPicPr>
            <a:picLocks noChangeAspect="1"/>
          </p:cNvPicPr>
          <p:nvPr/>
        </p:nvPicPr>
        <p:blipFill>
          <a:blip r:embed="rId3"/>
          <a:stretch>
            <a:fillRect/>
          </a:stretch>
        </p:blipFill>
        <p:spPr>
          <a:xfrm>
            <a:off x="533400" y="1104900"/>
            <a:ext cx="3013075" cy="2141538"/>
          </a:xfrm>
          <a:prstGeom prst="rect">
            <a:avLst/>
          </a:prstGeom>
          <a:noFill/>
          <a:ln w="9525">
            <a:noFill/>
          </a:ln>
        </p:spPr>
      </p:pic>
      <p:sp>
        <p:nvSpPr>
          <p:cNvPr id="98308" name="AutoShape 4"/>
          <p:cNvSpPr/>
          <p:nvPr/>
        </p:nvSpPr>
        <p:spPr>
          <a:xfrm>
            <a:off x="5867400" y="3771900"/>
            <a:ext cx="2613025" cy="1016000"/>
          </a:xfrm>
          <a:prstGeom prst="wedgeRoundRectCallout">
            <a:avLst>
              <a:gd name="adj1" fmla="val -16523"/>
              <a:gd name="adj2" fmla="val -55597"/>
              <a:gd name="adj3" fmla="val 16667"/>
            </a:avLst>
          </a:prstGeom>
          <a:solidFill>
            <a:schemeClr val="hlink"/>
          </a:solidFill>
          <a:ln w="9525" cap="flat" cmpd="sng">
            <a:solidFill>
              <a:srgbClr val="0000FF"/>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FFFF66"/>
                </a:solidFill>
                <a:latin typeface="黑体" panose="02010609060101010101" pitchFamily="49" charset="-122"/>
                <a:ea typeface="黑体" panose="02010609060101010101" pitchFamily="49" charset="-122"/>
              </a:rPr>
              <a:t>安全带形同虚设；</a:t>
            </a:r>
          </a:p>
          <a:p>
            <a:pPr marL="0" lvl="0" indent="0" eaLnBrk="1" hangingPunct="1">
              <a:spcBef>
                <a:spcPct val="0"/>
              </a:spcBef>
              <a:buNone/>
            </a:pPr>
            <a:r>
              <a:rPr lang="zh-CN" altLang="en-US" sz="2000" b="1" dirty="0">
                <a:solidFill>
                  <a:srgbClr val="FFFF66"/>
                </a:solidFill>
                <a:latin typeface="黑体" panose="02010609060101010101" pitchFamily="49" charset="-122"/>
                <a:ea typeface="黑体" panose="02010609060101010101" pitchFamily="49" charset="-122"/>
              </a:rPr>
              <a:t>洞口如虎口、陷阱。</a:t>
            </a:r>
          </a:p>
        </p:txBody>
      </p:sp>
      <p:pic>
        <p:nvPicPr>
          <p:cNvPr id="98309" name="Picture 5" descr="陷阱"/>
          <p:cNvPicPr>
            <a:picLocks noChangeAspect="1"/>
          </p:cNvPicPr>
          <p:nvPr/>
        </p:nvPicPr>
        <p:blipFill>
          <a:blip r:embed="rId4"/>
          <a:stretch>
            <a:fillRect/>
          </a:stretch>
        </p:blipFill>
        <p:spPr>
          <a:xfrm>
            <a:off x="533400" y="3086100"/>
            <a:ext cx="3048000" cy="1841500"/>
          </a:xfrm>
          <a:prstGeom prst="rect">
            <a:avLst/>
          </a:prstGeom>
          <a:noFill/>
          <a:ln w="9525">
            <a:noFill/>
          </a:ln>
        </p:spPr>
      </p:pic>
      <p:sp>
        <p:nvSpPr>
          <p:cNvPr id="98310" name="AutoShape 7"/>
          <p:cNvSpPr/>
          <p:nvPr/>
        </p:nvSpPr>
        <p:spPr>
          <a:xfrm>
            <a:off x="1752600" y="4914900"/>
            <a:ext cx="6019800" cy="698500"/>
          </a:xfrm>
          <a:prstGeom prst="horizontalScroll">
            <a:avLst>
              <a:gd name="adj" fmla="val 12500"/>
            </a:avLst>
          </a:prstGeom>
          <a:solidFill>
            <a:srgbClr val="FFFFFF"/>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000" b="1" dirty="0">
                <a:solidFill>
                  <a:srgbClr val="FF0000"/>
                </a:solidFill>
              </a:rPr>
              <a:t>安全是公司的良心，同样是管理者的良心！</a:t>
            </a:r>
          </a:p>
        </p:txBody>
      </p:sp>
      <p:sp>
        <p:nvSpPr>
          <p:cNvPr id="59399"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523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AB4709-44F9-4E81-9EB4-9FFF92F53C4E}"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wipe(down)">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p:nvPr/>
        </p:nvSpPr>
        <p:spPr>
          <a:xfrm>
            <a:off x="609600" y="876300"/>
            <a:ext cx="8229600" cy="3382963"/>
          </a:xfrm>
          <a:prstGeom prst="rect">
            <a:avLst/>
          </a:prstGeom>
          <a:noFill/>
          <a:ln w="9525">
            <a:noFill/>
          </a:ln>
        </p:spPr>
        <p:txBody>
          <a:bodyPr>
            <a:spAutoFit/>
          </a:body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坠落风险控制：</a:t>
            </a:r>
            <a:r>
              <a:rPr kumimoji="0" lang="zh-CN" altLang="en-US" sz="2000" b="1" i="0" u="sng"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现场主管职责</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1、现场主管必须认真审核每项高空工作，履行“管生产必须管安全”职责。</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2、辨识及查找坠落风险。</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3、努力用技术措施消除坠落风险。</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4、考虑所有消除或减少坠落的选择和方法。</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5、工作顺序（要优先考虑防护措施落实，不可本末倒置）。</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6、可供选择的保护措施. </a:t>
            </a: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7、现场监督及纠正违章，及时消除坠落风险。</a:t>
            </a:r>
          </a:p>
        </p:txBody>
      </p:sp>
      <p:pic>
        <p:nvPicPr>
          <p:cNvPr id="60419" name="Picture 4" descr="打酱油"/>
          <p:cNvPicPr>
            <a:picLocks noChangeAspect="1"/>
          </p:cNvPicPr>
          <p:nvPr/>
        </p:nvPicPr>
        <p:blipFill>
          <a:blip r:embed="rId3"/>
          <a:stretch>
            <a:fillRect/>
          </a:stretch>
        </p:blipFill>
        <p:spPr>
          <a:xfrm>
            <a:off x="685800" y="4229100"/>
            <a:ext cx="5562600" cy="1447800"/>
          </a:xfrm>
          <a:prstGeom prst="rect">
            <a:avLst/>
          </a:prstGeom>
          <a:noFill/>
          <a:ln w="9525">
            <a:noFill/>
          </a:ln>
        </p:spPr>
      </p:pic>
      <p:pic>
        <p:nvPicPr>
          <p:cNvPr id="60420" name="Picture 5" descr="装作没有看见路过"/>
          <p:cNvPicPr>
            <a:picLocks noChangeAspect="1"/>
          </p:cNvPicPr>
          <p:nvPr/>
        </p:nvPicPr>
        <p:blipFill>
          <a:blip r:embed="rId4"/>
          <a:stretch>
            <a:fillRect/>
          </a:stretch>
        </p:blipFill>
        <p:spPr>
          <a:xfrm>
            <a:off x="6477000" y="3924300"/>
            <a:ext cx="1905000" cy="1651000"/>
          </a:xfrm>
          <a:prstGeom prst="rect">
            <a:avLst/>
          </a:prstGeom>
          <a:noFill/>
          <a:ln w="9525">
            <a:noFill/>
          </a:ln>
        </p:spPr>
      </p:pic>
      <p:sp>
        <p:nvSpPr>
          <p:cNvPr id="60421"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6261"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3C8D493-A018-4E16-8FCA-7ACB75469EC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p:cTn id="7" dur="500" fill="hold"/>
                                        <p:tgtEl>
                                          <p:spTgt spid="60419"/>
                                        </p:tgtEl>
                                        <p:attrNameLst>
                                          <p:attrName>ppt_x</p:attrName>
                                        </p:attrNameLst>
                                      </p:cBhvr>
                                      <p:tavLst>
                                        <p:tav tm="0">
                                          <p:val>
                                            <p:strVal val="#ppt_x"/>
                                          </p:val>
                                        </p:tav>
                                        <p:tav tm="100000">
                                          <p:val>
                                            <p:strVal val="#ppt_x"/>
                                          </p:val>
                                        </p:tav>
                                      </p:tavLst>
                                    </p:anim>
                                    <p:anim calcmode="lin" valueType="num">
                                      <p:cBhvr>
                                        <p:cTn id="8" dur="500" fill="hold"/>
                                        <p:tgtEl>
                                          <p:spTgt spid="604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0420"/>
                                        </p:tgtEl>
                                        <p:attrNameLst>
                                          <p:attrName>style.visibility</p:attrName>
                                        </p:attrNameLst>
                                      </p:cBhvr>
                                      <p:to>
                                        <p:strVal val="visible"/>
                                      </p:to>
                                    </p:set>
                                    <p:animEffect transition="in" filter="box(in)">
                                      <p:cBhvr>
                                        <p:cTn id="13"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body" idx="4294967295"/>
          </p:nvPr>
        </p:nvSpPr>
        <p:spPr>
          <a:xfrm>
            <a:off x="457200" y="876300"/>
            <a:ext cx="8077200" cy="4760913"/>
          </a:xfrm>
        </p:spPr>
        <p:txBody>
          <a:bodyPr vert="horz" wrap="square" lIns="91440" tIns="45720" rIns="91440" bIns="45720" numCol="1" anchor="t" anchorCtr="0" compatLnSpc="1"/>
          <a:lstStyle/>
          <a:p>
            <a:pPr marL="342900" marR="0" lvl="0" indent="-342900" algn="ctr" defTabSz="914400" rtl="0" eaLnBrk="0" fontAlgn="base" latinLnBrk="0" hangingPunct="0">
              <a:lnSpc>
                <a:spcPct val="90000"/>
              </a:lnSpc>
              <a:spcBef>
                <a:spcPct val="20000"/>
              </a:spcBef>
              <a:spcAft>
                <a:spcPct val="0"/>
              </a:spcAft>
              <a:buClrTx/>
              <a:buSzTx/>
              <a:buFontTx/>
              <a:buNone/>
              <a:defRPr/>
            </a:pPr>
            <a:r>
              <a:rPr kumimoji="0" lang="zh-CN" altLang="en-US" sz="3600" b="1" i="0" u="none" strike="noStrike" kern="1200" cap="none" spc="0" normalizeH="0" baseline="0" noProof="1">
                <a:ln>
                  <a:noFill/>
                </a:ln>
                <a:solidFill>
                  <a:srgbClr val="FF0000"/>
                </a:solidFill>
                <a:effectLst/>
                <a:uLnTx/>
                <a:uFillTx/>
                <a:latin typeface="+mn-lt"/>
                <a:ea typeface="+mn-ea"/>
                <a:cs typeface="+mn-cs"/>
              </a:rPr>
              <a:t>高空作业安全操作规程</a:t>
            </a:r>
            <a:r>
              <a:rPr kumimoji="0" lang="zh-CN" altLang="en-US" sz="4400" b="1" i="0" u="none" strike="noStrike" kern="1200" cap="none" spc="0" normalizeH="0" baseline="0" noProof="1">
                <a:ln>
                  <a:noFill/>
                </a:ln>
                <a:solidFill>
                  <a:srgbClr val="FF0000"/>
                </a:solidFill>
                <a:effectLst/>
                <a:uLnTx/>
                <a:uFillTx/>
                <a:latin typeface="+mn-lt"/>
                <a:ea typeface="+mn-ea"/>
                <a:cs typeface="+mn-cs"/>
              </a:rPr>
              <a:t>    </a:t>
            </a:r>
            <a:r>
              <a:rPr kumimoji="0" lang="zh-CN" altLang="en-US" sz="1600" b="0" i="0" u="none" strike="noStrike" kern="1200" cap="none" spc="0" normalizeH="0" baseline="0" noProof="1">
                <a:ln>
                  <a:noFill/>
                </a:ln>
                <a:solidFill>
                  <a:srgbClr val="FF0000"/>
                </a:solidFill>
                <a:effectLst/>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（1）凡是进行高处作业施工的，应使用脚手架、平台、梯子、防护围栏、挡脚板、安全带和安全网等。作业前应认真检查所用的安全设施是否牢固、可靠。</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2）凡从事高处作业人员应接受高处作业安全知识的教育，特殊高处作业人员应持证上岗，上岗前应依据有关规定进行专门的安全技术交底。采用新工艺、新技术、新材料和新设备的，应规定对作业人员进行有关安全技术教育。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（3）高处作业人员应经过体检，合格后方可上岗。各车间应为作业人员提供合格的安全帽、安全带等必备的个人安全防护用具，作业人员应按规定正确佩带和使用。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（4）应按类别，有针对性地将各类安全警示标志悬挂于施工现场各相应部位，夜间应设红灯示警。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（5）高处作业所用工具、材料严禁投掷，上下立体交叉作业确有需要时，中间须设隔离设施。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（6）高处作业设置可靠扶梯，作业人员应沿着扶梯上下，不得沿着立杆与栏杆攀登。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（7）在雨雪天应采取防滑措施，当风速在</a:t>
            </a:r>
            <a:r>
              <a:rPr kumimoji="0" lang="en-US" altLang="zh-CN"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5</a:t>
            </a: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级以上和雷电、暴雨、大雾等气候条件下，不得进行室外高处作业。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（8）高处作业上下应设置联系信号或通讯装置，并指定专人负责。  </a:t>
            </a:r>
          </a:p>
          <a:p>
            <a:pPr marL="342900" marR="0" lvl="0" indent="-342900" algn="l" defTabSz="914400" rtl="0" eaLnBrk="0" fontAlgn="base" latinLnBrk="0" hangingPunct="0">
              <a:lnSpc>
                <a:spcPct val="80000"/>
              </a:lnSpc>
              <a:spcBef>
                <a:spcPct val="2000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（9）高处作业前，应组织有关部门对安全防护设施进行验收，经验收合格签字后方可作业。需要临时拆除或变动安全设施的，应经项目技术负责人审批签字，并组织有关部门验收，经验收合格签字后方可实施。</a:t>
            </a:r>
          </a:p>
        </p:txBody>
      </p:sp>
      <p:sp>
        <p:nvSpPr>
          <p:cNvPr id="62467"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98307"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09F5C4A-42C9-4E7B-B2F2-D52BB7EDBE79}"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2" name="圆角矩形标注 1"/>
          <p:cNvSpPr/>
          <p:nvPr/>
        </p:nvSpPr>
        <p:spPr>
          <a:xfrm>
            <a:off x="533400" y="952500"/>
            <a:ext cx="914400" cy="53340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rPr>
              <a:t>安全交底</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body" idx="4294967295"/>
          </p:nvPr>
        </p:nvSpPr>
        <p:spPr>
          <a:xfrm>
            <a:off x="228600" y="800100"/>
            <a:ext cx="8229600" cy="47244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None/>
              <a:defRPr/>
            </a:pPr>
            <a:r>
              <a:rPr kumimoji="0" lang="zh-CN" altLang="en-US" sz="2400" b="1" i="0" u="none" strike="noStrike" kern="1200" cap="none" spc="0" normalizeH="0" baseline="0" noProof="1">
                <a:ln>
                  <a:noFill/>
                </a:ln>
                <a:solidFill>
                  <a:srgbClr val="FF0000"/>
                </a:solidFill>
                <a:effectLst/>
                <a:uLnTx/>
                <a:uFillTx/>
                <a:latin typeface="+mn-lt"/>
                <a:ea typeface="+mn-ea"/>
                <a:cs typeface="+mn-cs"/>
              </a:rPr>
              <a:t>    安全带的检查：</a:t>
            </a:r>
          </a:p>
          <a:p>
            <a:pPr marL="342900" marR="0" lvl="0" indent="-342900" algn="l" defTabSz="914400" rtl="0" eaLnBrk="0" fontAlgn="base" latinLnBrk="0" hangingPunct="0">
              <a:lnSpc>
                <a:spcPct val="100000"/>
              </a:lnSpc>
              <a:spcBef>
                <a:spcPct val="20000"/>
              </a:spcBef>
              <a:spcAft>
                <a:spcPct val="0"/>
              </a:spcAft>
              <a:buClrTx/>
              <a:buSzTx/>
              <a:buFontTx/>
              <a:buNone/>
              <a:defRPr/>
            </a:pPr>
            <a:r>
              <a:rPr kumimoji="0" lang="zh-CN" altLang="en-US" sz="1800" b="0" i="0" u="none" strike="noStrike" kern="1200" cap="none" spc="0" normalizeH="0" baseline="0" noProof="1">
                <a:ln>
                  <a:noFill/>
                </a:ln>
                <a:solidFill>
                  <a:schemeClr val="accent2"/>
                </a:solidFill>
                <a:effectLst/>
                <a:uLnTx/>
                <a:uFillTx/>
                <a:latin typeface="+mn-lt"/>
                <a:ea typeface="+mn-ea"/>
                <a:cs typeface="+mn-cs"/>
              </a:rPr>
              <a:t>     </a:t>
            </a:r>
            <a:r>
              <a:rPr kumimoji="0" lang="zh-CN" altLang="en-US" sz="1800" b="0" i="0" u="none" strike="noStrike" kern="1200" cap="none" spc="0" normalizeH="0" baseline="0" noProof="1">
                <a:ln>
                  <a:noFill/>
                </a:ln>
                <a:solidFill>
                  <a:schemeClr val="tx1"/>
                </a:solidFill>
                <a:effectLst>
                  <a:outerShdw blurRad="38100" dist="38100" dir="2700000">
                    <a:srgbClr val="C0C0C0"/>
                  </a:outerShdw>
                </a:effectLst>
                <a:uLnTx/>
                <a:uFillTx/>
                <a:latin typeface="+mn-lt"/>
                <a:ea typeface="+mn-ea"/>
                <a:cs typeface="+mn-cs"/>
              </a:rPr>
              <a:t>1.是否有切口或者撕裂。2.是否有磨损，特别是与硬件接触的部位，看起来像磨毛或非常柔软。3.是否过伸拉，脱落的线头和断裂的织带不可以容忍。4.是否因与热、腐蚀物或溶剂接触而发生损伤。5.是否因腐烂，发霉或紫外线辐射暴露而变质。6.是否安全带带扣、D形环和其它金属部件有表示金属疲劳开始的裂纹。7.还要检查是否有可能切割织带的锐边或粗糙边、锈蚀或其它腐蚀、变形，或者其它磨损迹象。</a:t>
            </a:r>
          </a:p>
          <a:p>
            <a:pPr marL="342900" marR="0" lvl="0" indent="-342900" algn="l" defTabSz="914400" rtl="0" eaLnBrk="0" fontAlgn="base" latinLnBrk="0" hangingPunct="0">
              <a:lnSpc>
                <a:spcPct val="100000"/>
              </a:lnSpc>
              <a:spcBef>
                <a:spcPct val="20000"/>
              </a:spcBef>
              <a:spcAft>
                <a:spcPct val="0"/>
              </a:spcAft>
              <a:buClrTx/>
              <a:buSzTx/>
              <a:buFontTx/>
              <a:buNone/>
              <a:defRPr/>
            </a:pPr>
            <a:r>
              <a:rPr kumimoji="0" lang="zh-CN" altLang="en-US" sz="2400" b="1" i="0" u="none" strike="noStrike" kern="1200" cap="none" spc="0" normalizeH="0" baseline="0" noProof="1">
                <a:ln>
                  <a:noFill/>
                </a:ln>
                <a:solidFill>
                  <a:srgbClr val="FF0000"/>
                </a:solidFill>
                <a:effectLst/>
                <a:uLnTx/>
                <a:uFillTx/>
                <a:latin typeface="+mn-lt"/>
                <a:ea typeface="+mn-ea"/>
                <a:cs typeface="+mn-cs"/>
              </a:rPr>
              <a:t>    安全带的报废：</a:t>
            </a:r>
          </a:p>
          <a:p>
            <a:pPr marL="342900" marR="0" lvl="0" indent="-342900" algn="l" defTabSz="914400" rtl="0" eaLnBrk="0" fontAlgn="base" latinLnBrk="0" hangingPunct="0">
              <a:lnSpc>
                <a:spcPct val="100000"/>
              </a:lnSpc>
              <a:spcBef>
                <a:spcPct val="20000"/>
              </a:spcBef>
              <a:spcAft>
                <a:spcPct val="0"/>
              </a:spcAft>
              <a:buClrTx/>
              <a:buSzTx/>
              <a:buFontTx/>
              <a:buNone/>
              <a:defRPr/>
            </a:pPr>
            <a:r>
              <a:rPr kumimoji="0" lang="zh-CN" altLang="en-US" sz="1800" b="0" i="0" u="none" strike="noStrike" kern="1200" cap="none" spc="0" normalizeH="0" baseline="0" noProof="1">
                <a:ln>
                  <a:noFill/>
                </a:ln>
                <a:solidFill>
                  <a:schemeClr val="accent2"/>
                </a:solidFill>
                <a:effectLst/>
                <a:uLnTx/>
                <a:uFillTx/>
                <a:latin typeface="+mn-lt"/>
                <a:ea typeface="+mn-ea"/>
                <a:cs typeface="+mn-cs"/>
              </a:rPr>
              <a:t>     </a:t>
            </a:r>
            <a:r>
              <a:rPr kumimoji="0" lang="zh-CN" altLang="en-US" sz="1800" b="0" i="0" u="none" strike="noStrike" kern="1200" cap="none" spc="0" normalizeH="0" baseline="0" noProof="1">
                <a:ln>
                  <a:noFill/>
                </a:ln>
                <a:solidFill>
                  <a:schemeClr val="tx1"/>
                </a:solidFill>
                <a:effectLst>
                  <a:outerShdw blurRad="38100" dist="38100" dir="2700000">
                    <a:srgbClr val="C0C0C0"/>
                  </a:outerShdw>
                </a:effectLst>
                <a:uLnTx/>
                <a:uFillTx/>
                <a:latin typeface="+mn-lt"/>
                <a:ea typeface="+mn-ea"/>
                <a:cs typeface="+mn-cs"/>
              </a:rPr>
              <a:t>1.过度磨损或损坏，包括切割、刺穿或烫伤、撕裂、织带边缘损坏超过1/8总宽度，请予以废弃。2.线头脱落和织带断裂请予以废弃。3.检查因金属硬件的尖刺对织带造成的隐藏的暗伤，请予以废弃。4.检查有无焊渣引起的烫伤，烧伤和电弧对织带表面造成的损伤，任何烫伤、烧伤都必须予以足够的重视，有影响强度的损伤请予以废弃。5.暴露在阳光下的强紫外线中和恶劣的气候条件下，或维护不当将可能造成材料性能的衰退。如果不能够轻松地辨认织带的颜色，请予以废弃。6.发生坠落事故后请予以报废。</a:t>
            </a:r>
          </a:p>
        </p:txBody>
      </p:sp>
      <p:sp>
        <p:nvSpPr>
          <p:cNvPr id="63491"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00355"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86B0304-4262-4BC6-BCA2-33AC5ACC0CFD}"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p:cNvSpPr>
          <p:nvPr>
            <p:ph type="body" idx="4294967295"/>
          </p:nvPr>
        </p:nvSpPr>
        <p:spPr>
          <a:xfrm>
            <a:off x="382588" y="876300"/>
            <a:ext cx="8228013" cy="4267200"/>
          </a:xfrm>
        </p:spPr>
        <p:txBody>
          <a:bodyPr vert="horz" wrap="square" lIns="91440" tIns="45720" rIns="91440" bIns="45720" numCol="1" anchor="t" anchorCtr="0" compatLnSpc="1"/>
          <a:lstStyle/>
          <a:p>
            <a:pPr marL="342900" marR="0" lvl="0" indent="-342900" algn="l" defTabSz="914400" rtl="0" eaLnBrk="0" fontAlgn="base" latinLnBrk="0" hangingPunct="0">
              <a:lnSpc>
                <a:spcPct val="90000"/>
              </a:lnSpc>
              <a:spcBef>
                <a:spcPct val="20000"/>
              </a:spcBef>
              <a:spcAft>
                <a:spcPct val="0"/>
              </a:spcAft>
              <a:buClrTx/>
              <a:buSzTx/>
              <a:buFontTx/>
              <a:buNone/>
              <a:defRPr/>
            </a:pPr>
            <a:r>
              <a:rPr kumimoji="0" lang="zh-CN" altLang="en-US" sz="1400" b="0" i="0" u="none" strike="noStrike" kern="1200" cap="none" spc="0" normalizeH="0" baseline="0" noProof="1">
                <a:ln>
                  <a:noFill/>
                </a:ln>
                <a:solidFill>
                  <a:srgbClr val="FF0000"/>
                </a:solidFill>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rgbClr val="FF0000"/>
                </a:solidFill>
                <a:effectLst/>
                <a:uLnTx/>
                <a:uFillTx/>
                <a:latin typeface="宋体" panose="02010600030101010101" pitchFamily="2" charset="-122"/>
                <a:ea typeface="+mn-ea"/>
                <a:cs typeface="+mn-cs"/>
              </a:rPr>
              <a:t>梯子</a:t>
            </a:r>
            <a:r>
              <a:rPr kumimoji="0" lang="zh-CN" altLang="en-US" sz="1400" b="0" i="0" u="none" strike="noStrike" kern="1200" cap="none" spc="0" normalizeH="0" baseline="0" noProof="1">
                <a:ln>
                  <a:noFill/>
                </a:ln>
                <a:solidFill>
                  <a:srgbClr val="FF0000"/>
                </a:solidFill>
                <a:effectLst/>
                <a:uLnTx/>
                <a:uFillTx/>
                <a:latin typeface="宋体" panose="02010600030101010101" pitchFamily="2" charset="-122"/>
                <a:ea typeface="+mn-ea"/>
                <a:cs typeface="+mn-cs"/>
              </a:rPr>
              <a:t>使用前的检查：</a:t>
            </a:r>
            <a:br>
              <a:rPr kumimoji="0" lang="en-US" altLang="x-none"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b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1</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确保所有铆钉、螺栓螺母及活动部件连接紧密，梯柱与梯阶牢固可靠，伸展卡簧、铰链工作状态良好。</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2</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梯子保持清洁，无油脂、油污、湿油漆、泥、雪等滑的物质。</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3</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操作者的鞋子保持清洁，禁止穿皮底鞋。</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p>
          <a:p>
            <a:pPr marL="342900" marR="0" lvl="0" indent="-342900" algn="l" defTabSz="914400" rtl="0" eaLnBrk="0" fontAlgn="base" latinLnBrk="0" hangingPunct="0">
              <a:lnSpc>
                <a:spcPct val="90000"/>
              </a:lnSpc>
              <a:spcBef>
                <a:spcPct val="20000"/>
              </a:spcBef>
              <a:spcAft>
                <a:spcPct val="0"/>
              </a:spcAft>
              <a:buClrTx/>
              <a:buSzTx/>
              <a:buFontTx/>
              <a:buNone/>
              <a:defRPr/>
            </a:pPr>
            <a:r>
              <a:rPr kumimoji="0" lang="zh-CN" altLang="en-US" sz="1400" b="0" i="0" u="none" strike="noStrike" kern="1200" cap="none" spc="0" normalizeH="0" baseline="0" noProof="1">
                <a:ln>
                  <a:noFill/>
                </a:ln>
                <a:solidFill>
                  <a:srgbClr val="FF0000"/>
                </a:solidFill>
                <a:effectLst/>
                <a:uLnTx/>
                <a:uFillTx/>
                <a:latin typeface="宋体" panose="02010600030101010101" pitchFamily="2" charset="-122"/>
                <a:ea typeface="+mn-ea"/>
                <a:cs typeface="+mn-cs"/>
              </a:rPr>
              <a:t>    梯子使用中应注意哪些问题：</a:t>
            </a:r>
            <a:br>
              <a:rPr kumimoji="0" lang="en-US" altLang="x-none"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b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1</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身体疲倦，服用药物、饮酒或有体力障碍时，禁止使用梯子。</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2</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梯子应放置在坚固平稳的地面上，禁止放在没有防滑和固定设备的冰、雪或滑的表面上。</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3</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作业时禁止超过标明的最大承重质量。</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4</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禁止在强风中使用梯子。</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5</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金属梯子导电，避免靠近带电场所。</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6</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攀登时人面向梯子，双手抓牢，身体重心保持在两梯柱中央。</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7</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作业时不要站在离梯子顶部</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1</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米范围内的梯阶上，永远保留</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1</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米的安全保护高度，更不要攀过顶部的最高支撑点。 </a:t>
            </a:r>
          </a:p>
          <a:p>
            <a:pPr marL="342900" marR="0" lvl="0" indent="-342900" algn="l" defTabSz="914400" rtl="0" eaLnBrk="0" fontAlgn="base" latinLnBrk="0" hangingPunct="0">
              <a:lnSpc>
                <a:spcPct val="90000"/>
              </a:lnSpc>
              <a:spcBef>
                <a:spcPct val="20000"/>
              </a:spcBef>
              <a:spcAft>
                <a:spcPct val="0"/>
              </a:spcAft>
              <a:buClrTx/>
              <a:buSzTx/>
              <a:buFontTx/>
              <a:buNone/>
              <a:defRPr/>
            </a:pP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8</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作业时手不要超过头顶，以免身体失去平衡，发生危险。</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9</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禁止从梯子的一侧直接跨越到另一侧。</a:t>
            </a:r>
          </a:p>
          <a:p>
            <a:pPr marL="342900" marR="0" lvl="0" indent="-342900" algn="l" defTabSz="914400" rtl="0" eaLnBrk="0" fontAlgn="base" latinLnBrk="0" hangingPunct="0">
              <a:lnSpc>
                <a:spcPct val="90000"/>
              </a:lnSpc>
              <a:spcBef>
                <a:spcPct val="20000"/>
              </a:spcBef>
              <a:spcAft>
                <a:spcPct val="0"/>
              </a:spcAft>
              <a:buClrTx/>
              <a:buSzTx/>
              <a:buFontTx/>
              <a:buNone/>
              <a:defRPr/>
            </a:pPr>
            <a:r>
              <a:rPr kumimoji="0" lang="zh-CN" altLang="en-US" sz="1400" b="0" i="0" u="none" strike="noStrike" kern="1200" cap="none" spc="0" normalizeH="0" baseline="0" noProof="1">
                <a:ln>
                  <a:noFill/>
                </a:ln>
                <a:solidFill>
                  <a:srgbClr val="FF0000"/>
                </a:solidFill>
                <a:effectLst/>
                <a:uLnTx/>
                <a:uFillTx/>
                <a:latin typeface="宋体" panose="02010600030101010101" pitchFamily="2" charset="-122"/>
                <a:ea typeface="+mn-ea"/>
                <a:cs typeface="+mn-cs"/>
              </a:rPr>
              <a:t>    梯子的保养与维修：</a:t>
            </a:r>
            <a:br>
              <a:rPr kumimoji="0" lang="en-US" altLang="x-none"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b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1</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定期清洁梯子，避免某些化学物质腐蚀梯子表面。定期检查连接部位，必要时加注润滑油。</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2</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如遇到梯子材料变弯，折断或连接件不能正常工作，务必与制造商联系，进行专业的维修。</a:t>
            </a:r>
            <a:br>
              <a:rPr kumimoji="0" lang="en-US" altLang="x-none" sz="1400" b="0" i="0" u="none" strike="noStrike" kern="1200" cap="none" spc="0" normalizeH="0" baseline="0" noProof="0" dirty="0">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b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3</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 环境条件恶劣会降低梯子的使用年限，一般来说，其使用寿命为室内</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2</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年，室外</a:t>
            </a:r>
            <a:r>
              <a:rPr kumimoji="0" lang="en-US" altLang="x-none"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1</a:t>
            </a:r>
            <a:r>
              <a:rPr kumimoji="0" lang="zh-CN" altLang="en-US" sz="1400" b="0" i="0" u="none" strike="noStrike" kern="1200" cap="none" spc="0" normalizeH="0" baseline="0" noProof="1">
                <a:ln>
                  <a:noFill/>
                </a:ln>
                <a:solidFill>
                  <a:schemeClr val="tx1"/>
                </a:solidFill>
                <a:effectLst>
                  <a:outerShdw blurRad="38100" dist="38100" dir="2700000">
                    <a:srgbClr val="C0C0C0"/>
                  </a:outerShdw>
                </a:effectLst>
                <a:uLnTx/>
                <a:uFillTx/>
                <a:latin typeface="宋体" panose="02010600030101010101" pitchFamily="2" charset="-122"/>
                <a:ea typeface="+mn-ea"/>
                <a:cs typeface="+mn-cs"/>
              </a:rPr>
              <a:t>年。</a:t>
            </a:r>
          </a:p>
          <a:p>
            <a:pPr marL="342900" marR="0" lvl="0" indent="-342900" algn="l" defTabSz="914400" rtl="0" eaLnBrk="0" fontAlgn="base" latinLnBrk="0" hangingPunct="0">
              <a:lnSpc>
                <a:spcPct val="90000"/>
              </a:lnSpc>
              <a:spcBef>
                <a:spcPct val="20000"/>
              </a:spcBef>
              <a:spcAft>
                <a:spcPct val="0"/>
              </a:spcAft>
              <a:buClrTx/>
              <a:buSzTx/>
              <a:buFontTx/>
              <a:buNone/>
              <a:defRPr/>
            </a:pPr>
            <a:r>
              <a:rPr kumimoji="0" lang="en-US" altLang="x-none" sz="1200" b="0" i="0" u="none" strike="noStrike" kern="1200" cap="none" spc="0" normalizeH="0" baseline="0" noProof="1">
                <a:ln>
                  <a:noFill/>
                </a:ln>
                <a:solidFill>
                  <a:schemeClr val="tx1"/>
                </a:solidFill>
                <a:effectLst/>
                <a:uLnTx/>
                <a:uFillTx/>
                <a:latin typeface="+mn-lt"/>
                <a:ea typeface="+mn-ea"/>
                <a:cs typeface="+mn-cs"/>
              </a:rPr>
              <a:t>  </a:t>
            </a: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64515" name="Rectangle 2"/>
          <p:cNvSpPr/>
          <p:nvPr/>
        </p:nvSpPr>
        <p:spPr>
          <a:xfrm>
            <a:off x="533400" y="342900"/>
            <a:ext cx="8077200" cy="420687"/>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sym typeface="+mn-ea"/>
              </a:rPr>
              <a:t>十二</a:t>
            </a: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、高空坠落事故的预防</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01379"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A6B6365-1E30-4A89-BD6F-C26EC487489F}"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2" name="椭圆形标注 1"/>
          <p:cNvSpPr/>
          <p:nvPr/>
        </p:nvSpPr>
        <p:spPr>
          <a:xfrm>
            <a:off x="6705600" y="1333500"/>
            <a:ext cx="1143000" cy="762000"/>
          </a:xfrm>
          <a:prstGeom prst="wedgeEllipse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rPr>
              <a:t>安全检查</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规范的高处作业</a:t>
            </a:r>
          </a:p>
        </p:txBody>
      </p:sp>
      <p:sp>
        <p:nvSpPr>
          <p:cNvPr id="7" name="TextBox 6"/>
          <p:cNvSpPr txBox="1"/>
          <p:nvPr/>
        </p:nvSpPr>
        <p:spPr>
          <a:xfrm>
            <a:off x="2771775" y="2436813"/>
            <a:ext cx="4560888" cy="447675"/>
          </a:xfrm>
          <a:prstGeom prst="rect">
            <a:avLst/>
          </a:prstGeom>
          <a:noFill/>
          <a:effectLst>
            <a:outerShdw blurRad="50800" dist="38100" dir="2700000" algn="tl" rotWithShape="0">
              <a:prstClr val="black">
                <a:alpha val="40000"/>
              </a:prstClr>
            </a:outerShdw>
          </a:effectLst>
        </p:spPr>
        <p:txBody>
          <a:bodyPr>
            <a:spAutoFit/>
          </a:bodyPr>
          <a:lstStyle/>
          <a:p>
            <a:pPr marR="0" defTabSz="914400" eaLnBrk="1" hangingPunct="1">
              <a:buClrTx/>
              <a:buSzTx/>
              <a:buFont typeface="Arial" panose="020B0604020202020204" pitchFamily="34" charset="0"/>
              <a:buNone/>
              <a:defRPr/>
            </a:pPr>
            <a:r>
              <a:rPr kumimoji="0" lang="zh-CN" altLang="en-US" sz="2335" b="1" kern="1200" cap="none" spc="0" normalizeH="0" baseline="0" noProof="1">
                <a:latin typeface="Arial" panose="020B0604020202020204" pitchFamily="34" charset="0"/>
                <a:ea typeface="宋体" panose="02010600030101010101" pitchFamily="2" charset="-122"/>
                <a:cs typeface="+mn-ea"/>
              </a:rPr>
              <a:t>规范的高处作业（附图片）</a:t>
            </a:r>
            <a:endParaRPr kumimoji="0" lang="zh-CN" altLang="en-US" sz="2335" b="1" kern="1200" cap="none" spc="0" normalizeH="0" baseline="0" noProof="1">
              <a:latin typeface="Arial" panose="020B0604020202020204" pitchFamily="34" charset="0"/>
              <a:ea typeface="宋体" panose="02010600030101010101" pitchFamily="2" charset="-122"/>
              <a:cs typeface="+mn-cs"/>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06499"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308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规范的高处作业</a:t>
            </a:r>
          </a:p>
        </p:txBody>
      </p:sp>
      <p:sp>
        <p:nvSpPr>
          <p:cNvPr id="10" name="Rectangle 3"/>
          <p:cNvSpPr txBox="1">
            <a:spLocks noChangeArrowheads="1"/>
          </p:cNvSpPr>
          <p:nvPr/>
        </p:nvSpPr>
        <p:spPr>
          <a:xfrm>
            <a:off x="1331913" y="877888"/>
            <a:ext cx="6477000" cy="4259263"/>
          </a:xfrm>
          <a:prstGeom prst="rect">
            <a:avLst/>
          </a:prstGeom>
        </p:spPr>
        <p:txBody>
          <a:bodyPr/>
          <a:lstStyle/>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009900"/>
                </a:solidFill>
                <a:latin typeface="+mn-lt"/>
                <a:ea typeface="+mn-ea"/>
                <a:cs typeface="+mn-cs"/>
              </a:rPr>
              <a:t>规范的高处作业     </a:t>
            </a:r>
            <a:r>
              <a:rPr kumimoji="0" lang="zh-CN" altLang="en-US" sz="1665" b="1" kern="1200" cap="none" spc="0" normalizeH="0" baseline="0" noProof="0" dirty="0">
                <a:latin typeface="+mn-lt"/>
                <a:ea typeface="+mn-ea"/>
                <a:cs typeface="+mn-cs"/>
              </a:rPr>
              <a:t>临边作业正确佩戴安全带</a:t>
            </a:r>
            <a:endParaRPr kumimoji="0" lang="zh-CN" altLang="en-US" sz="1665" kern="1200" cap="none" spc="0" normalizeH="0" baseline="0" noProof="0" dirty="0">
              <a:latin typeface="+mn-lt"/>
              <a:ea typeface="+mn-ea"/>
              <a:cs typeface="+mn-cs"/>
            </a:endParaRPr>
          </a:p>
          <a:p>
            <a:pPr marL="342900" marR="0" indent="-342900" defTabSz="914400" eaLnBrk="1" hangingPunct="1">
              <a:lnSpc>
                <a:spcPct val="135000"/>
              </a:lnSpc>
              <a:spcBef>
                <a:spcPct val="20000"/>
              </a:spcBef>
              <a:buClrTx/>
              <a:buSzTx/>
              <a:buFont typeface="Wingdings" panose="05000000000000000000" pitchFamily="2" charset="2"/>
              <a:buChar char="Ø"/>
              <a:defRPr/>
            </a:pPr>
            <a:endParaRPr kumimoji="0" lang="en-US" altLang="zh-CN" sz="1665" kern="1200" cap="none" spc="0" normalizeH="0" baseline="0" noProof="1">
              <a:latin typeface="Arial" panose="020B0604020202020204" pitchFamily="34" charset="0"/>
              <a:ea typeface="宋体" panose="02010600030101010101" pitchFamily="2" charset="-122"/>
              <a:cs typeface="+mn-cs"/>
            </a:endParaRPr>
          </a:p>
        </p:txBody>
      </p:sp>
      <p:pic>
        <p:nvPicPr>
          <p:cNvPr id="106504" name="Picture 5" descr="P3210049"/>
          <p:cNvPicPr>
            <a:picLocks noChangeAspect="1"/>
          </p:cNvPicPr>
          <p:nvPr/>
        </p:nvPicPr>
        <p:blipFill>
          <a:blip r:embed="rId2"/>
          <a:stretch>
            <a:fillRect/>
          </a:stretch>
        </p:blipFill>
        <p:spPr>
          <a:xfrm>
            <a:off x="1092200" y="1357313"/>
            <a:ext cx="6972300" cy="3900487"/>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304800" y="4381500"/>
            <a:ext cx="2197100" cy="952500"/>
          </a:xfrm>
        </p:spPr>
        <p:txBody>
          <a:bodyPr vert="horz" wrap="square" lIns="82628" tIns="41315" rIns="82628" bIns="41315"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1">
                <a:ln>
                  <a:noFill/>
                </a:ln>
                <a:solidFill>
                  <a:schemeClr val="tx2"/>
                </a:solidFill>
                <a:effectLst>
                  <a:outerShdw blurRad="38100" dist="38100" dir="2700000">
                    <a:srgbClr val="C0C0C0"/>
                  </a:outerShdw>
                </a:effectLst>
                <a:uLnTx/>
                <a:uFillTx/>
                <a:latin typeface="+mj-lt"/>
                <a:ea typeface="+mj-ea"/>
                <a:cs typeface="+mj-cs"/>
              </a:rPr>
              <a:t>坠落动力学</a:t>
            </a:r>
          </a:p>
        </p:txBody>
      </p:sp>
      <p:sp>
        <p:nvSpPr>
          <p:cNvPr id="12291" name="Rectangle 3"/>
          <p:cNvSpPr>
            <a:spLocks noGrp="1"/>
          </p:cNvSpPr>
          <p:nvPr>
            <p:ph type="body" idx="4294967295"/>
          </p:nvPr>
        </p:nvSpPr>
        <p:spPr>
          <a:xfrm>
            <a:off x="76200" y="1104900"/>
            <a:ext cx="3733800" cy="3968750"/>
          </a:xfrm>
        </p:spPr>
        <p:txBody>
          <a:bodyPr vert="horz" wrap="square" lIns="82058" tIns="41029" rIns="82058" bIns="41029"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rPr>
              <a:t>      高处坠落通常没有预警就发生了；</a:t>
            </a: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rPr>
              <a:t>      1秒后掉落的高度是4.6米</a:t>
            </a: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rPr>
              <a:t>      坠物每秒速度增加9.8米/秒</a:t>
            </a: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outerShdw blurRad="38100" dist="38100" dir="2700000">
                    <a:srgbClr val="FFFFFF"/>
                  </a:outerShdw>
                </a:effectLst>
                <a:uLnTx/>
                <a:uFillTx/>
                <a:latin typeface="黑体" panose="02010609060101010101" pitchFamily="49" charset="-122"/>
                <a:ea typeface="黑体" panose="02010609060101010101" pitchFamily="49" charset="-122"/>
                <a:cs typeface="+mn-cs"/>
              </a:rPr>
              <a:t>      坠落的时间越长，撞击地面的速度就越快</a:t>
            </a:r>
            <a:r>
              <a:rPr kumimoji="0" lang="zh-CN" altLang="en-US"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 </a:t>
            </a:r>
          </a:p>
        </p:txBody>
      </p:sp>
      <p:pic>
        <p:nvPicPr>
          <p:cNvPr id="13316" name="Picture 4"/>
          <p:cNvPicPr>
            <a:picLocks noChangeAspect="1"/>
          </p:cNvPicPr>
          <p:nvPr/>
        </p:nvPicPr>
        <p:blipFill>
          <a:blip r:embed="rId3"/>
          <a:stretch>
            <a:fillRect/>
          </a:stretch>
        </p:blipFill>
        <p:spPr>
          <a:xfrm>
            <a:off x="3886200" y="1079500"/>
            <a:ext cx="5257800" cy="3937000"/>
          </a:xfrm>
          <a:prstGeom prst="rect">
            <a:avLst/>
          </a:prstGeom>
          <a:noFill/>
          <a:ln w="9525">
            <a:noFill/>
          </a:ln>
        </p:spPr>
      </p:pic>
      <p:sp>
        <p:nvSpPr>
          <p:cNvPr id="13317" name="Text Box 5"/>
          <p:cNvSpPr txBox="1"/>
          <p:nvPr/>
        </p:nvSpPr>
        <p:spPr>
          <a:xfrm>
            <a:off x="920750" y="774700"/>
            <a:ext cx="290513" cy="417513"/>
          </a:xfrm>
          <a:prstGeom prst="rect">
            <a:avLst/>
          </a:prstGeom>
          <a:noFill/>
          <a:ln w="9525">
            <a:noFill/>
          </a:ln>
        </p:spPr>
        <p:txBody>
          <a:bodyPr wrap="none"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0"/>
              </a:spcBef>
              <a:buNone/>
            </a:pPr>
            <a:endParaRPr lang="zh-CN" altLang="en-US" sz="2200" dirty="0">
              <a:latin typeface="Times New Roman" panose="02020603050405020304" pitchFamily="18" charset="0"/>
            </a:endParaRPr>
          </a:p>
        </p:txBody>
      </p:sp>
      <p:sp>
        <p:nvSpPr>
          <p:cNvPr id="13318" name="Text Box 6"/>
          <p:cNvSpPr txBox="1"/>
          <p:nvPr/>
        </p:nvSpPr>
        <p:spPr>
          <a:xfrm>
            <a:off x="5562600" y="1079500"/>
            <a:ext cx="2133600" cy="508000"/>
          </a:xfrm>
          <a:prstGeom prst="rect">
            <a:avLst/>
          </a:prstGeom>
          <a:solidFill>
            <a:srgbClr val="FFFFFF"/>
          </a:solid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defTabSz="821055">
              <a:spcBef>
                <a:spcPct val="0"/>
              </a:spcBef>
              <a:buNone/>
            </a:pPr>
            <a:r>
              <a:rPr lang="zh-CN" altLang="en-US" sz="1400" b="1" dirty="0">
                <a:solidFill>
                  <a:srgbClr val="FF0000"/>
                </a:solidFill>
                <a:latin typeface="Times New Roman" panose="02020603050405020304" pitchFamily="18" charset="0"/>
              </a:rPr>
              <a:t>人平均要3/4秒才能反应过来！（3米/10英尺）</a:t>
            </a:r>
          </a:p>
        </p:txBody>
      </p:sp>
      <p:sp>
        <p:nvSpPr>
          <p:cNvPr id="13319" name="Text Box 7"/>
          <p:cNvSpPr txBox="1"/>
          <p:nvPr/>
        </p:nvSpPr>
        <p:spPr>
          <a:xfrm>
            <a:off x="7620000" y="1958975"/>
            <a:ext cx="755650" cy="249238"/>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(3 M)</a:t>
            </a:r>
          </a:p>
        </p:txBody>
      </p:sp>
      <p:sp>
        <p:nvSpPr>
          <p:cNvPr id="13320" name="Text Box 8"/>
          <p:cNvSpPr txBox="1"/>
          <p:nvPr/>
        </p:nvSpPr>
        <p:spPr>
          <a:xfrm>
            <a:off x="7612063" y="2752725"/>
            <a:ext cx="898525" cy="249238"/>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(4.6 M)</a:t>
            </a:r>
          </a:p>
        </p:txBody>
      </p:sp>
      <p:sp>
        <p:nvSpPr>
          <p:cNvPr id="13321" name="Text Box 9"/>
          <p:cNvSpPr txBox="1"/>
          <p:nvPr/>
        </p:nvSpPr>
        <p:spPr>
          <a:xfrm>
            <a:off x="7613650" y="3886200"/>
            <a:ext cx="857250" cy="247650"/>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(19.8 M)</a:t>
            </a:r>
          </a:p>
        </p:txBody>
      </p:sp>
      <p:sp>
        <p:nvSpPr>
          <p:cNvPr id="13322" name="Text Box 10"/>
          <p:cNvSpPr txBox="1"/>
          <p:nvPr/>
        </p:nvSpPr>
        <p:spPr>
          <a:xfrm>
            <a:off x="7581900" y="5048250"/>
            <a:ext cx="839788" cy="249238"/>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(44.8 M)</a:t>
            </a:r>
          </a:p>
        </p:txBody>
      </p:sp>
      <p:sp>
        <p:nvSpPr>
          <p:cNvPr id="13323" name="Text Box 13"/>
          <p:cNvSpPr txBox="1"/>
          <p:nvPr/>
        </p:nvSpPr>
        <p:spPr>
          <a:xfrm>
            <a:off x="6831013" y="2763838"/>
            <a:ext cx="1100137" cy="249237"/>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(33.8 kph)</a:t>
            </a:r>
          </a:p>
        </p:txBody>
      </p:sp>
      <p:sp>
        <p:nvSpPr>
          <p:cNvPr id="13324" name="Text Box 14"/>
          <p:cNvSpPr txBox="1"/>
          <p:nvPr/>
        </p:nvSpPr>
        <p:spPr>
          <a:xfrm>
            <a:off x="6837363" y="3892550"/>
            <a:ext cx="928687" cy="247650"/>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(67.6 kph)</a:t>
            </a:r>
          </a:p>
        </p:txBody>
      </p:sp>
      <p:sp>
        <p:nvSpPr>
          <p:cNvPr id="13325" name="Text Box 15"/>
          <p:cNvSpPr txBox="1"/>
          <p:nvPr/>
        </p:nvSpPr>
        <p:spPr>
          <a:xfrm>
            <a:off x="6742113" y="5060950"/>
            <a:ext cx="1044575" cy="249238"/>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(96.6 kph)</a:t>
            </a:r>
          </a:p>
        </p:txBody>
      </p:sp>
      <p:sp>
        <p:nvSpPr>
          <p:cNvPr id="13326" name="Text Box 16"/>
          <p:cNvSpPr txBox="1"/>
          <p:nvPr/>
        </p:nvSpPr>
        <p:spPr>
          <a:xfrm>
            <a:off x="7581900" y="1203325"/>
            <a:ext cx="757238" cy="247650"/>
          </a:xfrm>
          <a:prstGeom prst="rect">
            <a:avLst/>
          </a:prstGeom>
          <a:noFill/>
          <a:ln w="9525">
            <a:noFill/>
          </a:ln>
        </p:spPr>
        <p:txBody>
          <a:bodyPr lIns="82058" tIns="41029" rIns="82058" bIns="4102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821055">
              <a:spcBef>
                <a:spcPct val="50000"/>
              </a:spcBef>
              <a:buNone/>
            </a:pPr>
            <a:r>
              <a:rPr lang="zh-CN" altLang="en-US" sz="1100" dirty="0">
                <a:solidFill>
                  <a:schemeClr val="bg2"/>
                </a:solidFill>
                <a:latin typeface="Times New Roman" panose="02020603050405020304" pitchFamily="18" charset="0"/>
              </a:rPr>
              <a:t>(0 M)</a:t>
            </a:r>
          </a:p>
        </p:txBody>
      </p:sp>
      <p:sp>
        <p:nvSpPr>
          <p:cNvPr id="12303" name="Rectangle 2"/>
          <p:cNvSpPr/>
          <p:nvPr/>
        </p:nvSpPr>
        <p:spPr>
          <a:xfrm>
            <a:off x="533400" y="342900"/>
            <a:ext cx="4065588" cy="420688"/>
          </a:xfrm>
          <a:prstGeom prst="rect">
            <a:avLst/>
          </a:prstGeom>
          <a:solidFill>
            <a:srgbClr val="FFC000">
              <a:alpha val="100000"/>
            </a:srgbClr>
          </a:solidFill>
          <a:ln w="9525">
            <a:noFill/>
          </a:ln>
        </p:spPr>
        <p:txBody>
          <a:bodyPr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ea"/>
              </a:rPr>
              <a:t>一、思考</a:t>
            </a:r>
            <a:endParaRPr kumimoji="0" lang="zh-CN" altLang="en-US" sz="32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20204" pitchFamily="34" charset="0"/>
              <a:ea typeface="黑体" panose="02010609060101010101" pitchFamily="49" charset="-122"/>
              <a:cs typeface="+mn-cs"/>
            </a:endParaRPr>
          </a:p>
        </p:txBody>
      </p:sp>
      <p:sp>
        <p:nvSpPr>
          <p:cNvPr id="13327" name="日期占位符 1"/>
          <p:cNvSpPr txBox="1">
            <a:spLocks noGrp="1" noChangeArrowheads="1"/>
          </p:cNvSpPr>
          <p:nvPr>
            <p:ph type="dt" sz="half" idx="10"/>
          </p:nvPr>
        </p:nvSpPr>
        <p:spPr bwMode="auto">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F5EEAA1-5503-4D8D-90CC-8ECC20A647FA}" type="datetime1">
              <a:rPr kumimoji="0" lang="zh-CN" altLang="en-US" sz="1400" b="0" i="0" u="none" strike="noStrike" kern="1200" cap="none" spc="0" normalizeH="0" baseline="0" noProof="1" smtClean="0">
                <a:ln>
                  <a:noFill/>
                </a:ln>
                <a:solidFill>
                  <a:schemeClr val="tx1"/>
                </a:solidFill>
                <a:effectLst/>
                <a:uLnTx/>
                <a:uFillTx/>
                <a:latin typeface="Arial" panose="020B0604020202020204" pitchFamily="34" charset="0"/>
                <a:ea typeface="宋体" panose="02010600030101010101" pitchFamily="2" charset="-122"/>
                <a:cs typeface="+mn-ea"/>
              </a:rPr>
              <a:t>2022/8/16</a:t>
            </a:fld>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07523"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308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规范的高处作业</a:t>
            </a:r>
          </a:p>
        </p:txBody>
      </p:sp>
      <p:sp>
        <p:nvSpPr>
          <p:cNvPr id="10" name="Rectangle 3"/>
          <p:cNvSpPr txBox="1">
            <a:spLocks noChangeArrowheads="1"/>
          </p:cNvSpPr>
          <p:nvPr/>
        </p:nvSpPr>
        <p:spPr>
          <a:xfrm>
            <a:off x="1295400" y="876300"/>
            <a:ext cx="6477000" cy="4259263"/>
          </a:xfrm>
          <a:prstGeom prst="rect">
            <a:avLst/>
          </a:prstGeom>
        </p:spPr>
        <p:txBody>
          <a:bodyPr/>
          <a:lstStyle/>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009900"/>
                </a:solidFill>
                <a:latin typeface="+mn-lt"/>
                <a:ea typeface="+mn-ea"/>
                <a:cs typeface="+mn-cs"/>
              </a:rPr>
              <a:t>规范的高处作业     </a:t>
            </a:r>
          </a:p>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009900"/>
                </a:solidFill>
                <a:latin typeface="+mn-lt"/>
                <a:ea typeface="+mn-ea"/>
                <a:cs typeface="+mn-cs"/>
              </a:rPr>
              <a:t>                     </a:t>
            </a:r>
            <a:r>
              <a:rPr kumimoji="0" lang="zh-CN" altLang="en-US" sz="1665" b="1" kern="1200" cap="none" spc="0" normalizeH="0" baseline="0" noProof="0" dirty="0">
                <a:latin typeface="+mn-lt"/>
                <a:ea typeface="+mn-ea"/>
                <a:cs typeface="+mn-cs"/>
              </a:rPr>
              <a:t>正确使用安全带</a:t>
            </a:r>
            <a:endParaRPr kumimoji="0" lang="zh-CN" altLang="en-US" sz="1665" kern="1200" cap="none" spc="0" normalizeH="0" baseline="0" noProof="0" dirty="0">
              <a:latin typeface="+mn-lt"/>
              <a:ea typeface="+mn-ea"/>
              <a:cs typeface="+mn-cs"/>
            </a:endParaRPr>
          </a:p>
          <a:p>
            <a:pPr marL="342900" marR="0" indent="-342900" defTabSz="914400" eaLnBrk="1" hangingPunct="1">
              <a:lnSpc>
                <a:spcPct val="135000"/>
              </a:lnSpc>
              <a:spcBef>
                <a:spcPct val="20000"/>
              </a:spcBef>
              <a:buClrTx/>
              <a:buSzTx/>
              <a:buFont typeface="Wingdings" panose="05000000000000000000" pitchFamily="2" charset="2"/>
              <a:buChar char="Ø"/>
              <a:defRPr/>
            </a:pPr>
            <a:endParaRPr kumimoji="0" lang="en-US" altLang="zh-CN" sz="1665" kern="1200" cap="none" spc="0" normalizeH="0" baseline="0" noProof="1">
              <a:latin typeface="Arial" panose="020B0604020202020204" pitchFamily="34" charset="0"/>
              <a:ea typeface="宋体" panose="02010600030101010101" pitchFamily="2" charset="-122"/>
              <a:cs typeface="+mn-cs"/>
            </a:endParaRPr>
          </a:p>
        </p:txBody>
      </p:sp>
      <p:pic>
        <p:nvPicPr>
          <p:cNvPr id="107528" name="Picture 2" descr="图片17"/>
          <p:cNvPicPr>
            <a:picLocks noChangeAspect="1"/>
          </p:cNvPicPr>
          <p:nvPr/>
        </p:nvPicPr>
        <p:blipFill>
          <a:blip r:embed="rId2"/>
          <a:stretch>
            <a:fillRect/>
          </a:stretch>
        </p:blipFill>
        <p:spPr>
          <a:xfrm>
            <a:off x="4724400" y="2019300"/>
            <a:ext cx="3810000" cy="3165475"/>
          </a:xfrm>
          <a:prstGeom prst="rect">
            <a:avLst/>
          </a:prstGeom>
          <a:noFill/>
          <a:ln w="3175" cap="flat" cmpd="sng">
            <a:solidFill>
              <a:srgbClr val="000000"/>
            </a:solidFill>
            <a:prstDash val="solid"/>
            <a:miter/>
            <a:headEnd type="none" w="med" len="med"/>
            <a:tailEnd type="none" w="med" len="med"/>
          </a:ln>
        </p:spPr>
      </p:pic>
      <p:pic>
        <p:nvPicPr>
          <p:cNvPr id="107529" name="Picture 3" descr="风险与工作同在"/>
          <p:cNvPicPr>
            <a:picLocks noChangeAspect="1"/>
          </p:cNvPicPr>
          <p:nvPr/>
        </p:nvPicPr>
        <p:blipFill>
          <a:blip r:embed="rId3"/>
          <a:stretch>
            <a:fillRect/>
          </a:stretch>
        </p:blipFill>
        <p:spPr>
          <a:xfrm>
            <a:off x="533400" y="2019300"/>
            <a:ext cx="3733800" cy="3111500"/>
          </a:xfrm>
          <a:prstGeom prst="rect">
            <a:avLst/>
          </a:prstGeom>
          <a:noFill/>
          <a:ln w="3175" cap="flat" cmpd="sng">
            <a:solidFill>
              <a:srgbClr val="000000"/>
            </a:solidFill>
            <a:prstDash val="solid"/>
            <a:miter/>
            <a:headEnd type="none" w="med" len="med"/>
            <a:tailEnd type="none" w="med" len="me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08547"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308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规范的高处作业</a:t>
            </a:r>
          </a:p>
        </p:txBody>
      </p:sp>
      <p:sp>
        <p:nvSpPr>
          <p:cNvPr id="10" name="Rectangle 3"/>
          <p:cNvSpPr txBox="1">
            <a:spLocks noChangeArrowheads="1"/>
          </p:cNvSpPr>
          <p:nvPr/>
        </p:nvSpPr>
        <p:spPr>
          <a:xfrm>
            <a:off x="1295400" y="876300"/>
            <a:ext cx="6477000" cy="4259263"/>
          </a:xfrm>
          <a:prstGeom prst="rect">
            <a:avLst/>
          </a:prstGeom>
        </p:spPr>
        <p:txBody>
          <a:bodyPr/>
          <a:lstStyle/>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009900"/>
                </a:solidFill>
                <a:latin typeface="+mn-lt"/>
                <a:ea typeface="+mn-ea"/>
                <a:cs typeface="+mn-cs"/>
              </a:rPr>
              <a:t>规范的高处作业     </a:t>
            </a:r>
          </a:p>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009900"/>
                </a:solidFill>
                <a:latin typeface="+mn-lt"/>
                <a:ea typeface="+mn-ea"/>
                <a:cs typeface="+mn-cs"/>
              </a:rPr>
              <a:t>                     </a:t>
            </a:r>
            <a:r>
              <a:rPr kumimoji="0" lang="zh-CN" altLang="en-US" sz="1665" b="1" kern="1200" cap="none" spc="0" normalizeH="0" baseline="0" noProof="0" dirty="0">
                <a:latin typeface="+mn-lt"/>
                <a:ea typeface="+mn-ea"/>
                <a:cs typeface="+mn-cs"/>
              </a:rPr>
              <a:t>正确使用安全带</a:t>
            </a:r>
            <a:endParaRPr kumimoji="0" lang="zh-CN" altLang="en-US" sz="1665" kern="1200" cap="none" spc="0" normalizeH="0" baseline="0" noProof="0" dirty="0">
              <a:latin typeface="+mn-lt"/>
              <a:ea typeface="+mn-ea"/>
              <a:cs typeface="+mn-cs"/>
            </a:endParaRPr>
          </a:p>
          <a:p>
            <a:pPr marL="342900" marR="0" indent="-342900" defTabSz="914400" eaLnBrk="1" hangingPunct="1">
              <a:lnSpc>
                <a:spcPct val="135000"/>
              </a:lnSpc>
              <a:spcBef>
                <a:spcPct val="20000"/>
              </a:spcBef>
              <a:buClrTx/>
              <a:buSzTx/>
              <a:buFont typeface="Wingdings" panose="05000000000000000000" pitchFamily="2" charset="2"/>
              <a:buChar char="Ø"/>
              <a:defRPr/>
            </a:pPr>
            <a:endParaRPr kumimoji="0" lang="en-US" altLang="zh-CN" sz="1665" kern="1200" cap="none" spc="0" normalizeH="0" baseline="0" noProof="1">
              <a:latin typeface="Arial" panose="020B0604020202020204" pitchFamily="34" charset="0"/>
              <a:ea typeface="宋体" panose="02010600030101010101" pitchFamily="2" charset="-122"/>
              <a:cs typeface="+mn-cs"/>
            </a:endParaRPr>
          </a:p>
        </p:txBody>
      </p:sp>
      <p:pic>
        <p:nvPicPr>
          <p:cNvPr id="108552" name="Picture 3" descr="图片26"/>
          <p:cNvPicPr>
            <a:picLocks noChangeAspect="1"/>
          </p:cNvPicPr>
          <p:nvPr/>
        </p:nvPicPr>
        <p:blipFill>
          <a:blip r:embed="rId2"/>
          <a:stretch>
            <a:fillRect/>
          </a:stretch>
        </p:blipFill>
        <p:spPr>
          <a:xfrm>
            <a:off x="4800600" y="2019300"/>
            <a:ext cx="3733800" cy="3124200"/>
          </a:xfrm>
          <a:prstGeom prst="rect">
            <a:avLst/>
          </a:prstGeom>
          <a:noFill/>
          <a:ln w="9525">
            <a:noFill/>
          </a:ln>
        </p:spPr>
      </p:pic>
      <p:pic>
        <p:nvPicPr>
          <p:cNvPr id="108553" name="Picture 2" descr="图片12"/>
          <p:cNvPicPr>
            <a:picLocks noChangeAspect="1"/>
          </p:cNvPicPr>
          <p:nvPr/>
        </p:nvPicPr>
        <p:blipFill>
          <a:blip r:embed="rId3"/>
          <a:stretch>
            <a:fillRect/>
          </a:stretch>
        </p:blipFill>
        <p:spPr>
          <a:xfrm>
            <a:off x="533400" y="2019300"/>
            <a:ext cx="3733800" cy="3111500"/>
          </a:xfrm>
          <a:prstGeom prst="rect">
            <a:avLst/>
          </a:prstGeom>
          <a:noFill/>
          <a:ln w="9525">
            <a:noFill/>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09571"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10" name="Rectangle 3"/>
          <p:cNvSpPr txBox="1">
            <a:spLocks noChangeArrowheads="1"/>
          </p:cNvSpPr>
          <p:nvPr/>
        </p:nvSpPr>
        <p:spPr>
          <a:xfrm>
            <a:off x="1331913" y="877888"/>
            <a:ext cx="6477000" cy="4259263"/>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665" b="1" kern="1200" cap="none" spc="0" normalizeH="0" baseline="0" noProof="1">
                <a:solidFill>
                  <a:srgbClr val="009900"/>
                </a:solidFill>
                <a:latin typeface="Arial" panose="020B0604020202020204" pitchFamily="34" charset="0"/>
                <a:ea typeface="宋体" panose="02010600030101010101" pitchFamily="2" charset="-122"/>
                <a:cs typeface="+mn-ea"/>
              </a:rPr>
              <a:t>规范的高处作业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高处作业设置了安全网</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pic>
        <p:nvPicPr>
          <p:cNvPr id="109575" name="Picture 4" descr="DSC01026"/>
          <p:cNvPicPr>
            <a:picLocks noChangeAspect="1"/>
          </p:cNvPicPr>
          <p:nvPr/>
        </p:nvPicPr>
        <p:blipFill>
          <a:blip r:embed="rId2">
            <a:lum contrast="20000"/>
          </a:blip>
          <a:stretch>
            <a:fillRect/>
          </a:stretch>
        </p:blipFill>
        <p:spPr>
          <a:xfrm>
            <a:off x="1092200" y="1357313"/>
            <a:ext cx="6978650" cy="4021137"/>
          </a:xfrm>
          <a:prstGeom prst="rect">
            <a:avLst/>
          </a:prstGeom>
          <a:noFill/>
          <a:ln w="9525">
            <a:noFill/>
          </a:ln>
        </p:spPr>
      </p:pic>
      <p:sp>
        <p:nvSpPr>
          <p:cNvPr id="13"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规范的高处作业</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0595"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110598" name="Rectangle 3"/>
          <p:cNvSpPr txBox="1"/>
          <p:nvPr/>
        </p:nvSpPr>
        <p:spPr>
          <a:xfrm>
            <a:off x="1371600" y="876300"/>
            <a:ext cx="6477000" cy="4259263"/>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buNone/>
            </a:pPr>
            <a:r>
              <a:rPr lang="" altLang="en-US" sz="2600" b="1" dirty="0">
                <a:solidFill>
                  <a:srgbClr val="009900"/>
                </a:solidFill>
              </a:rPr>
              <a:t>规范的高处作业     </a:t>
            </a:r>
            <a:r>
              <a:rPr lang="" altLang="en-US" sz="1600" b="1" dirty="0"/>
              <a:t>高处作业设置了安全网</a:t>
            </a:r>
            <a:r>
              <a:rPr lang="" altLang="en-US" sz="2000" dirty="0"/>
              <a:t>  </a:t>
            </a:r>
          </a:p>
          <a:p>
            <a:pPr marL="0" lvl="0" indent="0" eaLnBrk="1" hangingPunct="1">
              <a:lnSpc>
                <a:spcPct val="135000"/>
              </a:lnSpc>
              <a:buFont typeface="Wingdings" panose="05000000000000000000" pitchFamily="2" charset="2"/>
              <a:buChar char="Ø"/>
            </a:pPr>
            <a:endParaRPr lang="" altLang="zh-CN" sz="1600" dirty="0"/>
          </a:p>
        </p:txBody>
      </p:sp>
      <p:pic>
        <p:nvPicPr>
          <p:cNvPr id="110599" name="Picture 4" descr="P3210028"/>
          <p:cNvPicPr>
            <a:picLocks noChangeAspect="1"/>
          </p:cNvPicPr>
          <p:nvPr/>
        </p:nvPicPr>
        <p:blipFill>
          <a:blip r:embed="rId2"/>
          <a:stretch>
            <a:fillRect/>
          </a:stretch>
        </p:blipFill>
        <p:spPr>
          <a:xfrm>
            <a:off x="1150938" y="1357313"/>
            <a:ext cx="6840537" cy="4057650"/>
          </a:xfrm>
          <a:prstGeom prst="rect">
            <a:avLst/>
          </a:prstGeom>
          <a:noFill/>
          <a:ln w="9525">
            <a:noFill/>
          </a:ln>
        </p:spPr>
      </p:pic>
      <p:sp>
        <p:nvSpPr>
          <p:cNvPr id="11"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规范的高处作业</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
        <p:nvSpPr>
          <p:cNvPr id="7" name="TextBox 6"/>
          <p:cNvSpPr txBox="1"/>
          <p:nvPr/>
        </p:nvSpPr>
        <p:spPr>
          <a:xfrm>
            <a:off x="2771775" y="2436813"/>
            <a:ext cx="4560888" cy="447675"/>
          </a:xfrm>
          <a:prstGeom prst="rect">
            <a:avLst/>
          </a:prstGeom>
          <a:noFill/>
          <a:effectLst>
            <a:outerShdw blurRad="50800" dist="38100" dir="2700000" algn="tl" rotWithShape="0">
              <a:prstClr val="black">
                <a:alpha val="40000"/>
              </a:prstClr>
            </a:outerShdw>
          </a:effectLst>
        </p:spPr>
        <p:txBody>
          <a:bodyPr>
            <a:spAutoFit/>
          </a:bodyPr>
          <a:lstStyle/>
          <a:p>
            <a:pPr marR="0" defTabSz="914400" eaLnBrk="1" hangingPunct="1">
              <a:buClrTx/>
              <a:buSzTx/>
              <a:buFont typeface="Arial" panose="020B0604020202020204" pitchFamily="34" charset="0"/>
              <a:buNone/>
              <a:defRPr/>
            </a:pPr>
            <a:r>
              <a:rPr kumimoji="0" lang="zh-CN" altLang="en-US" sz="2335" b="1" kern="1200" cap="none" spc="0" normalizeH="0" baseline="0" noProof="1">
                <a:latin typeface="Arial" panose="020B0604020202020204" pitchFamily="34" charset="0"/>
                <a:ea typeface="宋体" panose="02010600030101010101" pitchFamily="2" charset="-122"/>
                <a:cs typeface="+mn-ea"/>
              </a:rPr>
              <a:t>违章高处作业（附图片）</a:t>
            </a:r>
            <a:endParaRPr kumimoji="0" lang="zh-CN" altLang="en-US" sz="2335" b="1" kern="1200" cap="none" spc="0" normalizeH="0" baseline="0" noProof="1">
              <a:latin typeface="Arial" panose="020B0604020202020204" pitchFamily="34" charset="0"/>
              <a:ea typeface="宋体" panose="02010600030101010101" pitchFamily="2" charset="-122"/>
              <a:cs typeface="+mn-cs"/>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2643"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10" name="Rectangle 3"/>
          <p:cNvSpPr txBox="1">
            <a:spLocks noChangeArrowheads="1"/>
          </p:cNvSpPr>
          <p:nvPr/>
        </p:nvSpPr>
        <p:spPr>
          <a:xfrm>
            <a:off x="1331913" y="877888"/>
            <a:ext cx="6477000" cy="4259263"/>
          </a:xfrm>
          <a:prstGeom prst="rect">
            <a:avLst/>
          </a:prstGeom>
        </p:spPr>
        <p:txBody>
          <a:bodyPr/>
          <a:lstStyle/>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FF0000"/>
                </a:solidFill>
                <a:latin typeface="+mn-lt"/>
                <a:ea typeface="+mn-ea"/>
                <a:cs typeface="+mn-cs"/>
              </a:rPr>
              <a:t>违章高处作业    </a:t>
            </a:r>
            <a:r>
              <a:rPr kumimoji="0" lang="zh-CN" altLang="en-US" sz="1665" b="1" kern="1200" cap="none" spc="0" normalizeH="0" baseline="0" noProof="0" dirty="0">
                <a:latin typeface="+mn-lt"/>
                <a:ea typeface="+mn-ea"/>
                <a:cs typeface="+mn-cs"/>
              </a:rPr>
              <a:t>高处作业浮物未固定</a:t>
            </a:r>
            <a:endParaRPr kumimoji="0" lang="zh-CN" altLang="en-US" sz="1665" kern="1200" cap="none" spc="0" normalizeH="0" baseline="0" noProof="0" dirty="0">
              <a:latin typeface="+mn-lt"/>
              <a:ea typeface="+mn-ea"/>
              <a:cs typeface="+mn-cs"/>
            </a:endParaRPr>
          </a:p>
        </p:txBody>
      </p:sp>
      <p:pic>
        <p:nvPicPr>
          <p:cNvPr id="112647" name="Picture 4" descr="化建常减压钢结构4"/>
          <p:cNvPicPr>
            <a:picLocks noChangeAspect="1"/>
          </p:cNvPicPr>
          <p:nvPr/>
        </p:nvPicPr>
        <p:blipFill>
          <a:blip r:embed="rId2">
            <a:lum contrast="10000"/>
          </a:blip>
          <a:stretch>
            <a:fillRect/>
          </a:stretch>
        </p:blipFill>
        <p:spPr>
          <a:xfrm>
            <a:off x="1271588" y="1417638"/>
            <a:ext cx="6557962" cy="3900487"/>
          </a:xfrm>
          <a:prstGeom prst="rect">
            <a:avLst/>
          </a:prstGeom>
          <a:noFill/>
          <a:ln w="9525">
            <a:noFill/>
          </a:ln>
        </p:spPr>
      </p:pic>
      <p:sp>
        <p:nvSpPr>
          <p:cNvPr id="13"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3667"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10" name="Rectangle 3"/>
          <p:cNvSpPr txBox="1">
            <a:spLocks noChangeArrowheads="1"/>
          </p:cNvSpPr>
          <p:nvPr/>
        </p:nvSpPr>
        <p:spPr>
          <a:xfrm>
            <a:off x="1331913" y="877888"/>
            <a:ext cx="6477000" cy="4259263"/>
          </a:xfrm>
          <a:prstGeom prst="rect">
            <a:avLst/>
          </a:prstGeom>
        </p:spPr>
        <p:txBody>
          <a:bodyPr/>
          <a:lstStyle/>
          <a:p>
            <a:pPr marR="0" defTabSz="914400" eaLnBrk="1" fontAlgn="auto" hangingPunct="1">
              <a:spcBef>
                <a:spcPct val="20000"/>
              </a:spcBef>
              <a:spcAft>
                <a:spcPts val="0"/>
              </a:spcAft>
              <a:buClrTx/>
              <a:buSzTx/>
              <a:buFont typeface="Arial" panose="020B0604020202020204" pitchFamily="34" charset="0"/>
              <a:buNone/>
              <a:defRPr/>
            </a:pPr>
            <a:r>
              <a:rPr kumimoji="0" lang="zh-CN" altLang="en-US" sz="2665" b="1" kern="1200" cap="none" spc="0" normalizeH="0" baseline="0" noProof="0" dirty="0">
                <a:solidFill>
                  <a:srgbClr val="FF0000"/>
                </a:solidFill>
                <a:latin typeface="+mn-lt"/>
                <a:ea typeface="+mn-ea"/>
                <a:cs typeface="+mn-cs"/>
              </a:rPr>
              <a:t>违章高处作业    </a:t>
            </a:r>
            <a:r>
              <a:rPr kumimoji="0" lang="zh-CN" altLang="en-US" sz="1665" b="1" kern="1200" cap="none" spc="0" normalizeH="0" baseline="0" noProof="0" dirty="0">
                <a:latin typeface="+mn-lt"/>
                <a:ea typeface="+mn-ea"/>
                <a:cs typeface="+mn-cs"/>
              </a:rPr>
              <a:t>高处作业浮物未固定</a:t>
            </a:r>
            <a:endParaRPr kumimoji="0" lang="zh-CN" altLang="en-US" sz="1665" kern="1200" cap="none" spc="0" normalizeH="0" baseline="0" noProof="0" dirty="0">
              <a:latin typeface="+mn-lt"/>
              <a:ea typeface="+mn-ea"/>
              <a:cs typeface="+mn-cs"/>
            </a:endParaRPr>
          </a:p>
        </p:txBody>
      </p:sp>
      <p:sp>
        <p:nvSpPr>
          <p:cNvPr id="13"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pic>
        <p:nvPicPr>
          <p:cNvPr id="113672" name="Picture 4" descr="IMG_0493"/>
          <p:cNvPicPr/>
          <p:nvPr/>
        </p:nvPicPr>
        <p:blipFill>
          <a:blip r:embed="rId2"/>
          <a:stretch>
            <a:fillRect/>
          </a:stretch>
        </p:blipFill>
        <p:spPr>
          <a:xfrm>
            <a:off x="1331913" y="1357313"/>
            <a:ext cx="6557962" cy="3900487"/>
          </a:xfrm>
          <a:prstGeom prst="rect">
            <a:avLst/>
          </a:prstGeom>
          <a:noFill/>
          <a:ln w="9525">
            <a:noFill/>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5715"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11" name="Rectangle 3"/>
          <p:cNvSpPr txBox="1">
            <a:spLocks noChangeArrowheads="1"/>
          </p:cNvSpPr>
          <p:nvPr/>
        </p:nvSpPr>
        <p:spPr>
          <a:xfrm>
            <a:off x="1333500" y="817563"/>
            <a:ext cx="6477000" cy="426243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洞口未设置安全防护栏、未覆盖、无警示</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pic>
        <p:nvPicPr>
          <p:cNvPr id="115719" name="Picture 4" descr="10000万吨年炼油扩建工程0265"/>
          <p:cNvPicPr>
            <a:picLocks noChangeAspect="1"/>
          </p:cNvPicPr>
          <p:nvPr/>
        </p:nvPicPr>
        <p:blipFill>
          <a:blip r:embed="rId2"/>
          <a:stretch>
            <a:fillRect/>
          </a:stretch>
        </p:blipFill>
        <p:spPr>
          <a:xfrm>
            <a:off x="1152525" y="1236663"/>
            <a:ext cx="6838950" cy="4021137"/>
          </a:xfrm>
          <a:prstGeom prst="rect">
            <a:avLst/>
          </a:prstGeom>
          <a:noFill/>
          <a:ln w="9525">
            <a:noFill/>
          </a:ln>
        </p:spPr>
      </p:pic>
      <p:sp>
        <p:nvSpPr>
          <p:cNvPr id="12"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6739"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sp>
        <p:nvSpPr>
          <p:cNvPr id="8" name="Rectangle 3"/>
          <p:cNvSpPr txBox="1">
            <a:spLocks noChangeArrowheads="1"/>
          </p:cNvSpPr>
          <p:nvPr/>
        </p:nvSpPr>
        <p:spPr>
          <a:xfrm>
            <a:off x="1333500" y="817563"/>
            <a:ext cx="6477000" cy="4262438"/>
          </a:xfrm>
          <a:prstGeom prst="rect">
            <a:avLst/>
          </a:prstGeom>
        </p:spPr>
        <p:txBody>
          <a:bodyPr/>
          <a:lstStyle/>
          <a:p>
            <a:pPr marR="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Arial" panose="020B0604020202020204" pitchFamily="34" charset="0"/>
                <a:ea typeface="宋体" panose="02010600030101010101" pitchFamily="2" charset="-122"/>
                <a:cs typeface="+mn-ea"/>
              </a:rPr>
              <a:t>洞口未设置安全防护栏、未覆盖、无警示</a:t>
            </a:r>
            <a:endParaRPr kumimoji="0" lang="zh-CN" altLang="en-US" sz="1665" kern="1200" cap="none" spc="0" normalizeH="0" baseline="0" noProof="1">
              <a:latin typeface="Arial" panose="020B0604020202020204" pitchFamily="34" charset="0"/>
              <a:ea typeface="宋体" panose="02010600030101010101" pitchFamily="2" charset="-122"/>
              <a:cs typeface="+mn-cs"/>
            </a:endParaRPr>
          </a:p>
        </p:txBody>
      </p:sp>
      <p:pic>
        <p:nvPicPr>
          <p:cNvPr id="116743" name="Picture 4" descr="加氢10公司"/>
          <p:cNvPicPr>
            <a:picLocks noChangeAspect="1"/>
          </p:cNvPicPr>
          <p:nvPr/>
        </p:nvPicPr>
        <p:blipFill>
          <a:blip r:embed="rId2">
            <a:lum contrast="20000"/>
          </a:blip>
          <a:stretch>
            <a:fillRect/>
          </a:stretch>
        </p:blipFill>
        <p:spPr>
          <a:xfrm>
            <a:off x="1271588" y="1296988"/>
            <a:ext cx="6721475" cy="3963987"/>
          </a:xfrm>
          <a:prstGeom prst="rect">
            <a:avLst/>
          </a:prstGeom>
          <a:noFill/>
          <a:ln w="9525">
            <a:noFill/>
          </a:ln>
        </p:spPr>
      </p:pic>
      <p:sp>
        <p:nvSpPr>
          <p:cNvPr id="11"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p:nvPr/>
        </p:nvSpPr>
        <p:spPr>
          <a:xfrm>
            <a:off x="762000" y="0"/>
            <a:ext cx="7620000" cy="5715000"/>
          </a:xfrm>
          <a:custGeom>
            <a:avLst/>
            <a:gdLst>
              <a:gd name="txL" fmla="*/ 0 w 5760"/>
              <a:gd name="txT" fmla="*/ 0 h 4320"/>
              <a:gd name="txR" fmla="*/ 5760 w 5760"/>
              <a:gd name="txB" fmla="*/ 4320 h 4320"/>
            </a:gdLst>
            <a:ahLst/>
            <a:cxnLst>
              <a:cxn ang="0">
                <a:pos x="0" y="2147483646"/>
              </a:cxn>
              <a:cxn ang="0">
                <a:pos x="2147483646" y="2147483646"/>
              </a:cxn>
              <a:cxn ang="0">
                <a:pos x="2147483646" y="0"/>
              </a:cxn>
              <a:cxn ang="0">
                <a:pos x="0" y="0"/>
              </a:cxn>
              <a:cxn ang="0">
                <a:pos x="0" y="2147483646"/>
              </a:cxn>
            </a:cxnLst>
            <a:rect l="txL" t="txT" r="txR" b="txB"/>
            <a:pathLst>
              <a:path w="5760" h="4320">
                <a:moveTo>
                  <a:pt x="0" y="4320"/>
                </a:moveTo>
                <a:lnTo>
                  <a:pt x="5760" y="4320"/>
                </a:lnTo>
                <a:lnTo>
                  <a:pt x="5760" y="0"/>
                </a:lnTo>
                <a:lnTo>
                  <a:pt x="0" y="0"/>
                </a:lnTo>
                <a:lnTo>
                  <a:pt x="0" y="4320"/>
                </a:lnTo>
                <a:close/>
              </a:path>
            </a:pathLst>
          </a:custGeom>
          <a:solidFill>
            <a:srgbClr val="FFFFFF">
              <a:alpha val="100000"/>
            </a:srgbClr>
          </a:solidFill>
          <a:ln w="12700" cap="flat" cmpd="sng">
            <a:solidFill>
              <a:srgbClr val="FFFFFF">
                <a:alpha val="100000"/>
              </a:srgbClr>
            </a:solidFill>
            <a:prstDash val="solid"/>
            <a:round/>
            <a:headEnd type="none" w="med" len="med"/>
            <a:tailEnd type="none" w="med" len="med"/>
          </a:ln>
        </p:spPr>
        <p:txBody>
          <a:bodyPr/>
          <a:lstStyle/>
          <a:p>
            <a:endParaRPr lang="zh-CN" altLang="en-US"/>
          </a:p>
        </p:txBody>
      </p:sp>
      <p:sp>
        <p:nvSpPr>
          <p:cNvPr id="117763" name="Line 3"/>
          <p:cNvSpPr/>
          <p:nvPr/>
        </p:nvSpPr>
        <p:spPr>
          <a:xfrm>
            <a:off x="731838" y="638175"/>
            <a:ext cx="7680325" cy="1588"/>
          </a:xfrm>
          <a:prstGeom prst="line">
            <a:avLst/>
          </a:prstGeom>
          <a:ln w="0" cap="flat" cmpd="sng">
            <a:solidFill>
              <a:srgbClr val="808080"/>
            </a:solidFill>
            <a:prstDash val="solid"/>
            <a:headEnd type="none" w="med" len="med"/>
            <a:tailEnd type="none" w="med" len="med"/>
          </a:ln>
        </p:spPr>
      </p:sp>
      <p:sp>
        <p:nvSpPr>
          <p:cNvPr id="3078" name="Text Box 6"/>
          <p:cNvSpPr txBox="1">
            <a:spLocks noChangeArrowheads="1"/>
          </p:cNvSpPr>
          <p:nvPr/>
        </p:nvSpPr>
        <p:spPr bwMode="auto">
          <a:xfrm>
            <a:off x="4125913" y="227013"/>
            <a:ext cx="127000" cy="466725"/>
          </a:xfrm>
          <a:prstGeom prst="rect">
            <a:avLst/>
          </a:prstGeom>
          <a:noFill/>
          <a:ln w="9525">
            <a:noFill/>
            <a:miter lim="800000"/>
          </a:ln>
          <a:effectLst/>
        </p:spPr>
        <p:txBody>
          <a:bodyPr wrap="none" lIns="0" tIns="0" rIns="0" bIns="0">
            <a:spAutoFit/>
          </a:bodyPr>
          <a:lstStyle/>
          <a:p>
            <a:pPr marR="0" defTabSz="914400" eaLnBrk="1" hangingPunct="1">
              <a:lnSpc>
                <a:spcPts val="3665"/>
              </a:lnSpc>
              <a:buClrTx/>
              <a:buSzTx/>
              <a:buFont typeface="Arial" panose="020B0604020202020204" pitchFamily="34" charset="0"/>
              <a:buNone/>
              <a:defRPr/>
            </a:pPr>
            <a:endParaRPr kumimoji="0" lang="zh-CN" altLang="zh-CN" sz="2335" kern="1200" cap="none" spc="0" normalizeH="0" baseline="0" noProof="1">
              <a:solidFill>
                <a:srgbClr val="FFFFFF"/>
              </a:solidFill>
              <a:latin typeface="Times New Roman" panose="02020603050405020304" pitchFamily="18" charset="0"/>
              <a:ea typeface="宋体" panose="02010600030101010101" pitchFamily="2" charset="-122"/>
              <a:cs typeface="+mn-cs"/>
            </a:endParaRPr>
          </a:p>
        </p:txBody>
      </p:sp>
      <p:sp>
        <p:nvSpPr>
          <p:cNvPr id="3079" name="Text Box 7"/>
          <p:cNvSpPr txBox="1">
            <a:spLocks noChangeArrowheads="1"/>
          </p:cNvSpPr>
          <p:nvPr/>
        </p:nvSpPr>
        <p:spPr bwMode="auto">
          <a:xfrm>
            <a:off x="2771775" y="1357313"/>
            <a:ext cx="2978150" cy="725488"/>
          </a:xfrm>
          <a:prstGeom prst="rect">
            <a:avLst/>
          </a:prstGeom>
          <a:noFill/>
          <a:ln w="9525">
            <a:noFill/>
            <a:miter lim="800000"/>
          </a:ln>
          <a:effectLst/>
        </p:spPr>
        <p:txBody>
          <a:bodyPr lIns="0" tIns="0" rIns="0" bIns="0">
            <a:spAutoFit/>
          </a:bodyPr>
          <a:lstStyle/>
          <a:p>
            <a:pPr marR="0" algn="ctr" defTabSz="0" eaLnBrk="1" hangingPunct="1">
              <a:lnSpc>
                <a:spcPts val="3150"/>
              </a:lnSpc>
              <a:buClrTx/>
              <a:buSzTx/>
              <a:buFont typeface="Arial" panose="020B0604020202020204" pitchFamily="34" charset="0"/>
              <a:buNone/>
              <a:tabLst>
                <a:tab pos="406400" algn="l"/>
                <a:tab pos="1955800" algn="l"/>
              </a:tabLst>
              <a:defRPr/>
            </a:pPr>
            <a:endParaRPr kumimoji="0" lang="en-US" altLang="zh-CN" sz="3335" kern="1200" cap="none" spc="0" normalizeH="0" baseline="0" noProof="1">
              <a:solidFill>
                <a:srgbClr val="000000"/>
              </a:solidFill>
              <a:latin typeface="Times New Roman" panose="02020603050405020304" pitchFamily="18" charset="0"/>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zh-CN" altLang="en-US" sz="2665" kern="1200" cap="none" spc="0" normalizeH="0" baseline="0" noProof="1">
              <a:solidFill>
                <a:srgbClr val="000000"/>
              </a:solidFill>
              <a:latin typeface="Wingdings" panose="05000000000000000000" pitchFamily="2" charset="2"/>
              <a:ea typeface="宋体" panose="02010600030101010101" pitchFamily="2" charset="-122"/>
              <a:cs typeface="+mn-cs"/>
            </a:endParaRPr>
          </a:p>
          <a:p>
            <a:pPr marR="0" defTabSz="0" eaLnBrk="1" hangingPunct="1">
              <a:lnSpc>
                <a:spcPts val="1000"/>
              </a:lnSpc>
              <a:buClrTx/>
              <a:buSzTx/>
              <a:buFont typeface="Arial" panose="020B0604020202020204" pitchFamily="34" charset="0"/>
              <a:buNone/>
              <a:tabLst>
                <a:tab pos="406400" algn="l"/>
                <a:tab pos="1955800" algn="l"/>
              </a:tabLst>
              <a:defRPr/>
            </a:pPr>
            <a:endParaRPr kumimoji="0" lang="en-US" altLang="zh-CN" sz="2665" kern="1200" cap="none" spc="0" normalizeH="0" baseline="0" noProof="1">
              <a:solidFill>
                <a:srgbClr val="000000"/>
              </a:solidFill>
              <a:latin typeface="Wingdings" panose="05000000000000000000" pitchFamily="2" charset="2"/>
              <a:ea typeface="宋体" panose="02010600030101010101" pitchFamily="2" charset="-122"/>
              <a:cs typeface="+mn-cs"/>
            </a:endParaRPr>
          </a:p>
        </p:txBody>
      </p:sp>
      <p:pic>
        <p:nvPicPr>
          <p:cNvPr id="117766" name="图片 0" descr="IMG_0336.JPG"/>
          <p:cNvPicPr>
            <a:picLocks noChangeAspect="1"/>
          </p:cNvPicPr>
          <p:nvPr/>
        </p:nvPicPr>
        <p:blipFill>
          <a:blip r:embed="rId2"/>
          <a:stretch>
            <a:fillRect/>
          </a:stretch>
        </p:blipFill>
        <p:spPr>
          <a:xfrm>
            <a:off x="1773238" y="1666875"/>
            <a:ext cx="5180012" cy="3846513"/>
          </a:xfrm>
          <a:prstGeom prst="rect">
            <a:avLst/>
          </a:prstGeom>
          <a:noFill/>
          <a:ln w="9525">
            <a:noFill/>
          </a:ln>
        </p:spPr>
      </p:pic>
      <p:sp>
        <p:nvSpPr>
          <p:cNvPr id="10" name="Rectangle 3"/>
          <p:cNvSpPr txBox="1">
            <a:spLocks noChangeArrowheads="1"/>
          </p:cNvSpPr>
          <p:nvPr/>
        </p:nvSpPr>
        <p:spPr>
          <a:xfrm>
            <a:off x="1211263" y="696913"/>
            <a:ext cx="6477000" cy="4262438"/>
          </a:xfrm>
          <a:prstGeom prst="rect">
            <a:avLst/>
          </a:prstGeom>
        </p:spPr>
        <p:txBody>
          <a:bodyPr/>
          <a:lstStyle/>
          <a:p>
            <a:pPr marR="0" indent="304800" defTabSz="914400" eaLnBrk="1" hangingPunct="1">
              <a:buClrTx/>
              <a:buSzTx/>
              <a:buFont typeface="Arial" panose="020B0604020202020204" pitchFamily="34" charset="0"/>
              <a:buNone/>
              <a:defRPr/>
            </a:pPr>
            <a:r>
              <a:rPr kumimoji="0" lang="zh-CN" altLang="en-US" sz="2335" b="1" kern="1200" cap="none" spc="0" normalizeH="0" baseline="0" noProof="1">
                <a:solidFill>
                  <a:srgbClr val="FF0000"/>
                </a:solidFill>
                <a:latin typeface="Arial" panose="020B0604020202020204" pitchFamily="34" charset="0"/>
                <a:ea typeface="宋体" panose="02010600030101010101" pitchFamily="2" charset="-122"/>
                <a:cs typeface="+mn-ea"/>
              </a:rPr>
              <a:t>违章高处作业      </a:t>
            </a:r>
            <a:r>
              <a:rPr kumimoji="0" lang="zh-CN" altLang="en-US" sz="1665" b="1" kern="1200" cap="none" spc="0" normalizeH="0" baseline="0" noProof="1">
                <a:latin typeface="+mn-ea"/>
                <a:ea typeface="宋体" panose="02010600030101010101" pitchFamily="2" charset="-122"/>
                <a:cs typeface="Times New Roman" panose="02020603050405020304" pitchFamily="18" charset="0"/>
              </a:rPr>
              <a:t>检修现场平台作业利用麻绳作为临边防护，地面油污未清理，人员在平台上作业易发生摔倒和高处坠落事故。</a:t>
            </a:r>
            <a:endParaRPr kumimoji="0" lang="zh-CN" altLang="en-US" sz="1665" b="1" kern="1200" cap="none" spc="0" normalizeH="0" baseline="0" noProof="1">
              <a:latin typeface="+mn-ea"/>
              <a:ea typeface="宋体" panose="02010600030101010101" pitchFamily="2" charset="-122"/>
              <a:cs typeface="宋体" panose="02010600030101010101" pitchFamily="2" charset="-122"/>
            </a:endParaRPr>
          </a:p>
          <a:p>
            <a:pPr marL="342900" marR="0" indent="-342900" defTabSz="914400" eaLnBrk="1" hangingPunct="1">
              <a:spcBef>
                <a:spcPct val="20000"/>
              </a:spcBef>
              <a:buClrTx/>
              <a:buSzTx/>
              <a:buFont typeface="Arial" panose="020B0604020202020204" pitchFamily="34" charset="0"/>
              <a:buNone/>
              <a:defRPr/>
            </a:pPr>
            <a:r>
              <a:rPr kumimoji="0" lang="zh-CN" altLang="en-US" sz="2335" b="1" kern="1200" cap="none" spc="0" normalizeH="0" baseline="0" noProof="1">
                <a:solidFill>
                  <a:srgbClr val="009900"/>
                </a:solidFill>
                <a:latin typeface="+mn-ea"/>
                <a:ea typeface="宋体" panose="02010600030101010101" pitchFamily="2" charset="-122"/>
                <a:cs typeface="+mn-ea"/>
              </a:rPr>
              <a:t>   </a:t>
            </a:r>
            <a:endParaRPr kumimoji="0" lang="zh-CN" altLang="en-US" sz="1665" b="1" kern="1200" cap="none" spc="0" normalizeH="0" baseline="0" noProof="1">
              <a:latin typeface="+mn-ea"/>
              <a:ea typeface="宋体" panose="02010600030101010101" pitchFamily="2" charset="-122"/>
              <a:cs typeface="+mn-cs"/>
            </a:endParaRPr>
          </a:p>
        </p:txBody>
      </p:sp>
      <p:sp>
        <p:nvSpPr>
          <p:cNvPr id="11" name="Text Box 10"/>
          <p:cNvSpPr txBox="1">
            <a:spLocks noChangeArrowheads="1"/>
          </p:cNvSpPr>
          <p:nvPr/>
        </p:nvSpPr>
        <p:spPr bwMode="auto">
          <a:xfrm>
            <a:off x="4271963" y="157163"/>
            <a:ext cx="4110038" cy="492125"/>
          </a:xfrm>
          <a:prstGeom prst="rect">
            <a:avLst/>
          </a:prstGeom>
          <a:solidFill>
            <a:srgbClr val="FFC000"/>
          </a:solidFill>
          <a:ln w="9525">
            <a:noFill/>
            <a:miter lim="800000"/>
          </a:ln>
          <a:effectLst/>
        </p:spPr>
        <p:txBody>
          <a:bodyPr>
            <a:spAutoFit/>
          </a:bodyPr>
          <a:lstStyle/>
          <a:p>
            <a:pPr marR="0" defTabSz="914400" eaLnBrk="1" hangingPunct="1">
              <a:lnSpc>
                <a:spcPts val="3150"/>
              </a:lnSpc>
              <a:buClrTx/>
              <a:buSzTx/>
              <a:buFont typeface="Arial" panose="020B0604020202020204" pitchFamily="34" charset="0"/>
              <a:buNone/>
              <a:defRPr/>
            </a:pPr>
            <a:r>
              <a:rPr kumimoji="0" lang="zh-CN" altLang="en-US" sz="2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楷体_GB2312" pitchFamily="49" charset="-122"/>
                <a:cs typeface="+mn-cs"/>
              </a:rPr>
              <a:t>                             违章高处作业</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NiMmJjMGUyMDNhMGI0MjllZTc4OTE3ODRjOTBjMWQifQ=="/>
</p:tagLst>
</file>

<file path=ppt/theme/theme1.xml><?xml version="1.0" encoding="utf-8"?>
<a:theme xmlns:a="http://schemas.openxmlformats.org/drawingml/2006/main" name="空白设计模板_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空白设计模板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空白设计模板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空白设计模板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空白设计模板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空白设计模板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空白设计模板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空白设计模板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空白设计模板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空白设计模板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空白设计模板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空白设计模板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空白设计模板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人际关系">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人际关系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6835</Words>
  <Application>Microsoft Office PowerPoint</Application>
  <PresentationFormat>全屏显示(16:10)</PresentationFormat>
  <Paragraphs>701</Paragraphs>
  <Slides>125</Slides>
  <Notes>10</Notes>
  <HiddenSlides>0</HiddenSlides>
  <MMClips>0</MMClips>
  <ScaleCrop>false</ScaleCrop>
  <HeadingPairs>
    <vt:vector size="8" baseType="variant">
      <vt:variant>
        <vt:lpstr>已用的字体</vt:lpstr>
      </vt:variant>
      <vt:variant>
        <vt:i4>16</vt:i4>
      </vt:variant>
      <vt:variant>
        <vt:lpstr>主题</vt:lpstr>
      </vt:variant>
      <vt:variant>
        <vt:i4>2</vt:i4>
      </vt:variant>
      <vt:variant>
        <vt:lpstr>嵌入 OLE 服务器</vt:lpstr>
      </vt:variant>
      <vt:variant>
        <vt:i4>2</vt:i4>
      </vt:variant>
      <vt:variant>
        <vt:lpstr>幻灯片标题</vt:lpstr>
      </vt:variant>
      <vt:variant>
        <vt:i4>125</vt:i4>
      </vt:variant>
    </vt:vector>
  </HeadingPairs>
  <TitlesOfParts>
    <vt:vector size="145" baseType="lpstr">
      <vt:lpstr>Monotype Sorts</vt:lpstr>
      <vt:lpstr>方正大黑简体</vt:lpstr>
      <vt:lpstr>仿宋_GB2312</vt:lpstr>
      <vt:lpstr>黑体</vt:lpstr>
      <vt:lpstr>华文楷体</vt:lpstr>
      <vt:lpstr>华文细黑</vt:lpstr>
      <vt:lpstr>华文中宋</vt:lpstr>
      <vt:lpstr>楷体_GB2312</vt:lpstr>
      <vt:lpstr>宋体</vt:lpstr>
      <vt:lpstr>微软雅黑</vt:lpstr>
      <vt:lpstr>Arial</vt:lpstr>
      <vt:lpstr>Calibri</vt:lpstr>
      <vt:lpstr>Tahoma</vt:lpstr>
      <vt:lpstr>Times New Roman</vt:lpstr>
      <vt:lpstr>Wingdings</vt:lpstr>
      <vt:lpstr>Wingdings 2</vt:lpstr>
      <vt:lpstr>空白设计模板_2</vt:lpstr>
      <vt:lpstr>人际关系</vt:lpstr>
      <vt:lpstr>Paint.Picture</vt:lpstr>
      <vt:lpstr>Microsoft Excel 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坠落动力学</vt:lpstr>
      <vt:lpstr>PowerPoint 演示文稿</vt:lpstr>
      <vt:lpstr>二、高处作业的概念</vt:lpstr>
      <vt:lpstr>二、高处作业的概念</vt:lpstr>
      <vt:lpstr>PowerPoint 演示文稿</vt:lpstr>
      <vt:lpstr>PowerPoint 演示文稿</vt:lpstr>
      <vt:lpstr>四、高处作业的类型</vt:lpstr>
      <vt:lpstr>四、高处作业的类型</vt:lpstr>
      <vt:lpstr>四、高处作业的类型</vt:lpstr>
      <vt:lpstr> 四、高处作业的类型 </vt:lpstr>
      <vt:lpstr> 四、高处作业的类型 </vt:lpstr>
      <vt:lpstr>五、高处作业安全管理的依据</vt:lpstr>
      <vt:lpstr>五、高处作业安全管理的依据</vt:lpstr>
      <vt:lpstr>五、高处作业安全管理的依据</vt:lpstr>
      <vt:lpstr>五、高处作业安全管理的依据</vt:lpstr>
      <vt:lpstr>PowerPoint 演示文稿</vt:lpstr>
      <vt:lpstr>PowerPoint 演示文稿</vt:lpstr>
      <vt:lpstr>工伤伤亡事故数据统计</vt:lpstr>
      <vt:lpstr>PowerPoint 演示文稿</vt:lpstr>
      <vt:lpstr>PowerPoint 演示文稿</vt:lpstr>
      <vt:lpstr>PowerPoint 演示文稿</vt:lpstr>
      <vt:lpstr>六、高处作业事故</vt:lpstr>
      <vt:lpstr>PowerPoint 演示文稿</vt:lpstr>
      <vt:lpstr>七、高处坠落事故类型</vt:lpstr>
      <vt:lpstr>七、高处坠落事故类型</vt:lpstr>
      <vt:lpstr>七、高处坠落事故类型</vt:lpstr>
      <vt:lpstr>七、高处坠落事故类型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十、高处坠落事故的原因</vt:lpstr>
      <vt:lpstr>十、高处坠落事故的原因</vt:lpstr>
      <vt:lpstr>十、高处坠落事故的原因</vt:lpstr>
      <vt:lpstr>十、高处坠落事故的原因</vt:lpstr>
      <vt:lpstr>十、高处坠落事故的原因</vt:lpstr>
      <vt:lpstr>十、高处坠落事故的原因</vt:lpstr>
      <vt:lpstr>十一、高处作业的风险管理</vt:lpstr>
      <vt:lpstr>PowerPoint 演示文稿</vt:lpstr>
      <vt:lpstr>PowerPoint 演示文稿</vt:lpstr>
      <vt:lpstr>PowerPoint 演示文稿</vt:lpstr>
      <vt:lpstr> </vt:lpstr>
      <vt:lpstr>PowerPoint 演示文稿</vt:lpstr>
      <vt:lpstr>事故预防的技术原则</vt:lpstr>
      <vt:lpstr>十二、高处坠落事故的预防</vt:lpstr>
      <vt:lpstr>十二、高处坠落事故的预防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补充知识</vt:lpstr>
      <vt:lpstr>PowerPoint 演示文稿</vt:lpstr>
      <vt:lpstr>PowerPoint 演示文稿</vt:lpstr>
      <vt:lpstr>PowerPoint 演示文稿</vt:lpstr>
      <vt:lpstr>PowerPoint 演示文稿</vt:lpstr>
      <vt:lpstr>PowerPoint 演示文稿</vt:lpstr>
      <vt:lpstr>       只有安全，才能确保我们有着幸福的生活</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zhangwd</dc:creator>
  <cp:lastModifiedBy>Microsoft</cp:lastModifiedBy>
  <cp:revision>144</cp:revision>
  <dcterms:created xsi:type="dcterms:W3CDTF">2010-12-24T13:34:03Z</dcterms:created>
  <dcterms:modified xsi:type="dcterms:W3CDTF">2022-08-16T12:28:22Z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2052-11.1.0.12302</vt:lpwstr>
  </property>
  <property fmtid="{D5CDD505-2E9C-101B-9397-08002B2CF9AE}" pid="4" name="ICV">
    <vt:lpwstr>3CC5206436AC4F5CAA323BFC22D1F62E</vt:lpwstr>
  </property>
</Properties>
</file>