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7"/>
  </p:notesMasterIdLst>
  <p:sldIdLst>
    <p:sldId id="325" r:id="rId2"/>
    <p:sldId id="317" r:id="rId3"/>
    <p:sldId id="314" r:id="rId4"/>
    <p:sldId id="306" r:id="rId5"/>
    <p:sldId id="310" r:id="rId6"/>
    <p:sldId id="311" r:id="rId7"/>
    <p:sldId id="277" r:id="rId8"/>
    <p:sldId id="300" r:id="rId9"/>
    <p:sldId id="304" r:id="rId10"/>
    <p:sldId id="278" r:id="rId11"/>
    <p:sldId id="280" r:id="rId12"/>
    <p:sldId id="305" r:id="rId13"/>
    <p:sldId id="282" r:id="rId14"/>
    <p:sldId id="281" r:id="rId15"/>
    <p:sldId id="318" r:id="rId16"/>
    <p:sldId id="301" r:id="rId17"/>
    <p:sldId id="290" r:id="rId18"/>
    <p:sldId id="307" r:id="rId19"/>
    <p:sldId id="287" r:id="rId20"/>
    <p:sldId id="286" r:id="rId21"/>
    <p:sldId id="319" r:id="rId22"/>
    <p:sldId id="320" r:id="rId23"/>
    <p:sldId id="321" r:id="rId24"/>
    <p:sldId id="302" r:id="rId25"/>
    <p:sldId id="289" r:id="rId26"/>
    <p:sldId id="285" r:id="rId27"/>
    <p:sldId id="279" r:id="rId28"/>
    <p:sldId id="322" r:id="rId29"/>
    <p:sldId id="323" r:id="rId30"/>
    <p:sldId id="324" r:id="rId31"/>
    <p:sldId id="326" r:id="rId32"/>
    <p:sldId id="327" r:id="rId33"/>
    <p:sldId id="328" r:id="rId34"/>
    <p:sldId id="329" r:id="rId35"/>
    <p:sldId id="309"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2615" userDrawn="1">
          <p15:clr>
            <a:srgbClr val="A4A3A4"/>
          </p15:clr>
        </p15:guide>
        <p15:guide id="3" pos="5768" userDrawn="1">
          <p15:clr>
            <a:srgbClr val="A4A3A4"/>
          </p15:clr>
        </p15:guide>
        <p15:guide id="4" orient="horz" pos="1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E5E5E5"/>
    <a:srgbClr val="539CC9"/>
    <a:srgbClr val="2E6C93"/>
    <a:srgbClr val="9FBCCD"/>
    <a:srgbClr val="CDD1D5"/>
    <a:srgbClr val="F2F2F2"/>
    <a:srgbClr val="F9F9F9"/>
    <a:srgbClr val="F5B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270" autoAdjust="0"/>
  </p:normalViewPr>
  <p:slideViewPr>
    <p:cSldViewPr snapToGrid="0">
      <p:cViewPr varScale="1">
        <p:scale>
          <a:sx n="107" d="100"/>
          <a:sy n="107" d="100"/>
        </p:scale>
        <p:origin x="636" y="102"/>
      </p:cViewPr>
      <p:guideLst>
        <p:guide orient="horz" pos="1911"/>
        <p:guide pos="2615"/>
        <p:guide pos="5768"/>
        <p:guide orient="horz" pos="138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11328-E932-4978-B593-20E892005615}" type="datetimeFigureOut">
              <a:rPr lang="zh-CN" altLang="en-US" smtClean="0"/>
              <a:t>2022/8/14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81C92-FB04-4531-AA7B-867E9634CAD9}" type="slidenum">
              <a:rPr lang="zh-CN" altLang="en-US" smtClean="0"/>
              <a:t>‹#›</a:t>
            </a:fld>
            <a:endParaRPr lang="zh-CN" altLang="en-US"/>
          </a:p>
        </p:txBody>
      </p:sp>
    </p:spTree>
    <p:extLst>
      <p:ext uri="{BB962C8B-B14F-4D97-AF65-F5344CB8AC3E}">
        <p14:creationId xmlns:p14="http://schemas.microsoft.com/office/powerpoint/2010/main" val="290246411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4125A3-77AE-496B-B04C-07CB24D2E360}" type="slidenum">
              <a:rPr lang="zh-CN" altLang="en-US" smtClean="0"/>
              <a:t>1</a:t>
            </a:fld>
            <a:endParaRPr lang="zh-CN" altLang="en-US"/>
          </a:p>
        </p:txBody>
      </p:sp>
    </p:spTree>
    <p:extLst>
      <p:ext uri="{BB962C8B-B14F-4D97-AF65-F5344CB8AC3E}">
        <p14:creationId xmlns:p14="http://schemas.microsoft.com/office/powerpoint/2010/main" val="22086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10</a:t>
            </a:fld>
            <a:endParaRPr lang="zh-CN" altLang="en-US"/>
          </a:p>
        </p:txBody>
      </p:sp>
    </p:spTree>
    <p:extLst>
      <p:ext uri="{BB962C8B-B14F-4D97-AF65-F5344CB8AC3E}">
        <p14:creationId xmlns:p14="http://schemas.microsoft.com/office/powerpoint/2010/main" val="227712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11</a:t>
            </a:fld>
            <a:endParaRPr lang="zh-CN" altLang="en-US"/>
          </a:p>
        </p:txBody>
      </p:sp>
    </p:spTree>
    <p:extLst>
      <p:ext uri="{BB962C8B-B14F-4D97-AF65-F5344CB8AC3E}">
        <p14:creationId xmlns:p14="http://schemas.microsoft.com/office/powerpoint/2010/main" val="354677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12</a:t>
            </a:fld>
            <a:endParaRPr lang="zh-CN" altLang="en-US"/>
          </a:p>
        </p:txBody>
      </p:sp>
    </p:spTree>
    <p:extLst>
      <p:ext uri="{BB962C8B-B14F-4D97-AF65-F5344CB8AC3E}">
        <p14:creationId xmlns:p14="http://schemas.microsoft.com/office/powerpoint/2010/main" val="333599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13</a:t>
            </a:fld>
            <a:endParaRPr lang="zh-CN" altLang="en-US"/>
          </a:p>
        </p:txBody>
      </p:sp>
    </p:spTree>
    <p:extLst>
      <p:ext uri="{BB962C8B-B14F-4D97-AF65-F5344CB8AC3E}">
        <p14:creationId xmlns:p14="http://schemas.microsoft.com/office/powerpoint/2010/main" val="158242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14</a:t>
            </a:fld>
            <a:endParaRPr lang="zh-CN" altLang="en-US"/>
          </a:p>
        </p:txBody>
      </p:sp>
    </p:spTree>
    <p:extLst>
      <p:ext uri="{BB962C8B-B14F-4D97-AF65-F5344CB8AC3E}">
        <p14:creationId xmlns:p14="http://schemas.microsoft.com/office/powerpoint/2010/main" val="426554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15</a:t>
            </a:fld>
            <a:endParaRPr lang="zh-CN" altLang="en-US"/>
          </a:p>
        </p:txBody>
      </p:sp>
    </p:spTree>
    <p:extLst>
      <p:ext uri="{BB962C8B-B14F-4D97-AF65-F5344CB8AC3E}">
        <p14:creationId xmlns:p14="http://schemas.microsoft.com/office/powerpoint/2010/main" val="180090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16</a:t>
            </a:fld>
            <a:endParaRPr lang="zh-CN" altLang="en-US"/>
          </a:p>
        </p:txBody>
      </p:sp>
    </p:spTree>
    <p:extLst>
      <p:ext uri="{BB962C8B-B14F-4D97-AF65-F5344CB8AC3E}">
        <p14:creationId xmlns:p14="http://schemas.microsoft.com/office/powerpoint/2010/main" val="312920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17</a:t>
            </a:fld>
            <a:endParaRPr lang="zh-CN" altLang="en-US"/>
          </a:p>
        </p:txBody>
      </p:sp>
    </p:spTree>
    <p:extLst>
      <p:ext uri="{BB962C8B-B14F-4D97-AF65-F5344CB8AC3E}">
        <p14:creationId xmlns:p14="http://schemas.microsoft.com/office/powerpoint/2010/main" val="270854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18</a:t>
            </a:fld>
            <a:endParaRPr lang="zh-CN" altLang="en-US"/>
          </a:p>
        </p:txBody>
      </p:sp>
    </p:spTree>
    <p:extLst>
      <p:ext uri="{BB962C8B-B14F-4D97-AF65-F5344CB8AC3E}">
        <p14:creationId xmlns:p14="http://schemas.microsoft.com/office/powerpoint/2010/main" val="408802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19</a:t>
            </a:fld>
            <a:endParaRPr lang="zh-CN" altLang="en-US"/>
          </a:p>
        </p:txBody>
      </p:sp>
    </p:spTree>
    <p:extLst>
      <p:ext uri="{BB962C8B-B14F-4D97-AF65-F5344CB8AC3E}">
        <p14:creationId xmlns:p14="http://schemas.microsoft.com/office/powerpoint/2010/main" val="301367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a:t>
            </a:fld>
            <a:endParaRPr lang="zh-CN" altLang="en-US"/>
          </a:p>
        </p:txBody>
      </p:sp>
    </p:spTree>
    <p:extLst>
      <p:ext uri="{BB962C8B-B14F-4D97-AF65-F5344CB8AC3E}">
        <p14:creationId xmlns:p14="http://schemas.microsoft.com/office/powerpoint/2010/main" val="400104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20</a:t>
            </a:fld>
            <a:endParaRPr lang="zh-CN" altLang="en-US"/>
          </a:p>
        </p:txBody>
      </p:sp>
    </p:spTree>
    <p:extLst>
      <p:ext uri="{BB962C8B-B14F-4D97-AF65-F5344CB8AC3E}">
        <p14:creationId xmlns:p14="http://schemas.microsoft.com/office/powerpoint/2010/main" val="16503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21</a:t>
            </a:fld>
            <a:endParaRPr lang="zh-CN" altLang="en-US"/>
          </a:p>
        </p:txBody>
      </p:sp>
    </p:spTree>
    <p:extLst>
      <p:ext uri="{BB962C8B-B14F-4D97-AF65-F5344CB8AC3E}">
        <p14:creationId xmlns:p14="http://schemas.microsoft.com/office/powerpoint/2010/main" val="186200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22</a:t>
            </a:fld>
            <a:endParaRPr lang="zh-CN" altLang="en-US"/>
          </a:p>
        </p:txBody>
      </p:sp>
    </p:spTree>
    <p:extLst>
      <p:ext uri="{BB962C8B-B14F-4D97-AF65-F5344CB8AC3E}">
        <p14:creationId xmlns:p14="http://schemas.microsoft.com/office/powerpoint/2010/main" val="561984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23</a:t>
            </a:fld>
            <a:endParaRPr lang="zh-CN" altLang="en-US"/>
          </a:p>
        </p:txBody>
      </p:sp>
    </p:spTree>
    <p:extLst>
      <p:ext uri="{BB962C8B-B14F-4D97-AF65-F5344CB8AC3E}">
        <p14:creationId xmlns:p14="http://schemas.microsoft.com/office/powerpoint/2010/main" val="80929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24</a:t>
            </a:fld>
            <a:endParaRPr lang="zh-CN" altLang="en-US"/>
          </a:p>
        </p:txBody>
      </p:sp>
    </p:spTree>
    <p:extLst>
      <p:ext uri="{BB962C8B-B14F-4D97-AF65-F5344CB8AC3E}">
        <p14:creationId xmlns:p14="http://schemas.microsoft.com/office/powerpoint/2010/main" val="1196469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25</a:t>
            </a:fld>
            <a:endParaRPr lang="zh-CN" altLang="en-US"/>
          </a:p>
        </p:txBody>
      </p:sp>
    </p:spTree>
    <p:extLst>
      <p:ext uri="{BB962C8B-B14F-4D97-AF65-F5344CB8AC3E}">
        <p14:creationId xmlns:p14="http://schemas.microsoft.com/office/powerpoint/2010/main" val="403675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26</a:t>
            </a:fld>
            <a:endParaRPr lang="zh-CN" altLang="en-US"/>
          </a:p>
        </p:txBody>
      </p:sp>
    </p:spTree>
    <p:extLst>
      <p:ext uri="{BB962C8B-B14F-4D97-AF65-F5344CB8AC3E}">
        <p14:creationId xmlns:p14="http://schemas.microsoft.com/office/powerpoint/2010/main" val="3324823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27</a:t>
            </a:fld>
            <a:endParaRPr lang="zh-CN" altLang="en-US"/>
          </a:p>
        </p:txBody>
      </p:sp>
    </p:spTree>
    <p:extLst>
      <p:ext uri="{BB962C8B-B14F-4D97-AF65-F5344CB8AC3E}">
        <p14:creationId xmlns:p14="http://schemas.microsoft.com/office/powerpoint/2010/main" val="2771322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28</a:t>
            </a:fld>
            <a:endParaRPr lang="zh-CN" altLang="en-US"/>
          </a:p>
        </p:txBody>
      </p:sp>
    </p:spTree>
    <p:extLst>
      <p:ext uri="{BB962C8B-B14F-4D97-AF65-F5344CB8AC3E}">
        <p14:creationId xmlns:p14="http://schemas.microsoft.com/office/powerpoint/2010/main" val="411564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29</a:t>
            </a:fld>
            <a:endParaRPr lang="zh-CN" altLang="en-US"/>
          </a:p>
        </p:txBody>
      </p:sp>
    </p:spTree>
    <p:extLst>
      <p:ext uri="{BB962C8B-B14F-4D97-AF65-F5344CB8AC3E}">
        <p14:creationId xmlns:p14="http://schemas.microsoft.com/office/powerpoint/2010/main" val="355627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3</a:t>
            </a:fld>
            <a:endParaRPr lang="zh-CN" altLang="en-US"/>
          </a:p>
        </p:txBody>
      </p:sp>
    </p:spTree>
    <p:extLst>
      <p:ext uri="{BB962C8B-B14F-4D97-AF65-F5344CB8AC3E}">
        <p14:creationId xmlns:p14="http://schemas.microsoft.com/office/powerpoint/2010/main" val="1802444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30</a:t>
            </a:fld>
            <a:endParaRPr lang="zh-CN" altLang="en-US"/>
          </a:p>
        </p:txBody>
      </p:sp>
    </p:spTree>
    <p:extLst>
      <p:ext uri="{BB962C8B-B14F-4D97-AF65-F5344CB8AC3E}">
        <p14:creationId xmlns:p14="http://schemas.microsoft.com/office/powerpoint/2010/main" val="3973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31</a:t>
            </a:fld>
            <a:endParaRPr lang="zh-CN" altLang="en-US"/>
          </a:p>
        </p:txBody>
      </p:sp>
    </p:spTree>
    <p:extLst>
      <p:ext uri="{BB962C8B-B14F-4D97-AF65-F5344CB8AC3E}">
        <p14:creationId xmlns:p14="http://schemas.microsoft.com/office/powerpoint/2010/main" val="227590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32</a:t>
            </a:fld>
            <a:endParaRPr lang="zh-CN" altLang="en-US"/>
          </a:p>
        </p:txBody>
      </p:sp>
    </p:spTree>
    <p:extLst>
      <p:ext uri="{BB962C8B-B14F-4D97-AF65-F5344CB8AC3E}">
        <p14:creationId xmlns:p14="http://schemas.microsoft.com/office/powerpoint/2010/main" val="1395289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33</a:t>
            </a:fld>
            <a:endParaRPr lang="zh-CN" altLang="en-US"/>
          </a:p>
        </p:txBody>
      </p:sp>
    </p:spTree>
    <p:extLst>
      <p:ext uri="{BB962C8B-B14F-4D97-AF65-F5344CB8AC3E}">
        <p14:creationId xmlns:p14="http://schemas.microsoft.com/office/powerpoint/2010/main" val="416808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34</a:t>
            </a:fld>
            <a:endParaRPr lang="zh-CN" altLang="en-US"/>
          </a:p>
        </p:txBody>
      </p:sp>
    </p:spTree>
    <p:extLst>
      <p:ext uri="{BB962C8B-B14F-4D97-AF65-F5344CB8AC3E}">
        <p14:creationId xmlns:p14="http://schemas.microsoft.com/office/powerpoint/2010/main" val="4166564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4125A3-77AE-496B-B04C-07CB24D2E360}" type="slidenum">
              <a:rPr lang="zh-CN" altLang="en-US" smtClean="0"/>
              <a:t>35</a:t>
            </a:fld>
            <a:endParaRPr lang="zh-CN" altLang="en-US"/>
          </a:p>
        </p:txBody>
      </p:sp>
    </p:spTree>
    <p:extLst>
      <p:ext uri="{BB962C8B-B14F-4D97-AF65-F5344CB8AC3E}">
        <p14:creationId xmlns:p14="http://schemas.microsoft.com/office/powerpoint/2010/main" val="11142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4</a:t>
            </a:fld>
            <a:endParaRPr lang="zh-CN" altLang="en-US"/>
          </a:p>
        </p:txBody>
      </p:sp>
    </p:spTree>
    <p:extLst>
      <p:ext uri="{BB962C8B-B14F-4D97-AF65-F5344CB8AC3E}">
        <p14:creationId xmlns:p14="http://schemas.microsoft.com/office/powerpoint/2010/main" val="264744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5</a:t>
            </a:fld>
            <a:endParaRPr lang="zh-CN" altLang="en-US"/>
          </a:p>
        </p:txBody>
      </p:sp>
    </p:spTree>
    <p:extLst>
      <p:ext uri="{BB962C8B-B14F-4D97-AF65-F5344CB8AC3E}">
        <p14:creationId xmlns:p14="http://schemas.microsoft.com/office/powerpoint/2010/main" val="396601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6</a:t>
            </a:fld>
            <a:endParaRPr lang="zh-CN" altLang="en-US"/>
          </a:p>
        </p:txBody>
      </p:sp>
    </p:spTree>
    <p:extLst>
      <p:ext uri="{BB962C8B-B14F-4D97-AF65-F5344CB8AC3E}">
        <p14:creationId xmlns:p14="http://schemas.microsoft.com/office/powerpoint/2010/main" val="7900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7</a:t>
            </a:fld>
            <a:endParaRPr lang="zh-CN" altLang="en-US"/>
          </a:p>
        </p:txBody>
      </p:sp>
    </p:spTree>
    <p:extLst>
      <p:ext uri="{BB962C8B-B14F-4D97-AF65-F5344CB8AC3E}">
        <p14:creationId xmlns:p14="http://schemas.microsoft.com/office/powerpoint/2010/main" val="68271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8</a:t>
            </a:fld>
            <a:endParaRPr lang="zh-CN" altLang="en-US"/>
          </a:p>
        </p:txBody>
      </p:sp>
    </p:spTree>
    <p:extLst>
      <p:ext uri="{BB962C8B-B14F-4D97-AF65-F5344CB8AC3E}">
        <p14:creationId xmlns:p14="http://schemas.microsoft.com/office/powerpoint/2010/main" val="258221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t>9</a:t>
            </a:fld>
            <a:endParaRPr lang="zh-CN" altLang="en-US"/>
          </a:p>
        </p:txBody>
      </p:sp>
    </p:spTree>
    <p:extLst>
      <p:ext uri="{BB962C8B-B14F-4D97-AF65-F5344CB8AC3E}">
        <p14:creationId xmlns:p14="http://schemas.microsoft.com/office/powerpoint/2010/main" val="396530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00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07E5DA97-28BA-516E-DCEB-BC2923C32D99}"/>
              </a:ext>
            </a:extLst>
          </p:cNvPr>
          <p:cNvSpPr/>
          <p:nvPr userDrawn="1"/>
        </p:nvSpPr>
        <p:spPr>
          <a:xfrm>
            <a:off x="254140" y="299474"/>
            <a:ext cx="11683720" cy="6259052"/>
          </a:xfrm>
          <a:custGeom>
            <a:avLst/>
            <a:gdLst>
              <a:gd name="connsiteX0" fmla="*/ 97464 w 11190515"/>
              <a:gd name="connsiteY0" fmla="*/ 0 h 5582843"/>
              <a:gd name="connsiteX1" fmla="*/ 11093051 w 11190515"/>
              <a:gd name="connsiteY1" fmla="*/ 0 h 5582843"/>
              <a:gd name="connsiteX2" fmla="*/ 11190515 w 11190515"/>
              <a:gd name="connsiteY2" fmla="*/ 97464 h 5582843"/>
              <a:gd name="connsiteX3" fmla="*/ 11190515 w 11190515"/>
              <a:gd name="connsiteY3" fmla="*/ 152400 h 5582843"/>
              <a:gd name="connsiteX4" fmla="*/ 11190515 w 11190515"/>
              <a:gd name="connsiteY4" fmla="*/ 487311 h 5582843"/>
              <a:gd name="connsiteX5" fmla="*/ 11190515 w 11190515"/>
              <a:gd name="connsiteY5" fmla="*/ 5095532 h 5582843"/>
              <a:gd name="connsiteX6" fmla="*/ 11190515 w 11190515"/>
              <a:gd name="connsiteY6" fmla="*/ 5167085 h 5582843"/>
              <a:gd name="connsiteX7" fmla="*/ 11190515 w 11190515"/>
              <a:gd name="connsiteY7" fmla="*/ 5485379 h 5582843"/>
              <a:gd name="connsiteX8" fmla="*/ 11093051 w 11190515"/>
              <a:gd name="connsiteY8" fmla="*/ 5582843 h 5582843"/>
              <a:gd name="connsiteX9" fmla="*/ 97464 w 11190515"/>
              <a:gd name="connsiteY9" fmla="*/ 5582843 h 5582843"/>
              <a:gd name="connsiteX10" fmla="*/ 0 w 11190515"/>
              <a:gd name="connsiteY10" fmla="*/ 5485379 h 5582843"/>
              <a:gd name="connsiteX11" fmla="*/ 0 w 11190515"/>
              <a:gd name="connsiteY11" fmla="*/ 5167085 h 5582843"/>
              <a:gd name="connsiteX12" fmla="*/ 0 w 11190515"/>
              <a:gd name="connsiteY12" fmla="*/ 5095532 h 5582843"/>
              <a:gd name="connsiteX13" fmla="*/ 0 w 11190515"/>
              <a:gd name="connsiteY13" fmla="*/ 487312 h 5582843"/>
              <a:gd name="connsiteX14" fmla="*/ 0 w 11190515"/>
              <a:gd name="connsiteY14" fmla="*/ 487311 h 5582843"/>
              <a:gd name="connsiteX15" fmla="*/ 0 w 11190515"/>
              <a:gd name="connsiteY15" fmla="*/ 97464 h 5582843"/>
              <a:gd name="connsiteX16" fmla="*/ 97464 w 11190515"/>
              <a:gd name="connsiteY16" fmla="*/ 0 h 558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90515" h="5582843">
                <a:moveTo>
                  <a:pt x="97464" y="0"/>
                </a:moveTo>
                <a:lnTo>
                  <a:pt x="11093051" y="0"/>
                </a:lnTo>
                <a:cubicBezTo>
                  <a:pt x="11146879" y="0"/>
                  <a:pt x="11190515" y="43636"/>
                  <a:pt x="11190515" y="97464"/>
                </a:cubicBezTo>
                <a:lnTo>
                  <a:pt x="11190515" y="152400"/>
                </a:lnTo>
                <a:lnTo>
                  <a:pt x="11190515" y="487311"/>
                </a:lnTo>
                <a:lnTo>
                  <a:pt x="11190515" y="5095532"/>
                </a:lnTo>
                <a:lnTo>
                  <a:pt x="11190515" y="5167085"/>
                </a:lnTo>
                <a:lnTo>
                  <a:pt x="11190515" y="5485379"/>
                </a:lnTo>
                <a:cubicBezTo>
                  <a:pt x="11190515" y="5539207"/>
                  <a:pt x="11146879" y="5582843"/>
                  <a:pt x="11093051" y="5582843"/>
                </a:cubicBezTo>
                <a:lnTo>
                  <a:pt x="97464" y="5582843"/>
                </a:lnTo>
                <a:cubicBezTo>
                  <a:pt x="43636" y="5582843"/>
                  <a:pt x="0" y="5539207"/>
                  <a:pt x="0" y="5485379"/>
                </a:cubicBezTo>
                <a:lnTo>
                  <a:pt x="0" y="5167085"/>
                </a:lnTo>
                <a:lnTo>
                  <a:pt x="0" y="5095532"/>
                </a:lnTo>
                <a:lnTo>
                  <a:pt x="0" y="487312"/>
                </a:lnTo>
                <a:lnTo>
                  <a:pt x="0" y="487311"/>
                </a:lnTo>
                <a:lnTo>
                  <a:pt x="0" y="97464"/>
                </a:lnTo>
                <a:cubicBezTo>
                  <a:pt x="0" y="43636"/>
                  <a:pt x="43636" y="0"/>
                  <a:pt x="97464"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8" name="直接连接符 7">
            <a:extLst>
              <a:ext uri="{FF2B5EF4-FFF2-40B4-BE49-F238E27FC236}">
                <a16:creationId xmlns:a16="http://schemas.microsoft.com/office/drawing/2014/main" id="{452E0C82-911D-DE4B-E4ED-C5183C32D550}"/>
              </a:ext>
            </a:extLst>
          </p:cNvPr>
          <p:cNvCxnSpPr>
            <a:cxnSpLocks/>
          </p:cNvCxnSpPr>
          <p:nvPr userDrawn="1"/>
        </p:nvCxnSpPr>
        <p:spPr>
          <a:xfrm flipV="1">
            <a:off x="1344166" y="1242390"/>
            <a:ext cx="1092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descr="卡通人物&#10;&#10;低可信度描述已自动生成">
            <a:extLst>
              <a:ext uri="{FF2B5EF4-FFF2-40B4-BE49-F238E27FC236}">
                <a16:creationId xmlns:a16="http://schemas.microsoft.com/office/drawing/2014/main" id="{7174AE12-0BE4-3B2E-5E80-AADB4792C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63308"/>
            <a:ext cx="3260053" cy="1494692"/>
          </a:xfrm>
          <a:prstGeom prst="rect">
            <a:avLst/>
          </a:prstGeom>
        </p:spPr>
      </p:pic>
      <p:pic>
        <p:nvPicPr>
          <p:cNvPr id="3" name="图片 2" descr="背景图案&#10;&#10;描述已自动生成">
            <a:extLst>
              <a:ext uri="{FF2B5EF4-FFF2-40B4-BE49-F238E27FC236}">
                <a16:creationId xmlns:a16="http://schemas.microsoft.com/office/drawing/2014/main" id="{55030D8A-E6BD-0133-114E-ED137F2ED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91258" y="0"/>
            <a:ext cx="1100742" cy="1494692"/>
          </a:xfrm>
          <a:prstGeom prst="rect">
            <a:avLst/>
          </a:prstGeom>
        </p:spPr>
      </p:pic>
      <p:pic>
        <p:nvPicPr>
          <p:cNvPr id="11" name="图片 10" descr="图标&#10;&#10;描述已自动生成">
            <a:extLst>
              <a:ext uri="{FF2B5EF4-FFF2-40B4-BE49-F238E27FC236}">
                <a16:creationId xmlns:a16="http://schemas.microsoft.com/office/drawing/2014/main" id="{1678EC33-9B66-13B7-78AF-EFEFF304F0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612" y="576356"/>
            <a:ext cx="983134" cy="900000"/>
          </a:xfrm>
          <a:prstGeom prst="rect">
            <a:avLst/>
          </a:prstGeom>
        </p:spPr>
      </p:pic>
    </p:spTree>
    <p:extLst>
      <p:ext uri="{BB962C8B-B14F-4D97-AF65-F5344CB8AC3E}">
        <p14:creationId xmlns:p14="http://schemas.microsoft.com/office/powerpoint/2010/main" val="164726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57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背景图案&#10;&#10;描述已自动生成">
            <a:extLst>
              <a:ext uri="{FF2B5EF4-FFF2-40B4-BE49-F238E27FC236}">
                <a16:creationId xmlns:a16="http://schemas.microsoft.com/office/drawing/2014/main" id="{7DE90337-E05C-3102-0A88-64F98EACE2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8042832"/>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9450F98D-B4EA-DDDF-1EE5-DF6CE34A2B16}"/>
              </a:ext>
            </a:extLst>
          </p:cNvPr>
          <p:cNvGrpSpPr/>
          <p:nvPr/>
        </p:nvGrpSpPr>
        <p:grpSpPr>
          <a:xfrm>
            <a:off x="899436" y="869124"/>
            <a:ext cx="10393128" cy="4928167"/>
            <a:chOff x="899436" y="957047"/>
            <a:chExt cx="10393128" cy="4928167"/>
          </a:xfrm>
        </p:grpSpPr>
        <p:sp>
          <p:nvSpPr>
            <p:cNvPr id="38" name="任意多边形: 形状 37">
              <a:extLst>
                <a:ext uri="{FF2B5EF4-FFF2-40B4-BE49-F238E27FC236}">
                  <a16:creationId xmlns:a16="http://schemas.microsoft.com/office/drawing/2014/main" id="{0D6A854F-2D95-02B3-20B8-5EBBC7D8AE92}"/>
                </a:ext>
              </a:extLst>
            </p:cNvPr>
            <p:cNvSpPr/>
            <p:nvPr/>
          </p:nvSpPr>
          <p:spPr>
            <a:xfrm>
              <a:off x="899436" y="972787"/>
              <a:ext cx="10393128" cy="4912427"/>
            </a:xfrm>
            <a:custGeom>
              <a:avLst/>
              <a:gdLst>
                <a:gd name="connsiteX0" fmla="*/ 234586 w 9935307"/>
                <a:gd name="connsiteY0" fmla="*/ 0 h 4696033"/>
                <a:gd name="connsiteX1" fmla="*/ 9700721 w 9935307"/>
                <a:gd name="connsiteY1" fmla="*/ 0 h 4696033"/>
                <a:gd name="connsiteX2" fmla="*/ 9935307 w 9935307"/>
                <a:gd name="connsiteY2" fmla="*/ 234586 h 4696033"/>
                <a:gd name="connsiteX3" fmla="*/ 9935307 w 9935307"/>
                <a:gd name="connsiteY3" fmla="*/ 542307 h 4696033"/>
                <a:gd name="connsiteX4" fmla="*/ 9935307 w 9935307"/>
                <a:gd name="connsiteY4" fmla="*/ 1172902 h 4696033"/>
                <a:gd name="connsiteX5" fmla="*/ 9935307 w 9935307"/>
                <a:gd name="connsiteY5" fmla="*/ 3523131 h 4696033"/>
                <a:gd name="connsiteX6" fmla="*/ 9935307 w 9935307"/>
                <a:gd name="connsiteY6" fmla="*/ 3957256 h 4696033"/>
                <a:gd name="connsiteX7" fmla="*/ 9935307 w 9935307"/>
                <a:gd name="connsiteY7" fmla="*/ 4461447 h 4696033"/>
                <a:gd name="connsiteX8" fmla="*/ 9700721 w 9935307"/>
                <a:gd name="connsiteY8" fmla="*/ 4696033 h 4696033"/>
                <a:gd name="connsiteX9" fmla="*/ 234586 w 9935307"/>
                <a:gd name="connsiteY9" fmla="*/ 4696033 h 4696033"/>
                <a:gd name="connsiteX10" fmla="*/ 0 w 9935307"/>
                <a:gd name="connsiteY10" fmla="*/ 4461447 h 4696033"/>
                <a:gd name="connsiteX11" fmla="*/ 0 w 9935307"/>
                <a:gd name="connsiteY11" fmla="*/ 3957256 h 4696033"/>
                <a:gd name="connsiteX12" fmla="*/ 0 w 9935307"/>
                <a:gd name="connsiteY12" fmla="*/ 3523131 h 4696033"/>
                <a:gd name="connsiteX13" fmla="*/ 0 w 9935307"/>
                <a:gd name="connsiteY13" fmla="*/ 1172903 h 4696033"/>
                <a:gd name="connsiteX14" fmla="*/ 0 w 9935307"/>
                <a:gd name="connsiteY14" fmla="*/ 1172902 h 4696033"/>
                <a:gd name="connsiteX15" fmla="*/ 0 w 9935307"/>
                <a:gd name="connsiteY15" fmla="*/ 234586 h 4696033"/>
                <a:gd name="connsiteX16" fmla="*/ 234586 w 9935307"/>
                <a:gd name="connsiteY16" fmla="*/ 0 h 46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35307" h="4696033">
                  <a:moveTo>
                    <a:pt x="234586" y="0"/>
                  </a:moveTo>
                  <a:lnTo>
                    <a:pt x="9700721" y="0"/>
                  </a:lnTo>
                  <a:cubicBezTo>
                    <a:pt x="9830279" y="0"/>
                    <a:pt x="9935307" y="105028"/>
                    <a:pt x="9935307" y="234586"/>
                  </a:cubicBezTo>
                  <a:lnTo>
                    <a:pt x="9935307" y="542307"/>
                  </a:lnTo>
                  <a:lnTo>
                    <a:pt x="9935307" y="1172902"/>
                  </a:lnTo>
                  <a:lnTo>
                    <a:pt x="9935307" y="3523131"/>
                  </a:lnTo>
                  <a:lnTo>
                    <a:pt x="9935307" y="3957256"/>
                  </a:lnTo>
                  <a:lnTo>
                    <a:pt x="9935307" y="4461447"/>
                  </a:lnTo>
                  <a:cubicBezTo>
                    <a:pt x="9935307" y="4591005"/>
                    <a:pt x="9830279" y="4696033"/>
                    <a:pt x="9700721" y="4696033"/>
                  </a:cubicBezTo>
                  <a:lnTo>
                    <a:pt x="234586" y="4696033"/>
                  </a:lnTo>
                  <a:cubicBezTo>
                    <a:pt x="105028" y="4696033"/>
                    <a:pt x="0" y="4591005"/>
                    <a:pt x="0" y="4461447"/>
                  </a:cubicBezTo>
                  <a:lnTo>
                    <a:pt x="0" y="3957256"/>
                  </a:lnTo>
                  <a:lnTo>
                    <a:pt x="0" y="3523131"/>
                  </a:lnTo>
                  <a:lnTo>
                    <a:pt x="0" y="1172903"/>
                  </a:lnTo>
                  <a:lnTo>
                    <a:pt x="0" y="1172902"/>
                  </a:lnTo>
                  <a:lnTo>
                    <a:pt x="0" y="234586"/>
                  </a:lnTo>
                  <a:cubicBezTo>
                    <a:pt x="0" y="105028"/>
                    <a:pt x="105028" y="0"/>
                    <a:pt x="234586"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a:extLst>
                <a:ext uri="{FF2B5EF4-FFF2-40B4-BE49-F238E27FC236}">
                  <a16:creationId xmlns:a16="http://schemas.microsoft.com/office/drawing/2014/main" id="{C984766F-9D80-41A2-73EF-05192031A59E}"/>
                </a:ext>
              </a:extLst>
            </p:cNvPr>
            <p:cNvSpPr/>
            <p:nvPr/>
          </p:nvSpPr>
          <p:spPr>
            <a:xfrm>
              <a:off x="899436" y="957047"/>
              <a:ext cx="10384412" cy="202168"/>
            </a:xfrm>
            <a:custGeom>
              <a:avLst/>
              <a:gdLst>
                <a:gd name="connsiteX0" fmla="*/ 241038 w 10384412"/>
                <a:gd name="connsiteY0" fmla="*/ 0 h 202168"/>
                <a:gd name="connsiteX1" fmla="*/ 10143374 w 10384412"/>
                <a:gd name="connsiteY1" fmla="*/ 0 h 202168"/>
                <a:gd name="connsiteX2" fmla="*/ 10383784 w 10384412"/>
                <a:gd name="connsiteY2" fmla="*/ 195940 h 202168"/>
                <a:gd name="connsiteX3" fmla="*/ 10384412 w 10384412"/>
                <a:gd name="connsiteY3" fmla="*/ 202168 h 202168"/>
                <a:gd name="connsiteX4" fmla="*/ 0 w 10384412"/>
                <a:gd name="connsiteY4" fmla="*/ 202168 h 202168"/>
                <a:gd name="connsiteX5" fmla="*/ 628 w 10384412"/>
                <a:gd name="connsiteY5" fmla="*/ 195940 h 202168"/>
                <a:gd name="connsiteX6" fmla="*/ 241038 w 10384412"/>
                <a:gd name="connsiteY6" fmla="*/ 0 h 2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4412" h="202168">
                  <a:moveTo>
                    <a:pt x="241038" y="0"/>
                  </a:moveTo>
                  <a:lnTo>
                    <a:pt x="10143374" y="0"/>
                  </a:lnTo>
                  <a:cubicBezTo>
                    <a:pt x="10261961" y="0"/>
                    <a:pt x="10360902" y="84118"/>
                    <a:pt x="10383784" y="195940"/>
                  </a:cubicBezTo>
                  <a:lnTo>
                    <a:pt x="10384412" y="202168"/>
                  </a:lnTo>
                  <a:lnTo>
                    <a:pt x="0" y="202168"/>
                  </a:lnTo>
                  <a:lnTo>
                    <a:pt x="628" y="195940"/>
                  </a:lnTo>
                  <a:cubicBezTo>
                    <a:pt x="23510" y="84118"/>
                    <a:pt x="122451" y="0"/>
                    <a:pt x="24103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2" name="pd-5b831c6954382173">
            <a:hlinkClick r:id="" action="ppaction://media"/>
            <a:extLst>
              <a:ext uri="{FF2B5EF4-FFF2-40B4-BE49-F238E27FC236}">
                <a16:creationId xmlns:a16="http://schemas.microsoft.com/office/drawing/2014/main" id="{AE6E01DF-8869-6C8B-D917-E857542AB9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38757" y="6553200"/>
            <a:ext cx="609600" cy="609600"/>
          </a:xfrm>
          <a:prstGeom prst="rect">
            <a:avLst/>
          </a:prstGeom>
        </p:spPr>
      </p:pic>
      <p:sp>
        <p:nvSpPr>
          <p:cNvPr id="2" name="文本框 3">
            <a:extLst>
              <a:ext uri="{FF2B5EF4-FFF2-40B4-BE49-F238E27FC236}">
                <a16:creationId xmlns:a16="http://schemas.microsoft.com/office/drawing/2014/main" id="{BCDC9813-0E85-D80C-D40F-B4EF68CAEBBF}"/>
              </a:ext>
            </a:extLst>
          </p:cNvPr>
          <p:cNvSpPr txBox="1">
            <a:spLocks noChangeArrowheads="1"/>
          </p:cNvSpPr>
          <p:nvPr/>
        </p:nvSpPr>
        <p:spPr bwMode="auto">
          <a:xfrm>
            <a:off x="2265680" y="2242575"/>
            <a:ext cx="7660005" cy="1568450"/>
          </a:xfrm>
          <a:prstGeom prst="rect">
            <a:avLst/>
          </a:prstGeom>
          <a:noFill/>
          <a:ln w="9525">
            <a:noFill/>
            <a:miter lim="800000"/>
          </a:ln>
        </p:spPr>
        <p:txBody>
          <a:bodyPr vert="horz" wrap="square">
            <a:spAutoFit/>
          </a:bodyPr>
          <a:lstStyle/>
          <a:p>
            <a:pPr algn="dist"/>
            <a:r>
              <a:rPr lang="zh-CN" altLang="en-US" sz="9600" dirty="0">
                <a:ln w="22225" cmpd="sng">
                  <a:noFill/>
                  <a:prstDash val="solid"/>
                </a:ln>
                <a:solidFill>
                  <a:schemeClr val="accent1"/>
                </a:solidFill>
                <a:effectLst>
                  <a:outerShdw dir="2700000" algn="tl" rotWithShape="0">
                    <a:srgbClr val="4788F1">
                      <a:alpha val="40000"/>
                    </a:srgbClr>
                  </a:outerShdw>
                </a:effectLst>
                <a:latin typeface="汉仪雅酷黑 85W" panose="020B0904020202020204" pitchFamily="34" charset="-122"/>
                <a:ea typeface="汉仪雅酷黑 85W" panose="020B0904020202020204" pitchFamily="34" charset="-122"/>
              </a:rPr>
              <a:t>触电急救知识</a:t>
            </a:r>
          </a:p>
        </p:txBody>
      </p:sp>
      <p:sp>
        <p:nvSpPr>
          <p:cNvPr id="3" name="文本框 2">
            <a:extLst>
              <a:ext uri="{FF2B5EF4-FFF2-40B4-BE49-F238E27FC236}">
                <a16:creationId xmlns:a16="http://schemas.microsoft.com/office/drawing/2014/main" id="{F0915552-C48A-FA4A-52CB-D0EAD76EE4C7}"/>
              </a:ext>
            </a:extLst>
          </p:cNvPr>
          <p:cNvSpPr txBox="1"/>
          <p:nvPr/>
        </p:nvSpPr>
        <p:spPr>
          <a:xfrm>
            <a:off x="2884805" y="3807374"/>
            <a:ext cx="6421755" cy="521970"/>
          </a:xfrm>
          <a:prstGeom prst="rect">
            <a:avLst/>
          </a:prstGeom>
          <a:noFill/>
        </p:spPr>
        <p:txBody>
          <a:bodyPr wrap="square" rtlCol="0" anchor="t">
            <a:spAutoFit/>
          </a:bodyPr>
          <a:lstStyle/>
          <a:p>
            <a:pPr lvl="0" algn="dist">
              <a:buClrTx/>
              <a:buSzTx/>
              <a:buFontTx/>
            </a:pPr>
            <a:r>
              <a:rPr lang="en-US" altLang="zh-CN" sz="28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rPr>
              <a:t>2022</a:t>
            </a:r>
            <a:r>
              <a:rPr lang="zh-CN" altLang="zh-CN" sz="28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rPr>
              <a:t>年</a:t>
            </a:r>
            <a:r>
              <a:rPr sz="28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rPr>
              <a:t>触电急救知识</a:t>
            </a:r>
            <a:r>
              <a:rPr lang="zh-CN" sz="28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rPr>
              <a:t>科普培训讲座</a:t>
            </a:r>
          </a:p>
        </p:txBody>
      </p:sp>
      <p:sp>
        <p:nvSpPr>
          <p:cNvPr id="4" name="文本框 3">
            <a:extLst>
              <a:ext uri="{FF2B5EF4-FFF2-40B4-BE49-F238E27FC236}">
                <a16:creationId xmlns:a16="http://schemas.microsoft.com/office/drawing/2014/main" id="{2171D035-0065-0732-9946-1B16DC2AC98F}"/>
              </a:ext>
            </a:extLst>
          </p:cNvPr>
          <p:cNvSpPr txBox="1"/>
          <p:nvPr/>
        </p:nvSpPr>
        <p:spPr>
          <a:xfrm>
            <a:off x="3477260" y="4613384"/>
            <a:ext cx="1567815"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基本原则</a:t>
            </a:r>
          </a:p>
        </p:txBody>
      </p:sp>
      <p:sp>
        <p:nvSpPr>
          <p:cNvPr id="5" name="文本框 4">
            <a:extLst>
              <a:ext uri="{FF2B5EF4-FFF2-40B4-BE49-F238E27FC236}">
                <a16:creationId xmlns:a16="http://schemas.microsoft.com/office/drawing/2014/main" id="{BFAB5487-D723-A30A-1C3F-693CAAD9AFB0}"/>
              </a:ext>
            </a:extLst>
          </p:cNvPr>
          <p:cNvSpPr txBox="1"/>
          <p:nvPr/>
        </p:nvSpPr>
        <p:spPr>
          <a:xfrm>
            <a:off x="5220335" y="4613384"/>
            <a:ext cx="1567180"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altLang="zh-CN"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触电方式</a:t>
            </a:r>
          </a:p>
        </p:txBody>
      </p:sp>
      <p:sp>
        <p:nvSpPr>
          <p:cNvPr id="6" name="文本框 5">
            <a:extLst>
              <a:ext uri="{FF2B5EF4-FFF2-40B4-BE49-F238E27FC236}">
                <a16:creationId xmlns:a16="http://schemas.microsoft.com/office/drawing/2014/main" id="{20946CDC-E663-6BF8-0627-6378FEF9F0D1}"/>
              </a:ext>
            </a:extLst>
          </p:cNvPr>
          <p:cNvSpPr txBox="1"/>
          <p:nvPr/>
        </p:nvSpPr>
        <p:spPr>
          <a:xfrm>
            <a:off x="6962775" y="4613384"/>
            <a:ext cx="1567180"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脱离电源方法</a:t>
            </a:r>
          </a:p>
        </p:txBody>
      </p:sp>
      <p:sp>
        <p:nvSpPr>
          <p:cNvPr id="7" name="文本框 6">
            <a:extLst>
              <a:ext uri="{FF2B5EF4-FFF2-40B4-BE49-F238E27FC236}">
                <a16:creationId xmlns:a16="http://schemas.microsoft.com/office/drawing/2014/main" id="{47B82EC1-D1A2-5677-2A4A-F0AB6FD6A37E}"/>
              </a:ext>
            </a:extLst>
          </p:cNvPr>
          <p:cNvSpPr txBox="1"/>
          <p:nvPr/>
        </p:nvSpPr>
        <p:spPr>
          <a:xfrm>
            <a:off x="3788409" y="1823184"/>
            <a:ext cx="4614545" cy="461665"/>
          </a:xfrm>
          <a:prstGeom prst="rect">
            <a:avLst/>
          </a:prstGeom>
          <a:noFill/>
        </p:spPr>
        <p:txBody>
          <a:bodyPr wrap="square" rtlCol="0">
            <a:spAutoFit/>
          </a:bodyPr>
          <a:lstStyle/>
          <a:p>
            <a:pPr algn="dist"/>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牢</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固</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树</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立</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安</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全</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意</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识</a:t>
            </a:r>
          </a:p>
        </p:txBody>
      </p:sp>
      <p:pic>
        <p:nvPicPr>
          <p:cNvPr id="9" name="图片 8" descr="图表&#10;&#10;描述已自动生成">
            <a:extLst>
              <a:ext uri="{FF2B5EF4-FFF2-40B4-BE49-F238E27FC236}">
                <a16:creationId xmlns:a16="http://schemas.microsoft.com/office/drawing/2014/main" id="{D61D3A82-A300-7430-3404-B341AA707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4647" y="5889307"/>
            <a:ext cx="5812155" cy="968693"/>
          </a:xfrm>
          <a:prstGeom prst="rect">
            <a:avLst/>
          </a:prstGeom>
        </p:spPr>
      </p:pic>
      <p:pic>
        <p:nvPicPr>
          <p:cNvPr id="11" name="图片 10" descr="卡通人物&#10;&#10;低可信度描述已自动生成">
            <a:extLst>
              <a:ext uri="{FF2B5EF4-FFF2-40B4-BE49-F238E27FC236}">
                <a16:creationId xmlns:a16="http://schemas.microsoft.com/office/drawing/2014/main" id="{D8C081D0-0EC3-DDD2-3C47-045D53B0E6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8601" y="4135553"/>
            <a:ext cx="3333399" cy="2721817"/>
          </a:xfrm>
          <a:prstGeom prst="rect">
            <a:avLst/>
          </a:prstGeom>
        </p:spPr>
      </p:pic>
      <p:pic>
        <p:nvPicPr>
          <p:cNvPr id="16" name="图片 15" descr="图标&#10;&#10;描述已自动生成">
            <a:extLst>
              <a:ext uri="{FF2B5EF4-FFF2-40B4-BE49-F238E27FC236}">
                <a16:creationId xmlns:a16="http://schemas.microsoft.com/office/drawing/2014/main" id="{C6E3D825-E207-C95A-51BA-DBAABBD0E8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0967" y="-740460"/>
            <a:ext cx="1657975" cy="1517778"/>
          </a:xfrm>
          <a:prstGeom prst="rect">
            <a:avLst/>
          </a:prstGeom>
        </p:spPr>
      </p:pic>
      <p:pic>
        <p:nvPicPr>
          <p:cNvPr id="20" name="图片 19" descr="卡通人物&#10;&#10;低可信度描述已自动生成">
            <a:extLst>
              <a:ext uri="{FF2B5EF4-FFF2-40B4-BE49-F238E27FC236}">
                <a16:creationId xmlns:a16="http://schemas.microsoft.com/office/drawing/2014/main" id="{2319DC23-FAB6-013C-1C39-9AC79370A1CF}"/>
              </a:ext>
            </a:extLst>
          </p:cNvPr>
          <p:cNvPicPr>
            <a:picLocks noChangeAspect="1"/>
          </p:cNvPicPr>
          <p:nvPr/>
        </p:nvPicPr>
        <p:blipFill rotWithShape="1">
          <a:blip r:embed="rId9">
            <a:extLst>
              <a:ext uri="{28A0092B-C50C-407E-A947-70E740481C1C}">
                <a14:useLocalDpi xmlns:a14="http://schemas.microsoft.com/office/drawing/2010/main" val="0"/>
              </a:ext>
            </a:extLst>
          </a:blip>
          <a:srcRect l="57692" b="51180"/>
          <a:stretch/>
        </p:blipFill>
        <p:spPr>
          <a:xfrm>
            <a:off x="10972933" y="3118423"/>
            <a:ext cx="1418420" cy="712032"/>
          </a:xfrm>
          <a:prstGeom prst="rect">
            <a:avLst/>
          </a:prstGeom>
        </p:spPr>
      </p:pic>
      <p:pic>
        <p:nvPicPr>
          <p:cNvPr id="28" name="图片 27" descr="背景图案&#10;&#10;描述已自动生成">
            <a:extLst>
              <a:ext uri="{FF2B5EF4-FFF2-40B4-BE49-F238E27FC236}">
                <a16:creationId xmlns:a16="http://schemas.microsoft.com/office/drawing/2014/main" id="{5763B0CC-F7FB-5620-F09D-9206CF0AD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1"/>
            <a:ext cx="2884805" cy="3183467"/>
          </a:xfrm>
          <a:prstGeom prst="rect">
            <a:avLst/>
          </a:prstGeom>
        </p:spPr>
      </p:pic>
      <p:pic>
        <p:nvPicPr>
          <p:cNvPr id="30" name="图片 29" descr="徽标&#10;&#10;描述已自动生成">
            <a:extLst>
              <a:ext uri="{FF2B5EF4-FFF2-40B4-BE49-F238E27FC236}">
                <a16:creationId xmlns:a16="http://schemas.microsoft.com/office/drawing/2014/main" id="{B2085D6E-01B1-C20F-628A-130F1E8D55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5685" y="20642"/>
            <a:ext cx="2270484" cy="2270484"/>
          </a:xfrm>
          <a:prstGeom prst="rect">
            <a:avLst/>
          </a:prstGeom>
        </p:spPr>
      </p:pic>
      <p:pic>
        <p:nvPicPr>
          <p:cNvPr id="40" name="图片 39" descr="卡通人物&#10;&#10;中度可信度描述已自动生成">
            <a:extLst>
              <a:ext uri="{FF2B5EF4-FFF2-40B4-BE49-F238E27FC236}">
                <a16:creationId xmlns:a16="http://schemas.microsoft.com/office/drawing/2014/main" id="{848BEDE1-0762-A742-C5B9-3942F00A59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449964"/>
            <a:ext cx="7959165" cy="1408036"/>
          </a:xfrm>
          <a:prstGeom prst="rect">
            <a:avLst/>
          </a:prstGeom>
        </p:spPr>
      </p:pic>
      <p:pic>
        <p:nvPicPr>
          <p:cNvPr id="32" name="图片 31" descr="卡通人物&#10;&#10;描述已自动生成">
            <a:extLst>
              <a:ext uri="{FF2B5EF4-FFF2-40B4-BE49-F238E27FC236}">
                <a16:creationId xmlns:a16="http://schemas.microsoft.com/office/drawing/2014/main" id="{D609A944-A290-70AD-AB4D-FB8BA9FDF3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93502" y="3363194"/>
            <a:ext cx="3717583" cy="3717583"/>
          </a:xfrm>
          <a:prstGeom prst="rect">
            <a:avLst/>
          </a:prstGeom>
        </p:spPr>
      </p:pic>
      <p:sp>
        <p:nvSpPr>
          <p:cNvPr id="47" name="任意多边形: 形状 46">
            <a:extLst>
              <a:ext uri="{FF2B5EF4-FFF2-40B4-BE49-F238E27FC236}">
                <a16:creationId xmlns:a16="http://schemas.microsoft.com/office/drawing/2014/main" id="{05521A81-237B-0F3E-5964-8D77EA928FBF}"/>
              </a:ext>
            </a:extLst>
          </p:cNvPr>
          <p:cNvSpPr/>
          <p:nvPr/>
        </p:nvSpPr>
        <p:spPr>
          <a:xfrm flipH="1">
            <a:off x="9775235" y="4428817"/>
            <a:ext cx="563134" cy="387350"/>
          </a:xfrm>
          <a:custGeom>
            <a:avLst/>
            <a:gdLst>
              <a:gd name="connsiteX0" fmla="*/ 220815 w 807837"/>
              <a:gd name="connsiteY0" fmla="*/ 407615 h 555668"/>
              <a:gd name="connsiteX1" fmla="*/ 146734 w 807837"/>
              <a:gd name="connsiteY1" fmla="*/ 481686 h 555668"/>
              <a:gd name="connsiteX2" fmla="*/ 220815 w 807837"/>
              <a:gd name="connsiteY2" fmla="*/ 555668 h 555668"/>
              <a:gd name="connsiteX3" fmla="*/ 514281 w 807837"/>
              <a:gd name="connsiteY3" fmla="*/ 407615 h 555668"/>
              <a:gd name="connsiteX4" fmla="*/ 440289 w 807837"/>
              <a:gd name="connsiteY4" fmla="*/ 481686 h 555668"/>
              <a:gd name="connsiteX5" fmla="*/ 514281 w 807837"/>
              <a:gd name="connsiteY5" fmla="*/ 555668 h 555668"/>
              <a:gd name="connsiteX6" fmla="*/ 807837 w 807837"/>
              <a:gd name="connsiteY6" fmla="*/ 407615 h 555668"/>
              <a:gd name="connsiteX7" fmla="*/ 733844 w 807837"/>
              <a:gd name="connsiteY7" fmla="*/ 481686 h 555668"/>
              <a:gd name="connsiteX8" fmla="*/ 807837 w 807837"/>
              <a:gd name="connsiteY8" fmla="*/ 555668 h 555668"/>
              <a:gd name="connsiteX9" fmla="*/ 73992 w 807837"/>
              <a:gd name="connsiteY9" fmla="*/ 304773 h 555668"/>
              <a:gd name="connsiteX10" fmla="*/ 0 w 807837"/>
              <a:gd name="connsiteY10" fmla="*/ 380095 h 555668"/>
              <a:gd name="connsiteX11" fmla="*/ 73992 w 807837"/>
              <a:gd name="connsiteY11" fmla="*/ 454077 h 555668"/>
              <a:gd name="connsiteX12" fmla="*/ 367548 w 807837"/>
              <a:gd name="connsiteY12" fmla="*/ 304773 h 555668"/>
              <a:gd name="connsiteX13" fmla="*/ 293556 w 807837"/>
              <a:gd name="connsiteY13" fmla="*/ 380095 h 555668"/>
              <a:gd name="connsiteX14" fmla="*/ 367548 w 807837"/>
              <a:gd name="connsiteY14" fmla="*/ 454077 h 555668"/>
              <a:gd name="connsiteX15" fmla="*/ 661103 w 807837"/>
              <a:gd name="connsiteY15" fmla="*/ 304773 h 555668"/>
              <a:gd name="connsiteX16" fmla="*/ 587022 w 807837"/>
              <a:gd name="connsiteY16" fmla="*/ 380095 h 555668"/>
              <a:gd name="connsiteX17" fmla="*/ 661103 w 807837"/>
              <a:gd name="connsiteY17" fmla="*/ 454077 h 555668"/>
              <a:gd name="connsiteX18" fmla="*/ 220815 w 807837"/>
              <a:gd name="connsiteY18" fmla="*/ 203182 h 555668"/>
              <a:gd name="connsiteX19" fmla="*/ 146734 w 807837"/>
              <a:gd name="connsiteY19" fmla="*/ 277253 h 555668"/>
              <a:gd name="connsiteX20" fmla="*/ 220815 w 807837"/>
              <a:gd name="connsiteY20" fmla="*/ 352486 h 555668"/>
              <a:gd name="connsiteX21" fmla="*/ 514281 w 807837"/>
              <a:gd name="connsiteY21" fmla="*/ 203182 h 555668"/>
              <a:gd name="connsiteX22" fmla="*/ 440289 w 807837"/>
              <a:gd name="connsiteY22" fmla="*/ 277253 h 555668"/>
              <a:gd name="connsiteX23" fmla="*/ 514281 w 807837"/>
              <a:gd name="connsiteY23" fmla="*/ 352486 h 555668"/>
              <a:gd name="connsiteX24" fmla="*/ 807837 w 807837"/>
              <a:gd name="connsiteY24" fmla="*/ 203182 h 555668"/>
              <a:gd name="connsiteX25" fmla="*/ 733844 w 807837"/>
              <a:gd name="connsiteY25" fmla="*/ 277253 h 555668"/>
              <a:gd name="connsiteX26" fmla="*/ 807837 w 807837"/>
              <a:gd name="connsiteY26" fmla="*/ 352486 h 555668"/>
              <a:gd name="connsiteX27" fmla="*/ 73992 w 807837"/>
              <a:gd name="connsiteY27" fmla="*/ 101591 h 555668"/>
              <a:gd name="connsiteX28" fmla="*/ 0 w 807837"/>
              <a:gd name="connsiteY28" fmla="*/ 175662 h 555668"/>
              <a:gd name="connsiteX29" fmla="*/ 73992 w 807837"/>
              <a:gd name="connsiteY29" fmla="*/ 249644 h 555668"/>
              <a:gd name="connsiteX30" fmla="*/ 367548 w 807837"/>
              <a:gd name="connsiteY30" fmla="*/ 101591 h 555668"/>
              <a:gd name="connsiteX31" fmla="*/ 293556 w 807837"/>
              <a:gd name="connsiteY31" fmla="*/ 175662 h 555668"/>
              <a:gd name="connsiteX32" fmla="*/ 367548 w 807837"/>
              <a:gd name="connsiteY32" fmla="*/ 249644 h 555668"/>
              <a:gd name="connsiteX33" fmla="*/ 661103 w 807837"/>
              <a:gd name="connsiteY33" fmla="*/ 101591 h 555668"/>
              <a:gd name="connsiteX34" fmla="*/ 587022 w 807837"/>
              <a:gd name="connsiteY34" fmla="*/ 175662 h 555668"/>
              <a:gd name="connsiteX35" fmla="*/ 661103 w 807837"/>
              <a:gd name="connsiteY35" fmla="*/ 249644 h 555668"/>
              <a:gd name="connsiteX36" fmla="*/ 220815 w 807837"/>
              <a:gd name="connsiteY36" fmla="*/ 0 h 555668"/>
              <a:gd name="connsiteX37" fmla="*/ 146734 w 807837"/>
              <a:gd name="connsiteY37" fmla="*/ 73982 h 555668"/>
              <a:gd name="connsiteX38" fmla="*/ 220815 w 807837"/>
              <a:gd name="connsiteY38" fmla="*/ 148053 h 555668"/>
              <a:gd name="connsiteX39" fmla="*/ 514281 w 807837"/>
              <a:gd name="connsiteY39" fmla="*/ 0 h 555668"/>
              <a:gd name="connsiteX40" fmla="*/ 440289 w 807837"/>
              <a:gd name="connsiteY40" fmla="*/ 73982 h 555668"/>
              <a:gd name="connsiteX41" fmla="*/ 514281 w 807837"/>
              <a:gd name="connsiteY41" fmla="*/ 148053 h 555668"/>
              <a:gd name="connsiteX42" fmla="*/ 807837 w 807837"/>
              <a:gd name="connsiteY42" fmla="*/ 0 h 555668"/>
              <a:gd name="connsiteX43" fmla="*/ 733844 w 807837"/>
              <a:gd name="connsiteY43" fmla="*/ 73982 h 555668"/>
              <a:gd name="connsiteX44" fmla="*/ 807837 w 807837"/>
              <a:gd name="connsiteY44" fmla="*/ 148053 h 55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07837" h="555668">
                <a:moveTo>
                  <a:pt x="220815" y="407615"/>
                </a:moveTo>
                <a:lnTo>
                  <a:pt x="146734" y="481686"/>
                </a:lnTo>
                <a:lnTo>
                  <a:pt x="220815" y="555668"/>
                </a:lnTo>
                <a:close/>
                <a:moveTo>
                  <a:pt x="514281" y="407615"/>
                </a:moveTo>
                <a:lnTo>
                  <a:pt x="440289" y="481686"/>
                </a:lnTo>
                <a:lnTo>
                  <a:pt x="514281" y="555668"/>
                </a:lnTo>
                <a:close/>
                <a:moveTo>
                  <a:pt x="807837" y="407615"/>
                </a:moveTo>
                <a:lnTo>
                  <a:pt x="733844" y="481686"/>
                </a:lnTo>
                <a:lnTo>
                  <a:pt x="807837" y="555668"/>
                </a:lnTo>
                <a:close/>
                <a:moveTo>
                  <a:pt x="73992" y="304773"/>
                </a:moveTo>
                <a:lnTo>
                  <a:pt x="0" y="380095"/>
                </a:lnTo>
                <a:lnTo>
                  <a:pt x="73992" y="454077"/>
                </a:lnTo>
                <a:close/>
                <a:moveTo>
                  <a:pt x="367548" y="304773"/>
                </a:moveTo>
                <a:lnTo>
                  <a:pt x="293556" y="380095"/>
                </a:lnTo>
                <a:lnTo>
                  <a:pt x="367548" y="454077"/>
                </a:lnTo>
                <a:close/>
                <a:moveTo>
                  <a:pt x="661103" y="304773"/>
                </a:moveTo>
                <a:lnTo>
                  <a:pt x="587022" y="380095"/>
                </a:lnTo>
                <a:lnTo>
                  <a:pt x="661103" y="454077"/>
                </a:lnTo>
                <a:close/>
                <a:moveTo>
                  <a:pt x="220815" y="203182"/>
                </a:moveTo>
                <a:lnTo>
                  <a:pt x="146734" y="277253"/>
                </a:lnTo>
                <a:lnTo>
                  <a:pt x="220815" y="352486"/>
                </a:lnTo>
                <a:close/>
                <a:moveTo>
                  <a:pt x="514281" y="203182"/>
                </a:moveTo>
                <a:lnTo>
                  <a:pt x="440289" y="277253"/>
                </a:lnTo>
                <a:lnTo>
                  <a:pt x="514281" y="352486"/>
                </a:lnTo>
                <a:close/>
                <a:moveTo>
                  <a:pt x="807837" y="203182"/>
                </a:moveTo>
                <a:lnTo>
                  <a:pt x="733844" y="277253"/>
                </a:lnTo>
                <a:lnTo>
                  <a:pt x="807837" y="352486"/>
                </a:lnTo>
                <a:close/>
                <a:moveTo>
                  <a:pt x="73992" y="101591"/>
                </a:moveTo>
                <a:lnTo>
                  <a:pt x="0" y="175662"/>
                </a:lnTo>
                <a:lnTo>
                  <a:pt x="73992" y="249644"/>
                </a:lnTo>
                <a:close/>
                <a:moveTo>
                  <a:pt x="367548" y="101591"/>
                </a:moveTo>
                <a:lnTo>
                  <a:pt x="293556" y="175662"/>
                </a:lnTo>
                <a:lnTo>
                  <a:pt x="367548" y="249644"/>
                </a:lnTo>
                <a:close/>
                <a:moveTo>
                  <a:pt x="661103" y="101591"/>
                </a:moveTo>
                <a:lnTo>
                  <a:pt x="587022" y="175662"/>
                </a:lnTo>
                <a:lnTo>
                  <a:pt x="661103" y="249644"/>
                </a:lnTo>
                <a:close/>
                <a:moveTo>
                  <a:pt x="220815" y="0"/>
                </a:moveTo>
                <a:lnTo>
                  <a:pt x="146734" y="73982"/>
                </a:lnTo>
                <a:lnTo>
                  <a:pt x="220815" y="148053"/>
                </a:lnTo>
                <a:close/>
                <a:moveTo>
                  <a:pt x="514281" y="0"/>
                </a:moveTo>
                <a:lnTo>
                  <a:pt x="440289" y="73982"/>
                </a:lnTo>
                <a:lnTo>
                  <a:pt x="514281" y="148053"/>
                </a:lnTo>
                <a:close/>
                <a:moveTo>
                  <a:pt x="807837" y="0"/>
                </a:moveTo>
                <a:lnTo>
                  <a:pt x="733844" y="73982"/>
                </a:lnTo>
                <a:lnTo>
                  <a:pt x="807837" y="148053"/>
                </a:lnTo>
                <a:close/>
              </a:path>
            </a:pathLst>
          </a:custGeom>
          <a:gradFill>
            <a:gsLst>
              <a:gs pos="0">
                <a:schemeClr val="accent1">
                  <a:lumMod val="5000"/>
                  <a:lumOff val="95000"/>
                  <a:alpha val="0"/>
                </a:schemeClr>
              </a:gs>
              <a:gs pos="95000">
                <a:schemeClr val="accent1"/>
              </a:gs>
            </a:gsLst>
            <a:lin ang="0" scaled="0"/>
          </a:gradFill>
          <a:ln>
            <a:noFill/>
          </a:ln>
        </p:spPr>
        <p:txBody>
          <a:bodyPr spcFirstLastPara="1" wrap="square" lIns="91425" tIns="91425" rIns="91425" bIns="91425" anchor="ctr" anchorCtr="0">
            <a:noAutofit/>
          </a:bodyPr>
          <a:lstStyle/>
          <a:p>
            <a:endParaRPr sz="1800"/>
          </a:p>
        </p:txBody>
      </p:sp>
    </p:spTree>
    <p:extLst>
      <p:ext uri="{BB962C8B-B14F-4D97-AF65-F5344CB8AC3E}">
        <p14:creationId xmlns:p14="http://schemas.microsoft.com/office/powerpoint/2010/main" val="135835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2" presetClass="entr" presetSubtype="1"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ppt_x"/>
                                          </p:val>
                                        </p:tav>
                                        <p:tav tm="100000">
                                          <p:val>
                                            <p:strVal val="#ppt_x"/>
                                          </p:val>
                                        </p:tav>
                                      </p:tavLst>
                                    </p:anim>
                                    <p:anim calcmode="lin" valueType="num">
                                      <p:cBhvr additive="base">
                                        <p:cTn id="10" dur="500" fill="hold"/>
                                        <p:tgtEl>
                                          <p:spTgt spid="28"/>
                                        </p:tgtEl>
                                        <p:attrNameLst>
                                          <p:attrName>ppt_y</p:attrName>
                                        </p:attrNameLst>
                                      </p:cBhvr>
                                      <p:tavLst>
                                        <p:tav tm="0">
                                          <p:val>
                                            <p:strVal val="0-#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6" presetClass="entr" presetSubtype="16"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circle(in)">
                                      <p:cBhvr>
                                        <p:cTn id="50" dur="2000"/>
                                        <p:tgtEl>
                                          <p:spTgt spid="2"/>
                                        </p:tgtEl>
                                      </p:cBhvr>
                                    </p:animEffect>
                                  </p:childTnLst>
                                </p:cTn>
                              </p:par>
                            </p:childTnLst>
                          </p:cTn>
                        </p:par>
                        <p:par>
                          <p:cTn id="51" fill="hold">
                            <p:stCondLst>
                              <p:cond delay="2500"/>
                            </p:stCondLst>
                            <p:childTnLst>
                              <p:par>
                                <p:cTn id="52" presetID="16" presetClass="entr" presetSubtype="21"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par>
                          <p:cTn id="55" fill="hold">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Effect transition="in" filter="fade">
                                      <p:cBhvr>
                                        <p:cTn id="70" dur="500"/>
                                        <p:tgtEl>
                                          <p:spTgt spid="5"/>
                                        </p:tgtEl>
                                      </p:cBhvr>
                                    </p:animEffect>
                                  </p:childTnLst>
                                </p:cTn>
                              </p:par>
                            </p:childTnLst>
                          </p:cTn>
                        </p:par>
                        <p:par>
                          <p:cTn id="71" fill="hold">
                            <p:stCondLst>
                              <p:cond delay="4500"/>
                            </p:stCondLst>
                            <p:childTnLst>
                              <p:par>
                                <p:cTn id="72" presetID="53" presetClass="entr" presetSubtype="16"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Effect transition="in" filter="fade">
                                      <p:cBhvr>
                                        <p:cTn id="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7" repeatCount="indefinite" fill="remove" display="0">
                  <p:stCondLst>
                    <p:cond delay="indefinite"/>
                  </p:stCondLst>
                  <p:endCondLst>
                    <p:cond evt="onStopAudio" delay="0">
                      <p:tgtEl>
                        <p:sldTgt/>
                      </p:tgtEl>
                    </p:cond>
                  </p:endCondLst>
                </p:cTn>
                <p:tgtEl>
                  <p:spTgt spid="12"/>
                </p:tgtEl>
              </p:cMediaNode>
            </p:audio>
          </p:childTnLst>
        </p:cTn>
      </p:par>
    </p:tnLst>
    <p:bldLst>
      <p:bldP spid="2" grpId="0"/>
      <p:bldP spid="3" grpId="0"/>
      <p:bldP spid="4" grpId="0" animBg="1"/>
      <p:bldP spid="5" grpId="0" animBg="1"/>
      <p:bldP spid="6" grpId="0" animBg="1"/>
      <p:bldP spid="7" grpId="0"/>
      <p:bldP spid="47" grpId="0" animBg="1"/>
    </p:bld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349BCFEF-0DA3-9882-6D61-2AE008C013CE}"/>
              </a:ext>
            </a:extLst>
          </p:cNvPr>
          <p:cNvSpPr txBox="1"/>
          <p:nvPr/>
        </p:nvSpPr>
        <p:spPr>
          <a:xfrm>
            <a:off x="1337368" y="1773986"/>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一</a:t>
            </a: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 </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脱离电源方法（低压）</a:t>
            </a:r>
          </a:p>
        </p:txBody>
      </p:sp>
      <p:grpSp>
        <p:nvGrpSpPr>
          <p:cNvPr id="11" name="组合 10">
            <a:extLst>
              <a:ext uri="{FF2B5EF4-FFF2-40B4-BE49-F238E27FC236}">
                <a16:creationId xmlns:a16="http://schemas.microsoft.com/office/drawing/2014/main" id="{6C4F8D2C-4640-A665-C6C5-FE149D947D11}"/>
              </a:ext>
            </a:extLst>
          </p:cNvPr>
          <p:cNvGrpSpPr/>
          <p:nvPr/>
        </p:nvGrpSpPr>
        <p:grpSpPr>
          <a:xfrm>
            <a:off x="1354301" y="2758757"/>
            <a:ext cx="3096387" cy="3096387"/>
            <a:chOff x="-2119675" y="1868947"/>
            <a:chExt cx="2484276" cy="2484276"/>
          </a:xfrm>
        </p:grpSpPr>
        <p:sp>
          <p:nvSpPr>
            <p:cNvPr id="12" name="椭圆 11">
              <a:extLst>
                <a:ext uri="{FF2B5EF4-FFF2-40B4-BE49-F238E27FC236}">
                  <a16:creationId xmlns:a16="http://schemas.microsoft.com/office/drawing/2014/main" id="{C0B0DE18-D5DC-8169-B8BE-19E83570C069}"/>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3" name="椭圆 12">
              <a:extLst>
                <a:ext uri="{FF2B5EF4-FFF2-40B4-BE49-F238E27FC236}">
                  <a16:creationId xmlns:a16="http://schemas.microsoft.com/office/drawing/2014/main" id="{E11F2800-8C4F-F4E3-E720-3E6DBEC1BD7C}"/>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800" dirty="0">
                  <a:solidFill>
                    <a:schemeClr val="bg1"/>
                  </a:solidFill>
                  <a:latin typeface="+mj-ea"/>
                  <a:ea typeface="+mj-ea"/>
                  <a:cs typeface="阿里巴巴普惠体" panose="00020600040101010101" charset="-122"/>
                  <a:sym typeface="+mn-ea"/>
                </a:rPr>
                <a:t>1</a:t>
              </a:r>
              <a:r>
                <a:rPr lang="zh-CN" altLang="en-US" sz="2800" dirty="0">
                  <a:solidFill>
                    <a:schemeClr val="bg1"/>
                  </a:solidFill>
                  <a:latin typeface="+mj-ea"/>
                  <a:ea typeface="+mj-ea"/>
                  <a:cs typeface="阿里巴巴普惠体" panose="00020600040101010101" charset="-122"/>
                  <a:sym typeface="+mn-ea"/>
                </a:rPr>
                <a:t>、拉开关</a:t>
              </a:r>
            </a:p>
          </p:txBody>
        </p:sp>
      </p:grpSp>
      <p:grpSp>
        <p:nvGrpSpPr>
          <p:cNvPr id="14" name="组合 13">
            <a:extLst>
              <a:ext uri="{FF2B5EF4-FFF2-40B4-BE49-F238E27FC236}">
                <a16:creationId xmlns:a16="http://schemas.microsoft.com/office/drawing/2014/main" id="{E3334B6F-C825-8978-5404-D4B935B8A0ED}"/>
              </a:ext>
            </a:extLst>
          </p:cNvPr>
          <p:cNvGrpSpPr/>
          <p:nvPr/>
        </p:nvGrpSpPr>
        <p:grpSpPr>
          <a:xfrm>
            <a:off x="4373285" y="2758757"/>
            <a:ext cx="3096387" cy="3096387"/>
            <a:chOff x="-2119675" y="1868947"/>
            <a:chExt cx="2484276" cy="2484276"/>
          </a:xfrm>
        </p:grpSpPr>
        <p:sp>
          <p:nvSpPr>
            <p:cNvPr id="15" name="椭圆 14">
              <a:extLst>
                <a:ext uri="{FF2B5EF4-FFF2-40B4-BE49-F238E27FC236}">
                  <a16:creationId xmlns:a16="http://schemas.microsoft.com/office/drawing/2014/main" id="{75D2A1E8-97C5-57C9-24B9-BCE1BF033229}"/>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6" name="椭圆 15">
              <a:extLst>
                <a:ext uri="{FF2B5EF4-FFF2-40B4-BE49-F238E27FC236}">
                  <a16:creationId xmlns:a16="http://schemas.microsoft.com/office/drawing/2014/main" id="{9A89D73E-908F-7E60-78DD-48CEA95913EA}"/>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800" dirty="0">
                  <a:solidFill>
                    <a:schemeClr val="bg1"/>
                  </a:solidFill>
                  <a:latin typeface="+mj-ea"/>
                  <a:ea typeface="+mj-ea"/>
                  <a:cs typeface="阿里巴巴普惠体" panose="00020600040101010101" charset="-122"/>
                  <a:sym typeface="+mn-ea"/>
                </a:rPr>
                <a:t>2</a:t>
              </a:r>
              <a:r>
                <a:rPr lang="zh-CN" altLang="en-US" sz="2800" dirty="0">
                  <a:solidFill>
                    <a:schemeClr val="bg1"/>
                  </a:solidFill>
                  <a:latin typeface="+mj-ea"/>
                  <a:ea typeface="+mj-ea"/>
                  <a:cs typeface="阿里巴巴普惠体" panose="00020600040101010101" charset="-122"/>
                  <a:sym typeface="+mn-ea"/>
                </a:rPr>
                <a:t>、切（断电源线）</a:t>
              </a:r>
            </a:p>
          </p:txBody>
        </p:sp>
      </p:grpSp>
      <p:grpSp>
        <p:nvGrpSpPr>
          <p:cNvPr id="17" name="组合 16">
            <a:extLst>
              <a:ext uri="{FF2B5EF4-FFF2-40B4-BE49-F238E27FC236}">
                <a16:creationId xmlns:a16="http://schemas.microsoft.com/office/drawing/2014/main" id="{076BA3A8-1C7D-1576-ABCE-46711B68AF72}"/>
              </a:ext>
            </a:extLst>
          </p:cNvPr>
          <p:cNvGrpSpPr/>
          <p:nvPr/>
        </p:nvGrpSpPr>
        <p:grpSpPr>
          <a:xfrm>
            <a:off x="7392269" y="2758757"/>
            <a:ext cx="3096387" cy="3096387"/>
            <a:chOff x="-2119675" y="1868947"/>
            <a:chExt cx="2484276" cy="2484276"/>
          </a:xfrm>
        </p:grpSpPr>
        <p:sp>
          <p:nvSpPr>
            <p:cNvPr id="18" name="椭圆 17">
              <a:extLst>
                <a:ext uri="{FF2B5EF4-FFF2-40B4-BE49-F238E27FC236}">
                  <a16:creationId xmlns:a16="http://schemas.microsoft.com/office/drawing/2014/main" id="{A4A3D406-A61B-648E-4954-DB49F3637F10}"/>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9" name="椭圆 18">
              <a:extLst>
                <a:ext uri="{FF2B5EF4-FFF2-40B4-BE49-F238E27FC236}">
                  <a16:creationId xmlns:a16="http://schemas.microsoft.com/office/drawing/2014/main" id="{9130B679-06B5-35D7-56D9-4EAF11E2A014}"/>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800" dirty="0">
                  <a:solidFill>
                    <a:schemeClr val="bg1"/>
                  </a:solidFill>
                  <a:latin typeface="+mj-ea"/>
                  <a:ea typeface="+mj-ea"/>
                  <a:cs typeface="阿里巴巴普惠体" panose="00020600040101010101" charset="-122"/>
                  <a:sym typeface="+mn-ea"/>
                </a:rPr>
                <a:t>3</a:t>
              </a:r>
              <a:r>
                <a:rPr lang="zh-CN" altLang="en-US" sz="2800" dirty="0">
                  <a:solidFill>
                    <a:schemeClr val="bg1"/>
                  </a:solidFill>
                  <a:latin typeface="+mj-ea"/>
                  <a:ea typeface="+mj-ea"/>
                  <a:cs typeface="阿里巴巴普惠体" panose="00020600040101010101" charset="-122"/>
                  <a:sym typeface="+mn-ea"/>
                </a:rPr>
                <a:t>、挑（开导线）</a:t>
              </a:r>
            </a:p>
          </p:txBody>
        </p:sp>
      </p:grpSp>
      <p:sp>
        <p:nvSpPr>
          <p:cNvPr id="2" name="文本框 1">
            <a:extLst>
              <a:ext uri="{FF2B5EF4-FFF2-40B4-BE49-F238E27FC236}">
                <a16:creationId xmlns:a16="http://schemas.microsoft.com/office/drawing/2014/main" id="{F56C2B9A-762C-3177-36F4-4CF84BB16B42}"/>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285046536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F173F636-3A95-3873-89E2-0875916C0726}"/>
              </a:ext>
            </a:extLst>
          </p:cNvPr>
          <p:cNvSpPr>
            <a:spLocks noChangeArrowheads="1"/>
          </p:cNvSpPr>
          <p:nvPr/>
        </p:nvSpPr>
        <p:spPr bwMode="auto">
          <a:xfrm>
            <a:off x="1361715" y="8229991"/>
            <a:ext cx="4459774" cy="27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371600" indent="-4572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752600" indent="-3810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209800" indent="-381000">
              <a:spcBef>
                <a:spcPct val="20000"/>
              </a:spcBef>
              <a:buChar char="•"/>
              <a:defRPr sz="2000">
                <a:solidFill>
                  <a:schemeClr val="tx2"/>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buFont typeface="Wingdings" panose="05000000000000000000" pitchFamily="2" charset="2"/>
              <a:buNone/>
            </a:pPr>
            <a:endParaRPr lang="en-US" altLang="zh-CN" sz="1200" dirty="0">
              <a:solidFill>
                <a:srgbClr val="3F9F4B"/>
              </a:solidFill>
              <a:latin typeface="思源黑体 CN Medium" panose="020B0600000000000000" pitchFamily="34" charset="-122"/>
              <a:ea typeface="思源黑体 CN Medium" panose="020B0600000000000000" pitchFamily="34" charset="-122"/>
            </a:endParaRPr>
          </a:p>
        </p:txBody>
      </p:sp>
      <p:grpSp>
        <p:nvGrpSpPr>
          <p:cNvPr id="10" name="组合 9">
            <a:extLst>
              <a:ext uri="{FF2B5EF4-FFF2-40B4-BE49-F238E27FC236}">
                <a16:creationId xmlns:a16="http://schemas.microsoft.com/office/drawing/2014/main" id="{2F93DDAE-EF54-8DCD-03FC-13E854E1C160}"/>
              </a:ext>
            </a:extLst>
          </p:cNvPr>
          <p:cNvGrpSpPr/>
          <p:nvPr/>
        </p:nvGrpSpPr>
        <p:grpSpPr>
          <a:xfrm>
            <a:off x="1980145" y="1405472"/>
            <a:ext cx="4195671" cy="4195671"/>
            <a:chOff x="-2119675" y="1868947"/>
            <a:chExt cx="2484276" cy="2484276"/>
          </a:xfrm>
        </p:grpSpPr>
        <p:sp>
          <p:nvSpPr>
            <p:cNvPr id="11" name="椭圆 10">
              <a:extLst>
                <a:ext uri="{FF2B5EF4-FFF2-40B4-BE49-F238E27FC236}">
                  <a16:creationId xmlns:a16="http://schemas.microsoft.com/office/drawing/2014/main" id="{3A43057E-A2D7-3A40-2015-27543127D6D0}"/>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2" name="椭圆 11">
              <a:extLst>
                <a:ext uri="{FF2B5EF4-FFF2-40B4-BE49-F238E27FC236}">
                  <a16:creationId xmlns:a16="http://schemas.microsoft.com/office/drawing/2014/main" id="{10C6B62B-AA6B-316A-B0B0-BC5BA6C08992}"/>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800" dirty="0">
                  <a:solidFill>
                    <a:schemeClr val="bg1"/>
                  </a:solidFill>
                  <a:latin typeface="+mj-ea"/>
                  <a:ea typeface="+mj-ea"/>
                  <a:cs typeface="阿里巴巴普惠体" panose="00020600040101010101" charset="-122"/>
                  <a:sym typeface="+mn-ea"/>
                </a:rPr>
                <a:t>4</a:t>
              </a:r>
              <a:r>
                <a:rPr lang="zh-CN" altLang="en-US" sz="2800" dirty="0">
                  <a:solidFill>
                    <a:schemeClr val="bg1"/>
                  </a:solidFill>
                  <a:latin typeface="+mj-ea"/>
                  <a:ea typeface="+mj-ea"/>
                  <a:cs typeface="阿里巴巴普惠体" panose="00020600040101010101" charset="-122"/>
                  <a:sym typeface="+mn-ea"/>
                </a:rPr>
                <a:t>、拽（触电者）</a:t>
              </a:r>
            </a:p>
          </p:txBody>
        </p:sp>
      </p:grpSp>
      <p:grpSp>
        <p:nvGrpSpPr>
          <p:cNvPr id="13" name="组合 12">
            <a:extLst>
              <a:ext uri="{FF2B5EF4-FFF2-40B4-BE49-F238E27FC236}">
                <a16:creationId xmlns:a16="http://schemas.microsoft.com/office/drawing/2014/main" id="{377F2588-6D51-D18E-9240-816434D12640}"/>
              </a:ext>
            </a:extLst>
          </p:cNvPr>
          <p:cNvGrpSpPr/>
          <p:nvPr/>
        </p:nvGrpSpPr>
        <p:grpSpPr>
          <a:xfrm>
            <a:off x="6064570" y="1405472"/>
            <a:ext cx="4195671" cy="4195671"/>
            <a:chOff x="-2119675" y="1868947"/>
            <a:chExt cx="2484276" cy="2484276"/>
          </a:xfrm>
        </p:grpSpPr>
        <p:sp>
          <p:nvSpPr>
            <p:cNvPr id="14" name="椭圆 13">
              <a:extLst>
                <a:ext uri="{FF2B5EF4-FFF2-40B4-BE49-F238E27FC236}">
                  <a16:creationId xmlns:a16="http://schemas.microsoft.com/office/drawing/2014/main" id="{ECB39DBA-315F-2584-2036-8CB109F961AE}"/>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5" name="椭圆 14">
              <a:extLst>
                <a:ext uri="{FF2B5EF4-FFF2-40B4-BE49-F238E27FC236}">
                  <a16:creationId xmlns:a16="http://schemas.microsoft.com/office/drawing/2014/main" id="{639BF65A-5B22-E0C9-03BF-AA5A7C89D1A3}"/>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800" dirty="0">
                  <a:solidFill>
                    <a:schemeClr val="bg1"/>
                  </a:solidFill>
                  <a:latin typeface="+mj-ea"/>
                  <a:ea typeface="+mj-ea"/>
                  <a:cs typeface="阿里巴巴普惠体" panose="00020600040101010101" charset="-122"/>
                  <a:sym typeface="+mn-ea"/>
                </a:rPr>
                <a:t>5</a:t>
              </a:r>
              <a:r>
                <a:rPr lang="zh-CN" altLang="en-US" sz="2800" dirty="0">
                  <a:solidFill>
                    <a:schemeClr val="bg1"/>
                  </a:solidFill>
                  <a:latin typeface="+mj-ea"/>
                  <a:ea typeface="+mj-ea"/>
                  <a:cs typeface="阿里巴巴普惠体" panose="00020600040101010101" charset="-122"/>
                  <a:sym typeface="+mn-ea"/>
                </a:rPr>
                <a:t>、垫（救护者站在木板或绝缘垫上）</a:t>
              </a:r>
            </a:p>
          </p:txBody>
        </p:sp>
      </p:grpSp>
      <p:sp>
        <p:nvSpPr>
          <p:cNvPr id="16" name="文本框 15">
            <a:extLst>
              <a:ext uri="{FF2B5EF4-FFF2-40B4-BE49-F238E27FC236}">
                <a16:creationId xmlns:a16="http://schemas.microsoft.com/office/drawing/2014/main" id="{A845E986-C5DF-B3E4-6033-4CD62E720540}"/>
              </a:ext>
            </a:extLst>
          </p:cNvPr>
          <p:cNvSpPr txBox="1"/>
          <p:nvPr/>
        </p:nvSpPr>
        <p:spPr>
          <a:xfrm>
            <a:off x="2663178" y="5684793"/>
            <a:ext cx="7597063"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注意：不能拽触电者的脚和手不能用两只手拽触电者</a:t>
            </a:r>
          </a:p>
        </p:txBody>
      </p:sp>
      <p:sp>
        <p:nvSpPr>
          <p:cNvPr id="2" name="文本框 1">
            <a:extLst>
              <a:ext uri="{FF2B5EF4-FFF2-40B4-BE49-F238E27FC236}">
                <a16:creationId xmlns:a16="http://schemas.microsoft.com/office/drawing/2014/main" id="{9E8964A7-F4B3-9E07-9B0C-D8F8D6D5F32F}"/>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2235861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0B9BB9D-6682-8DE1-D53E-C66C73A557AB}"/>
              </a:ext>
            </a:extLst>
          </p:cNvPr>
          <p:cNvSpPr txBox="1"/>
          <p:nvPr/>
        </p:nvSpPr>
        <p:spPr>
          <a:xfrm>
            <a:off x="1337368" y="1773986"/>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二</a:t>
            </a: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脱离电源方法（高压）</a:t>
            </a:r>
          </a:p>
        </p:txBody>
      </p:sp>
      <p:grpSp>
        <p:nvGrpSpPr>
          <p:cNvPr id="14" name="组合 13">
            <a:extLst>
              <a:ext uri="{FF2B5EF4-FFF2-40B4-BE49-F238E27FC236}">
                <a16:creationId xmlns:a16="http://schemas.microsoft.com/office/drawing/2014/main" id="{F07569C5-CEE6-022D-4FA1-E9726DEABABE}"/>
              </a:ext>
            </a:extLst>
          </p:cNvPr>
          <p:cNvGrpSpPr/>
          <p:nvPr/>
        </p:nvGrpSpPr>
        <p:grpSpPr>
          <a:xfrm>
            <a:off x="1337368" y="2938432"/>
            <a:ext cx="4546064" cy="2537897"/>
            <a:chOff x="1337368" y="2938432"/>
            <a:chExt cx="4546064" cy="2537897"/>
          </a:xfrm>
        </p:grpSpPr>
        <p:grpSp>
          <p:nvGrpSpPr>
            <p:cNvPr id="8" name="组合 7">
              <a:extLst>
                <a:ext uri="{FF2B5EF4-FFF2-40B4-BE49-F238E27FC236}">
                  <a16:creationId xmlns:a16="http://schemas.microsoft.com/office/drawing/2014/main" id="{B8F54FCD-6965-FFCE-3996-6112E8323A94}"/>
                </a:ext>
              </a:extLst>
            </p:cNvPr>
            <p:cNvGrpSpPr/>
            <p:nvPr/>
          </p:nvGrpSpPr>
          <p:grpSpPr>
            <a:xfrm>
              <a:off x="1337368" y="2938432"/>
              <a:ext cx="4546064" cy="2537897"/>
              <a:chOff x="1328907" y="2497015"/>
              <a:chExt cx="5621215" cy="3138114"/>
            </a:xfrm>
          </p:grpSpPr>
          <p:sp>
            <p:nvSpPr>
              <p:cNvPr id="9" name="任意多边形: 形状 8">
                <a:extLst>
                  <a:ext uri="{FF2B5EF4-FFF2-40B4-BE49-F238E27FC236}">
                    <a16:creationId xmlns:a16="http://schemas.microsoft.com/office/drawing/2014/main" id="{F342CF8E-7FD7-E8A1-8FCE-5904EB7567D6}"/>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B20776B0-6F0E-0AF1-C29E-EE7FC54CB4B9}"/>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矩形 3">
              <a:extLst>
                <a:ext uri="{FF2B5EF4-FFF2-40B4-BE49-F238E27FC236}">
                  <a16:creationId xmlns:a16="http://schemas.microsoft.com/office/drawing/2014/main" id="{137EAF6F-0517-1FEC-0C6B-8FE13C3C6C4F}"/>
                </a:ext>
              </a:extLst>
            </p:cNvPr>
            <p:cNvSpPr/>
            <p:nvPr/>
          </p:nvSpPr>
          <p:spPr>
            <a:xfrm>
              <a:off x="1799557" y="3974823"/>
              <a:ext cx="3744936" cy="588366"/>
            </a:xfrm>
            <a:prstGeom prst="rect">
              <a:avLst/>
            </a:prstGeom>
          </p:spPr>
          <p:txBody>
            <a:bodyPr wrap="square">
              <a:spAutoFit/>
            </a:bodyPr>
            <a:lstStyle/>
            <a:p>
              <a:pPr>
                <a:lnSpc>
                  <a:spcPct val="150000"/>
                </a:lnSpc>
                <a:buFont typeface="Wingdings" panose="05000000000000000000" pitchFamily="2" charset="2"/>
              </a:pPr>
              <a:r>
                <a:rPr lang="en-US" altLang="zh-CN" sz="2400" dirty="0">
                  <a:solidFill>
                    <a:schemeClr val="tx1">
                      <a:lumMod val="95000"/>
                      <a:lumOff val="5000"/>
                    </a:schemeClr>
                  </a:solidFill>
                  <a:latin typeface="思源黑体 CN Medium" panose="020B0600000000000000" pitchFamily="34" charset="-122"/>
                  <a:ea typeface="思源黑体 CN Medium" panose="020B0600000000000000" pitchFamily="34" charset="-122"/>
                  <a:sym typeface="+mn-ea"/>
                </a:rPr>
                <a:t>1、通知供电部门拉闸停电</a:t>
              </a:r>
            </a:p>
          </p:txBody>
        </p:sp>
      </p:grpSp>
      <p:grpSp>
        <p:nvGrpSpPr>
          <p:cNvPr id="15" name="组合 14">
            <a:extLst>
              <a:ext uri="{FF2B5EF4-FFF2-40B4-BE49-F238E27FC236}">
                <a16:creationId xmlns:a16="http://schemas.microsoft.com/office/drawing/2014/main" id="{486F4B2D-94F2-E60A-BCDA-2968A06C30A6}"/>
              </a:ext>
            </a:extLst>
          </p:cNvPr>
          <p:cNvGrpSpPr/>
          <p:nvPr/>
        </p:nvGrpSpPr>
        <p:grpSpPr>
          <a:xfrm>
            <a:off x="6299200" y="2938432"/>
            <a:ext cx="4546064" cy="2537897"/>
            <a:chOff x="6299200" y="2938432"/>
            <a:chExt cx="4546064" cy="2537897"/>
          </a:xfrm>
        </p:grpSpPr>
        <p:grpSp>
          <p:nvGrpSpPr>
            <p:cNvPr id="11" name="组合 10">
              <a:extLst>
                <a:ext uri="{FF2B5EF4-FFF2-40B4-BE49-F238E27FC236}">
                  <a16:creationId xmlns:a16="http://schemas.microsoft.com/office/drawing/2014/main" id="{624BD93E-5E8F-6CCF-F7A1-5DB58301D5A2}"/>
                </a:ext>
              </a:extLst>
            </p:cNvPr>
            <p:cNvGrpSpPr/>
            <p:nvPr/>
          </p:nvGrpSpPr>
          <p:grpSpPr>
            <a:xfrm>
              <a:off x="6299200" y="2938432"/>
              <a:ext cx="4546064" cy="2537897"/>
              <a:chOff x="1328907" y="2497015"/>
              <a:chExt cx="5621215" cy="3138114"/>
            </a:xfrm>
          </p:grpSpPr>
          <p:sp>
            <p:nvSpPr>
              <p:cNvPr id="12" name="任意多边形: 形状 11">
                <a:extLst>
                  <a:ext uri="{FF2B5EF4-FFF2-40B4-BE49-F238E27FC236}">
                    <a16:creationId xmlns:a16="http://schemas.microsoft.com/office/drawing/2014/main" id="{D0AFBAAC-DC23-0DAB-9519-DDB0D9B77405}"/>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a:extLst>
                  <a:ext uri="{FF2B5EF4-FFF2-40B4-BE49-F238E27FC236}">
                    <a16:creationId xmlns:a16="http://schemas.microsoft.com/office/drawing/2014/main" id="{57A1F0EF-ACB5-7DC6-EEA6-AEEEE06B97B7}"/>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 name="矩形 4">
              <a:extLst>
                <a:ext uri="{FF2B5EF4-FFF2-40B4-BE49-F238E27FC236}">
                  <a16:creationId xmlns:a16="http://schemas.microsoft.com/office/drawing/2014/main" id="{BAFBDFAA-4BDD-60F3-9519-C6EDED034060}"/>
                </a:ext>
              </a:extLst>
            </p:cNvPr>
            <p:cNvSpPr/>
            <p:nvPr/>
          </p:nvSpPr>
          <p:spPr>
            <a:xfrm>
              <a:off x="6822317" y="3477001"/>
              <a:ext cx="3574750" cy="1696362"/>
            </a:xfrm>
            <a:prstGeom prst="rect">
              <a:avLst/>
            </a:prstGeom>
          </p:spPr>
          <p:txBody>
            <a:bodyPr wrap="square">
              <a:spAutoFit/>
            </a:bodyPr>
            <a:lstStyle/>
            <a:p>
              <a:pPr lvl="0" algn="l">
                <a:lnSpc>
                  <a:spcPct val="150000"/>
                </a:lnSpc>
                <a:buClrTx/>
                <a:buSzTx/>
                <a:buFont typeface="Wingdings" panose="05000000000000000000" pitchFamily="2" charset="2"/>
              </a:pPr>
              <a:r>
                <a:rPr lang="en-US" altLang="zh-CN" sz="24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2、拉开高压断路器或用绝缘操作杆拉开高压跌落熔断器</a:t>
              </a:r>
            </a:p>
          </p:txBody>
        </p:sp>
      </p:grpSp>
      <p:sp>
        <p:nvSpPr>
          <p:cNvPr id="2" name="文本框 1">
            <a:extLst>
              <a:ext uri="{FF2B5EF4-FFF2-40B4-BE49-F238E27FC236}">
                <a16:creationId xmlns:a16="http://schemas.microsoft.com/office/drawing/2014/main" id="{A4C79D46-30C3-BD52-C241-1BF11FB28E60}"/>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84754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9BE17887-152C-4FE7-596F-9213CB50D9CC}"/>
              </a:ext>
            </a:extLst>
          </p:cNvPr>
          <p:cNvSpPr txBox="1"/>
          <p:nvPr/>
        </p:nvSpPr>
        <p:spPr>
          <a:xfrm>
            <a:off x="1337368" y="1773986"/>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二</a:t>
            </a: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脱离电源方法（高压）</a:t>
            </a:r>
          </a:p>
        </p:txBody>
      </p:sp>
      <p:grpSp>
        <p:nvGrpSpPr>
          <p:cNvPr id="12" name="组合 11">
            <a:extLst>
              <a:ext uri="{FF2B5EF4-FFF2-40B4-BE49-F238E27FC236}">
                <a16:creationId xmlns:a16="http://schemas.microsoft.com/office/drawing/2014/main" id="{89CBC67B-6277-D522-812C-34B99538CFF6}"/>
              </a:ext>
            </a:extLst>
          </p:cNvPr>
          <p:cNvGrpSpPr/>
          <p:nvPr/>
        </p:nvGrpSpPr>
        <p:grpSpPr>
          <a:xfrm>
            <a:off x="1337368" y="2938432"/>
            <a:ext cx="9507896" cy="2537897"/>
            <a:chOff x="1337368" y="2938432"/>
            <a:chExt cx="9507896" cy="2537897"/>
          </a:xfrm>
        </p:grpSpPr>
        <p:grpSp>
          <p:nvGrpSpPr>
            <p:cNvPr id="13" name="组合 12">
              <a:extLst>
                <a:ext uri="{FF2B5EF4-FFF2-40B4-BE49-F238E27FC236}">
                  <a16:creationId xmlns:a16="http://schemas.microsoft.com/office/drawing/2014/main" id="{872DC0BA-641D-C664-FA01-E0EC5021AD9A}"/>
                </a:ext>
              </a:extLst>
            </p:cNvPr>
            <p:cNvGrpSpPr/>
            <p:nvPr/>
          </p:nvGrpSpPr>
          <p:grpSpPr>
            <a:xfrm>
              <a:off x="1337368" y="2938432"/>
              <a:ext cx="9507896" cy="2537897"/>
              <a:chOff x="-4806406" y="2497015"/>
              <a:chExt cx="11756528" cy="3138114"/>
            </a:xfrm>
          </p:grpSpPr>
          <p:sp>
            <p:nvSpPr>
              <p:cNvPr id="15" name="任意多边形: 形状 14">
                <a:extLst>
                  <a:ext uri="{FF2B5EF4-FFF2-40B4-BE49-F238E27FC236}">
                    <a16:creationId xmlns:a16="http://schemas.microsoft.com/office/drawing/2014/main" id="{D3C4002C-D845-3BBD-2DA1-6341D27DF376}"/>
                  </a:ext>
                </a:extLst>
              </p:cNvPr>
              <p:cNvSpPr/>
              <p:nvPr/>
            </p:nvSpPr>
            <p:spPr>
              <a:xfrm>
                <a:off x="-4806406" y="2497015"/>
                <a:ext cx="11604128"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6AA9DD1C-A837-7993-917D-A1FFD5E1267F}"/>
                  </a:ext>
                </a:extLst>
              </p:cNvPr>
              <p:cNvSpPr/>
              <p:nvPr/>
            </p:nvSpPr>
            <p:spPr>
              <a:xfrm>
                <a:off x="-4654006" y="2649415"/>
                <a:ext cx="11604128"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矩形 13">
              <a:extLst>
                <a:ext uri="{FF2B5EF4-FFF2-40B4-BE49-F238E27FC236}">
                  <a16:creationId xmlns:a16="http://schemas.microsoft.com/office/drawing/2014/main" id="{DAC19633-39C3-455F-D4F6-7774816D6AE7}"/>
                </a:ext>
              </a:extLst>
            </p:cNvPr>
            <p:cNvSpPr/>
            <p:nvPr/>
          </p:nvSpPr>
          <p:spPr>
            <a:xfrm>
              <a:off x="1913467" y="3477001"/>
              <a:ext cx="8483600" cy="1696362"/>
            </a:xfrm>
            <a:prstGeom prst="rect">
              <a:avLst/>
            </a:prstGeom>
          </p:spPr>
          <p:txBody>
            <a:bodyPr wrap="square">
              <a:spAutoFit/>
            </a:bodyPr>
            <a:lstStyle/>
            <a:p>
              <a:pPr lvl="0" algn="l">
                <a:lnSpc>
                  <a:spcPct val="150000"/>
                </a:lnSpc>
                <a:buClrTx/>
                <a:buSzTx/>
                <a:buFont typeface="Wingdings" panose="05000000000000000000" pitchFamily="2" charset="2"/>
              </a:pPr>
              <a:r>
                <a:rPr lang="en-US" altLang="zh-CN" sz="24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3</a:t>
              </a:r>
              <a:r>
                <a:rPr lang="zh-CN" altLang="en-US" sz="24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、抛挂裸金属软导线，人为造成短路，迫使开关跳闸</a:t>
              </a:r>
            </a:p>
            <a:p>
              <a:pPr lvl="0" algn="l">
                <a:lnSpc>
                  <a:spcPct val="150000"/>
                </a:lnSpc>
                <a:buClrTx/>
                <a:buSzTx/>
                <a:buFont typeface="Wingdings" panose="05000000000000000000" pitchFamily="2" charset="2"/>
              </a:pPr>
              <a:r>
                <a:rPr lang="zh-CN" altLang="en-US" sz="24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抛掷者要防止跨步电压伤人注意自身的安全，同时应防止电弧伤人。</a:t>
              </a:r>
            </a:p>
          </p:txBody>
        </p:sp>
      </p:grpSp>
      <p:sp>
        <p:nvSpPr>
          <p:cNvPr id="2" name="文本框 1">
            <a:extLst>
              <a:ext uri="{FF2B5EF4-FFF2-40B4-BE49-F238E27FC236}">
                <a16:creationId xmlns:a16="http://schemas.microsoft.com/office/drawing/2014/main" id="{1BFEA629-847A-EBEE-5024-C4F46E235167}"/>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93882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696645F-E095-77B7-9E70-20565765B08A}"/>
              </a:ext>
            </a:extLst>
          </p:cNvPr>
          <p:cNvGrpSpPr/>
          <p:nvPr/>
        </p:nvGrpSpPr>
        <p:grpSpPr>
          <a:xfrm>
            <a:off x="1478769" y="2321170"/>
            <a:ext cx="5621215" cy="3138114"/>
            <a:chOff x="1328907" y="2497015"/>
            <a:chExt cx="5621215" cy="3138114"/>
          </a:xfrm>
        </p:grpSpPr>
        <p:sp>
          <p:nvSpPr>
            <p:cNvPr id="6" name="任意多边形: 形状 5">
              <a:extLst>
                <a:ext uri="{FF2B5EF4-FFF2-40B4-BE49-F238E27FC236}">
                  <a16:creationId xmlns:a16="http://schemas.microsoft.com/office/drawing/2014/main" id="{3B76DD18-70CB-26FB-C5C6-44FF2C70775A}"/>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58ECC30D-11C5-5F90-A3F9-1C0F580298F2}"/>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矩形 7">
            <a:extLst>
              <a:ext uri="{FF2B5EF4-FFF2-40B4-BE49-F238E27FC236}">
                <a16:creationId xmlns:a16="http://schemas.microsoft.com/office/drawing/2014/main" id="{E8E2C93D-8E08-1EF3-2237-DBF6EB04C469}"/>
              </a:ext>
            </a:extLst>
          </p:cNvPr>
          <p:cNvSpPr/>
          <p:nvPr/>
        </p:nvSpPr>
        <p:spPr>
          <a:xfrm>
            <a:off x="1865557" y="2810966"/>
            <a:ext cx="4871085" cy="2230291"/>
          </a:xfrm>
          <a:prstGeom prst="rect">
            <a:avLst/>
          </a:prstGeom>
        </p:spPr>
        <p:txBody>
          <a:bodyPr wrap="square">
            <a:spAutoFit/>
          </a:bodyPr>
          <a:lstStyle/>
          <a:p>
            <a:pPr fontAlgn="auto">
              <a:lnSpc>
                <a:spcPct val="200000"/>
              </a:lnSpc>
              <a:spcAft>
                <a:spcPts val="600"/>
              </a:spcAft>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 </a:t>
            </a: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4</a:t>
            </a: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、触电者触及断落在地面上的带电高压导线时，抢救人员不能接近断线点至</a:t>
            </a: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8—10</a:t>
            </a: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米范围，防止跨步电压伤人。触电者脱离带电导线后亦应迅速带至</a:t>
            </a: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8—10</a:t>
            </a: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米以外后开始急救。</a:t>
            </a:r>
          </a:p>
        </p:txBody>
      </p:sp>
      <p:pic>
        <p:nvPicPr>
          <p:cNvPr id="9" name="图片 8">
            <a:extLst>
              <a:ext uri="{FF2B5EF4-FFF2-40B4-BE49-F238E27FC236}">
                <a16:creationId xmlns:a16="http://schemas.microsoft.com/office/drawing/2014/main" id="{D3DACCF0-1438-A912-6A2D-3369770CCF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05494" y="1841254"/>
            <a:ext cx="3874476" cy="3874476"/>
          </a:xfrm>
          <a:prstGeom prst="rect">
            <a:avLst/>
          </a:prstGeom>
        </p:spPr>
      </p:pic>
      <p:sp>
        <p:nvSpPr>
          <p:cNvPr id="2" name="文本框 1">
            <a:extLst>
              <a:ext uri="{FF2B5EF4-FFF2-40B4-BE49-F238E27FC236}">
                <a16:creationId xmlns:a16="http://schemas.microsoft.com/office/drawing/2014/main" id="{1FFFA512-225A-259C-11FA-7C80D142C8D4}"/>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128079991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84C5BFF-1901-38ED-735B-9F1D5A964192}"/>
              </a:ext>
            </a:extLst>
          </p:cNvPr>
          <p:cNvGrpSpPr/>
          <p:nvPr/>
        </p:nvGrpSpPr>
        <p:grpSpPr>
          <a:xfrm>
            <a:off x="880533" y="1808267"/>
            <a:ext cx="4080934" cy="4080934"/>
            <a:chOff x="-2119675" y="1868947"/>
            <a:chExt cx="2484276" cy="2484276"/>
          </a:xfrm>
        </p:grpSpPr>
        <p:sp>
          <p:nvSpPr>
            <p:cNvPr id="5" name="椭圆 4">
              <a:extLst>
                <a:ext uri="{FF2B5EF4-FFF2-40B4-BE49-F238E27FC236}">
                  <a16:creationId xmlns:a16="http://schemas.microsoft.com/office/drawing/2014/main" id="{C70DF1A5-E18E-51C8-93B7-7EA0E7BB8E1E}"/>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6" name="椭圆 5">
              <a:extLst>
                <a:ext uri="{FF2B5EF4-FFF2-40B4-BE49-F238E27FC236}">
                  <a16:creationId xmlns:a16="http://schemas.microsoft.com/office/drawing/2014/main" id="{7CF5E8C0-06F7-C59B-079D-3DEE50F1DFF7}"/>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脱离电源</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时救护者</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应注意</a:t>
              </a:r>
            </a:p>
          </p:txBody>
        </p:sp>
      </p:grpSp>
      <p:grpSp>
        <p:nvGrpSpPr>
          <p:cNvPr id="9" name="组合 8">
            <a:extLst>
              <a:ext uri="{FF2B5EF4-FFF2-40B4-BE49-F238E27FC236}">
                <a16:creationId xmlns:a16="http://schemas.microsoft.com/office/drawing/2014/main" id="{278AF735-4D82-3F75-F2B8-CA5270EB2B5B}"/>
              </a:ext>
            </a:extLst>
          </p:cNvPr>
          <p:cNvGrpSpPr/>
          <p:nvPr/>
        </p:nvGrpSpPr>
        <p:grpSpPr>
          <a:xfrm>
            <a:off x="5625821" y="1981201"/>
            <a:ext cx="5685646" cy="646331"/>
            <a:chOff x="5625821" y="2099732"/>
            <a:chExt cx="5685646" cy="646331"/>
          </a:xfrm>
        </p:grpSpPr>
        <p:sp>
          <p:nvSpPr>
            <p:cNvPr id="7" name="文本框 6">
              <a:extLst>
                <a:ext uri="{FF2B5EF4-FFF2-40B4-BE49-F238E27FC236}">
                  <a16:creationId xmlns:a16="http://schemas.microsoft.com/office/drawing/2014/main" id="{4511B1B5-9976-966D-702E-3CB8CC0A7AC8}"/>
                </a:ext>
              </a:extLst>
            </p:cNvPr>
            <p:cNvSpPr txBox="1"/>
            <p:nvPr/>
          </p:nvSpPr>
          <p:spPr>
            <a:xfrm>
              <a:off x="5625821" y="2129566"/>
              <a:ext cx="736262" cy="586663"/>
            </a:xfrm>
            <a:prstGeom prst="roundRect">
              <a:avLst>
                <a:gd name="adj" fmla="val 50000"/>
              </a:avLst>
            </a:prstGeom>
            <a:solidFill>
              <a:schemeClr val="accent1"/>
            </a:solidFill>
          </p:spPr>
          <p:txBody>
            <a:bodyPr wrap="square" lIns="0" rIns="0"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01</a:t>
              </a:r>
              <a:endPar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endParaRPr>
            </a:p>
          </p:txBody>
        </p:sp>
        <p:sp>
          <p:nvSpPr>
            <p:cNvPr id="8" name="文本框 7">
              <a:extLst>
                <a:ext uri="{FF2B5EF4-FFF2-40B4-BE49-F238E27FC236}">
                  <a16:creationId xmlns:a16="http://schemas.microsoft.com/office/drawing/2014/main" id="{46C3E38E-5F2B-794E-6EFE-CE16521FEBE4}"/>
                </a:ext>
              </a:extLst>
            </p:cNvPr>
            <p:cNvSpPr txBox="1"/>
            <p:nvPr/>
          </p:nvSpPr>
          <p:spPr>
            <a:xfrm>
              <a:off x="6553200" y="2099732"/>
              <a:ext cx="4758267" cy="646331"/>
            </a:xfrm>
            <a:prstGeom prst="rect">
              <a:avLst/>
            </a:prstGeom>
            <a:noFill/>
          </p:spPr>
          <p:txBody>
            <a:bodyPr wrap="square" rtlCol="0">
              <a:spAutoFit/>
            </a:bodyPr>
            <a:lstStyle/>
            <a:p>
              <a:r>
                <a:rPr lang="zh-CN" altLang="en-US" dirty="0">
                  <a:solidFill>
                    <a:schemeClr val="tx1">
                      <a:lumMod val="85000"/>
                      <a:lumOff val="15000"/>
                    </a:schemeClr>
                  </a:solidFill>
                </a:rPr>
                <a:t>救护人员不可用手、其他金属及潮湿的物体作为救护工具</a:t>
              </a:r>
            </a:p>
          </p:txBody>
        </p:sp>
      </p:grpSp>
      <p:grpSp>
        <p:nvGrpSpPr>
          <p:cNvPr id="10" name="组合 9">
            <a:extLst>
              <a:ext uri="{FF2B5EF4-FFF2-40B4-BE49-F238E27FC236}">
                <a16:creationId xmlns:a16="http://schemas.microsoft.com/office/drawing/2014/main" id="{F1F66346-803E-8279-731A-F5CF13865768}"/>
              </a:ext>
            </a:extLst>
          </p:cNvPr>
          <p:cNvGrpSpPr/>
          <p:nvPr/>
        </p:nvGrpSpPr>
        <p:grpSpPr>
          <a:xfrm>
            <a:off x="5625821" y="3056208"/>
            <a:ext cx="5685646" cy="586663"/>
            <a:chOff x="5625821" y="2129566"/>
            <a:chExt cx="5685646" cy="586663"/>
          </a:xfrm>
        </p:grpSpPr>
        <p:sp>
          <p:nvSpPr>
            <p:cNvPr id="11" name="文本框 10">
              <a:extLst>
                <a:ext uri="{FF2B5EF4-FFF2-40B4-BE49-F238E27FC236}">
                  <a16:creationId xmlns:a16="http://schemas.microsoft.com/office/drawing/2014/main" id="{3150CFF9-4611-BE2F-455D-CA3544A3B73A}"/>
                </a:ext>
              </a:extLst>
            </p:cNvPr>
            <p:cNvSpPr txBox="1"/>
            <p:nvPr/>
          </p:nvSpPr>
          <p:spPr>
            <a:xfrm>
              <a:off x="5625821" y="2129566"/>
              <a:ext cx="736262" cy="586663"/>
            </a:xfrm>
            <a:prstGeom prst="roundRect">
              <a:avLst>
                <a:gd name="adj" fmla="val 50000"/>
              </a:avLst>
            </a:prstGeom>
            <a:solidFill>
              <a:schemeClr val="accent1"/>
            </a:solidFill>
          </p:spPr>
          <p:txBody>
            <a:bodyPr wrap="square" lIns="0" rIns="0"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02</a:t>
              </a:r>
              <a:endPar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endParaRPr>
            </a:p>
          </p:txBody>
        </p:sp>
        <p:sp>
          <p:nvSpPr>
            <p:cNvPr id="12" name="文本框 11">
              <a:extLst>
                <a:ext uri="{FF2B5EF4-FFF2-40B4-BE49-F238E27FC236}">
                  <a16:creationId xmlns:a16="http://schemas.microsoft.com/office/drawing/2014/main" id="{DB1A8AFB-C7CE-A92D-14BC-EA2EA92740AE}"/>
                </a:ext>
              </a:extLst>
            </p:cNvPr>
            <p:cNvSpPr txBox="1"/>
            <p:nvPr/>
          </p:nvSpPr>
          <p:spPr>
            <a:xfrm>
              <a:off x="6553200" y="2218264"/>
              <a:ext cx="4758267" cy="369332"/>
            </a:xfrm>
            <a:prstGeom prst="rect">
              <a:avLst/>
            </a:prstGeom>
            <a:noFill/>
          </p:spPr>
          <p:txBody>
            <a:bodyPr wrap="square" rtlCol="0">
              <a:spAutoFit/>
            </a:bodyPr>
            <a:lstStyle/>
            <a:p>
              <a:r>
                <a:rPr lang="zh-CN" altLang="en-US" dirty="0">
                  <a:solidFill>
                    <a:schemeClr val="tx1">
                      <a:lumMod val="85000"/>
                      <a:lumOff val="15000"/>
                    </a:schemeClr>
                  </a:solidFill>
                </a:rPr>
                <a:t>防止触电者脱离电源后可能的摔伤</a:t>
              </a:r>
            </a:p>
          </p:txBody>
        </p:sp>
      </p:grpSp>
      <p:grpSp>
        <p:nvGrpSpPr>
          <p:cNvPr id="13" name="组合 12">
            <a:extLst>
              <a:ext uri="{FF2B5EF4-FFF2-40B4-BE49-F238E27FC236}">
                <a16:creationId xmlns:a16="http://schemas.microsoft.com/office/drawing/2014/main" id="{45D62E9F-3638-6A12-A31F-D189CAEC5A0F}"/>
              </a:ext>
            </a:extLst>
          </p:cNvPr>
          <p:cNvGrpSpPr/>
          <p:nvPr/>
        </p:nvGrpSpPr>
        <p:grpSpPr>
          <a:xfrm>
            <a:off x="5625821" y="4071547"/>
            <a:ext cx="5685646" cy="646331"/>
            <a:chOff x="5625821" y="2099732"/>
            <a:chExt cx="5685646" cy="646331"/>
          </a:xfrm>
        </p:grpSpPr>
        <p:sp>
          <p:nvSpPr>
            <p:cNvPr id="14" name="文本框 13">
              <a:extLst>
                <a:ext uri="{FF2B5EF4-FFF2-40B4-BE49-F238E27FC236}">
                  <a16:creationId xmlns:a16="http://schemas.microsoft.com/office/drawing/2014/main" id="{53864FDA-C6BF-3E33-C798-741F3B3BBAFB}"/>
                </a:ext>
              </a:extLst>
            </p:cNvPr>
            <p:cNvSpPr txBox="1"/>
            <p:nvPr/>
          </p:nvSpPr>
          <p:spPr>
            <a:xfrm>
              <a:off x="5625821" y="2129566"/>
              <a:ext cx="736262" cy="586663"/>
            </a:xfrm>
            <a:prstGeom prst="roundRect">
              <a:avLst>
                <a:gd name="adj" fmla="val 50000"/>
              </a:avLst>
            </a:prstGeom>
            <a:solidFill>
              <a:schemeClr val="accent1"/>
            </a:solidFill>
          </p:spPr>
          <p:txBody>
            <a:bodyPr wrap="square" lIns="0" rIns="0"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03</a:t>
              </a:r>
              <a:endPar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endParaRPr>
            </a:p>
          </p:txBody>
        </p:sp>
        <p:sp>
          <p:nvSpPr>
            <p:cNvPr id="15" name="文本框 14">
              <a:extLst>
                <a:ext uri="{FF2B5EF4-FFF2-40B4-BE49-F238E27FC236}">
                  <a16:creationId xmlns:a16="http://schemas.microsoft.com/office/drawing/2014/main" id="{0D783D12-6D0F-DCF6-CF90-FA5008DDAA44}"/>
                </a:ext>
              </a:extLst>
            </p:cNvPr>
            <p:cNvSpPr txBox="1"/>
            <p:nvPr/>
          </p:nvSpPr>
          <p:spPr>
            <a:xfrm>
              <a:off x="6553200" y="2099732"/>
              <a:ext cx="4758267" cy="646331"/>
            </a:xfrm>
            <a:prstGeom prst="rect">
              <a:avLst/>
            </a:prstGeom>
            <a:noFill/>
          </p:spPr>
          <p:txBody>
            <a:bodyPr wrap="square" rtlCol="0">
              <a:spAutoFit/>
            </a:bodyPr>
            <a:lstStyle/>
            <a:p>
              <a:r>
                <a:rPr lang="zh-CN" altLang="en-US" dirty="0">
                  <a:solidFill>
                    <a:schemeClr val="tx1">
                      <a:lumMod val="85000"/>
                      <a:lumOff val="15000"/>
                    </a:schemeClr>
                  </a:solidFill>
                </a:rPr>
                <a:t>救护者在救护过程中要注意自身和被救者与附近带电设备之间的安全距离</a:t>
              </a:r>
            </a:p>
          </p:txBody>
        </p:sp>
      </p:grpSp>
      <p:grpSp>
        <p:nvGrpSpPr>
          <p:cNvPr id="16" name="组合 15">
            <a:extLst>
              <a:ext uri="{FF2B5EF4-FFF2-40B4-BE49-F238E27FC236}">
                <a16:creationId xmlns:a16="http://schemas.microsoft.com/office/drawing/2014/main" id="{C66213B7-49A8-07F7-F004-9D7373C81512}"/>
              </a:ext>
            </a:extLst>
          </p:cNvPr>
          <p:cNvGrpSpPr/>
          <p:nvPr/>
        </p:nvGrpSpPr>
        <p:grpSpPr>
          <a:xfrm>
            <a:off x="5625821" y="5146554"/>
            <a:ext cx="5685646" cy="586663"/>
            <a:chOff x="5625821" y="2129566"/>
            <a:chExt cx="5685646" cy="586663"/>
          </a:xfrm>
        </p:grpSpPr>
        <p:sp>
          <p:nvSpPr>
            <p:cNvPr id="17" name="文本框 16">
              <a:extLst>
                <a:ext uri="{FF2B5EF4-FFF2-40B4-BE49-F238E27FC236}">
                  <a16:creationId xmlns:a16="http://schemas.microsoft.com/office/drawing/2014/main" id="{748ABF58-4B54-1AD9-3CD5-262A6B77A6C8}"/>
                </a:ext>
              </a:extLst>
            </p:cNvPr>
            <p:cNvSpPr txBox="1"/>
            <p:nvPr/>
          </p:nvSpPr>
          <p:spPr>
            <a:xfrm>
              <a:off x="5625821" y="2129566"/>
              <a:ext cx="736262" cy="586663"/>
            </a:xfrm>
            <a:prstGeom prst="roundRect">
              <a:avLst>
                <a:gd name="adj" fmla="val 50000"/>
              </a:avLst>
            </a:prstGeom>
            <a:solidFill>
              <a:schemeClr val="accent1"/>
            </a:solidFill>
          </p:spPr>
          <p:txBody>
            <a:bodyPr wrap="square" lIns="0" rIns="0"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04</a:t>
              </a:r>
              <a:endPar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endParaRPr>
            </a:p>
          </p:txBody>
        </p:sp>
        <p:sp>
          <p:nvSpPr>
            <p:cNvPr id="18" name="文本框 17">
              <a:extLst>
                <a:ext uri="{FF2B5EF4-FFF2-40B4-BE49-F238E27FC236}">
                  <a16:creationId xmlns:a16="http://schemas.microsoft.com/office/drawing/2014/main" id="{6E9CF1CF-6973-CCEB-5758-B95276DC9C60}"/>
                </a:ext>
              </a:extLst>
            </p:cNvPr>
            <p:cNvSpPr txBox="1"/>
            <p:nvPr/>
          </p:nvSpPr>
          <p:spPr>
            <a:xfrm>
              <a:off x="6553200" y="2235199"/>
              <a:ext cx="4758267" cy="369332"/>
            </a:xfrm>
            <a:prstGeom prst="rect">
              <a:avLst/>
            </a:prstGeom>
            <a:noFill/>
          </p:spPr>
          <p:txBody>
            <a:bodyPr wrap="square" rtlCol="0">
              <a:spAutoFit/>
            </a:bodyPr>
            <a:lstStyle/>
            <a:p>
              <a:r>
                <a:rPr lang="zh-CN" altLang="en-US" dirty="0">
                  <a:solidFill>
                    <a:schemeClr val="tx1">
                      <a:lumMod val="85000"/>
                      <a:lumOff val="15000"/>
                    </a:schemeClr>
                  </a:solidFill>
                </a:rPr>
                <a:t>如事故发生在夜间，应设置临时照明灯</a:t>
              </a:r>
            </a:p>
          </p:txBody>
        </p:sp>
      </p:grpSp>
      <p:sp>
        <p:nvSpPr>
          <p:cNvPr id="2" name="文本框 1">
            <a:extLst>
              <a:ext uri="{FF2B5EF4-FFF2-40B4-BE49-F238E27FC236}">
                <a16:creationId xmlns:a16="http://schemas.microsoft.com/office/drawing/2014/main" id="{ADD1FCCB-0910-F021-A25C-3B19E01DB200}"/>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4196209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07947FFA-6140-E26C-FADC-AE13128AB7CB}"/>
              </a:ext>
            </a:extLst>
          </p:cNvPr>
          <p:cNvSpPr/>
          <p:nvPr/>
        </p:nvSpPr>
        <p:spPr>
          <a:xfrm>
            <a:off x="920235" y="1164781"/>
            <a:ext cx="10351531" cy="4704017"/>
          </a:xfrm>
          <a:custGeom>
            <a:avLst/>
            <a:gdLst>
              <a:gd name="connsiteX0" fmla="*/ 237324 w 10562944"/>
              <a:gd name="connsiteY0" fmla="*/ 0 h 5339321"/>
              <a:gd name="connsiteX1" fmla="*/ 10325620 w 10562944"/>
              <a:gd name="connsiteY1" fmla="*/ 0 h 5339321"/>
              <a:gd name="connsiteX2" fmla="*/ 10562944 w 10562944"/>
              <a:gd name="connsiteY2" fmla="*/ 237324 h 5339321"/>
              <a:gd name="connsiteX3" fmla="*/ 10562944 w 10562944"/>
              <a:gd name="connsiteY3" fmla="*/ 973263 h 5339321"/>
              <a:gd name="connsiteX4" fmla="*/ 10562944 w 10562944"/>
              <a:gd name="connsiteY4" fmla="*/ 1186593 h 5339321"/>
              <a:gd name="connsiteX5" fmla="*/ 10562944 w 10562944"/>
              <a:gd name="connsiteY5" fmla="*/ 4152728 h 5339321"/>
              <a:gd name="connsiteX6" fmla="*/ 10562944 w 10562944"/>
              <a:gd name="connsiteY6" fmla="*/ 4586833 h 5339321"/>
              <a:gd name="connsiteX7" fmla="*/ 10562944 w 10562944"/>
              <a:gd name="connsiteY7" fmla="*/ 5101997 h 5339321"/>
              <a:gd name="connsiteX8" fmla="*/ 10325620 w 10562944"/>
              <a:gd name="connsiteY8" fmla="*/ 5339321 h 5339321"/>
              <a:gd name="connsiteX9" fmla="*/ 237324 w 10562944"/>
              <a:gd name="connsiteY9" fmla="*/ 5339321 h 5339321"/>
              <a:gd name="connsiteX10" fmla="*/ 0 w 10562944"/>
              <a:gd name="connsiteY10" fmla="*/ 5101997 h 5339321"/>
              <a:gd name="connsiteX11" fmla="*/ 0 w 10562944"/>
              <a:gd name="connsiteY11" fmla="*/ 4586833 h 5339321"/>
              <a:gd name="connsiteX12" fmla="*/ 0 w 10562944"/>
              <a:gd name="connsiteY12" fmla="*/ 4152728 h 5339321"/>
              <a:gd name="connsiteX13" fmla="*/ 0 w 10562944"/>
              <a:gd name="connsiteY13" fmla="*/ 1186594 h 5339321"/>
              <a:gd name="connsiteX14" fmla="*/ 0 w 10562944"/>
              <a:gd name="connsiteY14" fmla="*/ 1186593 h 5339321"/>
              <a:gd name="connsiteX15" fmla="*/ 0 w 10562944"/>
              <a:gd name="connsiteY15" fmla="*/ 237324 h 5339321"/>
              <a:gd name="connsiteX16" fmla="*/ 237324 w 10562944"/>
              <a:gd name="connsiteY16" fmla="*/ 0 h 5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944" h="5339321">
                <a:moveTo>
                  <a:pt x="237324" y="0"/>
                </a:moveTo>
                <a:lnTo>
                  <a:pt x="10325620" y="0"/>
                </a:lnTo>
                <a:cubicBezTo>
                  <a:pt x="10456690" y="0"/>
                  <a:pt x="10562944" y="106254"/>
                  <a:pt x="10562944" y="237324"/>
                </a:cubicBezTo>
                <a:lnTo>
                  <a:pt x="10562944" y="973263"/>
                </a:lnTo>
                <a:lnTo>
                  <a:pt x="10562944" y="1186593"/>
                </a:lnTo>
                <a:lnTo>
                  <a:pt x="10562944" y="4152728"/>
                </a:lnTo>
                <a:lnTo>
                  <a:pt x="10562944" y="4586833"/>
                </a:lnTo>
                <a:lnTo>
                  <a:pt x="10562944" y="5101997"/>
                </a:lnTo>
                <a:cubicBezTo>
                  <a:pt x="10562944" y="5233067"/>
                  <a:pt x="10456690" y="5339321"/>
                  <a:pt x="10325620" y="5339321"/>
                </a:cubicBezTo>
                <a:lnTo>
                  <a:pt x="237324" y="5339321"/>
                </a:lnTo>
                <a:cubicBezTo>
                  <a:pt x="106254" y="5339321"/>
                  <a:pt x="0" y="5233067"/>
                  <a:pt x="0" y="5101997"/>
                </a:cubicBezTo>
                <a:lnTo>
                  <a:pt x="0" y="4586833"/>
                </a:lnTo>
                <a:lnTo>
                  <a:pt x="0" y="4152728"/>
                </a:lnTo>
                <a:lnTo>
                  <a:pt x="0" y="1186594"/>
                </a:lnTo>
                <a:lnTo>
                  <a:pt x="0" y="1186593"/>
                </a:lnTo>
                <a:lnTo>
                  <a:pt x="0" y="237324"/>
                </a:lnTo>
                <a:cubicBezTo>
                  <a:pt x="0" y="106254"/>
                  <a:pt x="106254" y="0"/>
                  <a:pt x="237324" y="0"/>
                </a:cubicBezTo>
                <a:close/>
              </a:path>
            </a:pathLst>
          </a:custGeom>
          <a:solidFill>
            <a:schemeClr val="bg1"/>
          </a:solidFill>
          <a:ln w="28575">
            <a:gradFill>
              <a:gsLst>
                <a:gs pos="0">
                  <a:schemeClr val="accent1"/>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TextBox 17">
            <a:extLst>
              <a:ext uri="{FF2B5EF4-FFF2-40B4-BE49-F238E27FC236}">
                <a16:creationId xmlns:a16="http://schemas.microsoft.com/office/drawing/2014/main" id="{76911E7B-4FCF-7D99-59F0-3591F3F4F1AA}"/>
              </a:ext>
            </a:extLst>
          </p:cNvPr>
          <p:cNvSpPr txBox="1"/>
          <p:nvPr/>
        </p:nvSpPr>
        <p:spPr>
          <a:xfrm>
            <a:off x="2811447" y="4314005"/>
            <a:ext cx="6569107" cy="514693"/>
          </a:xfrm>
          <a:prstGeom prst="rect">
            <a:avLst/>
          </a:prstGeom>
          <a:noFill/>
        </p:spPr>
        <p:txBody>
          <a:bodyPr wrap="square" rtlCol="0">
            <a:spAutoFit/>
          </a:bodyPr>
          <a:lstStyle/>
          <a:p>
            <a:pPr algn="ctr">
              <a:lnSpc>
                <a:spcPct val="130000"/>
              </a:lnSpc>
            </a:pPr>
            <a:r>
              <a:rPr lang="en-US" sz="1100" b="1" dirty="0">
                <a:solidFill>
                  <a:schemeClr val="tx1">
                    <a:lumMod val="85000"/>
                    <a:lumOff val="15000"/>
                  </a:schemeClr>
                </a:solidFill>
                <a:ea typeface="Roboto Light" charset="0"/>
                <a:cs typeface="Roboto Light" charset="0"/>
              </a:rPr>
              <a:t>Lorem Ipsum </a:t>
            </a:r>
            <a:r>
              <a:rPr lang="en-US" sz="1100" dirty="0">
                <a:solidFill>
                  <a:schemeClr val="tx1">
                    <a:lumMod val="85000"/>
                    <a:lumOff val="15000"/>
                  </a:schemeClr>
                </a:solidFill>
                <a:ea typeface="Roboto Light" charset="0"/>
                <a:cs typeface="Roboto Light" charset="0"/>
              </a:rPr>
              <a:t>is simply dummy text of the printing and typesetting industry. Lorem Ipsum has been the industry's standard dummy text ever since</a:t>
            </a:r>
          </a:p>
        </p:txBody>
      </p:sp>
      <p:sp>
        <p:nvSpPr>
          <p:cNvPr id="4" name="文本框 3">
            <a:extLst>
              <a:ext uri="{FF2B5EF4-FFF2-40B4-BE49-F238E27FC236}">
                <a16:creationId xmlns:a16="http://schemas.microsoft.com/office/drawing/2014/main" id="{61F0172F-04EA-CCCA-05F0-376E5597915A}"/>
              </a:ext>
            </a:extLst>
          </p:cNvPr>
          <p:cNvSpPr txBox="1"/>
          <p:nvPr/>
        </p:nvSpPr>
        <p:spPr>
          <a:xfrm>
            <a:off x="1442775" y="2943700"/>
            <a:ext cx="9987225" cy="1323439"/>
          </a:xfrm>
          <a:prstGeom prst="rect">
            <a:avLst/>
          </a:prstGeom>
          <a:noFill/>
        </p:spPr>
        <p:txBody>
          <a:bodyPr wrap="square" rtlCol="0">
            <a:spAutoFit/>
          </a:bodyPr>
          <a:lstStyle/>
          <a:p>
            <a:r>
              <a:rPr lang="zh-CN" altLang="en-US" sz="8000" dirty="0">
                <a:solidFill>
                  <a:schemeClr val="tx1">
                    <a:lumMod val="85000"/>
                    <a:lumOff val="15000"/>
                  </a:schemeClr>
                </a:solidFill>
                <a:latin typeface="汉仪雅酷黑 85W" panose="020B0904020202020204" pitchFamily="34" charset="-122"/>
                <a:ea typeface="汉仪雅酷黑 85W" panose="020B0904020202020204" pitchFamily="34" charset="-122"/>
              </a:rPr>
              <a:t>心肺复苏人工急救法</a:t>
            </a:r>
          </a:p>
        </p:txBody>
      </p:sp>
      <p:sp>
        <p:nvSpPr>
          <p:cNvPr id="5" name="矩形: 圆角 4">
            <a:extLst>
              <a:ext uri="{FF2B5EF4-FFF2-40B4-BE49-F238E27FC236}">
                <a16:creationId xmlns:a16="http://schemas.microsoft.com/office/drawing/2014/main" id="{EF4FC982-8D68-F110-BF76-473331D8A204}"/>
              </a:ext>
            </a:extLst>
          </p:cNvPr>
          <p:cNvSpPr/>
          <p:nvPr/>
        </p:nvSpPr>
        <p:spPr>
          <a:xfrm>
            <a:off x="5074791" y="1992494"/>
            <a:ext cx="2029978" cy="637617"/>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spc="200" dirty="0">
                <a:solidFill>
                  <a:schemeClr val="bg1"/>
                </a:solidFill>
                <a:latin typeface="+mn-ea"/>
                <a:sym typeface="思源黑体 CN Regular" panose="020B0500000000000000" pitchFamily="34" charset="-122"/>
              </a:rPr>
              <a:t>PART 04</a:t>
            </a:r>
            <a:endParaRPr lang="zh-CN" altLang="en-US" sz="2400" spc="200" dirty="0">
              <a:solidFill>
                <a:schemeClr val="bg1"/>
              </a:solidFill>
              <a:latin typeface="+mn-ea"/>
              <a:sym typeface="思源黑体 CN Regular" panose="020B0500000000000000" pitchFamily="34" charset="-122"/>
            </a:endParaRPr>
          </a:p>
        </p:txBody>
      </p:sp>
      <p:sp>
        <p:nvSpPr>
          <p:cNvPr id="6" name="文本框 5">
            <a:extLst>
              <a:ext uri="{FF2B5EF4-FFF2-40B4-BE49-F238E27FC236}">
                <a16:creationId xmlns:a16="http://schemas.microsoft.com/office/drawing/2014/main" id="{538BD337-D059-27BA-E82C-7388503960F4}"/>
              </a:ext>
            </a:extLst>
          </p:cNvPr>
          <p:cNvSpPr txBox="1"/>
          <p:nvPr/>
        </p:nvSpPr>
        <p:spPr>
          <a:xfrm>
            <a:off x="4665426" y="402745"/>
            <a:ext cx="5268686" cy="276999"/>
          </a:xfrm>
          <a:prstGeom prst="rect">
            <a:avLst/>
          </a:prstGeom>
          <a:noFill/>
        </p:spPr>
        <p:txBody>
          <a:bodyPr wrap="square" rtlCol="0">
            <a:spAutoFit/>
          </a:bodyPr>
          <a:lstStyle/>
          <a:p>
            <a:pPr algn="dist"/>
            <a:r>
              <a:rPr lang="zh-CN" altLang="en-US" sz="1200" dirty="0">
                <a:solidFill>
                  <a:schemeClr val="tx1">
                    <a:lumMod val="85000"/>
                    <a:lumOff val="15000"/>
                  </a:schemeClr>
                </a:solidFill>
              </a:rPr>
              <a:t>牢</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固</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树</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立</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安</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全</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意</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识</a:t>
            </a:r>
          </a:p>
        </p:txBody>
      </p:sp>
      <p:pic>
        <p:nvPicPr>
          <p:cNvPr id="7" name="图片 6" descr="卡通人物&#10;&#10;中度可信度描述已自动生成">
            <a:extLst>
              <a:ext uri="{FF2B5EF4-FFF2-40B4-BE49-F238E27FC236}">
                <a16:creationId xmlns:a16="http://schemas.microsoft.com/office/drawing/2014/main" id="{078B5166-EDA2-A4E5-1FF5-663BC6E4C962}"/>
              </a:ext>
            </a:extLst>
          </p:cNvPr>
          <p:cNvPicPr>
            <a:picLocks noChangeAspect="1"/>
          </p:cNvPicPr>
          <p:nvPr/>
        </p:nvPicPr>
        <p:blipFill rotWithShape="1">
          <a:blip r:embed="rId3">
            <a:extLst>
              <a:ext uri="{28A0092B-C50C-407E-A947-70E740481C1C}">
                <a14:useLocalDpi xmlns:a14="http://schemas.microsoft.com/office/drawing/2010/main" val="0"/>
              </a:ext>
            </a:extLst>
          </a:blip>
          <a:srcRect l="12909"/>
          <a:stretch/>
        </p:blipFill>
        <p:spPr>
          <a:xfrm>
            <a:off x="0" y="5336342"/>
            <a:ext cx="7491046" cy="1521657"/>
          </a:xfrm>
          <a:prstGeom prst="rect">
            <a:avLst/>
          </a:prstGeom>
        </p:spPr>
      </p:pic>
      <p:pic>
        <p:nvPicPr>
          <p:cNvPr id="8" name="图片 7" descr="卡通人物&#10;&#10;描述已自动生成">
            <a:extLst>
              <a:ext uri="{FF2B5EF4-FFF2-40B4-BE49-F238E27FC236}">
                <a16:creationId xmlns:a16="http://schemas.microsoft.com/office/drawing/2014/main" id="{F2FBE89F-B82D-732F-3F7B-C77929546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548" y="3811748"/>
            <a:ext cx="3066332" cy="3066332"/>
          </a:xfrm>
          <a:prstGeom prst="rect">
            <a:avLst/>
          </a:prstGeom>
        </p:spPr>
      </p:pic>
      <p:pic>
        <p:nvPicPr>
          <p:cNvPr id="9" name="图片 8" descr="图标&#10;&#10;描述已自动生成">
            <a:extLst>
              <a:ext uri="{FF2B5EF4-FFF2-40B4-BE49-F238E27FC236}">
                <a16:creationId xmlns:a16="http://schemas.microsoft.com/office/drawing/2014/main" id="{D35B8BA2-62D5-D855-C51B-1FAB60D13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77" y="312977"/>
            <a:ext cx="1657975" cy="1517778"/>
          </a:xfrm>
          <a:prstGeom prst="rect">
            <a:avLst/>
          </a:prstGeom>
        </p:spPr>
      </p:pic>
    </p:spTree>
    <p:extLst>
      <p:ext uri="{BB962C8B-B14F-4D97-AF65-F5344CB8AC3E}">
        <p14:creationId xmlns:p14="http://schemas.microsoft.com/office/powerpoint/2010/main" val="4072324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87047E7-7FC3-B1C1-2559-3B4620DB76BD}"/>
              </a:ext>
            </a:extLst>
          </p:cNvPr>
          <p:cNvGrpSpPr/>
          <p:nvPr/>
        </p:nvGrpSpPr>
        <p:grpSpPr>
          <a:xfrm>
            <a:off x="1411036" y="2302933"/>
            <a:ext cx="5866207" cy="3274884"/>
            <a:chOff x="1328907" y="2497015"/>
            <a:chExt cx="5621215" cy="3138114"/>
          </a:xfrm>
        </p:grpSpPr>
        <p:sp>
          <p:nvSpPr>
            <p:cNvPr id="4" name="任意多边形: 形状 3">
              <a:extLst>
                <a:ext uri="{FF2B5EF4-FFF2-40B4-BE49-F238E27FC236}">
                  <a16:creationId xmlns:a16="http://schemas.microsoft.com/office/drawing/2014/main" id="{28614AB3-385F-CBB8-2101-A52D94A03B43}"/>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50E02668-4EAA-57C2-87F2-5F842AD71686}"/>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 name="矩形 5">
            <a:extLst>
              <a:ext uri="{FF2B5EF4-FFF2-40B4-BE49-F238E27FC236}">
                <a16:creationId xmlns:a16="http://schemas.microsoft.com/office/drawing/2014/main" id="{75666E95-9BCF-EA30-7E67-8436E31043BC}"/>
              </a:ext>
            </a:extLst>
          </p:cNvPr>
          <p:cNvSpPr/>
          <p:nvPr/>
        </p:nvSpPr>
        <p:spPr>
          <a:xfrm>
            <a:off x="1893571" y="2641131"/>
            <a:ext cx="5015230" cy="2784288"/>
          </a:xfrm>
          <a:prstGeom prst="rect">
            <a:avLst/>
          </a:prstGeom>
        </p:spPr>
        <p:txBody>
          <a:bodyPr wrap="square">
            <a:spAutoFit/>
          </a:bodyPr>
          <a:lstStyle/>
          <a:p>
            <a:pPr fontAlgn="auto">
              <a:lnSpc>
                <a:spcPct val="200000"/>
              </a:lnSpc>
              <a:spcAft>
                <a:spcPts val="600"/>
              </a:spcAft>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触电者脱离电源以后，现场救护人员应迅速对触电者的伤情进行判断，对症抢救。同时设法联系医疗急救中心（医疗部门）的医生到现场接替救治。要根据触电伤员的不同情况，采用不同的急救方法。</a:t>
            </a:r>
          </a:p>
        </p:txBody>
      </p:sp>
      <p:pic>
        <p:nvPicPr>
          <p:cNvPr id="7" name="图片 6">
            <a:extLst>
              <a:ext uri="{FF2B5EF4-FFF2-40B4-BE49-F238E27FC236}">
                <a16:creationId xmlns:a16="http://schemas.microsoft.com/office/drawing/2014/main" id="{176D8BEC-A20A-2BA9-1732-6A32F9E38D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71514" y="1923616"/>
            <a:ext cx="3874476" cy="3874476"/>
          </a:xfrm>
          <a:prstGeom prst="rect">
            <a:avLst/>
          </a:prstGeom>
        </p:spPr>
      </p:pic>
      <p:sp>
        <p:nvSpPr>
          <p:cNvPr id="2" name="文本框 1">
            <a:extLst>
              <a:ext uri="{FF2B5EF4-FFF2-40B4-BE49-F238E27FC236}">
                <a16:creationId xmlns:a16="http://schemas.microsoft.com/office/drawing/2014/main" id="{79DCE993-03D6-D593-D854-B8D5F3F8563D}"/>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197248684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83F8C3B1-9D3C-3103-B51B-0FFA6B3EE276}"/>
              </a:ext>
            </a:extLst>
          </p:cNvPr>
          <p:cNvGraphicFramePr>
            <a:graphicFrameLocks noGrp="1"/>
          </p:cNvGraphicFramePr>
          <p:nvPr>
            <p:custDataLst>
              <p:tags r:id="rId1"/>
            </p:custDataLst>
            <p:extLst>
              <p:ext uri="{D42A27DB-BD31-4B8C-83A1-F6EECF244321}">
                <p14:modId xmlns:p14="http://schemas.microsoft.com/office/powerpoint/2010/main" val="1344642206"/>
              </p:ext>
            </p:extLst>
          </p:nvPr>
        </p:nvGraphicFramePr>
        <p:xfrm>
          <a:off x="1382579" y="1980353"/>
          <a:ext cx="8237220" cy="3656330"/>
        </p:xfrm>
        <a:graphic>
          <a:graphicData uri="http://schemas.openxmlformats.org/drawingml/2006/table">
            <a:tbl>
              <a:tblPr firstRow="1" bandRow="1">
                <a:tableStyleId>{B301B821-A1FF-4177-AEE7-76D212191A09}</a:tableStyleId>
              </a:tblPr>
              <a:tblGrid>
                <a:gridCol w="1176020">
                  <a:extLst>
                    <a:ext uri="{9D8B030D-6E8A-4147-A177-3AD203B41FA5}">
                      <a16:colId xmlns:a16="http://schemas.microsoft.com/office/drawing/2014/main" val="20000"/>
                    </a:ext>
                  </a:extLst>
                </a:gridCol>
                <a:gridCol w="1176020">
                  <a:extLst>
                    <a:ext uri="{9D8B030D-6E8A-4147-A177-3AD203B41FA5}">
                      <a16:colId xmlns:a16="http://schemas.microsoft.com/office/drawing/2014/main" val="20001"/>
                    </a:ext>
                  </a:extLst>
                </a:gridCol>
                <a:gridCol w="1176020">
                  <a:extLst>
                    <a:ext uri="{9D8B030D-6E8A-4147-A177-3AD203B41FA5}">
                      <a16:colId xmlns:a16="http://schemas.microsoft.com/office/drawing/2014/main" val="20002"/>
                    </a:ext>
                  </a:extLst>
                </a:gridCol>
                <a:gridCol w="4709160">
                  <a:extLst>
                    <a:ext uri="{9D8B030D-6E8A-4147-A177-3AD203B41FA5}">
                      <a16:colId xmlns:a16="http://schemas.microsoft.com/office/drawing/2014/main" val="20003"/>
                    </a:ext>
                  </a:extLst>
                </a:gridCol>
              </a:tblGrid>
              <a:tr h="760730">
                <a:tc>
                  <a:txBody>
                    <a:bodyPr/>
                    <a:lstStyle/>
                    <a:p>
                      <a:pPr indent="0" algn="ctr">
                        <a:lnSpc>
                          <a:spcPct val="120000"/>
                        </a:lnSpc>
                        <a:spcBef>
                          <a:spcPts val="0"/>
                        </a:spcBef>
                        <a:spcAft>
                          <a:spcPts val="0"/>
                        </a:spcAft>
                      </a:pPr>
                      <a:r>
                        <a:rPr lang="zh-CN" altLang="en-US" sz="1800" b="1" spc="130" dirty="0">
                          <a:solidFill>
                            <a:srgbClr val="FFFFFF"/>
                          </a:solidFill>
                        </a:rPr>
                        <a:t>意识</a:t>
                      </a:r>
                      <a:endParaRPr lang="zh-CN" altLang="en-US" sz="1800" b="1" spc="130" dirty="0">
                        <a:solidFill>
                          <a:srgbClr val="FFFFFF"/>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800" b="1" spc="130" dirty="0">
                          <a:solidFill>
                            <a:srgbClr val="FFFFFF"/>
                          </a:solidFill>
                        </a:rPr>
                        <a:t>心跳</a:t>
                      </a:r>
                      <a:endParaRPr lang="zh-CN" altLang="en-US" sz="1800" b="1" spc="130" dirty="0">
                        <a:solidFill>
                          <a:srgbClr val="FFFFFF"/>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800" b="1" spc="130" dirty="0">
                          <a:solidFill>
                            <a:srgbClr val="FFFFFF"/>
                          </a:solidFill>
                        </a:rPr>
                        <a:t>呼吸</a:t>
                      </a:r>
                      <a:endParaRPr lang="zh-CN" altLang="en-US" sz="1800" b="1" spc="130" dirty="0">
                        <a:solidFill>
                          <a:srgbClr val="FFFFFF"/>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800" b="1" spc="130" dirty="0">
                          <a:solidFill>
                            <a:srgbClr val="FFFFFF"/>
                          </a:solidFill>
                        </a:rPr>
                        <a:t>对症治疗措施</a:t>
                      </a:r>
                      <a:endParaRPr lang="zh-CN" altLang="en-US" sz="1800" b="1" spc="130" dirty="0">
                        <a:solidFill>
                          <a:srgbClr val="FFFFFF"/>
                        </a:solidFill>
                        <a:latin typeface="思源黑体 CN Medium" panose="020B0600000000000000" pitchFamily="34" charset="-122"/>
                        <a:ea typeface="思源黑体 CN Medium" panose="020B0600000000000000" pitchFamily="34" charset="-122"/>
                      </a:endParaRPr>
                    </a:p>
                  </a:txBody>
                  <a:tcPr marL="317500" marR="317500" marT="215900" marB="215900" anchor="ctr"/>
                </a:tc>
                <a:extLst>
                  <a:ext uri="{0D108BD9-81ED-4DB2-BD59-A6C34878D82A}">
                    <a16:rowId xmlns:a16="http://schemas.microsoft.com/office/drawing/2014/main" val="10000"/>
                  </a:ext>
                </a:extLst>
              </a:tr>
              <a:tr h="723900">
                <a:tc>
                  <a:txBody>
                    <a:bodyPr/>
                    <a:lstStyle/>
                    <a:p>
                      <a:pPr indent="0" algn="ctr">
                        <a:lnSpc>
                          <a:spcPct val="120000"/>
                        </a:lnSpc>
                        <a:spcBef>
                          <a:spcPts val="0"/>
                        </a:spcBef>
                        <a:spcAft>
                          <a:spcPts val="0"/>
                        </a:spcAft>
                      </a:pPr>
                      <a:r>
                        <a:rPr lang="zh-CN" altLang="en-US" sz="1600" b="0" spc="130" dirty="0">
                          <a:solidFill>
                            <a:schemeClr val="tx1"/>
                          </a:solidFill>
                        </a:rPr>
                        <a:t>清醒</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600" b="0" spc="130" dirty="0">
                          <a:solidFill>
                            <a:schemeClr val="tx1"/>
                          </a:solidFill>
                        </a:rPr>
                        <a:t>存在</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存在</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l">
                        <a:lnSpc>
                          <a:spcPct val="120000"/>
                        </a:lnSpc>
                        <a:spcBef>
                          <a:spcPts val="0"/>
                        </a:spcBef>
                        <a:spcAft>
                          <a:spcPts val="0"/>
                        </a:spcAft>
                      </a:pPr>
                      <a:r>
                        <a:rPr lang="zh-CN" altLang="en-US" sz="1600" b="0" spc="130" dirty="0">
                          <a:solidFill>
                            <a:schemeClr val="tx1"/>
                          </a:solidFill>
                        </a:rPr>
                        <a:t>静补、保暖、严密观察</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extLst>
                  <a:ext uri="{0D108BD9-81ED-4DB2-BD59-A6C34878D82A}">
                    <a16:rowId xmlns:a16="http://schemas.microsoft.com/office/drawing/2014/main" val="10001"/>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昏迷</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600" b="0" spc="130" dirty="0">
                          <a:solidFill>
                            <a:schemeClr val="tx1"/>
                          </a:solidFill>
                        </a:rPr>
                        <a:t>停止</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存在</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l">
                        <a:lnSpc>
                          <a:spcPct val="120000"/>
                        </a:lnSpc>
                        <a:spcBef>
                          <a:spcPts val="0"/>
                        </a:spcBef>
                        <a:spcAft>
                          <a:spcPts val="0"/>
                        </a:spcAft>
                      </a:pPr>
                      <a:r>
                        <a:rPr lang="zh-CN" altLang="en-US" sz="1600" b="0" spc="130" dirty="0">
                          <a:solidFill>
                            <a:schemeClr val="tx1"/>
                          </a:solidFill>
                        </a:rPr>
                        <a:t>胸外心脏按压术</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extLst>
                  <a:ext uri="{0D108BD9-81ED-4DB2-BD59-A6C34878D82A}">
                    <a16:rowId xmlns:a16="http://schemas.microsoft.com/office/drawing/2014/main" val="10002"/>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昏迷</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600" b="0" spc="130" dirty="0">
                          <a:solidFill>
                            <a:schemeClr val="tx1"/>
                          </a:solidFill>
                        </a:rPr>
                        <a:t>存在</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600" b="0" spc="130" dirty="0">
                          <a:solidFill>
                            <a:schemeClr val="tx1"/>
                          </a:solidFill>
                        </a:rPr>
                        <a:t>停止</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l">
                        <a:lnSpc>
                          <a:spcPct val="120000"/>
                        </a:lnSpc>
                        <a:spcBef>
                          <a:spcPts val="0"/>
                        </a:spcBef>
                        <a:spcAft>
                          <a:spcPts val="0"/>
                        </a:spcAft>
                      </a:pPr>
                      <a:r>
                        <a:rPr lang="zh-CN" altLang="en-US" sz="1600" b="0" spc="130" dirty="0">
                          <a:solidFill>
                            <a:schemeClr val="tx1"/>
                          </a:solidFill>
                        </a:rPr>
                        <a:t>口对口</a:t>
                      </a:r>
                      <a:r>
                        <a:rPr lang="en-US" altLang="zh-CN" sz="1600" b="0" spc="130" dirty="0">
                          <a:solidFill>
                            <a:schemeClr val="tx1"/>
                          </a:solidFill>
                        </a:rPr>
                        <a:t>(</a:t>
                      </a:r>
                      <a:r>
                        <a:rPr lang="zh-CN" altLang="en-US" sz="1600" b="0" spc="130" dirty="0">
                          <a:solidFill>
                            <a:schemeClr val="tx1"/>
                          </a:solidFill>
                        </a:rPr>
                        <a:t>鼻</a:t>
                      </a:r>
                      <a:r>
                        <a:rPr lang="en-US" altLang="zh-CN" sz="1600" b="0" spc="130" dirty="0">
                          <a:solidFill>
                            <a:schemeClr val="tx1"/>
                          </a:solidFill>
                        </a:rPr>
                        <a:t>)</a:t>
                      </a:r>
                      <a:r>
                        <a:rPr lang="zh-CN" altLang="en-US" sz="1600" b="0" spc="130" dirty="0">
                          <a:solidFill>
                            <a:schemeClr val="tx1"/>
                          </a:solidFill>
                        </a:rPr>
                        <a:t>人工呼吸</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cs typeface="思源黑体 CN Normal" panose="020B0400000000000000" charset="-122"/>
                      </a:endParaRPr>
                    </a:p>
                  </a:txBody>
                  <a:tcPr marL="317500" marR="317500" marT="215900" marB="215900" anchor="ctr"/>
                </a:tc>
                <a:extLst>
                  <a:ext uri="{0D108BD9-81ED-4DB2-BD59-A6C34878D82A}">
                    <a16:rowId xmlns:a16="http://schemas.microsoft.com/office/drawing/2014/main" val="10003"/>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昏迷</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ctr">
                        <a:lnSpc>
                          <a:spcPct val="120000"/>
                        </a:lnSpc>
                        <a:spcBef>
                          <a:spcPts val="0"/>
                        </a:spcBef>
                        <a:spcAft>
                          <a:spcPts val="0"/>
                        </a:spcAft>
                      </a:pPr>
                      <a:r>
                        <a:rPr lang="zh-CN" altLang="en-US" sz="1600" b="0" spc="130" dirty="0">
                          <a:solidFill>
                            <a:schemeClr val="tx1"/>
                          </a:solidFill>
                        </a:rPr>
                        <a:t>停止</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dirty="0">
                          <a:solidFill>
                            <a:schemeClr val="tx1"/>
                          </a:solidFill>
                        </a:rPr>
                        <a:t>停止</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endParaRPr>
                    </a:p>
                  </a:txBody>
                  <a:tcPr marL="317500" marR="317500" marT="215900" marB="215900" anchor="ctr"/>
                </a:tc>
                <a:tc>
                  <a:txBody>
                    <a:bodyPr/>
                    <a:lstStyle/>
                    <a:p>
                      <a:pPr indent="0" algn="l">
                        <a:lnSpc>
                          <a:spcPct val="120000"/>
                        </a:lnSpc>
                        <a:spcBef>
                          <a:spcPts val="0"/>
                        </a:spcBef>
                        <a:spcAft>
                          <a:spcPts val="0"/>
                        </a:spcAft>
                      </a:pPr>
                      <a:r>
                        <a:rPr lang="zh-CN" altLang="en-US" sz="1600" b="0" spc="130" dirty="0">
                          <a:solidFill>
                            <a:schemeClr val="tx1"/>
                          </a:solidFill>
                        </a:rPr>
                        <a:t>同时作心脏按压和口对口</a:t>
                      </a:r>
                      <a:r>
                        <a:rPr lang="en-US" altLang="zh-CN" sz="1600" b="0" spc="130" dirty="0">
                          <a:solidFill>
                            <a:schemeClr val="tx1"/>
                          </a:solidFill>
                        </a:rPr>
                        <a:t>(</a:t>
                      </a:r>
                      <a:r>
                        <a:rPr lang="zh-CN" altLang="en-US" sz="1600" b="0" spc="130" dirty="0">
                          <a:solidFill>
                            <a:schemeClr val="tx1"/>
                          </a:solidFill>
                        </a:rPr>
                        <a:t>鼻</a:t>
                      </a:r>
                      <a:r>
                        <a:rPr lang="en-US" altLang="zh-CN" sz="1600" b="0" spc="130" dirty="0">
                          <a:solidFill>
                            <a:schemeClr val="tx1"/>
                          </a:solidFill>
                        </a:rPr>
                        <a:t>)</a:t>
                      </a:r>
                      <a:r>
                        <a:rPr lang="zh-CN" altLang="en-US" sz="1600" b="0" spc="130" dirty="0">
                          <a:solidFill>
                            <a:schemeClr val="tx1"/>
                          </a:solidFill>
                        </a:rPr>
                        <a:t>人工呼吸</a:t>
                      </a:r>
                      <a:endParaRPr lang="zh-CN" altLang="en-US" sz="1600" b="0" spc="130" dirty="0">
                        <a:solidFill>
                          <a:schemeClr val="tx1"/>
                        </a:solidFill>
                        <a:latin typeface="思源黑体 CN Medium" panose="020B0600000000000000" pitchFamily="34" charset="-122"/>
                        <a:ea typeface="思源黑体 CN Medium" panose="020B0600000000000000" pitchFamily="34" charset="-122"/>
                        <a:cs typeface="思源黑体 CN Normal" panose="020B0400000000000000" charset="-122"/>
                      </a:endParaRPr>
                    </a:p>
                  </a:txBody>
                  <a:tcPr marL="317500" marR="317500" marT="215900" marB="215900" anchor="ctr"/>
                </a:tc>
                <a:extLst>
                  <a:ext uri="{0D108BD9-81ED-4DB2-BD59-A6C34878D82A}">
                    <a16:rowId xmlns:a16="http://schemas.microsoft.com/office/drawing/2014/main" val="10004"/>
                  </a:ext>
                </a:extLst>
              </a:tr>
            </a:tbl>
          </a:graphicData>
        </a:graphic>
      </p:graphicFrame>
      <p:pic>
        <p:nvPicPr>
          <p:cNvPr id="4" name="图片 3" descr="卡通人物&#10;&#10;描述已自动生成">
            <a:extLst>
              <a:ext uri="{FF2B5EF4-FFF2-40B4-BE49-F238E27FC236}">
                <a16:creationId xmlns:a16="http://schemas.microsoft.com/office/drawing/2014/main" id="{CADD90D8-41F4-A349-6B35-861B964DB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9799" y="3725332"/>
            <a:ext cx="2656868" cy="1928283"/>
          </a:xfrm>
          <a:prstGeom prst="rect">
            <a:avLst/>
          </a:prstGeom>
        </p:spPr>
      </p:pic>
      <p:sp>
        <p:nvSpPr>
          <p:cNvPr id="3" name="文本框 2">
            <a:extLst>
              <a:ext uri="{FF2B5EF4-FFF2-40B4-BE49-F238E27FC236}">
                <a16:creationId xmlns:a16="http://schemas.microsoft.com/office/drawing/2014/main" id="{1ED8199E-3520-E770-64D7-B9AFF0D44A9F}"/>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268215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F01E1CB-17D0-4B9B-EBC8-EC73257CC1BB}"/>
              </a:ext>
            </a:extLst>
          </p:cNvPr>
          <p:cNvSpPr txBox="1"/>
          <p:nvPr/>
        </p:nvSpPr>
        <p:spPr>
          <a:xfrm>
            <a:off x="1337368" y="1773986"/>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心肺复苏人工急救步骤</a:t>
            </a:r>
          </a:p>
        </p:txBody>
      </p:sp>
      <p:grpSp>
        <p:nvGrpSpPr>
          <p:cNvPr id="10" name="组合 9">
            <a:extLst>
              <a:ext uri="{FF2B5EF4-FFF2-40B4-BE49-F238E27FC236}">
                <a16:creationId xmlns:a16="http://schemas.microsoft.com/office/drawing/2014/main" id="{A499E24C-B9CC-FC50-9A22-9DDC08F1FA0C}"/>
              </a:ext>
            </a:extLst>
          </p:cNvPr>
          <p:cNvGrpSpPr/>
          <p:nvPr/>
        </p:nvGrpSpPr>
        <p:grpSpPr>
          <a:xfrm>
            <a:off x="1354301" y="2758757"/>
            <a:ext cx="3096387" cy="3096387"/>
            <a:chOff x="-2119675" y="1868947"/>
            <a:chExt cx="2484276" cy="2484276"/>
          </a:xfrm>
        </p:grpSpPr>
        <p:sp>
          <p:nvSpPr>
            <p:cNvPr id="11" name="椭圆 10">
              <a:extLst>
                <a:ext uri="{FF2B5EF4-FFF2-40B4-BE49-F238E27FC236}">
                  <a16:creationId xmlns:a16="http://schemas.microsoft.com/office/drawing/2014/main" id="{516B625C-6687-59B7-2DA5-11DC9C15A9B0}"/>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600" kern="0" dirty="0">
                <a:solidFill>
                  <a:schemeClr val="bg1"/>
                </a:solidFill>
                <a:latin typeface="+mj-ea"/>
                <a:ea typeface="+mj-ea"/>
                <a:cs typeface="+mn-ea"/>
                <a:sym typeface="Arial" panose="020B0604020202020204" pitchFamily="34" charset="0"/>
              </a:endParaRPr>
            </a:p>
          </p:txBody>
        </p:sp>
        <p:sp>
          <p:nvSpPr>
            <p:cNvPr id="12" name="椭圆 11">
              <a:extLst>
                <a:ext uri="{FF2B5EF4-FFF2-40B4-BE49-F238E27FC236}">
                  <a16:creationId xmlns:a16="http://schemas.microsoft.com/office/drawing/2014/main" id="{90A6DE7B-C423-66DE-C666-CA51E6A4EE6C}"/>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4000" dirty="0">
                  <a:solidFill>
                    <a:schemeClr val="bg1"/>
                  </a:solidFill>
                  <a:latin typeface="+mj-ea"/>
                  <a:ea typeface="+mj-ea"/>
                  <a:cs typeface="阿里巴巴普惠体" panose="00020600040101010101" charset="-122"/>
                  <a:sym typeface="+mn-ea"/>
                </a:rPr>
                <a:t>判断</a:t>
              </a:r>
            </a:p>
          </p:txBody>
        </p:sp>
      </p:grpSp>
      <p:grpSp>
        <p:nvGrpSpPr>
          <p:cNvPr id="13" name="组合 12">
            <a:extLst>
              <a:ext uri="{FF2B5EF4-FFF2-40B4-BE49-F238E27FC236}">
                <a16:creationId xmlns:a16="http://schemas.microsoft.com/office/drawing/2014/main" id="{AF21FEAA-D80A-9B54-D323-05286489BAD0}"/>
              </a:ext>
            </a:extLst>
          </p:cNvPr>
          <p:cNvGrpSpPr/>
          <p:nvPr/>
        </p:nvGrpSpPr>
        <p:grpSpPr>
          <a:xfrm>
            <a:off x="4373285" y="2758757"/>
            <a:ext cx="3096387" cy="3096387"/>
            <a:chOff x="-2119675" y="1868947"/>
            <a:chExt cx="2484276" cy="2484276"/>
          </a:xfrm>
        </p:grpSpPr>
        <p:sp>
          <p:nvSpPr>
            <p:cNvPr id="14" name="椭圆 13">
              <a:extLst>
                <a:ext uri="{FF2B5EF4-FFF2-40B4-BE49-F238E27FC236}">
                  <a16:creationId xmlns:a16="http://schemas.microsoft.com/office/drawing/2014/main" id="{C76E1700-7AE5-CA36-D783-1C01EEE73769}"/>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600" kern="0" dirty="0">
                <a:solidFill>
                  <a:schemeClr val="bg1"/>
                </a:solidFill>
                <a:latin typeface="+mj-ea"/>
                <a:ea typeface="+mj-ea"/>
                <a:cs typeface="+mn-ea"/>
                <a:sym typeface="Arial" panose="020B0604020202020204" pitchFamily="34" charset="0"/>
              </a:endParaRPr>
            </a:p>
          </p:txBody>
        </p:sp>
        <p:sp>
          <p:nvSpPr>
            <p:cNvPr id="15" name="椭圆 14">
              <a:extLst>
                <a:ext uri="{FF2B5EF4-FFF2-40B4-BE49-F238E27FC236}">
                  <a16:creationId xmlns:a16="http://schemas.microsoft.com/office/drawing/2014/main" id="{647E5C4C-9ACA-8027-436D-493E98B0DDAD}"/>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4000" dirty="0">
                  <a:solidFill>
                    <a:schemeClr val="bg1"/>
                  </a:solidFill>
                  <a:latin typeface="+mj-ea"/>
                  <a:ea typeface="+mj-ea"/>
                  <a:cs typeface="阿里巴巴普惠体" panose="00020600040101010101" charset="-122"/>
                  <a:sym typeface="+mn-ea"/>
                </a:rPr>
                <a:t>体位</a:t>
              </a:r>
            </a:p>
          </p:txBody>
        </p:sp>
      </p:grpSp>
      <p:grpSp>
        <p:nvGrpSpPr>
          <p:cNvPr id="16" name="组合 15">
            <a:extLst>
              <a:ext uri="{FF2B5EF4-FFF2-40B4-BE49-F238E27FC236}">
                <a16:creationId xmlns:a16="http://schemas.microsoft.com/office/drawing/2014/main" id="{B26F5686-EFE7-508C-1A0F-847EDA67F223}"/>
              </a:ext>
            </a:extLst>
          </p:cNvPr>
          <p:cNvGrpSpPr/>
          <p:nvPr/>
        </p:nvGrpSpPr>
        <p:grpSpPr>
          <a:xfrm>
            <a:off x="7392269" y="2758757"/>
            <a:ext cx="3096387" cy="3096387"/>
            <a:chOff x="-2119675" y="1868947"/>
            <a:chExt cx="2484276" cy="2484276"/>
          </a:xfrm>
        </p:grpSpPr>
        <p:sp>
          <p:nvSpPr>
            <p:cNvPr id="17" name="椭圆 16">
              <a:extLst>
                <a:ext uri="{FF2B5EF4-FFF2-40B4-BE49-F238E27FC236}">
                  <a16:creationId xmlns:a16="http://schemas.microsoft.com/office/drawing/2014/main" id="{6BBCEFAF-6D80-4EAE-DD0B-965F93F24E8F}"/>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600" kern="0" dirty="0">
                <a:solidFill>
                  <a:schemeClr val="bg1"/>
                </a:solidFill>
                <a:latin typeface="+mj-ea"/>
                <a:ea typeface="+mj-ea"/>
                <a:cs typeface="+mn-ea"/>
                <a:sym typeface="Arial" panose="020B0604020202020204" pitchFamily="34" charset="0"/>
              </a:endParaRPr>
            </a:p>
          </p:txBody>
        </p:sp>
        <p:sp>
          <p:nvSpPr>
            <p:cNvPr id="18" name="椭圆 17">
              <a:extLst>
                <a:ext uri="{FF2B5EF4-FFF2-40B4-BE49-F238E27FC236}">
                  <a16:creationId xmlns:a16="http://schemas.microsoft.com/office/drawing/2014/main" id="{2856570E-1D8F-5AA9-91FC-20A6CA8158A7}"/>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4000" dirty="0">
                  <a:solidFill>
                    <a:schemeClr val="bg1"/>
                  </a:solidFill>
                  <a:latin typeface="+mj-ea"/>
                  <a:ea typeface="+mj-ea"/>
                  <a:cs typeface="阿里巴巴普惠体" panose="00020600040101010101" charset="-122"/>
                  <a:sym typeface="+mn-ea"/>
                </a:rPr>
                <a:t>急救</a:t>
              </a:r>
            </a:p>
          </p:txBody>
        </p:sp>
      </p:grpSp>
      <p:sp>
        <p:nvSpPr>
          <p:cNvPr id="2" name="文本框 1">
            <a:extLst>
              <a:ext uri="{FF2B5EF4-FFF2-40B4-BE49-F238E27FC236}">
                <a16:creationId xmlns:a16="http://schemas.microsoft.com/office/drawing/2014/main" id="{21B32B17-D02B-1C2A-2F2F-697A9A7CF77A}"/>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2133974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91579A61-5C61-E953-ED30-B1BADC05228F}"/>
              </a:ext>
            </a:extLst>
          </p:cNvPr>
          <p:cNvSpPr/>
          <p:nvPr/>
        </p:nvSpPr>
        <p:spPr>
          <a:xfrm>
            <a:off x="660000" y="1478949"/>
            <a:ext cx="10872000" cy="4704017"/>
          </a:xfrm>
          <a:custGeom>
            <a:avLst/>
            <a:gdLst>
              <a:gd name="connsiteX0" fmla="*/ 237324 w 10562944"/>
              <a:gd name="connsiteY0" fmla="*/ 0 h 5339321"/>
              <a:gd name="connsiteX1" fmla="*/ 10325620 w 10562944"/>
              <a:gd name="connsiteY1" fmla="*/ 0 h 5339321"/>
              <a:gd name="connsiteX2" fmla="*/ 10562944 w 10562944"/>
              <a:gd name="connsiteY2" fmla="*/ 237324 h 5339321"/>
              <a:gd name="connsiteX3" fmla="*/ 10562944 w 10562944"/>
              <a:gd name="connsiteY3" fmla="*/ 973263 h 5339321"/>
              <a:gd name="connsiteX4" fmla="*/ 10562944 w 10562944"/>
              <a:gd name="connsiteY4" fmla="*/ 1186593 h 5339321"/>
              <a:gd name="connsiteX5" fmla="*/ 10562944 w 10562944"/>
              <a:gd name="connsiteY5" fmla="*/ 4152728 h 5339321"/>
              <a:gd name="connsiteX6" fmla="*/ 10562944 w 10562944"/>
              <a:gd name="connsiteY6" fmla="*/ 4586833 h 5339321"/>
              <a:gd name="connsiteX7" fmla="*/ 10562944 w 10562944"/>
              <a:gd name="connsiteY7" fmla="*/ 5101997 h 5339321"/>
              <a:gd name="connsiteX8" fmla="*/ 10325620 w 10562944"/>
              <a:gd name="connsiteY8" fmla="*/ 5339321 h 5339321"/>
              <a:gd name="connsiteX9" fmla="*/ 237324 w 10562944"/>
              <a:gd name="connsiteY9" fmla="*/ 5339321 h 5339321"/>
              <a:gd name="connsiteX10" fmla="*/ 0 w 10562944"/>
              <a:gd name="connsiteY10" fmla="*/ 5101997 h 5339321"/>
              <a:gd name="connsiteX11" fmla="*/ 0 w 10562944"/>
              <a:gd name="connsiteY11" fmla="*/ 4586833 h 5339321"/>
              <a:gd name="connsiteX12" fmla="*/ 0 w 10562944"/>
              <a:gd name="connsiteY12" fmla="*/ 4152728 h 5339321"/>
              <a:gd name="connsiteX13" fmla="*/ 0 w 10562944"/>
              <a:gd name="connsiteY13" fmla="*/ 1186594 h 5339321"/>
              <a:gd name="connsiteX14" fmla="*/ 0 w 10562944"/>
              <a:gd name="connsiteY14" fmla="*/ 1186593 h 5339321"/>
              <a:gd name="connsiteX15" fmla="*/ 0 w 10562944"/>
              <a:gd name="connsiteY15" fmla="*/ 237324 h 5339321"/>
              <a:gd name="connsiteX16" fmla="*/ 237324 w 10562944"/>
              <a:gd name="connsiteY16" fmla="*/ 0 h 5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944" h="5339321">
                <a:moveTo>
                  <a:pt x="237324" y="0"/>
                </a:moveTo>
                <a:lnTo>
                  <a:pt x="10325620" y="0"/>
                </a:lnTo>
                <a:cubicBezTo>
                  <a:pt x="10456690" y="0"/>
                  <a:pt x="10562944" y="106254"/>
                  <a:pt x="10562944" y="237324"/>
                </a:cubicBezTo>
                <a:lnTo>
                  <a:pt x="10562944" y="973263"/>
                </a:lnTo>
                <a:lnTo>
                  <a:pt x="10562944" y="1186593"/>
                </a:lnTo>
                <a:lnTo>
                  <a:pt x="10562944" y="4152728"/>
                </a:lnTo>
                <a:lnTo>
                  <a:pt x="10562944" y="4586833"/>
                </a:lnTo>
                <a:lnTo>
                  <a:pt x="10562944" y="5101997"/>
                </a:lnTo>
                <a:cubicBezTo>
                  <a:pt x="10562944" y="5233067"/>
                  <a:pt x="10456690" y="5339321"/>
                  <a:pt x="10325620" y="5339321"/>
                </a:cubicBezTo>
                <a:lnTo>
                  <a:pt x="237324" y="5339321"/>
                </a:lnTo>
                <a:cubicBezTo>
                  <a:pt x="106254" y="5339321"/>
                  <a:pt x="0" y="5233067"/>
                  <a:pt x="0" y="5101997"/>
                </a:cubicBezTo>
                <a:lnTo>
                  <a:pt x="0" y="4586833"/>
                </a:lnTo>
                <a:lnTo>
                  <a:pt x="0" y="4152728"/>
                </a:lnTo>
                <a:lnTo>
                  <a:pt x="0" y="1186594"/>
                </a:lnTo>
                <a:lnTo>
                  <a:pt x="0" y="1186593"/>
                </a:lnTo>
                <a:lnTo>
                  <a:pt x="0" y="237324"/>
                </a:lnTo>
                <a:cubicBezTo>
                  <a:pt x="0" y="106254"/>
                  <a:pt x="106254" y="0"/>
                  <a:pt x="237324" y="0"/>
                </a:cubicBezTo>
                <a:close/>
              </a:path>
            </a:pathLst>
          </a:custGeom>
          <a:solidFill>
            <a:schemeClr val="bg1"/>
          </a:solidFill>
          <a:ln w="28575">
            <a:gradFill>
              <a:gsLst>
                <a:gs pos="0">
                  <a:schemeClr val="accent1"/>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4" name="矩形: 圆角 93">
            <a:extLst>
              <a:ext uri="{FF2B5EF4-FFF2-40B4-BE49-F238E27FC236}">
                <a16:creationId xmlns:a16="http://schemas.microsoft.com/office/drawing/2014/main" id="{1096B82C-6C12-9F4A-5958-9E63F32E7A5E}"/>
              </a:ext>
            </a:extLst>
          </p:cNvPr>
          <p:cNvSpPr/>
          <p:nvPr/>
        </p:nvSpPr>
        <p:spPr>
          <a:xfrm>
            <a:off x="4656000" y="1062846"/>
            <a:ext cx="2880000" cy="828000"/>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400" spc="200" dirty="0">
                <a:solidFill>
                  <a:schemeClr val="bg1"/>
                </a:solidFill>
                <a:latin typeface="汉仪雅酷黑 85W" panose="020B0904020202020204" pitchFamily="34" charset="-122"/>
                <a:ea typeface="汉仪雅酷黑 85W" panose="020B0904020202020204" pitchFamily="34" charset="-122"/>
                <a:sym typeface="思源黑体 CN Regular" panose="020B0500000000000000" pitchFamily="34" charset="-122"/>
              </a:rPr>
              <a:t>- </a:t>
            </a:r>
            <a:r>
              <a:rPr lang="zh-CN" altLang="en-US" sz="4400" spc="200" dirty="0">
                <a:solidFill>
                  <a:schemeClr val="bg1"/>
                </a:solidFill>
                <a:latin typeface="汉仪雅酷黑 85W" panose="020B0904020202020204" pitchFamily="34" charset="-122"/>
                <a:ea typeface="汉仪雅酷黑 85W" panose="020B0904020202020204" pitchFamily="34" charset="-122"/>
                <a:sym typeface="思源黑体 CN Regular" panose="020B0500000000000000" pitchFamily="34" charset="-122"/>
              </a:rPr>
              <a:t>目录 </a:t>
            </a:r>
            <a:r>
              <a:rPr lang="en-US" altLang="zh-CN" sz="4400" spc="200" dirty="0">
                <a:solidFill>
                  <a:schemeClr val="bg1"/>
                </a:solidFill>
                <a:latin typeface="汉仪雅酷黑 85W" panose="020B0904020202020204" pitchFamily="34" charset="-122"/>
                <a:ea typeface="汉仪雅酷黑 85W" panose="020B0904020202020204" pitchFamily="34" charset="-122"/>
                <a:sym typeface="思源黑体 CN Regular" panose="020B0500000000000000" pitchFamily="34" charset="-122"/>
              </a:rPr>
              <a:t>-</a:t>
            </a:r>
            <a:endParaRPr lang="zh-CN" altLang="en-US" sz="4000" spc="200" dirty="0">
              <a:solidFill>
                <a:schemeClr val="bg1"/>
              </a:solidFill>
              <a:latin typeface="汉仪雅酷黑 85W" panose="020B0904020202020204" pitchFamily="34" charset="-122"/>
              <a:ea typeface="汉仪雅酷黑 85W" panose="020B0904020202020204" pitchFamily="34" charset="-122"/>
              <a:sym typeface="思源黑体 CN Regular" panose="020B0500000000000000" pitchFamily="34" charset="-122"/>
            </a:endParaRPr>
          </a:p>
        </p:txBody>
      </p:sp>
      <p:grpSp>
        <p:nvGrpSpPr>
          <p:cNvPr id="13" name="组合 12">
            <a:extLst>
              <a:ext uri="{FF2B5EF4-FFF2-40B4-BE49-F238E27FC236}">
                <a16:creationId xmlns:a16="http://schemas.microsoft.com/office/drawing/2014/main" id="{2173BAE5-BB35-4B45-C578-C672A4B9C191}"/>
              </a:ext>
            </a:extLst>
          </p:cNvPr>
          <p:cNvGrpSpPr/>
          <p:nvPr/>
        </p:nvGrpSpPr>
        <p:grpSpPr>
          <a:xfrm>
            <a:off x="1340550" y="2870305"/>
            <a:ext cx="4673388" cy="720000"/>
            <a:chOff x="1446058" y="2712042"/>
            <a:chExt cx="4673388" cy="720000"/>
          </a:xfrm>
        </p:grpSpPr>
        <p:sp>
          <p:nvSpPr>
            <p:cNvPr id="84" name="矩形: 圆角 83">
              <a:extLst>
                <a:ext uri="{FF2B5EF4-FFF2-40B4-BE49-F238E27FC236}">
                  <a16:creationId xmlns:a16="http://schemas.microsoft.com/office/drawing/2014/main" id="{386E45CF-6D88-0FF3-6257-BB095F71C094}"/>
                </a:ext>
              </a:extLst>
            </p:cNvPr>
            <p:cNvSpPr/>
            <p:nvPr/>
          </p:nvSpPr>
          <p:spPr>
            <a:xfrm>
              <a:off x="1446058" y="2712042"/>
              <a:ext cx="720000" cy="720000"/>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spc="200" dirty="0">
                  <a:solidFill>
                    <a:schemeClr val="bg1"/>
                  </a:solidFill>
                  <a:latin typeface="+mn-ea"/>
                  <a:sym typeface="思源黑体 CN Regular" panose="020B0500000000000000" pitchFamily="34" charset="-122"/>
                </a:rPr>
                <a:t>01</a:t>
              </a:r>
              <a:endParaRPr lang="zh-CN" altLang="en-US" sz="2400" spc="200" dirty="0">
                <a:solidFill>
                  <a:schemeClr val="bg1"/>
                </a:solidFill>
                <a:latin typeface="+mn-ea"/>
                <a:sym typeface="思源黑体 CN Regular" panose="020B0500000000000000" pitchFamily="34" charset="-122"/>
              </a:endParaRPr>
            </a:p>
          </p:txBody>
        </p:sp>
        <p:sp>
          <p:nvSpPr>
            <p:cNvPr id="12" name="文本框 11">
              <a:extLst>
                <a:ext uri="{FF2B5EF4-FFF2-40B4-BE49-F238E27FC236}">
                  <a16:creationId xmlns:a16="http://schemas.microsoft.com/office/drawing/2014/main" id="{CF8FD92A-9C7C-80D7-479C-F8F530260F4E}"/>
                </a:ext>
              </a:extLst>
            </p:cNvPr>
            <p:cNvSpPr txBox="1"/>
            <p:nvPr/>
          </p:nvSpPr>
          <p:spPr>
            <a:xfrm>
              <a:off x="2241461" y="2779655"/>
              <a:ext cx="3877985"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雅酷黑 85W" panose="020B0904020202020204" pitchFamily="34" charset="-122"/>
                  <a:ea typeface="汉仪雅酷黑 85W" panose="020B0904020202020204" pitchFamily="34" charset="-122"/>
                </a:rPr>
                <a:t>触电急救的基本原则</a:t>
              </a:r>
            </a:p>
          </p:txBody>
        </p:sp>
      </p:grpSp>
      <p:grpSp>
        <p:nvGrpSpPr>
          <p:cNvPr id="14" name="组合 13">
            <a:extLst>
              <a:ext uri="{FF2B5EF4-FFF2-40B4-BE49-F238E27FC236}">
                <a16:creationId xmlns:a16="http://schemas.microsoft.com/office/drawing/2014/main" id="{E6B1CF98-FF14-5120-34C5-E578091C0246}"/>
              </a:ext>
            </a:extLst>
          </p:cNvPr>
          <p:cNvGrpSpPr/>
          <p:nvPr/>
        </p:nvGrpSpPr>
        <p:grpSpPr>
          <a:xfrm>
            <a:off x="1340550" y="4498059"/>
            <a:ext cx="4673388" cy="720000"/>
            <a:chOff x="1446058" y="2712042"/>
            <a:chExt cx="4673388" cy="720000"/>
          </a:xfrm>
        </p:grpSpPr>
        <p:sp>
          <p:nvSpPr>
            <p:cNvPr id="15" name="矩形: 圆角 14">
              <a:extLst>
                <a:ext uri="{FF2B5EF4-FFF2-40B4-BE49-F238E27FC236}">
                  <a16:creationId xmlns:a16="http://schemas.microsoft.com/office/drawing/2014/main" id="{F63F8D36-311B-2730-5B3F-AFAF66A45E27}"/>
                </a:ext>
              </a:extLst>
            </p:cNvPr>
            <p:cNvSpPr/>
            <p:nvPr/>
          </p:nvSpPr>
          <p:spPr>
            <a:xfrm>
              <a:off x="1446058" y="2712042"/>
              <a:ext cx="720000" cy="720000"/>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spc="200" dirty="0">
                  <a:solidFill>
                    <a:schemeClr val="bg1"/>
                  </a:solidFill>
                  <a:latin typeface="+mn-ea"/>
                  <a:sym typeface="思源黑体 CN Regular" panose="020B0500000000000000" pitchFamily="34" charset="-122"/>
                </a:rPr>
                <a:t>02</a:t>
              </a:r>
              <a:endParaRPr lang="zh-CN" altLang="en-US" sz="2400" spc="200" dirty="0">
                <a:solidFill>
                  <a:schemeClr val="bg1"/>
                </a:solidFill>
                <a:latin typeface="+mn-ea"/>
                <a:sym typeface="思源黑体 CN Regular" panose="020B0500000000000000" pitchFamily="34" charset="-122"/>
              </a:endParaRPr>
            </a:p>
          </p:txBody>
        </p:sp>
        <p:sp>
          <p:nvSpPr>
            <p:cNvPr id="16" name="文本框 15">
              <a:extLst>
                <a:ext uri="{FF2B5EF4-FFF2-40B4-BE49-F238E27FC236}">
                  <a16:creationId xmlns:a16="http://schemas.microsoft.com/office/drawing/2014/main" id="{7F9DEDD9-42FD-A98C-ACB6-7007B6FDFCA3}"/>
                </a:ext>
              </a:extLst>
            </p:cNvPr>
            <p:cNvSpPr txBox="1"/>
            <p:nvPr/>
          </p:nvSpPr>
          <p:spPr>
            <a:xfrm>
              <a:off x="2241461" y="2779655"/>
              <a:ext cx="3877985"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雅酷黑 85W" panose="020B0904020202020204" pitchFamily="34" charset="-122"/>
                  <a:ea typeface="汉仪雅酷黑 85W" panose="020B0904020202020204" pitchFamily="34" charset="-122"/>
                </a:rPr>
                <a:t>常见的几种触电方式</a:t>
              </a:r>
            </a:p>
          </p:txBody>
        </p:sp>
      </p:grpSp>
      <p:grpSp>
        <p:nvGrpSpPr>
          <p:cNvPr id="17" name="组合 16">
            <a:extLst>
              <a:ext uri="{FF2B5EF4-FFF2-40B4-BE49-F238E27FC236}">
                <a16:creationId xmlns:a16="http://schemas.microsoft.com/office/drawing/2014/main" id="{2B68A421-AA76-0642-D91F-BD2274845CEC}"/>
              </a:ext>
            </a:extLst>
          </p:cNvPr>
          <p:cNvGrpSpPr/>
          <p:nvPr/>
        </p:nvGrpSpPr>
        <p:grpSpPr>
          <a:xfrm>
            <a:off x="6612181" y="2870305"/>
            <a:ext cx="3852650" cy="720000"/>
            <a:chOff x="1446058" y="2712042"/>
            <a:chExt cx="3852650" cy="720000"/>
          </a:xfrm>
        </p:grpSpPr>
        <p:sp>
          <p:nvSpPr>
            <p:cNvPr id="18" name="矩形: 圆角 17">
              <a:extLst>
                <a:ext uri="{FF2B5EF4-FFF2-40B4-BE49-F238E27FC236}">
                  <a16:creationId xmlns:a16="http://schemas.microsoft.com/office/drawing/2014/main" id="{D0FE2F83-B010-9847-8522-891FF201ADF8}"/>
                </a:ext>
              </a:extLst>
            </p:cNvPr>
            <p:cNvSpPr/>
            <p:nvPr/>
          </p:nvSpPr>
          <p:spPr>
            <a:xfrm>
              <a:off x="1446058" y="2712042"/>
              <a:ext cx="720000" cy="720000"/>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spc="200" dirty="0">
                  <a:solidFill>
                    <a:schemeClr val="bg1"/>
                  </a:solidFill>
                  <a:latin typeface="+mn-ea"/>
                  <a:sym typeface="思源黑体 CN Regular" panose="020B0500000000000000" pitchFamily="34" charset="-122"/>
                </a:rPr>
                <a:t>03</a:t>
              </a:r>
              <a:endParaRPr lang="zh-CN" altLang="en-US" sz="2400" spc="200" dirty="0">
                <a:solidFill>
                  <a:schemeClr val="bg1"/>
                </a:solidFill>
                <a:latin typeface="+mn-ea"/>
                <a:sym typeface="思源黑体 CN Regular" panose="020B0500000000000000" pitchFamily="34" charset="-122"/>
              </a:endParaRPr>
            </a:p>
          </p:txBody>
        </p:sp>
        <p:sp>
          <p:nvSpPr>
            <p:cNvPr id="19" name="文本框 18">
              <a:extLst>
                <a:ext uri="{FF2B5EF4-FFF2-40B4-BE49-F238E27FC236}">
                  <a16:creationId xmlns:a16="http://schemas.microsoft.com/office/drawing/2014/main" id="{C407BB11-D8FF-541D-2CF0-B3BBE5CFBF47}"/>
                </a:ext>
              </a:extLst>
            </p:cNvPr>
            <p:cNvSpPr txBox="1"/>
            <p:nvPr/>
          </p:nvSpPr>
          <p:spPr>
            <a:xfrm>
              <a:off x="2241461" y="2779655"/>
              <a:ext cx="3057247"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雅酷黑 85W" panose="020B0904020202020204" pitchFamily="34" charset="-122"/>
                  <a:ea typeface="汉仪雅酷黑 85W" panose="020B0904020202020204" pitchFamily="34" charset="-122"/>
                </a:rPr>
                <a:t>脱离电源的方法</a:t>
              </a:r>
            </a:p>
          </p:txBody>
        </p:sp>
      </p:grpSp>
      <p:grpSp>
        <p:nvGrpSpPr>
          <p:cNvPr id="20" name="组合 19">
            <a:extLst>
              <a:ext uri="{FF2B5EF4-FFF2-40B4-BE49-F238E27FC236}">
                <a16:creationId xmlns:a16="http://schemas.microsoft.com/office/drawing/2014/main" id="{EE39990A-1C17-7FF9-7B26-99D55A49B1D3}"/>
              </a:ext>
            </a:extLst>
          </p:cNvPr>
          <p:cNvGrpSpPr/>
          <p:nvPr/>
        </p:nvGrpSpPr>
        <p:grpSpPr>
          <a:xfrm>
            <a:off x="6612181" y="4498059"/>
            <a:ext cx="4673388" cy="720000"/>
            <a:chOff x="1446058" y="2712042"/>
            <a:chExt cx="4673388" cy="720000"/>
          </a:xfrm>
        </p:grpSpPr>
        <p:sp>
          <p:nvSpPr>
            <p:cNvPr id="21" name="矩形: 圆角 20">
              <a:extLst>
                <a:ext uri="{FF2B5EF4-FFF2-40B4-BE49-F238E27FC236}">
                  <a16:creationId xmlns:a16="http://schemas.microsoft.com/office/drawing/2014/main" id="{895FE145-BE63-F66C-7C61-EBA56115D845}"/>
                </a:ext>
              </a:extLst>
            </p:cNvPr>
            <p:cNvSpPr/>
            <p:nvPr/>
          </p:nvSpPr>
          <p:spPr>
            <a:xfrm>
              <a:off x="1446058" y="2712042"/>
              <a:ext cx="720000" cy="720000"/>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spc="200" dirty="0">
                  <a:solidFill>
                    <a:schemeClr val="bg1"/>
                  </a:solidFill>
                  <a:latin typeface="+mn-ea"/>
                  <a:sym typeface="思源黑体 CN Regular" panose="020B0500000000000000" pitchFamily="34" charset="-122"/>
                </a:rPr>
                <a:t>04</a:t>
              </a:r>
              <a:endParaRPr lang="zh-CN" altLang="en-US" sz="2400" spc="200" dirty="0">
                <a:solidFill>
                  <a:schemeClr val="bg1"/>
                </a:solidFill>
                <a:latin typeface="+mn-ea"/>
                <a:sym typeface="思源黑体 CN Regular" panose="020B0500000000000000" pitchFamily="34" charset="-122"/>
              </a:endParaRPr>
            </a:p>
          </p:txBody>
        </p:sp>
        <p:sp>
          <p:nvSpPr>
            <p:cNvPr id="22" name="文本框 21">
              <a:extLst>
                <a:ext uri="{FF2B5EF4-FFF2-40B4-BE49-F238E27FC236}">
                  <a16:creationId xmlns:a16="http://schemas.microsoft.com/office/drawing/2014/main" id="{CD717137-2510-32A3-BB1D-FF451D28E1FE}"/>
                </a:ext>
              </a:extLst>
            </p:cNvPr>
            <p:cNvSpPr txBox="1"/>
            <p:nvPr/>
          </p:nvSpPr>
          <p:spPr>
            <a:xfrm>
              <a:off x="2241461" y="2779655"/>
              <a:ext cx="3877985" cy="584775"/>
            </a:xfrm>
            <a:prstGeom prst="rect">
              <a:avLst/>
            </a:prstGeom>
            <a:noFill/>
          </p:spPr>
          <p:txBody>
            <a:bodyPr wrap="none" rtlCol="0">
              <a:spAutoFit/>
            </a:bodyPr>
            <a:lstStyle/>
            <a:p>
              <a:r>
                <a:rPr lang="zh-CN" altLang="en-US" sz="3200" dirty="0">
                  <a:solidFill>
                    <a:schemeClr val="tx1">
                      <a:lumMod val="85000"/>
                      <a:lumOff val="15000"/>
                    </a:schemeClr>
                  </a:solidFill>
                  <a:latin typeface="汉仪雅酷黑 85W" panose="020B0904020202020204" pitchFamily="34" charset="-122"/>
                  <a:ea typeface="汉仪雅酷黑 85W" panose="020B0904020202020204" pitchFamily="34" charset="-122"/>
                </a:rPr>
                <a:t>心肺复苏人工急救法</a:t>
              </a:r>
            </a:p>
          </p:txBody>
        </p:sp>
      </p:grpSp>
      <p:pic>
        <p:nvPicPr>
          <p:cNvPr id="25" name="图片 24" descr="卡通人物&#10;&#10;低可信度描述已自动生成">
            <a:extLst>
              <a:ext uri="{FF2B5EF4-FFF2-40B4-BE49-F238E27FC236}">
                <a16:creationId xmlns:a16="http://schemas.microsoft.com/office/drawing/2014/main" id="{3574643F-C14E-36C2-DA70-6653C8C90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934196"/>
            <a:ext cx="2356076" cy="1923804"/>
          </a:xfrm>
          <a:prstGeom prst="rect">
            <a:avLst/>
          </a:prstGeom>
        </p:spPr>
      </p:pic>
      <p:pic>
        <p:nvPicPr>
          <p:cNvPr id="27" name="图片 26" descr="背景图案&#10;&#10;描述已自动生成">
            <a:extLst>
              <a:ext uri="{FF2B5EF4-FFF2-40B4-BE49-F238E27FC236}">
                <a16:creationId xmlns:a16="http://schemas.microsoft.com/office/drawing/2014/main" id="{911B883C-47AB-0116-EC80-E50DF306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34" y="0"/>
            <a:ext cx="1416466" cy="1923412"/>
          </a:xfrm>
          <a:prstGeom prst="rect">
            <a:avLst/>
          </a:prstGeom>
        </p:spPr>
      </p:pic>
    </p:spTree>
    <p:extLst>
      <p:ext uri="{BB962C8B-B14F-4D97-AF65-F5344CB8AC3E}">
        <p14:creationId xmlns:p14="http://schemas.microsoft.com/office/powerpoint/2010/main" val="138172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02288D4F-BBDE-B758-86DB-D4850CBCCC90}"/>
              </a:ext>
            </a:extLst>
          </p:cNvPr>
          <p:cNvGrpSpPr/>
          <p:nvPr/>
        </p:nvGrpSpPr>
        <p:grpSpPr>
          <a:xfrm>
            <a:off x="1768928" y="3151414"/>
            <a:ext cx="5292725" cy="2748642"/>
            <a:chOff x="1768928" y="3151414"/>
            <a:chExt cx="5292725" cy="2748642"/>
          </a:xfrm>
        </p:grpSpPr>
        <p:sp>
          <p:nvSpPr>
            <p:cNvPr id="10" name="任意多边形: 形状 9">
              <a:extLst>
                <a:ext uri="{FF2B5EF4-FFF2-40B4-BE49-F238E27FC236}">
                  <a16:creationId xmlns:a16="http://schemas.microsoft.com/office/drawing/2014/main" id="{3D7DA89D-BCE7-928B-5246-2D43AB0C1E0B}"/>
                </a:ext>
              </a:extLst>
            </p:cNvPr>
            <p:cNvSpPr/>
            <p:nvPr/>
          </p:nvSpPr>
          <p:spPr>
            <a:xfrm>
              <a:off x="1768928" y="3151414"/>
              <a:ext cx="5292725" cy="274864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矩形 3">
              <a:extLst>
                <a:ext uri="{FF2B5EF4-FFF2-40B4-BE49-F238E27FC236}">
                  <a16:creationId xmlns:a16="http://schemas.microsoft.com/office/drawing/2014/main" id="{5777ED10-33B6-81A3-0E89-E2F528D0B5A9}"/>
                </a:ext>
              </a:extLst>
            </p:cNvPr>
            <p:cNvSpPr/>
            <p:nvPr/>
          </p:nvSpPr>
          <p:spPr>
            <a:xfrm>
              <a:off x="2024833" y="3452579"/>
              <a:ext cx="4784181" cy="1676293"/>
            </a:xfrm>
            <a:prstGeom prst="rect">
              <a:avLst/>
            </a:prstGeom>
          </p:spPr>
          <p:txBody>
            <a:bodyPr wrap="square">
              <a:spAutoFit/>
            </a:bodyPr>
            <a:lstStyle/>
            <a:p>
              <a:pPr lvl="0" algn="just">
                <a:lnSpc>
                  <a:spcPct val="200000"/>
                </a:lnSpc>
                <a:buClrTx/>
                <a:buSzTx/>
                <a:buFont typeface="Wingdings" panose="05000000000000000000" pitchFamily="2" charset="2"/>
              </a:pP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意识丧失:呼叫、刺激人中，合谷穴无反应。</a:t>
              </a:r>
            </a:p>
            <a:p>
              <a:pPr lvl="0" algn="just">
                <a:lnSpc>
                  <a:spcPct val="200000"/>
                </a:lnSpc>
                <a:buClrTx/>
                <a:buSzTx/>
                <a:buFont typeface="Wingdings" panose="05000000000000000000" pitchFamily="2" charset="2"/>
              </a:pP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瞳孔散大:瞳孔直径大于6mm,提示心跳停止大于45~60秒</a:t>
              </a:r>
            </a:p>
          </p:txBody>
        </p:sp>
      </p:grpSp>
      <p:sp>
        <p:nvSpPr>
          <p:cNvPr id="5" name="文本框 4">
            <a:extLst>
              <a:ext uri="{FF2B5EF4-FFF2-40B4-BE49-F238E27FC236}">
                <a16:creationId xmlns:a16="http://schemas.microsoft.com/office/drawing/2014/main" id="{D5B6405C-B37E-D167-1437-FFE3B7EECB26}"/>
              </a:ext>
            </a:extLst>
          </p:cNvPr>
          <p:cNvSpPr txBox="1"/>
          <p:nvPr/>
        </p:nvSpPr>
        <p:spPr>
          <a:xfrm>
            <a:off x="2055826" y="2182203"/>
            <a:ext cx="1634432"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一、判断</a:t>
            </a:r>
          </a:p>
        </p:txBody>
      </p:sp>
      <p:sp>
        <p:nvSpPr>
          <p:cNvPr id="6" name="文本框 5">
            <a:extLst>
              <a:ext uri="{FF2B5EF4-FFF2-40B4-BE49-F238E27FC236}">
                <a16:creationId xmlns:a16="http://schemas.microsoft.com/office/drawing/2014/main" id="{0579C723-8788-44CC-08BE-75920B91BA56}"/>
              </a:ext>
            </a:extLst>
          </p:cNvPr>
          <p:cNvSpPr txBox="1"/>
          <p:nvPr/>
        </p:nvSpPr>
        <p:spPr>
          <a:xfrm>
            <a:off x="3756897" y="2182203"/>
            <a:ext cx="2692887"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en-US" altLang="zh-CN"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1</a:t>
            </a: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、判断意识</a:t>
            </a:r>
          </a:p>
        </p:txBody>
      </p:sp>
      <p:pic>
        <p:nvPicPr>
          <p:cNvPr id="12" name="图片 11" descr="卡通人物&#10;&#10;描述已自动生成">
            <a:extLst>
              <a:ext uri="{FF2B5EF4-FFF2-40B4-BE49-F238E27FC236}">
                <a16:creationId xmlns:a16="http://schemas.microsoft.com/office/drawing/2014/main" id="{D1F29F8D-CB38-180D-5122-FEDE1244B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653" y="1931483"/>
            <a:ext cx="4310659" cy="4310659"/>
          </a:xfrm>
          <a:prstGeom prst="rect">
            <a:avLst/>
          </a:prstGeom>
        </p:spPr>
      </p:pic>
      <p:sp>
        <p:nvSpPr>
          <p:cNvPr id="14" name="文本框 13">
            <a:extLst>
              <a:ext uri="{FF2B5EF4-FFF2-40B4-BE49-F238E27FC236}">
                <a16:creationId xmlns:a16="http://schemas.microsoft.com/office/drawing/2014/main" id="{96A2A810-48B7-400D-87F3-5EFDAF84DBF8}"/>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947715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60D60F79-C77A-9419-DC75-8C9D302590F0}"/>
              </a:ext>
            </a:extLst>
          </p:cNvPr>
          <p:cNvGrpSpPr/>
          <p:nvPr/>
        </p:nvGrpSpPr>
        <p:grpSpPr>
          <a:xfrm>
            <a:off x="5355630" y="2857500"/>
            <a:ext cx="5292725" cy="2748642"/>
            <a:chOff x="1768928" y="3151414"/>
            <a:chExt cx="5292725" cy="2748642"/>
          </a:xfrm>
        </p:grpSpPr>
        <p:sp>
          <p:nvSpPr>
            <p:cNvPr id="10" name="任意多边形: 形状 9">
              <a:extLst>
                <a:ext uri="{FF2B5EF4-FFF2-40B4-BE49-F238E27FC236}">
                  <a16:creationId xmlns:a16="http://schemas.microsoft.com/office/drawing/2014/main" id="{A37C056E-59BE-748C-5027-27C980810D5B}"/>
                </a:ext>
              </a:extLst>
            </p:cNvPr>
            <p:cNvSpPr/>
            <p:nvPr/>
          </p:nvSpPr>
          <p:spPr>
            <a:xfrm>
              <a:off x="1768928" y="3151414"/>
              <a:ext cx="5292725" cy="274864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a:extLst>
                <a:ext uri="{FF2B5EF4-FFF2-40B4-BE49-F238E27FC236}">
                  <a16:creationId xmlns:a16="http://schemas.microsoft.com/office/drawing/2014/main" id="{ED676738-9541-5922-3592-74F9284D633B}"/>
                </a:ext>
              </a:extLst>
            </p:cNvPr>
            <p:cNvSpPr/>
            <p:nvPr/>
          </p:nvSpPr>
          <p:spPr>
            <a:xfrm>
              <a:off x="2024833" y="3452579"/>
              <a:ext cx="4784181" cy="2168735"/>
            </a:xfrm>
            <a:prstGeom prst="rect">
              <a:avLst/>
            </a:prstGeom>
          </p:spPr>
          <p:txBody>
            <a:bodyPr wrap="square">
              <a:spAutoFit/>
            </a:bodyPr>
            <a:lstStyle/>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将耳贴近触电人的口和鼻，头部偏向触电人胸部。 </a:t>
              </a:r>
              <a:endPar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a:p>
              <a:pPr lvl="0" algn="just">
                <a:lnSpc>
                  <a:spcPct val="200000"/>
                </a:lnSpc>
                <a:buClrTx/>
                <a:buSzTx/>
                <a:buFont typeface="Wingdings" panose="05000000000000000000" pitchFamily="2" charset="2"/>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① 看：胸部有无起伏 </a:t>
              </a:r>
            </a:p>
            <a:p>
              <a:pPr lvl="0" algn="just">
                <a:lnSpc>
                  <a:spcPct val="200000"/>
                </a:lnSpc>
                <a:buClrTx/>
                <a:buSzTx/>
                <a:buFont typeface="Wingdings" panose="05000000000000000000" pitchFamily="2" charset="2"/>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② 听：有无呼气声 </a:t>
              </a:r>
            </a:p>
            <a:p>
              <a:pPr lvl="0" algn="just">
                <a:lnSpc>
                  <a:spcPct val="200000"/>
                </a:lnSpc>
                <a:buClrTx/>
                <a:buSzTx/>
                <a:buFont typeface="Wingdings" panose="05000000000000000000" pitchFamily="2" charset="2"/>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③ 感：有无气体排出 </a:t>
              </a:r>
            </a:p>
          </p:txBody>
        </p:sp>
      </p:grpSp>
      <p:sp>
        <p:nvSpPr>
          <p:cNvPr id="12" name="文本框 11">
            <a:extLst>
              <a:ext uri="{FF2B5EF4-FFF2-40B4-BE49-F238E27FC236}">
                <a16:creationId xmlns:a16="http://schemas.microsoft.com/office/drawing/2014/main" id="{BB657560-E1FE-C3F8-54F9-1E90716E839E}"/>
              </a:ext>
            </a:extLst>
          </p:cNvPr>
          <p:cNvSpPr txBox="1"/>
          <p:nvPr/>
        </p:nvSpPr>
        <p:spPr>
          <a:xfrm>
            <a:off x="5642528" y="1888289"/>
            <a:ext cx="1634432"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一、判断</a:t>
            </a:r>
          </a:p>
        </p:txBody>
      </p:sp>
      <p:sp>
        <p:nvSpPr>
          <p:cNvPr id="13" name="文本框 12">
            <a:extLst>
              <a:ext uri="{FF2B5EF4-FFF2-40B4-BE49-F238E27FC236}">
                <a16:creationId xmlns:a16="http://schemas.microsoft.com/office/drawing/2014/main" id="{87B7E871-6D0D-7DDC-EDD1-65BA2483F32E}"/>
              </a:ext>
            </a:extLst>
          </p:cNvPr>
          <p:cNvSpPr txBox="1"/>
          <p:nvPr/>
        </p:nvSpPr>
        <p:spPr>
          <a:xfrm>
            <a:off x="7343599" y="1888289"/>
            <a:ext cx="2692887"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en-US" altLang="zh-CN"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2</a:t>
            </a: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、判断呼吸</a:t>
            </a:r>
          </a:p>
        </p:txBody>
      </p:sp>
      <p:pic>
        <p:nvPicPr>
          <p:cNvPr id="14" name="图片 13">
            <a:extLst>
              <a:ext uri="{FF2B5EF4-FFF2-40B4-BE49-F238E27FC236}">
                <a16:creationId xmlns:a16="http://schemas.microsoft.com/office/drawing/2014/main" id="{FF4B2574-129D-2C0C-C568-E6474DAB44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31119" y="2428289"/>
            <a:ext cx="3585254" cy="3585254"/>
          </a:xfrm>
          <a:prstGeom prst="rect">
            <a:avLst/>
          </a:prstGeom>
        </p:spPr>
      </p:pic>
      <p:sp>
        <p:nvSpPr>
          <p:cNvPr id="15" name="文本框 14">
            <a:extLst>
              <a:ext uri="{FF2B5EF4-FFF2-40B4-BE49-F238E27FC236}">
                <a16:creationId xmlns:a16="http://schemas.microsoft.com/office/drawing/2014/main" id="{4A2A93EB-3FF9-8494-6CD7-28697C7E96D7}"/>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4011555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FB386DA4-09BC-0B7C-40BE-19DDB17282A5}"/>
              </a:ext>
            </a:extLst>
          </p:cNvPr>
          <p:cNvGrpSpPr/>
          <p:nvPr/>
        </p:nvGrpSpPr>
        <p:grpSpPr>
          <a:xfrm>
            <a:off x="1768928" y="2743199"/>
            <a:ext cx="5292725" cy="3298372"/>
            <a:chOff x="1768928" y="3151414"/>
            <a:chExt cx="5292725" cy="3298372"/>
          </a:xfrm>
        </p:grpSpPr>
        <p:sp>
          <p:nvSpPr>
            <p:cNvPr id="12" name="任意多边形: 形状 11">
              <a:extLst>
                <a:ext uri="{FF2B5EF4-FFF2-40B4-BE49-F238E27FC236}">
                  <a16:creationId xmlns:a16="http://schemas.microsoft.com/office/drawing/2014/main" id="{58D776B2-B4F6-8145-D044-F8258B4056D5}"/>
                </a:ext>
              </a:extLst>
            </p:cNvPr>
            <p:cNvSpPr/>
            <p:nvPr/>
          </p:nvSpPr>
          <p:spPr>
            <a:xfrm>
              <a:off x="1768928" y="3151414"/>
              <a:ext cx="5292725" cy="329837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12">
              <a:extLst>
                <a:ext uri="{FF2B5EF4-FFF2-40B4-BE49-F238E27FC236}">
                  <a16:creationId xmlns:a16="http://schemas.microsoft.com/office/drawing/2014/main" id="{309F6FC9-34FD-12AA-DCA5-688C6E28F95E}"/>
                </a:ext>
              </a:extLst>
            </p:cNvPr>
            <p:cNvSpPr/>
            <p:nvPr/>
          </p:nvSpPr>
          <p:spPr>
            <a:xfrm>
              <a:off x="2024833" y="3240307"/>
              <a:ext cx="4784181" cy="3030510"/>
            </a:xfrm>
            <a:prstGeom prst="rect">
              <a:avLst/>
            </a:prstGeom>
          </p:spPr>
          <p:txBody>
            <a:bodyPr wrap="square">
              <a:spAutoFit/>
            </a:bodyPr>
            <a:lstStyle/>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触摸颈动脉搏动</a:t>
              </a:r>
              <a:endPar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①不能用力过大，防止推移颈动脉</a:t>
              </a:r>
            </a:p>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②不能同时触摸两侧颈动脉，防止头部供血中断。</a:t>
              </a:r>
            </a:p>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③不要压迫气管，造成呼吸道阻塞</a:t>
              </a:r>
            </a:p>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④检查时间不要超过</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10S</a:t>
              </a: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p>
            <a:p>
              <a:pPr lvl="0" algn="just">
                <a:lnSpc>
                  <a:spcPct val="200000"/>
                </a:lnSpc>
                <a:buClrTx/>
                <a:buSzTx/>
                <a:buFont typeface="Wingdings" panose="05000000000000000000" pitchFamily="2" charset="2"/>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⑤要避免触摸位置错误或触摸感觉错误。</a:t>
              </a:r>
            </a:p>
          </p:txBody>
        </p:sp>
      </p:grpSp>
      <p:sp>
        <p:nvSpPr>
          <p:cNvPr id="14" name="文本框 13">
            <a:extLst>
              <a:ext uri="{FF2B5EF4-FFF2-40B4-BE49-F238E27FC236}">
                <a16:creationId xmlns:a16="http://schemas.microsoft.com/office/drawing/2014/main" id="{461B1368-7105-B622-4F66-F7E1FB7B4D22}"/>
              </a:ext>
            </a:extLst>
          </p:cNvPr>
          <p:cNvSpPr txBox="1"/>
          <p:nvPr/>
        </p:nvSpPr>
        <p:spPr>
          <a:xfrm>
            <a:off x="2055826" y="1773988"/>
            <a:ext cx="1634432"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一、判断</a:t>
            </a:r>
          </a:p>
        </p:txBody>
      </p:sp>
      <p:sp>
        <p:nvSpPr>
          <p:cNvPr id="15" name="文本框 14">
            <a:extLst>
              <a:ext uri="{FF2B5EF4-FFF2-40B4-BE49-F238E27FC236}">
                <a16:creationId xmlns:a16="http://schemas.microsoft.com/office/drawing/2014/main" id="{6EFA251F-F42E-5F1E-1CC9-9027D3B6E30D}"/>
              </a:ext>
            </a:extLst>
          </p:cNvPr>
          <p:cNvSpPr txBox="1"/>
          <p:nvPr/>
        </p:nvSpPr>
        <p:spPr>
          <a:xfrm>
            <a:off x="3756897" y="1773988"/>
            <a:ext cx="2692887"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en-US" altLang="zh-CN"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3</a:t>
            </a: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、判断心跳</a:t>
            </a:r>
          </a:p>
        </p:txBody>
      </p:sp>
      <p:pic>
        <p:nvPicPr>
          <p:cNvPr id="16" name="图片 15">
            <a:extLst>
              <a:ext uri="{FF2B5EF4-FFF2-40B4-BE49-F238E27FC236}">
                <a16:creationId xmlns:a16="http://schemas.microsoft.com/office/drawing/2014/main" id="{F2276131-170E-FB64-E1C1-936D599C82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61654" y="2314666"/>
            <a:ext cx="3927476" cy="3927476"/>
          </a:xfrm>
          <a:prstGeom prst="rect">
            <a:avLst/>
          </a:prstGeom>
        </p:spPr>
      </p:pic>
      <p:sp>
        <p:nvSpPr>
          <p:cNvPr id="17" name="文本框 16">
            <a:extLst>
              <a:ext uri="{FF2B5EF4-FFF2-40B4-BE49-F238E27FC236}">
                <a16:creationId xmlns:a16="http://schemas.microsoft.com/office/drawing/2014/main" id="{DB9661A2-3CC6-A134-0401-51F14072F966}"/>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175355455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2C74AE8-A7CE-559B-FD6D-0DA4CC692597}"/>
              </a:ext>
            </a:extLst>
          </p:cNvPr>
          <p:cNvSpPr txBox="1"/>
          <p:nvPr/>
        </p:nvSpPr>
        <p:spPr>
          <a:xfrm>
            <a:off x="1903286" y="2220050"/>
            <a:ext cx="1634432"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二、体位</a:t>
            </a:r>
          </a:p>
        </p:txBody>
      </p:sp>
      <p:grpSp>
        <p:nvGrpSpPr>
          <p:cNvPr id="10" name="组合 9">
            <a:extLst>
              <a:ext uri="{FF2B5EF4-FFF2-40B4-BE49-F238E27FC236}">
                <a16:creationId xmlns:a16="http://schemas.microsoft.com/office/drawing/2014/main" id="{B742FB92-64F9-8A7D-9104-7684F423E548}"/>
              </a:ext>
            </a:extLst>
          </p:cNvPr>
          <p:cNvGrpSpPr/>
          <p:nvPr/>
        </p:nvGrpSpPr>
        <p:grpSpPr>
          <a:xfrm>
            <a:off x="1903286" y="3053442"/>
            <a:ext cx="6021514" cy="2422072"/>
            <a:chOff x="1903286" y="3053442"/>
            <a:chExt cx="6021514" cy="2422072"/>
          </a:xfrm>
        </p:grpSpPr>
        <p:sp>
          <p:nvSpPr>
            <p:cNvPr id="6" name="矩形 5">
              <a:extLst>
                <a:ext uri="{FF2B5EF4-FFF2-40B4-BE49-F238E27FC236}">
                  <a16:creationId xmlns:a16="http://schemas.microsoft.com/office/drawing/2014/main" id="{49FB9B02-7D51-18B2-28B2-245F77A6A165}"/>
                </a:ext>
              </a:extLst>
            </p:cNvPr>
            <p:cNvSpPr/>
            <p:nvPr/>
          </p:nvSpPr>
          <p:spPr>
            <a:xfrm>
              <a:off x="1903286" y="3053442"/>
              <a:ext cx="5869114" cy="2269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3E1CA35-882F-E330-2A2B-108B3AE6246A}"/>
                </a:ext>
              </a:extLst>
            </p:cNvPr>
            <p:cNvSpPr/>
            <p:nvPr/>
          </p:nvSpPr>
          <p:spPr>
            <a:xfrm>
              <a:off x="2055686" y="3205842"/>
              <a:ext cx="5869114" cy="2269672"/>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25F939E-26D5-D85A-9056-24224671DC95}"/>
                </a:ext>
              </a:extLst>
            </p:cNvPr>
            <p:cNvSpPr/>
            <p:nvPr/>
          </p:nvSpPr>
          <p:spPr>
            <a:xfrm>
              <a:off x="2419432" y="3406268"/>
              <a:ext cx="5157026" cy="1122295"/>
            </a:xfrm>
            <a:prstGeom prst="rect">
              <a:avLst/>
            </a:prstGeom>
          </p:spPr>
          <p:txBody>
            <a:bodyPr wrap="square">
              <a:spAutoFit/>
            </a:bodyPr>
            <a:lstStyle/>
            <a:p>
              <a:pPr lvl="0" algn="just">
                <a:lnSpc>
                  <a:spcPct val="200000"/>
                </a:lnSpc>
                <a:buClrTx/>
                <a:buSzTx/>
                <a:buFont typeface="Wingdings" panose="05000000000000000000" pitchFamily="2" charset="2"/>
              </a:pP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放好体位：使患者仰卧在坚固的平（地）面上，将双上肢放置身体两侧 </a:t>
              </a:r>
            </a:p>
          </p:txBody>
        </p:sp>
      </p:grpSp>
      <p:pic>
        <p:nvPicPr>
          <p:cNvPr id="9" name="图片 8" descr="卡通人物&#10;&#10;描述已自动生成">
            <a:extLst>
              <a:ext uri="{FF2B5EF4-FFF2-40B4-BE49-F238E27FC236}">
                <a16:creationId xmlns:a16="http://schemas.microsoft.com/office/drawing/2014/main" id="{414AD73D-BF5A-F229-82A9-C205FD80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386" y="2103233"/>
            <a:ext cx="3728363" cy="3728363"/>
          </a:xfrm>
          <a:prstGeom prst="rect">
            <a:avLst/>
          </a:prstGeom>
        </p:spPr>
      </p:pic>
      <p:sp>
        <p:nvSpPr>
          <p:cNvPr id="11" name="文本框 10">
            <a:extLst>
              <a:ext uri="{FF2B5EF4-FFF2-40B4-BE49-F238E27FC236}">
                <a16:creationId xmlns:a16="http://schemas.microsoft.com/office/drawing/2014/main" id="{0594BC5F-759E-0AF9-A67E-822C2D969E37}"/>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3271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AC4C204-8AC9-108E-B3F2-FA8F38B407E8}"/>
              </a:ext>
            </a:extLst>
          </p:cNvPr>
          <p:cNvSpPr txBox="1"/>
          <p:nvPr/>
        </p:nvSpPr>
        <p:spPr>
          <a:xfrm>
            <a:off x="1337368" y="1773986"/>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三、急救</a:t>
            </a:r>
          </a:p>
        </p:txBody>
      </p:sp>
      <p:grpSp>
        <p:nvGrpSpPr>
          <p:cNvPr id="9" name="组合 8">
            <a:extLst>
              <a:ext uri="{FF2B5EF4-FFF2-40B4-BE49-F238E27FC236}">
                <a16:creationId xmlns:a16="http://schemas.microsoft.com/office/drawing/2014/main" id="{72217E02-8472-581B-4E6A-E5DB76DD85DD}"/>
              </a:ext>
            </a:extLst>
          </p:cNvPr>
          <p:cNvGrpSpPr/>
          <p:nvPr/>
        </p:nvGrpSpPr>
        <p:grpSpPr>
          <a:xfrm>
            <a:off x="1354301" y="2758757"/>
            <a:ext cx="3096387" cy="3096387"/>
            <a:chOff x="-2119675" y="1868947"/>
            <a:chExt cx="2484276" cy="2484276"/>
          </a:xfrm>
        </p:grpSpPr>
        <p:sp>
          <p:nvSpPr>
            <p:cNvPr id="10" name="椭圆 9">
              <a:extLst>
                <a:ext uri="{FF2B5EF4-FFF2-40B4-BE49-F238E27FC236}">
                  <a16:creationId xmlns:a16="http://schemas.microsoft.com/office/drawing/2014/main" id="{B951940A-EC52-FA77-9E07-1B39B8F8AB8A}"/>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400" kern="0" dirty="0">
                <a:solidFill>
                  <a:schemeClr val="bg1"/>
                </a:solidFill>
                <a:latin typeface="+mj-ea"/>
                <a:ea typeface="+mj-ea"/>
                <a:cs typeface="+mn-ea"/>
                <a:sym typeface="Arial" panose="020B0604020202020204" pitchFamily="34" charset="0"/>
              </a:endParaRPr>
            </a:p>
          </p:txBody>
        </p:sp>
        <p:sp>
          <p:nvSpPr>
            <p:cNvPr id="11" name="椭圆 10">
              <a:extLst>
                <a:ext uri="{FF2B5EF4-FFF2-40B4-BE49-F238E27FC236}">
                  <a16:creationId xmlns:a16="http://schemas.microsoft.com/office/drawing/2014/main" id="{296F8B56-A49F-9016-86A8-7C49E7DCDDFC}"/>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3600" dirty="0">
                  <a:solidFill>
                    <a:schemeClr val="bg1"/>
                  </a:solidFill>
                  <a:latin typeface="+mj-ea"/>
                  <a:ea typeface="+mj-ea"/>
                  <a:cs typeface="阿里巴巴普惠体" panose="00020600040101010101" charset="-122"/>
                  <a:sym typeface="+mn-ea"/>
                </a:rPr>
                <a:t>畅通</a:t>
              </a:r>
              <a:endParaRPr lang="en-US" altLang="zh-CN" sz="3600" dirty="0">
                <a:solidFill>
                  <a:schemeClr val="bg1"/>
                </a:solidFill>
                <a:latin typeface="+mj-ea"/>
                <a:ea typeface="+mj-ea"/>
                <a:cs typeface="阿里巴巴普惠体" panose="00020600040101010101" charset="-122"/>
                <a:sym typeface="+mn-ea"/>
              </a:endParaRPr>
            </a:p>
            <a:p>
              <a:pPr algn="ctr"/>
              <a:r>
                <a:rPr lang="zh-CN" altLang="en-US" sz="3600" dirty="0">
                  <a:solidFill>
                    <a:schemeClr val="bg1"/>
                  </a:solidFill>
                  <a:latin typeface="+mj-ea"/>
                  <a:ea typeface="+mj-ea"/>
                  <a:cs typeface="阿里巴巴普惠体" panose="00020600040101010101" charset="-122"/>
                  <a:sym typeface="+mn-ea"/>
                </a:rPr>
                <a:t>气道</a:t>
              </a:r>
            </a:p>
          </p:txBody>
        </p:sp>
      </p:grpSp>
      <p:grpSp>
        <p:nvGrpSpPr>
          <p:cNvPr id="12" name="组合 11">
            <a:extLst>
              <a:ext uri="{FF2B5EF4-FFF2-40B4-BE49-F238E27FC236}">
                <a16:creationId xmlns:a16="http://schemas.microsoft.com/office/drawing/2014/main" id="{3C03791E-3DC8-20BF-3A36-247CBC09183F}"/>
              </a:ext>
            </a:extLst>
          </p:cNvPr>
          <p:cNvGrpSpPr/>
          <p:nvPr/>
        </p:nvGrpSpPr>
        <p:grpSpPr>
          <a:xfrm>
            <a:off x="4373285" y="2758757"/>
            <a:ext cx="3096387" cy="3096387"/>
            <a:chOff x="-2119675" y="1868947"/>
            <a:chExt cx="2484276" cy="2484276"/>
          </a:xfrm>
        </p:grpSpPr>
        <p:sp>
          <p:nvSpPr>
            <p:cNvPr id="13" name="椭圆 12">
              <a:extLst>
                <a:ext uri="{FF2B5EF4-FFF2-40B4-BE49-F238E27FC236}">
                  <a16:creationId xmlns:a16="http://schemas.microsoft.com/office/drawing/2014/main" id="{96956EBE-BDBF-87FD-C238-58C0EFA32543}"/>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400" kern="0" dirty="0">
                <a:solidFill>
                  <a:schemeClr val="bg1"/>
                </a:solidFill>
                <a:latin typeface="+mj-ea"/>
                <a:ea typeface="+mj-ea"/>
                <a:cs typeface="+mn-ea"/>
                <a:sym typeface="Arial" panose="020B0604020202020204" pitchFamily="34" charset="0"/>
              </a:endParaRPr>
            </a:p>
          </p:txBody>
        </p:sp>
        <p:sp>
          <p:nvSpPr>
            <p:cNvPr id="14" name="椭圆 13">
              <a:extLst>
                <a:ext uri="{FF2B5EF4-FFF2-40B4-BE49-F238E27FC236}">
                  <a16:creationId xmlns:a16="http://schemas.microsoft.com/office/drawing/2014/main" id="{9943F241-E8E7-061E-0849-E1B8A1CC634D}"/>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口对口人工呼吸</a:t>
              </a:r>
            </a:p>
          </p:txBody>
        </p:sp>
      </p:grpSp>
      <p:grpSp>
        <p:nvGrpSpPr>
          <p:cNvPr id="15" name="组合 14">
            <a:extLst>
              <a:ext uri="{FF2B5EF4-FFF2-40B4-BE49-F238E27FC236}">
                <a16:creationId xmlns:a16="http://schemas.microsoft.com/office/drawing/2014/main" id="{BDE1FC93-DC34-F5C4-F7B6-AD9A22F801C8}"/>
              </a:ext>
            </a:extLst>
          </p:cNvPr>
          <p:cNvGrpSpPr/>
          <p:nvPr/>
        </p:nvGrpSpPr>
        <p:grpSpPr>
          <a:xfrm>
            <a:off x="7392269" y="2758757"/>
            <a:ext cx="3096387" cy="3096387"/>
            <a:chOff x="-2119675" y="1868947"/>
            <a:chExt cx="2484276" cy="2484276"/>
          </a:xfrm>
        </p:grpSpPr>
        <p:sp>
          <p:nvSpPr>
            <p:cNvPr id="16" name="椭圆 15">
              <a:extLst>
                <a:ext uri="{FF2B5EF4-FFF2-40B4-BE49-F238E27FC236}">
                  <a16:creationId xmlns:a16="http://schemas.microsoft.com/office/drawing/2014/main" id="{B39328E4-F2C7-BE5A-A293-C07FE33FBA7E}"/>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400" kern="0" dirty="0">
                <a:solidFill>
                  <a:schemeClr val="bg1"/>
                </a:solidFill>
                <a:latin typeface="+mj-ea"/>
                <a:ea typeface="+mj-ea"/>
                <a:cs typeface="+mn-ea"/>
                <a:sym typeface="Arial" panose="020B0604020202020204" pitchFamily="34" charset="0"/>
              </a:endParaRPr>
            </a:p>
          </p:txBody>
        </p:sp>
        <p:sp>
          <p:nvSpPr>
            <p:cNvPr id="17" name="椭圆 16">
              <a:extLst>
                <a:ext uri="{FF2B5EF4-FFF2-40B4-BE49-F238E27FC236}">
                  <a16:creationId xmlns:a16="http://schemas.microsoft.com/office/drawing/2014/main" id="{9B882309-8920-FE16-4B9C-421418CEC94C}"/>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3600" dirty="0">
                  <a:solidFill>
                    <a:schemeClr val="bg1"/>
                  </a:solidFill>
                  <a:latin typeface="+mj-ea"/>
                  <a:ea typeface="+mj-ea"/>
                  <a:cs typeface="阿里巴巴普惠体" panose="00020600040101010101" charset="-122"/>
                  <a:sym typeface="+mn-ea"/>
                </a:rPr>
                <a:t>胸外</a:t>
              </a:r>
              <a:endParaRPr lang="en-US" altLang="zh-CN" sz="3600" dirty="0">
                <a:solidFill>
                  <a:schemeClr val="bg1"/>
                </a:solidFill>
                <a:latin typeface="+mj-ea"/>
                <a:ea typeface="+mj-ea"/>
                <a:cs typeface="阿里巴巴普惠体" panose="00020600040101010101" charset="-122"/>
                <a:sym typeface="+mn-ea"/>
              </a:endParaRPr>
            </a:p>
            <a:p>
              <a:pPr algn="ctr"/>
              <a:r>
                <a:rPr lang="zh-CN" altLang="en-US" sz="3600" dirty="0">
                  <a:solidFill>
                    <a:schemeClr val="bg1"/>
                  </a:solidFill>
                  <a:latin typeface="+mj-ea"/>
                  <a:ea typeface="+mj-ea"/>
                  <a:cs typeface="阿里巴巴普惠体" panose="00020600040101010101" charset="-122"/>
                  <a:sym typeface="+mn-ea"/>
                </a:rPr>
                <a:t>按压</a:t>
              </a:r>
            </a:p>
          </p:txBody>
        </p:sp>
      </p:grpSp>
      <p:sp>
        <p:nvSpPr>
          <p:cNvPr id="18" name="文本框 17">
            <a:extLst>
              <a:ext uri="{FF2B5EF4-FFF2-40B4-BE49-F238E27FC236}">
                <a16:creationId xmlns:a16="http://schemas.microsoft.com/office/drawing/2014/main" id="{252146F6-7D5D-0BF3-D81D-0DF3D1E6E56F}"/>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248152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0EBCD8-14CD-6C26-3E22-8E5B0599EACC}"/>
              </a:ext>
            </a:extLst>
          </p:cNvPr>
          <p:cNvSpPr txBox="1">
            <a:spLocks noChangeArrowheads="1"/>
          </p:cNvSpPr>
          <p:nvPr/>
        </p:nvSpPr>
        <p:spPr>
          <a:xfrm>
            <a:off x="4466227" y="-4074884"/>
            <a:ext cx="2667000" cy="433705"/>
          </a:xfrm>
          <a:noFill/>
          <a:ln w="22225">
            <a:solidFill>
              <a:srgbClr val="52BA60"/>
            </a:solidFill>
          </a:ln>
        </p:spPr>
        <p:txBody>
          <a:bodyPr wrap="square" lIns="0" tIns="0" rIns="0" bIns="7175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zh-CN" altLang="en-US" sz="1800" dirty="0">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9" name="矩形 8">
            <a:extLst>
              <a:ext uri="{FF2B5EF4-FFF2-40B4-BE49-F238E27FC236}">
                <a16:creationId xmlns:a16="http://schemas.microsoft.com/office/drawing/2014/main" id="{15A9A369-0DD9-A8B2-5670-09EAC7FC6626}"/>
              </a:ext>
            </a:extLst>
          </p:cNvPr>
          <p:cNvSpPr/>
          <p:nvPr/>
        </p:nvSpPr>
        <p:spPr>
          <a:xfrm>
            <a:off x="4908710" y="4917284"/>
            <a:ext cx="6091137" cy="792396"/>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rPr>
              <a:t>触电者因舌肌缺乏张力而松弛，舌根向后下坠，堵塞气道。立即开放气道是心肺复苏成功的基础</a:t>
            </a:r>
          </a:p>
        </p:txBody>
      </p:sp>
      <p:sp>
        <p:nvSpPr>
          <p:cNvPr id="10" name="文本框 9">
            <a:extLst>
              <a:ext uri="{FF2B5EF4-FFF2-40B4-BE49-F238E27FC236}">
                <a16:creationId xmlns:a16="http://schemas.microsoft.com/office/drawing/2014/main" id="{B5B71CB3-40CA-E0E9-F10F-64C05594D345}"/>
              </a:ext>
            </a:extLst>
          </p:cNvPr>
          <p:cNvSpPr txBox="1"/>
          <p:nvPr/>
        </p:nvSpPr>
        <p:spPr>
          <a:xfrm>
            <a:off x="4908710" y="2292817"/>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① 解开紧身上衣</a:t>
            </a:r>
          </a:p>
        </p:txBody>
      </p:sp>
      <p:grpSp>
        <p:nvGrpSpPr>
          <p:cNvPr id="11" name="组合 10">
            <a:extLst>
              <a:ext uri="{FF2B5EF4-FFF2-40B4-BE49-F238E27FC236}">
                <a16:creationId xmlns:a16="http://schemas.microsoft.com/office/drawing/2014/main" id="{8B2DA8C9-52A5-F141-85BB-A6F3ACA04A74}"/>
              </a:ext>
            </a:extLst>
          </p:cNvPr>
          <p:cNvGrpSpPr/>
          <p:nvPr/>
        </p:nvGrpSpPr>
        <p:grpSpPr>
          <a:xfrm>
            <a:off x="1320855" y="1954866"/>
            <a:ext cx="3096387" cy="3096387"/>
            <a:chOff x="-2119675" y="1868947"/>
            <a:chExt cx="2484276" cy="2484276"/>
          </a:xfrm>
        </p:grpSpPr>
        <p:sp>
          <p:nvSpPr>
            <p:cNvPr id="12" name="椭圆 11">
              <a:extLst>
                <a:ext uri="{FF2B5EF4-FFF2-40B4-BE49-F238E27FC236}">
                  <a16:creationId xmlns:a16="http://schemas.microsoft.com/office/drawing/2014/main" id="{DD508E73-9FD7-7E84-B0B6-D2C643C9A1BA}"/>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400" kern="0" dirty="0">
                <a:solidFill>
                  <a:schemeClr val="bg1"/>
                </a:solidFill>
                <a:latin typeface="+mj-ea"/>
                <a:ea typeface="+mj-ea"/>
                <a:cs typeface="+mn-ea"/>
                <a:sym typeface="Arial" panose="020B0604020202020204" pitchFamily="34" charset="0"/>
              </a:endParaRPr>
            </a:p>
          </p:txBody>
        </p:sp>
        <p:sp>
          <p:nvSpPr>
            <p:cNvPr id="13" name="椭圆 12">
              <a:extLst>
                <a:ext uri="{FF2B5EF4-FFF2-40B4-BE49-F238E27FC236}">
                  <a16:creationId xmlns:a16="http://schemas.microsoft.com/office/drawing/2014/main" id="{F9DCF713-510C-D974-745D-DD188FB4FEFC}"/>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3200" dirty="0">
                  <a:solidFill>
                    <a:schemeClr val="bg1"/>
                  </a:solidFill>
                  <a:latin typeface="+mj-ea"/>
                  <a:ea typeface="+mj-ea"/>
                  <a:cs typeface="阿里巴巴普惠体" panose="00020600040101010101" charset="-122"/>
                  <a:sym typeface="+mn-ea"/>
                </a:rPr>
                <a:t>1</a:t>
              </a:r>
              <a:r>
                <a:rPr lang="zh-CN" altLang="en-US" sz="3200" dirty="0">
                  <a:solidFill>
                    <a:schemeClr val="bg1"/>
                  </a:solidFill>
                  <a:latin typeface="+mj-ea"/>
                  <a:ea typeface="+mj-ea"/>
                  <a:cs typeface="阿里巴巴普惠体" panose="00020600040101010101" charset="-122"/>
                  <a:sym typeface="+mn-ea"/>
                </a:rPr>
                <a:t>、畅通气道</a:t>
              </a:r>
            </a:p>
          </p:txBody>
        </p:sp>
      </p:grpSp>
      <p:sp>
        <p:nvSpPr>
          <p:cNvPr id="14" name="文本框 13">
            <a:extLst>
              <a:ext uri="{FF2B5EF4-FFF2-40B4-BE49-F238E27FC236}">
                <a16:creationId xmlns:a16="http://schemas.microsoft.com/office/drawing/2014/main" id="{C8104AEC-9A41-BD3D-75B8-CF250D665128}"/>
              </a:ext>
            </a:extLst>
          </p:cNvPr>
          <p:cNvSpPr txBox="1"/>
          <p:nvPr/>
        </p:nvSpPr>
        <p:spPr>
          <a:xfrm>
            <a:off x="4908710" y="3201913"/>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② 松开腰带</a:t>
            </a:r>
          </a:p>
        </p:txBody>
      </p:sp>
      <p:sp>
        <p:nvSpPr>
          <p:cNvPr id="15" name="文本框 14">
            <a:extLst>
              <a:ext uri="{FF2B5EF4-FFF2-40B4-BE49-F238E27FC236}">
                <a16:creationId xmlns:a16="http://schemas.microsoft.com/office/drawing/2014/main" id="{F5BA8763-D5DE-4539-BD9C-DD34DFF40B41}"/>
              </a:ext>
            </a:extLst>
          </p:cNvPr>
          <p:cNvSpPr txBox="1"/>
          <p:nvPr/>
        </p:nvSpPr>
        <p:spPr>
          <a:xfrm>
            <a:off x="4908710" y="4111010"/>
            <a:ext cx="3641031"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③ 清除口腔异物</a:t>
            </a:r>
          </a:p>
        </p:txBody>
      </p:sp>
      <p:sp>
        <p:nvSpPr>
          <p:cNvPr id="16" name="文本框 15">
            <a:extLst>
              <a:ext uri="{FF2B5EF4-FFF2-40B4-BE49-F238E27FC236}">
                <a16:creationId xmlns:a16="http://schemas.microsoft.com/office/drawing/2014/main" id="{D6C9920B-27F3-C5BA-694E-2B5682F071FE}"/>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166804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2A7F331C-1A7A-DFC9-99A5-66F1368C1653}"/>
              </a:ext>
            </a:extLst>
          </p:cNvPr>
          <p:cNvGrpSpPr/>
          <p:nvPr/>
        </p:nvGrpSpPr>
        <p:grpSpPr>
          <a:xfrm>
            <a:off x="1092110" y="2384578"/>
            <a:ext cx="4971232" cy="2775253"/>
            <a:chOff x="1328907" y="2497015"/>
            <a:chExt cx="5621215" cy="3138114"/>
          </a:xfrm>
        </p:grpSpPr>
        <p:sp>
          <p:nvSpPr>
            <p:cNvPr id="18" name="任意多边形: 形状 17">
              <a:extLst>
                <a:ext uri="{FF2B5EF4-FFF2-40B4-BE49-F238E27FC236}">
                  <a16:creationId xmlns:a16="http://schemas.microsoft.com/office/drawing/2014/main" id="{22D7E7D8-046B-9567-DACF-1DB04B1D85FA}"/>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81987810-E192-B6F9-E2EF-BC7F71FBD3E0}"/>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0" name="矩形 19">
            <a:extLst>
              <a:ext uri="{FF2B5EF4-FFF2-40B4-BE49-F238E27FC236}">
                <a16:creationId xmlns:a16="http://schemas.microsoft.com/office/drawing/2014/main" id="{245F2950-D569-0C27-1B77-4086D4FC8D28}"/>
              </a:ext>
            </a:extLst>
          </p:cNvPr>
          <p:cNvSpPr/>
          <p:nvPr/>
        </p:nvSpPr>
        <p:spPr>
          <a:xfrm>
            <a:off x="1866777" y="2967705"/>
            <a:ext cx="3421898" cy="1744388"/>
          </a:xfrm>
          <a:prstGeom prst="rect">
            <a:avLst/>
          </a:prstGeom>
        </p:spPr>
        <p:txBody>
          <a:bodyPr wrap="square">
            <a:spAutoFit/>
          </a:bodyPr>
          <a:lstStyle/>
          <a:p>
            <a:pPr algn="ctr" fontAlgn="auto">
              <a:lnSpc>
                <a:spcPct val="150000"/>
              </a:lnSpc>
              <a:spcAft>
                <a:spcPts val="600"/>
              </a:spcAft>
            </a:pPr>
            <a:r>
              <a:rPr lang="en-US" altLang="zh-CN"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A</a:t>
            </a: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、压头抬颏法</a:t>
            </a:r>
            <a:endParaRPr lang="en-US" altLang="zh-CN"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endParaRPr>
          </a:p>
          <a:p>
            <a:pPr algn="ctr" fontAlgn="auto">
              <a:lnSpc>
                <a:spcPct val="150000"/>
              </a:lnSpc>
              <a:spcAft>
                <a:spcPts val="600"/>
              </a:spcAft>
            </a:pP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使头后仰</a:t>
            </a:r>
          </a:p>
        </p:txBody>
      </p:sp>
      <p:grpSp>
        <p:nvGrpSpPr>
          <p:cNvPr id="24" name="组合 23">
            <a:extLst>
              <a:ext uri="{FF2B5EF4-FFF2-40B4-BE49-F238E27FC236}">
                <a16:creationId xmlns:a16="http://schemas.microsoft.com/office/drawing/2014/main" id="{C2B09B4D-8265-1258-728A-0042D29F5440}"/>
              </a:ext>
            </a:extLst>
          </p:cNvPr>
          <p:cNvGrpSpPr/>
          <p:nvPr/>
        </p:nvGrpSpPr>
        <p:grpSpPr>
          <a:xfrm>
            <a:off x="6362551" y="2384578"/>
            <a:ext cx="4971232" cy="2775253"/>
            <a:chOff x="1328907" y="2497015"/>
            <a:chExt cx="5621215" cy="3138114"/>
          </a:xfrm>
        </p:grpSpPr>
        <p:sp>
          <p:nvSpPr>
            <p:cNvPr id="25" name="任意多边形: 形状 24">
              <a:extLst>
                <a:ext uri="{FF2B5EF4-FFF2-40B4-BE49-F238E27FC236}">
                  <a16:creationId xmlns:a16="http://schemas.microsoft.com/office/drawing/2014/main" id="{1EED208D-81E7-2153-050F-BF1095FDFA85}"/>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A8F237F7-6F57-D777-25DF-1AE00F0A4BC6}"/>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7" name="矩形 26">
            <a:extLst>
              <a:ext uri="{FF2B5EF4-FFF2-40B4-BE49-F238E27FC236}">
                <a16:creationId xmlns:a16="http://schemas.microsoft.com/office/drawing/2014/main" id="{FA510A68-F90C-26F5-40EF-D6541DF86325}"/>
              </a:ext>
            </a:extLst>
          </p:cNvPr>
          <p:cNvSpPr/>
          <p:nvPr/>
        </p:nvSpPr>
        <p:spPr>
          <a:xfrm>
            <a:off x="7137218" y="2967705"/>
            <a:ext cx="3421898" cy="1744388"/>
          </a:xfrm>
          <a:prstGeom prst="rect">
            <a:avLst/>
          </a:prstGeom>
        </p:spPr>
        <p:txBody>
          <a:bodyPr wrap="square">
            <a:spAutoFit/>
          </a:bodyPr>
          <a:lstStyle/>
          <a:p>
            <a:pPr algn="ctr">
              <a:lnSpc>
                <a:spcPct val="150000"/>
              </a:lnSpc>
              <a:spcAft>
                <a:spcPts val="600"/>
              </a:spcAft>
            </a:pPr>
            <a:r>
              <a:rPr lang="en-US" altLang="zh-CN" sz="3600" dirty="0">
                <a:solidFill>
                  <a:schemeClr val="tx1">
                    <a:lumMod val="85000"/>
                    <a:lumOff val="15000"/>
                  </a:schemeClr>
                </a:solidFill>
                <a:latin typeface="思源黑体 CN Medium" panose="020B0600000000000000" pitchFamily="34" charset="-122"/>
                <a:ea typeface="思源黑体 CN Medium" panose="020B0600000000000000" pitchFamily="34" charset="-122"/>
              </a:rPr>
              <a:t>B</a:t>
            </a: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rPr>
              <a:t>、托颏法</a:t>
            </a:r>
            <a:endParaRPr lang="en-US" altLang="zh-CN" sz="3600" dirty="0">
              <a:solidFill>
                <a:schemeClr val="tx1">
                  <a:lumMod val="85000"/>
                  <a:lumOff val="15000"/>
                </a:schemeClr>
              </a:solidFill>
              <a:latin typeface="思源黑体 CN Medium" panose="020B0600000000000000" pitchFamily="34" charset="-122"/>
              <a:ea typeface="思源黑体 CN Medium" panose="020B0600000000000000" pitchFamily="34" charset="-122"/>
            </a:endParaRPr>
          </a:p>
          <a:p>
            <a:pPr algn="ctr">
              <a:lnSpc>
                <a:spcPct val="150000"/>
              </a:lnSpc>
              <a:spcAft>
                <a:spcPts val="600"/>
              </a:spcAft>
            </a:pP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rPr>
              <a:t>使头后仰</a:t>
            </a:r>
          </a:p>
        </p:txBody>
      </p:sp>
      <p:sp>
        <p:nvSpPr>
          <p:cNvPr id="28" name="文本框 27">
            <a:extLst>
              <a:ext uri="{FF2B5EF4-FFF2-40B4-BE49-F238E27FC236}">
                <a16:creationId xmlns:a16="http://schemas.microsoft.com/office/drawing/2014/main" id="{EC8D2451-D83B-1CEE-D8A4-E2FE05DCEB8C}"/>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2524720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C71F05-A1CA-1115-D8E5-D6698E21630C}"/>
              </a:ext>
            </a:extLst>
          </p:cNvPr>
          <p:cNvSpPr txBox="1">
            <a:spLocks noChangeArrowheads="1"/>
          </p:cNvSpPr>
          <p:nvPr/>
        </p:nvSpPr>
        <p:spPr>
          <a:xfrm>
            <a:off x="786765" y="-1704249"/>
            <a:ext cx="2671445" cy="480695"/>
          </a:xfrm>
          <a:noFill/>
          <a:ln w="22225">
            <a:solidFill>
              <a:srgbClr val="52BA60"/>
            </a:solidFill>
          </a:ln>
        </p:spPr>
        <p:txBody>
          <a:bodyPr vert="horz" wrap="square" lIns="0" tIns="0" rIns="0" bIns="7175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zh-CN" altLang="en-US" sz="1800" dirty="0">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grpSp>
        <p:nvGrpSpPr>
          <p:cNvPr id="16" name="组合 15">
            <a:extLst>
              <a:ext uri="{FF2B5EF4-FFF2-40B4-BE49-F238E27FC236}">
                <a16:creationId xmlns:a16="http://schemas.microsoft.com/office/drawing/2014/main" id="{152C755B-CD65-78C3-4AE8-1912B95BFBAC}"/>
              </a:ext>
            </a:extLst>
          </p:cNvPr>
          <p:cNvGrpSpPr/>
          <p:nvPr/>
        </p:nvGrpSpPr>
        <p:grpSpPr>
          <a:xfrm>
            <a:off x="1562099" y="2628900"/>
            <a:ext cx="6449515" cy="3298372"/>
            <a:chOff x="1562099" y="2628900"/>
            <a:chExt cx="6449515" cy="3298372"/>
          </a:xfrm>
        </p:grpSpPr>
        <p:sp>
          <p:nvSpPr>
            <p:cNvPr id="12" name="任意多边形: 形状 11">
              <a:extLst>
                <a:ext uri="{FF2B5EF4-FFF2-40B4-BE49-F238E27FC236}">
                  <a16:creationId xmlns:a16="http://schemas.microsoft.com/office/drawing/2014/main" id="{78FCD142-71AB-D3D3-69C1-542C134A34A5}"/>
                </a:ext>
              </a:extLst>
            </p:cNvPr>
            <p:cNvSpPr/>
            <p:nvPr/>
          </p:nvSpPr>
          <p:spPr>
            <a:xfrm>
              <a:off x="1562099" y="2628900"/>
              <a:ext cx="5858783" cy="329837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Text Box 5">
              <a:extLst>
                <a:ext uri="{FF2B5EF4-FFF2-40B4-BE49-F238E27FC236}">
                  <a16:creationId xmlns:a16="http://schemas.microsoft.com/office/drawing/2014/main" id="{B18AF530-C9E5-1C9A-623C-36AD976B73A4}"/>
                </a:ext>
              </a:extLst>
            </p:cNvPr>
            <p:cNvSpPr txBox="1">
              <a:spLocks noChangeArrowheads="1"/>
            </p:cNvSpPr>
            <p:nvPr/>
          </p:nvSpPr>
          <p:spPr bwMode="auto">
            <a:xfrm>
              <a:off x="1803219" y="3001646"/>
              <a:ext cx="243205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①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保持呼吸道畅通 。</a:t>
              </a:r>
            </a:p>
          </p:txBody>
        </p:sp>
        <p:sp>
          <p:nvSpPr>
            <p:cNvPr id="5" name="Text Box 7">
              <a:extLst>
                <a:ext uri="{FF2B5EF4-FFF2-40B4-BE49-F238E27FC236}">
                  <a16:creationId xmlns:a16="http://schemas.microsoft.com/office/drawing/2014/main" id="{856A04C4-ABF8-5BBB-94C3-D28C1C155A5F}"/>
                </a:ext>
              </a:extLst>
            </p:cNvPr>
            <p:cNvSpPr txBox="1">
              <a:spLocks noChangeArrowheads="1"/>
            </p:cNvSpPr>
            <p:nvPr/>
          </p:nvSpPr>
          <p:spPr bwMode="auto">
            <a:xfrm>
              <a:off x="3817439" y="3001011"/>
              <a:ext cx="347726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②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捏紧两侧鼻翼，堵住鼻孔。 </a:t>
              </a:r>
            </a:p>
          </p:txBody>
        </p:sp>
        <p:sp>
          <p:nvSpPr>
            <p:cNvPr id="6" name="Text Box 8">
              <a:extLst>
                <a:ext uri="{FF2B5EF4-FFF2-40B4-BE49-F238E27FC236}">
                  <a16:creationId xmlns:a16="http://schemas.microsoft.com/office/drawing/2014/main" id="{29D3F639-ACC6-44B2-4EB0-0C41FA9F85C1}"/>
                </a:ext>
              </a:extLst>
            </p:cNvPr>
            <p:cNvSpPr txBox="1">
              <a:spLocks noChangeArrowheads="1"/>
            </p:cNvSpPr>
            <p:nvPr/>
          </p:nvSpPr>
          <p:spPr bwMode="auto">
            <a:xfrm>
              <a:off x="1803219" y="3655696"/>
              <a:ext cx="428625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③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嘴巴尽量张大，包住触电人的嘴 。</a:t>
              </a:r>
            </a:p>
          </p:txBody>
        </p:sp>
        <p:sp>
          <p:nvSpPr>
            <p:cNvPr id="7" name="Text Box 9">
              <a:extLst>
                <a:ext uri="{FF2B5EF4-FFF2-40B4-BE49-F238E27FC236}">
                  <a16:creationId xmlns:a16="http://schemas.microsoft.com/office/drawing/2014/main" id="{C74D5E74-0CDD-806C-90CA-120EBB6B3165}"/>
                </a:ext>
              </a:extLst>
            </p:cNvPr>
            <p:cNvSpPr txBox="1">
              <a:spLocks noChangeArrowheads="1"/>
            </p:cNvSpPr>
            <p:nvPr/>
          </p:nvSpPr>
          <p:spPr bwMode="auto">
            <a:xfrm>
              <a:off x="5129349" y="3663951"/>
              <a:ext cx="288226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 ④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吹气时不能漏气。</a:t>
              </a:r>
            </a:p>
          </p:txBody>
        </p:sp>
        <p:sp>
          <p:nvSpPr>
            <p:cNvPr id="8" name="Text Box 10">
              <a:extLst>
                <a:ext uri="{FF2B5EF4-FFF2-40B4-BE49-F238E27FC236}">
                  <a16:creationId xmlns:a16="http://schemas.microsoft.com/office/drawing/2014/main" id="{FEA61B8C-E329-9384-2357-17632E01838D}"/>
                </a:ext>
              </a:extLst>
            </p:cNvPr>
            <p:cNvSpPr txBox="1">
              <a:spLocks noChangeArrowheads="1"/>
            </p:cNvSpPr>
            <p:nvPr/>
          </p:nvSpPr>
          <p:spPr bwMode="auto">
            <a:xfrm>
              <a:off x="1803219" y="4309746"/>
              <a:ext cx="541337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rPr>
                <a:t>⑤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rPr>
                <a:t>每次吹气之间要松开鼻翼，离开嘴唇，让体内气流排出。</a:t>
              </a:r>
            </a:p>
          </p:txBody>
        </p:sp>
        <p:sp>
          <p:nvSpPr>
            <p:cNvPr id="9" name="Text Box 11">
              <a:extLst>
                <a:ext uri="{FF2B5EF4-FFF2-40B4-BE49-F238E27FC236}">
                  <a16:creationId xmlns:a16="http://schemas.microsoft.com/office/drawing/2014/main" id="{EF521C4F-DCEB-E2DC-F264-E48BF78CBA85}"/>
                </a:ext>
              </a:extLst>
            </p:cNvPr>
            <p:cNvSpPr txBox="1">
              <a:spLocks noChangeArrowheads="1"/>
            </p:cNvSpPr>
            <p:nvPr/>
          </p:nvSpPr>
          <p:spPr bwMode="auto">
            <a:xfrm>
              <a:off x="1803219" y="4963797"/>
              <a:ext cx="4953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⑥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胸部吹抬起为适度、有效 。</a:t>
              </a:r>
            </a:p>
          </p:txBody>
        </p:sp>
        <p:sp>
          <p:nvSpPr>
            <p:cNvPr id="10" name="Text Box 12">
              <a:extLst>
                <a:ext uri="{FF2B5EF4-FFF2-40B4-BE49-F238E27FC236}">
                  <a16:creationId xmlns:a16="http://schemas.microsoft.com/office/drawing/2014/main" id="{BF76708D-713E-6BB9-5E06-5D5CBF882456}"/>
                </a:ext>
              </a:extLst>
            </p:cNvPr>
            <p:cNvSpPr txBox="1">
              <a:spLocks noChangeArrowheads="1"/>
            </p:cNvSpPr>
            <p:nvPr/>
          </p:nvSpPr>
          <p:spPr bwMode="auto">
            <a:xfrm>
              <a:off x="4621984" y="4965066"/>
              <a:ext cx="303466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⑦ </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每次吹气时间</a:t>
              </a:r>
              <a:r>
                <a:rPr lang="en-US" altLang="zh-CN"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1~1.5S</a:t>
              </a:r>
              <a:r>
                <a:rPr lang="zh-CN" altLang="en-US" sz="1600" dirty="0">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a:t>
              </a:r>
            </a:p>
          </p:txBody>
        </p:sp>
      </p:grpSp>
      <p:sp>
        <p:nvSpPr>
          <p:cNvPr id="11" name="文本框 10">
            <a:extLst>
              <a:ext uri="{FF2B5EF4-FFF2-40B4-BE49-F238E27FC236}">
                <a16:creationId xmlns:a16="http://schemas.microsoft.com/office/drawing/2014/main" id="{6DAFB8DA-1C8D-F628-DEA7-1CC7343F9621}"/>
              </a:ext>
            </a:extLst>
          </p:cNvPr>
          <p:cNvSpPr txBox="1"/>
          <p:nvPr/>
        </p:nvSpPr>
        <p:spPr>
          <a:xfrm>
            <a:off x="1193165" y="-1747429"/>
            <a:ext cx="184731" cy="369332"/>
          </a:xfrm>
          <a:prstGeom prst="rect">
            <a:avLst/>
          </a:prstGeom>
          <a:noFill/>
        </p:spPr>
        <p:txBody>
          <a:bodyPr wrap="none" rtlCol="0">
            <a:spAutoFit/>
          </a:bodyPr>
          <a:lstStyle/>
          <a:p>
            <a:endParaRPr lang="zh-CN" altLang="en-US" dirty="0">
              <a:latin typeface="思源黑体 CN Medium" panose="020B0600000000000000" pitchFamily="34" charset="-122"/>
              <a:ea typeface="思源黑体 CN Medium" panose="020B0600000000000000" pitchFamily="34" charset="-122"/>
            </a:endParaRPr>
          </a:p>
        </p:txBody>
      </p:sp>
      <p:sp>
        <p:nvSpPr>
          <p:cNvPr id="14" name="文本框 13">
            <a:extLst>
              <a:ext uri="{FF2B5EF4-FFF2-40B4-BE49-F238E27FC236}">
                <a16:creationId xmlns:a16="http://schemas.microsoft.com/office/drawing/2014/main" id="{56755A98-738A-51EA-D22F-E1F8697DBEAE}"/>
              </a:ext>
            </a:extLst>
          </p:cNvPr>
          <p:cNvSpPr txBox="1"/>
          <p:nvPr/>
        </p:nvSpPr>
        <p:spPr>
          <a:xfrm>
            <a:off x="1552394" y="1852409"/>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2</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、口对口人工呼吸</a:t>
            </a:r>
          </a:p>
        </p:txBody>
      </p:sp>
      <p:pic>
        <p:nvPicPr>
          <p:cNvPr id="15" name="图片 14">
            <a:extLst>
              <a:ext uri="{FF2B5EF4-FFF2-40B4-BE49-F238E27FC236}">
                <a16:creationId xmlns:a16="http://schemas.microsoft.com/office/drawing/2014/main" id="{FCF42083-D8B4-93EB-0036-6785FAFFDE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88465" y="2191838"/>
            <a:ext cx="3735434" cy="3735434"/>
          </a:xfrm>
          <a:prstGeom prst="rect">
            <a:avLst/>
          </a:prstGeom>
        </p:spPr>
      </p:pic>
      <p:sp>
        <p:nvSpPr>
          <p:cNvPr id="17" name="文本框 16">
            <a:extLst>
              <a:ext uri="{FF2B5EF4-FFF2-40B4-BE49-F238E27FC236}">
                <a16:creationId xmlns:a16="http://schemas.microsoft.com/office/drawing/2014/main" id="{28D6C2BB-4FF4-40B9-4D55-5D14635323BA}"/>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53590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69883C8-767A-45AD-F0EC-59B0DBE6081D}"/>
              </a:ext>
            </a:extLst>
          </p:cNvPr>
          <p:cNvGrpSpPr/>
          <p:nvPr/>
        </p:nvGrpSpPr>
        <p:grpSpPr>
          <a:xfrm>
            <a:off x="1745253" y="2776466"/>
            <a:ext cx="4971232" cy="2775253"/>
            <a:chOff x="1745253" y="2776466"/>
            <a:chExt cx="4971232" cy="2775253"/>
          </a:xfrm>
        </p:grpSpPr>
        <p:grpSp>
          <p:nvGrpSpPr>
            <p:cNvPr id="2" name="组合 1">
              <a:extLst>
                <a:ext uri="{FF2B5EF4-FFF2-40B4-BE49-F238E27FC236}">
                  <a16:creationId xmlns:a16="http://schemas.microsoft.com/office/drawing/2014/main" id="{98411252-2FE4-7B9D-AB50-F4B1C3A07149}"/>
                </a:ext>
              </a:extLst>
            </p:cNvPr>
            <p:cNvGrpSpPr/>
            <p:nvPr/>
          </p:nvGrpSpPr>
          <p:grpSpPr>
            <a:xfrm>
              <a:off x="1745253" y="2776466"/>
              <a:ext cx="4971232" cy="2775253"/>
              <a:chOff x="1328907" y="2497015"/>
              <a:chExt cx="5621215" cy="3138114"/>
            </a:xfrm>
          </p:grpSpPr>
          <p:sp>
            <p:nvSpPr>
              <p:cNvPr id="6" name="任意多边形: 形状 5">
                <a:extLst>
                  <a:ext uri="{FF2B5EF4-FFF2-40B4-BE49-F238E27FC236}">
                    <a16:creationId xmlns:a16="http://schemas.microsoft.com/office/drawing/2014/main" id="{1283C794-98B9-1B0A-C7B0-F10511E2A583}"/>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B8E14EC1-53BA-9051-C013-C6C50C7984B7}"/>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矩形 7">
              <a:extLst>
                <a:ext uri="{FF2B5EF4-FFF2-40B4-BE49-F238E27FC236}">
                  <a16:creationId xmlns:a16="http://schemas.microsoft.com/office/drawing/2014/main" id="{30CE95C8-9999-4347-6AFE-8045C6B14AF8}"/>
                </a:ext>
              </a:extLst>
            </p:cNvPr>
            <p:cNvSpPr/>
            <p:nvPr/>
          </p:nvSpPr>
          <p:spPr>
            <a:xfrm>
              <a:off x="2231204" y="3412673"/>
              <a:ext cx="3864552" cy="1492396"/>
            </a:xfrm>
            <a:prstGeom prst="rect">
              <a:avLst/>
            </a:prstGeom>
          </p:spPr>
          <p:txBody>
            <a:bodyPr wrap="square">
              <a:spAutoFit/>
            </a:bodyPr>
            <a:lstStyle/>
            <a:p>
              <a:pPr fontAlgn="auto">
                <a:lnSpc>
                  <a:spcPct val="150000"/>
                </a:lnSpc>
                <a:spcAft>
                  <a:spcPts val="600"/>
                </a:spcAft>
              </a:pPr>
              <a:r>
                <a:rPr lang="zh-CN" altLang="en-US" sz="32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口腔异物不能清除时，采取口对鼻人工呼吸</a:t>
              </a:r>
            </a:p>
          </p:txBody>
        </p:sp>
      </p:grpSp>
      <p:sp>
        <p:nvSpPr>
          <p:cNvPr id="9" name="文本框 8">
            <a:extLst>
              <a:ext uri="{FF2B5EF4-FFF2-40B4-BE49-F238E27FC236}">
                <a16:creationId xmlns:a16="http://schemas.microsoft.com/office/drawing/2014/main" id="{3C720162-B06B-ECF8-C624-DA2CC2EACA24}"/>
              </a:ext>
            </a:extLst>
          </p:cNvPr>
          <p:cNvSpPr txBox="1"/>
          <p:nvPr/>
        </p:nvSpPr>
        <p:spPr>
          <a:xfrm>
            <a:off x="2205537" y="1852411"/>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2</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、口对口人工呼吸</a:t>
            </a:r>
          </a:p>
        </p:txBody>
      </p:sp>
      <p:pic>
        <p:nvPicPr>
          <p:cNvPr id="11" name="图片 10" descr="娃娃放在一起&#10;&#10;中度可信度描述已自动生成">
            <a:extLst>
              <a:ext uri="{FF2B5EF4-FFF2-40B4-BE49-F238E27FC236}">
                <a16:creationId xmlns:a16="http://schemas.microsoft.com/office/drawing/2014/main" id="{A53F528B-6EA3-D0B0-3706-C11E8DD1D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658" y="2122411"/>
            <a:ext cx="3864552" cy="3864552"/>
          </a:xfrm>
          <a:prstGeom prst="rect">
            <a:avLst/>
          </a:prstGeom>
        </p:spPr>
      </p:pic>
      <p:sp>
        <p:nvSpPr>
          <p:cNvPr id="13" name="文本框 12">
            <a:extLst>
              <a:ext uri="{FF2B5EF4-FFF2-40B4-BE49-F238E27FC236}">
                <a16:creationId xmlns:a16="http://schemas.microsoft.com/office/drawing/2014/main" id="{D706F810-30F5-3ECD-2B3B-8AA5D7DE70E3}"/>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45982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14F5B5A7-0524-819E-60A9-DAD2F21A5A5B}"/>
              </a:ext>
            </a:extLst>
          </p:cNvPr>
          <p:cNvGrpSpPr/>
          <p:nvPr/>
        </p:nvGrpSpPr>
        <p:grpSpPr>
          <a:xfrm>
            <a:off x="1562099" y="2628900"/>
            <a:ext cx="5858783" cy="3298372"/>
            <a:chOff x="1562099" y="2628900"/>
            <a:chExt cx="5858783" cy="3298372"/>
          </a:xfrm>
        </p:grpSpPr>
        <p:sp>
          <p:nvSpPr>
            <p:cNvPr id="5" name="任意多边形: 形状 4">
              <a:extLst>
                <a:ext uri="{FF2B5EF4-FFF2-40B4-BE49-F238E27FC236}">
                  <a16:creationId xmlns:a16="http://schemas.microsoft.com/office/drawing/2014/main" id="{0F34FE5D-249B-616C-36A9-16FBF3A40D9A}"/>
                </a:ext>
              </a:extLst>
            </p:cNvPr>
            <p:cNvSpPr/>
            <p:nvPr/>
          </p:nvSpPr>
          <p:spPr>
            <a:xfrm>
              <a:off x="1562099" y="2628900"/>
              <a:ext cx="5858783" cy="329837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Text Box 5">
              <a:extLst>
                <a:ext uri="{FF2B5EF4-FFF2-40B4-BE49-F238E27FC236}">
                  <a16:creationId xmlns:a16="http://schemas.microsoft.com/office/drawing/2014/main" id="{D3856191-AF1B-5433-8E89-37FC979A3E34}"/>
                </a:ext>
              </a:extLst>
            </p:cNvPr>
            <p:cNvSpPr txBox="1">
              <a:spLocks noChangeArrowheads="1"/>
            </p:cNvSpPr>
            <p:nvPr/>
          </p:nvSpPr>
          <p:spPr bwMode="auto">
            <a:xfrm>
              <a:off x="1797142" y="3116400"/>
              <a:ext cx="5452745" cy="116172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lvl="0" algn="just">
                <a:lnSpc>
                  <a:spcPct val="150000"/>
                </a:lnSpc>
                <a:spcBef>
                  <a:spcPts val="0"/>
                </a:spcBef>
                <a:buClrTx/>
                <a:buSzTx/>
                <a:buFontTx/>
                <a:defRPr sz="1600" b="1">
                  <a:solidFill>
                    <a:schemeClr val="tx1">
                      <a:lumMod val="95000"/>
                      <a:lumOff val="5000"/>
                    </a:schemeClr>
                  </a:solidFill>
                  <a:latin typeface="思源黑体 CN Medium" panose="020B0600000000000000" pitchFamily="34" charset="-122"/>
                  <a:ea typeface="思源黑体 CN Medium" panose="020B0600000000000000" pitchFamily="34" charset="-122"/>
                  <a:cs typeface="思源黑体 CN Normal" panose="020B0400000000000000" charset="-122"/>
                </a:defRPr>
              </a:lvl1pPr>
            </a:lstStyle>
            <a:p>
              <a:r>
                <a:rPr lang="en-US" altLang="zh-CN" b="0" dirty="0">
                  <a:solidFill>
                    <a:schemeClr val="tx1">
                      <a:lumMod val="85000"/>
                      <a:lumOff val="15000"/>
                    </a:schemeClr>
                  </a:solidFill>
                  <a:sym typeface="+mn-ea"/>
                </a:rPr>
                <a:t>心跳停止时间极短时，立即手握空心拳垂直向下捶击心前区2次（拳高距离胸壁20~25cm），每次1-2S。</a:t>
              </a:r>
            </a:p>
            <a:p>
              <a:r>
                <a:rPr lang="en-US" altLang="zh-CN" b="0" dirty="0">
                  <a:solidFill>
                    <a:schemeClr val="tx1">
                      <a:lumMod val="85000"/>
                      <a:lumOff val="15000"/>
                    </a:schemeClr>
                  </a:solidFill>
                  <a:sym typeface="+mn-ea"/>
                </a:rPr>
                <a:t>心跳不能恢复时应立即进行人工呼吸和胸外心脏按压</a:t>
              </a:r>
            </a:p>
          </p:txBody>
        </p:sp>
        <p:sp>
          <p:nvSpPr>
            <p:cNvPr id="4" name="Text Box 6">
              <a:extLst>
                <a:ext uri="{FF2B5EF4-FFF2-40B4-BE49-F238E27FC236}">
                  <a16:creationId xmlns:a16="http://schemas.microsoft.com/office/drawing/2014/main" id="{17B5F735-2770-BE3C-63E5-4CC64E1877D6}"/>
                </a:ext>
              </a:extLst>
            </p:cNvPr>
            <p:cNvSpPr txBox="1">
              <a:spLocks noChangeArrowheads="1"/>
            </p:cNvSpPr>
            <p:nvPr/>
          </p:nvSpPr>
          <p:spPr bwMode="auto">
            <a:xfrm>
              <a:off x="1797142" y="4423592"/>
              <a:ext cx="5452745" cy="116172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lnSpc>
                  <a:spcPct val="150000"/>
                </a:lnSpc>
                <a:spcBef>
                  <a:spcPts val="0"/>
                </a:spcBef>
                <a:buClrTx/>
                <a:buSzTx/>
                <a:buFontTx/>
              </a:pP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① 按压位置：将右手食指和中指并拢，沿肋弓下缘上滑到肋弓和胸骨切肌处，把中指放在切肌处，将左手手掌根紧贴右手食指。</a:t>
              </a:r>
            </a:p>
          </p:txBody>
        </p:sp>
      </p:grpSp>
      <p:sp>
        <p:nvSpPr>
          <p:cNvPr id="6" name="文本框 5">
            <a:extLst>
              <a:ext uri="{FF2B5EF4-FFF2-40B4-BE49-F238E27FC236}">
                <a16:creationId xmlns:a16="http://schemas.microsoft.com/office/drawing/2014/main" id="{CCD44F14-572B-0B49-D26A-69BF14572065}"/>
              </a:ext>
            </a:extLst>
          </p:cNvPr>
          <p:cNvSpPr txBox="1"/>
          <p:nvPr/>
        </p:nvSpPr>
        <p:spPr>
          <a:xfrm>
            <a:off x="1552394" y="1852409"/>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3</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、胸外按压</a:t>
            </a:r>
          </a:p>
        </p:txBody>
      </p:sp>
      <p:pic>
        <p:nvPicPr>
          <p:cNvPr id="7" name="图片 6">
            <a:extLst>
              <a:ext uri="{FF2B5EF4-FFF2-40B4-BE49-F238E27FC236}">
                <a16:creationId xmlns:a16="http://schemas.microsoft.com/office/drawing/2014/main" id="{D7A2BA7A-9B7B-FEC0-84F6-85817F83D0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40854" y="2767217"/>
            <a:ext cx="3735434" cy="2801575"/>
          </a:xfrm>
          <a:prstGeom prst="rect">
            <a:avLst/>
          </a:prstGeom>
        </p:spPr>
      </p:pic>
      <p:sp>
        <p:nvSpPr>
          <p:cNvPr id="9" name="文本框 8">
            <a:extLst>
              <a:ext uri="{FF2B5EF4-FFF2-40B4-BE49-F238E27FC236}">
                <a16:creationId xmlns:a16="http://schemas.microsoft.com/office/drawing/2014/main" id="{772F02A8-4933-6AAE-F3D0-1B9F26E55F3D}"/>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13574435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a:extLst>
              <a:ext uri="{FF2B5EF4-FFF2-40B4-BE49-F238E27FC236}">
                <a16:creationId xmlns:a16="http://schemas.microsoft.com/office/drawing/2014/main" id="{E16645E8-0C1C-C05F-9646-628FE982D656}"/>
              </a:ext>
            </a:extLst>
          </p:cNvPr>
          <p:cNvSpPr/>
          <p:nvPr/>
        </p:nvSpPr>
        <p:spPr>
          <a:xfrm>
            <a:off x="920235" y="1164781"/>
            <a:ext cx="10351531" cy="4704017"/>
          </a:xfrm>
          <a:custGeom>
            <a:avLst/>
            <a:gdLst>
              <a:gd name="connsiteX0" fmla="*/ 237324 w 10562944"/>
              <a:gd name="connsiteY0" fmla="*/ 0 h 5339321"/>
              <a:gd name="connsiteX1" fmla="*/ 10325620 w 10562944"/>
              <a:gd name="connsiteY1" fmla="*/ 0 h 5339321"/>
              <a:gd name="connsiteX2" fmla="*/ 10562944 w 10562944"/>
              <a:gd name="connsiteY2" fmla="*/ 237324 h 5339321"/>
              <a:gd name="connsiteX3" fmla="*/ 10562944 w 10562944"/>
              <a:gd name="connsiteY3" fmla="*/ 973263 h 5339321"/>
              <a:gd name="connsiteX4" fmla="*/ 10562944 w 10562944"/>
              <a:gd name="connsiteY4" fmla="*/ 1186593 h 5339321"/>
              <a:gd name="connsiteX5" fmla="*/ 10562944 w 10562944"/>
              <a:gd name="connsiteY5" fmla="*/ 4152728 h 5339321"/>
              <a:gd name="connsiteX6" fmla="*/ 10562944 w 10562944"/>
              <a:gd name="connsiteY6" fmla="*/ 4586833 h 5339321"/>
              <a:gd name="connsiteX7" fmla="*/ 10562944 w 10562944"/>
              <a:gd name="connsiteY7" fmla="*/ 5101997 h 5339321"/>
              <a:gd name="connsiteX8" fmla="*/ 10325620 w 10562944"/>
              <a:gd name="connsiteY8" fmla="*/ 5339321 h 5339321"/>
              <a:gd name="connsiteX9" fmla="*/ 237324 w 10562944"/>
              <a:gd name="connsiteY9" fmla="*/ 5339321 h 5339321"/>
              <a:gd name="connsiteX10" fmla="*/ 0 w 10562944"/>
              <a:gd name="connsiteY10" fmla="*/ 5101997 h 5339321"/>
              <a:gd name="connsiteX11" fmla="*/ 0 w 10562944"/>
              <a:gd name="connsiteY11" fmla="*/ 4586833 h 5339321"/>
              <a:gd name="connsiteX12" fmla="*/ 0 w 10562944"/>
              <a:gd name="connsiteY12" fmla="*/ 4152728 h 5339321"/>
              <a:gd name="connsiteX13" fmla="*/ 0 w 10562944"/>
              <a:gd name="connsiteY13" fmla="*/ 1186594 h 5339321"/>
              <a:gd name="connsiteX14" fmla="*/ 0 w 10562944"/>
              <a:gd name="connsiteY14" fmla="*/ 1186593 h 5339321"/>
              <a:gd name="connsiteX15" fmla="*/ 0 w 10562944"/>
              <a:gd name="connsiteY15" fmla="*/ 237324 h 5339321"/>
              <a:gd name="connsiteX16" fmla="*/ 237324 w 10562944"/>
              <a:gd name="connsiteY16" fmla="*/ 0 h 5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944" h="5339321">
                <a:moveTo>
                  <a:pt x="237324" y="0"/>
                </a:moveTo>
                <a:lnTo>
                  <a:pt x="10325620" y="0"/>
                </a:lnTo>
                <a:cubicBezTo>
                  <a:pt x="10456690" y="0"/>
                  <a:pt x="10562944" y="106254"/>
                  <a:pt x="10562944" y="237324"/>
                </a:cubicBezTo>
                <a:lnTo>
                  <a:pt x="10562944" y="973263"/>
                </a:lnTo>
                <a:lnTo>
                  <a:pt x="10562944" y="1186593"/>
                </a:lnTo>
                <a:lnTo>
                  <a:pt x="10562944" y="4152728"/>
                </a:lnTo>
                <a:lnTo>
                  <a:pt x="10562944" y="4586833"/>
                </a:lnTo>
                <a:lnTo>
                  <a:pt x="10562944" y="5101997"/>
                </a:lnTo>
                <a:cubicBezTo>
                  <a:pt x="10562944" y="5233067"/>
                  <a:pt x="10456690" y="5339321"/>
                  <a:pt x="10325620" y="5339321"/>
                </a:cubicBezTo>
                <a:lnTo>
                  <a:pt x="237324" y="5339321"/>
                </a:lnTo>
                <a:cubicBezTo>
                  <a:pt x="106254" y="5339321"/>
                  <a:pt x="0" y="5233067"/>
                  <a:pt x="0" y="5101997"/>
                </a:cubicBezTo>
                <a:lnTo>
                  <a:pt x="0" y="4586833"/>
                </a:lnTo>
                <a:lnTo>
                  <a:pt x="0" y="4152728"/>
                </a:lnTo>
                <a:lnTo>
                  <a:pt x="0" y="1186594"/>
                </a:lnTo>
                <a:lnTo>
                  <a:pt x="0" y="1186593"/>
                </a:lnTo>
                <a:lnTo>
                  <a:pt x="0" y="237324"/>
                </a:lnTo>
                <a:cubicBezTo>
                  <a:pt x="0" y="106254"/>
                  <a:pt x="106254" y="0"/>
                  <a:pt x="237324" y="0"/>
                </a:cubicBezTo>
                <a:close/>
              </a:path>
            </a:pathLst>
          </a:custGeom>
          <a:solidFill>
            <a:schemeClr val="bg1"/>
          </a:solidFill>
          <a:ln w="28575">
            <a:gradFill>
              <a:gsLst>
                <a:gs pos="0">
                  <a:schemeClr val="accent1"/>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TextBox 17">
            <a:extLst>
              <a:ext uri="{FF2B5EF4-FFF2-40B4-BE49-F238E27FC236}">
                <a16:creationId xmlns:a16="http://schemas.microsoft.com/office/drawing/2014/main" id="{F186DD5C-0B7C-FC2A-8E9B-0750B1CF7117}"/>
              </a:ext>
            </a:extLst>
          </p:cNvPr>
          <p:cNvSpPr txBox="1"/>
          <p:nvPr/>
        </p:nvSpPr>
        <p:spPr>
          <a:xfrm>
            <a:off x="2811447" y="4314005"/>
            <a:ext cx="6569107" cy="514693"/>
          </a:xfrm>
          <a:prstGeom prst="rect">
            <a:avLst/>
          </a:prstGeom>
          <a:noFill/>
        </p:spPr>
        <p:txBody>
          <a:bodyPr wrap="square" rtlCol="0">
            <a:spAutoFit/>
          </a:bodyPr>
          <a:lstStyle/>
          <a:p>
            <a:pPr algn="ctr">
              <a:lnSpc>
                <a:spcPct val="130000"/>
              </a:lnSpc>
            </a:pPr>
            <a:r>
              <a:rPr lang="en-US" sz="1100" b="1" dirty="0">
                <a:solidFill>
                  <a:schemeClr val="tx1">
                    <a:lumMod val="85000"/>
                    <a:lumOff val="15000"/>
                  </a:schemeClr>
                </a:solidFill>
                <a:ea typeface="Roboto Light" charset="0"/>
                <a:cs typeface="Roboto Light" charset="0"/>
              </a:rPr>
              <a:t>Lorem Ipsum </a:t>
            </a:r>
            <a:r>
              <a:rPr lang="en-US" sz="1100" dirty="0">
                <a:solidFill>
                  <a:schemeClr val="tx1">
                    <a:lumMod val="85000"/>
                    <a:lumOff val="15000"/>
                  </a:schemeClr>
                </a:solidFill>
                <a:ea typeface="Roboto Light" charset="0"/>
                <a:cs typeface="Roboto Light" charset="0"/>
              </a:rPr>
              <a:t>is simply dummy text of the printing and typesetting industry. Lorem Ipsum has been the industry's standard dummy text ever since</a:t>
            </a:r>
          </a:p>
        </p:txBody>
      </p:sp>
      <p:sp>
        <p:nvSpPr>
          <p:cNvPr id="2" name="文本框 1">
            <a:extLst>
              <a:ext uri="{FF2B5EF4-FFF2-40B4-BE49-F238E27FC236}">
                <a16:creationId xmlns:a16="http://schemas.microsoft.com/office/drawing/2014/main" id="{7E11751E-F293-76EC-2E62-CD6513C2DE9D}"/>
              </a:ext>
            </a:extLst>
          </p:cNvPr>
          <p:cNvSpPr txBox="1"/>
          <p:nvPr/>
        </p:nvSpPr>
        <p:spPr>
          <a:xfrm>
            <a:off x="1442775" y="2943700"/>
            <a:ext cx="9987225" cy="1323439"/>
          </a:xfrm>
          <a:prstGeom prst="rect">
            <a:avLst/>
          </a:prstGeom>
          <a:noFill/>
        </p:spPr>
        <p:txBody>
          <a:bodyPr wrap="square" rtlCol="0">
            <a:spAutoFit/>
          </a:bodyPr>
          <a:lstStyle/>
          <a:p>
            <a:r>
              <a:rPr lang="zh-CN" altLang="en-US" sz="8000" dirty="0">
                <a:solidFill>
                  <a:schemeClr val="tx1">
                    <a:lumMod val="85000"/>
                    <a:lumOff val="15000"/>
                  </a:schemeClr>
                </a:solidFill>
                <a:latin typeface="汉仪雅酷黑 85W" panose="020B0904020202020204" pitchFamily="34" charset="-122"/>
                <a:ea typeface="汉仪雅酷黑 85W" panose="020B0904020202020204" pitchFamily="34" charset="-122"/>
              </a:rPr>
              <a:t>触电急救的基本原则</a:t>
            </a:r>
          </a:p>
        </p:txBody>
      </p:sp>
      <p:sp>
        <p:nvSpPr>
          <p:cNvPr id="23" name="矩形: 圆角 22">
            <a:extLst>
              <a:ext uri="{FF2B5EF4-FFF2-40B4-BE49-F238E27FC236}">
                <a16:creationId xmlns:a16="http://schemas.microsoft.com/office/drawing/2014/main" id="{B3E3279F-9F5C-3123-37FB-2B7118ACDC34}"/>
              </a:ext>
            </a:extLst>
          </p:cNvPr>
          <p:cNvSpPr/>
          <p:nvPr/>
        </p:nvSpPr>
        <p:spPr>
          <a:xfrm>
            <a:off x="5074791" y="1992494"/>
            <a:ext cx="2029978" cy="637617"/>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spc="200" dirty="0">
                <a:solidFill>
                  <a:schemeClr val="bg1"/>
                </a:solidFill>
                <a:latin typeface="+mn-ea"/>
                <a:sym typeface="思源黑体 CN Regular" panose="020B0500000000000000" pitchFamily="34" charset="-122"/>
              </a:rPr>
              <a:t>PART 01</a:t>
            </a:r>
            <a:endParaRPr lang="zh-CN" altLang="en-US" sz="2400" spc="200" dirty="0">
              <a:solidFill>
                <a:schemeClr val="bg1"/>
              </a:solidFill>
              <a:latin typeface="+mn-ea"/>
              <a:sym typeface="思源黑体 CN Regular" panose="020B0500000000000000" pitchFamily="34" charset="-122"/>
            </a:endParaRPr>
          </a:p>
        </p:txBody>
      </p:sp>
      <p:sp>
        <p:nvSpPr>
          <p:cNvPr id="27" name="文本框 26">
            <a:extLst>
              <a:ext uri="{FF2B5EF4-FFF2-40B4-BE49-F238E27FC236}">
                <a16:creationId xmlns:a16="http://schemas.microsoft.com/office/drawing/2014/main" id="{C0E690C7-D036-A095-3FB3-402B6B697931}"/>
              </a:ext>
            </a:extLst>
          </p:cNvPr>
          <p:cNvSpPr txBox="1"/>
          <p:nvPr/>
        </p:nvSpPr>
        <p:spPr>
          <a:xfrm>
            <a:off x="4665426" y="402745"/>
            <a:ext cx="5268686" cy="276999"/>
          </a:xfrm>
          <a:prstGeom prst="rect">
            <a:avLst/>
          </a:prstGeom>
          <a:noFill/>
        </p:spPr>
        <p:txBody>
          <a:bodyPr wrap="square" rtlCol="0">
            <a:spAutoFit/>
          </a:bodyPr>
          <a:lstStyle/>
          <a:p>
            <a:pPr algn="dist"/>
            <a:r>
              <a:rPr lang="zh-CN" altLang="en-US" sz="1200" dirty="0">
                <a:solidFill>
                  <a:schemeClr val="tx1">
                    <a:lumMod val="85000"/>
                    <a:lumOff val="15000"/>
                  </a:schemeClr>
                </a:solidFill>
              </a:rPr>
              <a:t>牢</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固</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树</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立</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安</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全</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意</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识</a:t>
            </a:r>
          </a:p>
        </p:txBody>
      </p:sp>
      <p:pic>
        <p:nvPicPr>
          <p:cNvPr id="4" name="图片 3" descr="卡通人物&#10;&#10;中度可信度描述已自动生成">
            <a:extLst>
              <a:ext uri="{FF2B5EF4-FFF2-40B4-BE49-F238E27FC236}">
                <a16:creationId xmlns:a16="http://schemas.microsoft.com/office/drawing/2014/main" id="{02B497DC-71CE-B51B-3653-8CBD2EC973EC}"/>
              </a:ext>
            </a:extLst>
          </p:cNvPr>
          <p:cNvPicPr>
            <a:picLocks noChangeAspect="1"/>
          </p:cNvPicPr>
          <p:nvPr/>
        </p:nvPicPr>
        <p:blipFill rotWithShape="1">
          <a:blip r:embed="rId3">
            <a:extLst>
              <a:ext uri="{28A0092B-C50C-407E-A947-70E740481C1C}">
                <a14:useLocalDpi xmlns:a14="http://schemas.microsoft.com/office/drawing/2010/main" val="0"/>
              </a:ext>
            </a:extLst>
          </a:blip>
          <a:srcRect l="12909"/>
          <a:stretch/>
        </p:blipFill>
        <p:spPr>
          <a:xfrm>
            <a:off x="0" y="5336342"/>
            <a:ext cx="7491046" cy="1521657"/>
          </a:xfrm>
          <a:prstGeom prst="rect">
            <a:avLst/>
          </a:prstGeom>
        </p:spPr>
      </p:pic>
      <p:pic>
        <p:nvPicPr>
          <p:cNvPr id="8" name="图片 7" descr="卡通人物&#10;&#10;描述已自动生成">
            <a:extLst>
              <a:ext uri="{FF2B5EF4-FFF2-40B4-BE49-F238E27FC236}">
                <a16:creationId xmlns:a16="http://schemas.microsoft.com/office/drawing/2014/main" id="{DD3FE3F4-9510-B5C4-B26F-C441E76380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548" y="3811748"/>
            <a:ext cx="3066332" cy="3066332"/>
          </a:xfrm>
          <a:prstGeom prst="rect">
            <a:avLst/>
          </a:prstGeom>
        </p:spPr>
      </p:pic>
      <p:pic>
        <p:nvPicPr>
          <p:cNvPr id="6" name="图片 5" descr="图标&#10;&#10;描述已自动生成">
            <a:extLst>
              <a:ext uri="{FF2B5EF4-FFF2-40B4-BE49-F238E27FC236}">
                <a16:creationId xmlns:a16="http://schemas.microsoft.com/office/drawing/2014/main" id="{8B6F2EB5-DCC1-95F6-9761-5A5AE3465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77" y="312977"/>
            <a:ext cx="1657975" cy="1517778"/>
          </a:xfrm>
          <a:prstGeom prst="rect">
            <a:avLst/>
          </a:prstGeom>
        </p:spPr>
      </p:pic>
    </p:spTree>
    <p:extLst>
      <p:ext uri="{BB962C8B-B14F-4D97-AF65-F5344CB8AC3E}">
        <p14:creationId xmlns:p14="http://schemas.microsoft.com/office/powerpoint/2010/main" val="588939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 grpId="0"/>
      <p:bldP spid="23" grpId="0" animBg="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7B05B267-EBB9-5ACF-AACC-4CFD8C10FE81}"/>
              </a:ext>
            </a:extLst>
          </p:cNvPr>
          <p:cNvGrpSpPr/>
          <p:nvPr/>
        </p:nvGrpSpPr>
        <p:grpSpPr>
          <a:xfrm>
            <a:off x="882199" y="2918423"/>
            <a:ext cx="3349848" cy="2088543"/>
            <a:chOff x="1328907" y="2497015"/>
            <a:chExt cx="5621215" cy="3138114"/>
          </a:xfrm>
        </p:grpSpPr>
        <p:sp>
          <p:nvSpPr>
            <p:cNvPr id="9" name="任意多边形: 形状 8">
              <a:extLst>
                <a:ext uri="{FF2B5EF4-FFF2-40B4-BE49-F238E27FC236}">
                  <a16:creationId xmlns:a16="http://schemas.microsoft.com/office/drawing/2014/main" id="{A9DB05B7-D7C1-1681-76C0-A537854689B9}"/>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87A12168-E9EA-1E52-B4C4-77FC82C7A85D}"/>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1" name="矩形 10">
            <a:extLst>
              <a:ext uri="{FF2B5EF4-FFF2-40B4-BE49-F238E27FC236}">
                <a16:creationId xmlns:a16="http://schemas.microsoft.com/office/drawing/2014/main" id="{B5D3A00A-FE76-CE53-F8B7-3265EEC2E817}"/>
              </a:ext>
            </a:extLst>
          </p:cNvPr>
          <p:cNvSpPr/>
          <p:nvPr/>
        </p:nvSpPr>
        <p:spPr>
          <a:xfrm>
            <a:off x="1277698" y="3549932"/>
            <a:ext cx="2575181" cy="836447"/>
          </a:xfrm>
          <a:prstGeom prst="rect">
            <a:avLst/>
          </a:prstGeom>
        </p:spPr>
        <p:txBody>
          <a:bodyPr wrap="square">
            <a:spAutoFit/>
          </a:bodyPr>
          <a:lstStyle/>
          <a:p>
            <a:pPr algn="ctr" fontAlgn="auto">
              <a:lnSpc>
                <a:spcPct val="150000"/>
              </a:lnSpc>
              <a:spcAft>
                <a:spcPts val="600"/>
              </a:spcAft>
            </a:pP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胸骨示意图</a:t>
            </a:r>
          </a:p>
        </p:txBody>
      </p:sp>
      <p:grpSp>
        <p:nvGrpSpPr>
          <p:cNvPr id="12" name="组合 11">
            <a:extLst>
              <a:ext uri="{FF2B5EF4-FFF2-40B4-BE49-F238E27FC236}">
                <a16:creationId xmlns:a16="http://schemas.microsoft.com/office/drawing/2014/main" id="{7FF8BA58-4F99-D1E7-C361-8F1DAA7CA4CB}"/>
              </a:ext>
            </a:extLst>
          </p:cNvPr>
          <p:cNvGrpSpPr/>
          <p:nvPr/>
        </p:nvGrpSpPr>
        <p:grpSpPr>
          <a:xfrm>
            <a:off x="4499120" y="1997370"/>
            <a:ext cx="3349848" cy="2088543"/>
            <a:chOff x="1328907" y="2497015"/>
            <a:chExt cx="5621215" cy="3138114"/>
          </a:xfrm>
        </p:grpSpPr>
        <p:sp>
          <p:nvSpPr>
            <p:cNvPr id="13" name="任意多边形: 形状 12">
              <a:extLst>
                <a:ext uri="{FF2B5EF4-FFF2-40B4-BE49-F238E27FC236}">
                  <a16:creationId xmlns:a16="http://schemas.microsoft.com/office/drawing/2014/main" id="{58AFBB06-AAC4-406C-10C1-8D0903050753}"/>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78B1FFBB-8AB6-B1D4-2FFD-2A3E7596A95A}"/>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5" name="矩形 14">
            <a:extLst>
              <a:ext uri="{FF2B5EF4-FFF2-40B4-BE49-F238E27FC236}">
                <a16:creationId xmlns:a16="http://schemas.microsoft.com/office/drawing/2014/main" id="{0E72F89A-54D7-6BA3-E205-CF59F325E6DA}"/>
              </a:ext>
            </a:extLst>
          </p:cNvPr>
          <p:cNvSpPr/>
          <p:nvPr/>
        </p:nvSpPr>
        <p:spPr>
          <a:xfrm>
            <a:off x="4931863" y="2264320"/>
            <a:ext cx="2575181" cy="1667444"/>
          </a:xfrm>
          <a:prstGeom prst="rect">
            <a:avLst/>
          </a:prstGeom>
        </p:spPr>
        <p:txBody>
          <a:bodyPr wrap="square">
            <a:spAutoFit/>
          </a:bodyPr>
          <a:lstStyle/>
          <a:p>
            <a:pPr algn="ctr" fontAlgn="auto">
              <a:lnSpc>
                <a:spcPct val="150000"/>
              </a:lnSpc>
              <a:spcAft>
                <a:spcPts val="600"/>
              </a:spcAft>
            </a:pP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按压位置示意图</a:t>
            </a:r>
          </a:p>
        </p:txBody>
      </p:sp>
      <p:grpSp>
        <p:nvGrpSpPr>
          <p:cNvPr id="16" name="组合 15">
            <a:extLst>
              <a:ext uri="{FF2B5EF4-FFF2-40B4-BE49-F238E27FC236}">
                <a16:creationId xmlns:a16="http://schemas.microsoft.com/office/drawing/2014/main" id="{6AEEDACB-94B6-AE70-38ED-7D140AE074E8}"/>
              </a:ext>
            </a:extLst>
          </p:cNvPr>
          <p:cNvGrpSpPr/>
          <p:nvPr/>
        </p:nvGrpSpPr>
        <p:grpSpPr>
          <a:xfrm>
            <a:off x="8099711" y="3019851"/>
            <a:ext cx="3349848" cy="2088543"/>
            <a:chOff x="1328907" y="2497015"/>
            <a:chExt cx="5621215" cy="3138114"/>
          </a:xfrm>
        </p:grpSpPr>
        <p:sp>
          <p:nvSpPr>
            <p:cNvPr id="17" name="任意多边形: 形状 16">
              <a:extLst>
                <a:ext uri="{FF2B5EF4-FFF2-40B4-BE49-F238E27FC236}">
                  <a16:creationId xmlns:a16="http://schemas.microsoft.com/office/drawing/2014/main" id="{9F8BDCAC-6A47-4974-37FF-043DBDF6993A}"/>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639830E3-7F2E-EF6D-4409-6C083499F50F}"/>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9" name="矩形 18">
            <a:extLst>
              <a:ext uri="{FF2B5EF4-FFF2-40B4-BE49-F238E27FC236}">
                <a16:creationId xmlns:a16="http://schemas.microsoft.com/office/drawing/2014/main" id="{E39A4E5C-F4FD-AE20-CFE6-A7EFBEDB18CD}"/>
              </a:ext>
            </a:extLst>
          </p:cNvPr>
          <p:cNvSpPr/>
          <p:nvPr/>
        </p:nvSpPr>
        <p:spPr>
          <a:xfrm>
            <a:off x="8441634" y="3339522"/>
            <a:ext cx="2575181" cy="1667444"/>
          </a:xfrm>
          <a:prstGeom prst="rect">
            <a:avLst/>
          </a:prstGeom>
        </p:spPr>
        <p:txBody>
          <a:bodyPr wrap="square">
            <a:spAutoFit/>
          </a:bodyPr>
          <a:lstStyle/>
          <a:p>
            <a:pPr algn="ctr" fontAlgn="auto">
              <a:lnSpc>
                <a:spcPct val="150000"/>
              </a:lnSpc>
              <a:spcAft>
                <a:spcPts val="600"/>
              </a:spcAft>
            </a:pPr>
            <a:r>
              <a:rPr lang="zh-CN" altLang="en-US" sz="3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胸外心脏按压位置</a:t>
            </a:r>
          </a:p>
        </p:txBody>
      </p:sp>
      <p:sp>
        <p:nvSpPr>
          <p:cNvPr id="20" name="文本框 19">
            <a:extLst>
              <a:ext uri="{FF2B5EF4-FFF2-40B4-BE49-F238E27FC236}">
                <a16:creationId xmlns:a16="http://schemas.microsoft.com/office/drawing/2014/main" id="{25C04ACE-E200-7454-D34F-382B130DF170}"/>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415412354"/>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247877D-F012-5B90-ABB8-8CD27BCF8B88}"/>
              </a:ext>
            </a:extLst>
          </p:cNvPr>
          <p:cNvSpPr txBox="1"/>
          <p:nvPr/>
        </p:nvSpPr>
        <p:spPr>
          <a:xfrm>
            <a:off x="5340623" y="1721781"/>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3</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、胸外按压</a:t>
            </a:r>
          </a:p>
        </p:txBody>
      </p:sp>
      <p:grpSp>
        <p:nvGrpSpPr>
          <p:cNvPr id="4" name="组合 3">
            <a:extLst>
              <a:ext uri="{FF2B5EF4-FFF2-40B4-BE49-F238E27FC236}">
                <a16:creationId xmlns:a16="http://schemas.microsoft.com/office/drawing/2014/main" id="{99AF77EC-4403-CFDE-3DB5-7CA8F15B3BF7}"/>
              </a:ext>
            </a:extLst>
          </p:cNvPr>
          <p:cNvGrpSpPr/>
          <p:nvPr/>
        </p:nvGrpSpPr>
        <p:grpSpPr>
          <a:xfrm>
            <a:off x="5350328" y="2449377"/>
            <a:ext cx="5858783" cy="3396254"/>
            <a:chOff x="5350328" y="2449377"/>
            <a:chExt cx="5858783" cy="3396254"/>
          </a:xfrm>
        </p:grpSpPr>
        <p:sp>
          <p:nvSpPr>
            <p:cNvPr id="2" name="任意多边形: 形状 1">
              <a:extLst>
                <a:ext uri="{FF2B5EF4-FFF2-40B4-BE49-F238E27FC236}">
                  <a16:creationId xmlns:a16="http://schemas.microsoft.com/office/drawing/2014/main" id="{687F069C-0C8E-6A3F-7BC5-BDCE1FDAF5F7}"/>
                </a:ext>
              </a:extLst>
            </p:cNvPr>
            <p:cNvSpPr/>
            <p:nvPr/>
          </p:nvSpPr>
          <p:spPr>
            <a:xfrm>
              <a:off x="5350328" y="2547259"/>
              <a:ext cx="5858783" cy="3298372"/>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2">
              <a:extLst>
                <a:ext uri="{FF2B5EF4-FFF2-40B4-BE49-F238E27FC236}">
                  <a16:creationId xmlns:a16="http://schemas.microsoft.com/office/drawing/2014/main" id="{6145DACB-43A6-5099-2C5D-B6ED4F91B065}"/>
                </a:ext>
              </a:extLst>
            </p:cNvPr>
            <p:cNvSpPr txBox="1">
              <a:spLocks noChangeArrowheads="1"/>
            </p:cNvSpPr>
            <p:nvPr/>
          </p:nvSpPr>
          <p:spPr>
            <a:xfrm>
              <a:off x="5618934" y="2449377"/>
              <a:ext cx="2453005" cy="389890"/>
            </a:xfrm>
            <a:noFill/>
            <a:ln w="22225">
              <a:solidFill>
                <a:srgbClr val="52BA60"/>
              </a:solidFill>
            </a:ln>
          </p:spPr>
          <p:txBody>
            <a:bodyPr vert="horz" wrap="square" lIns="0" tIns="0" rIns="0" bIns="71755" numCol="1" spcCol="0" rtlCol="0" fromWordArt="0" anchor="ctr" anchorCtr="0" compatLnSpc="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zh-CN" altLang="en-US" sz="1800" dirty="0">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9" name="Text Box 7">
              <a:extLst>
                <a:ext uri="{FF2B5EF4-FFF2-40B4-BE49-F238E27FC236}">
                  <a16:creationId xmlns:a16="http://schemas.microsoft.com/office/drawing/2014/main" id="{898CB883-4725-533E-AB38-F1B285917650}"/>
                </a:ext>
              </a:extLst>
            </p:cNvPr>
            <p:cNvSpPr txBox="1">
              <a:spLocks noChangeArrowheads="1"/>
            </p:cNvSpPr>
            <p:nvPr/>
          </p:nvSpPr>
          <p:spPr bwMode="auto">
            <a:xfrm>
              <a:off x="5609681" y="3075758"/>
              <a:ext cx="4926965" cy="1007840"/>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lnSpc>
                  <a:spcPct val="200000"/>
                </a:lnSpc>
                <a:spcBef>
                  <a:spcPts val="0"/>
                </a:spcBef>
                <a:buClrTx/>
                <a:buSzTx/>
                <a:buFontTx/>
              </a:pPr>
              <a:r>
                <a:rPr lang="en-US" altLang="zh-CN" sz="16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② 按压姿势：</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两臂垂直，肘关节不屈，两手相叠，手指向前翘起并不触及胸壁，应用上身重力垂直下压</a:t>
              </a:r>
            </a:p>
          </p:txBody>
        </p:sp>
        <p:sp>
          <p:nvSpPr>
            <p:cNvPr id="10" name="Text Box 5">
              <a:extLst>
                <a:ext uri="{FF2B5EF4-FFF2-40B4-BE49-F238E27FC236}">
                  <a16:creationId xmlns:a16="http://schemas.microsoft.com/office/drawing/2014/main" id="{B11B8788-964B-810E-1C56-B2153F699EE5}"/>
                </a:ext>
              </a:extLst>
            </p:cNvPr>
            <p:cNvSpPr txBox="1">
              <a:spLocks noChangeArrowheads="1"/>
            </p:cNvSpPr>
            <p:nvPr/>
          </p:nvSpPr>
          <p:spPr bwMode="auto">
            <a:xfrm>
              <a:off x="5609681" y="4333058"/>
              <a:ext cx="249999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③ 按压频率：</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100次/min</a:t>
              </a:r>
            </a:p>
          </p:txBody>
        </p:sp>
        <p:sp>
          <p:nvSpPr>
            <p:cNvPr id="11" name="Text Box 6">
              <a:extLst>
                <a:ext uri="{FF2B5EF4-FFF2-40B4-BE49-F238E27FC236}">
                  <a16:creationId xmlns:a16="http://schemas.microsoft.com/office/drawing/2014/main" id="{71004BDD-7645-E69F-CAB6-DA57F001074A}"/>
                </a:ext>
              </a:extLst>
            </p:cNvPr>
            <p:cNvSpPr txBox="1">
              <a:spLocks noChangeArrowheads="1"/>
            </p:cNvSpPr>
            <p:nvPr/>
          </p:nvSpPr>
          <p:spPr bwMode="auto">
            <a:xfrm>
              <a:off x="8109676" y="4341313"/>
              <a:ext cx="2426970" cy="337185"/>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buClrTx/>
                <a:buSzTx/>
                <a:buFontTx/>
              </a:pPr>
              <a:r>
                <a:rPr lang="en-US" altLang="zh-CN" sz="16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④ 按压深度：</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4-5cm。</a:t>
              </a:r>
            </a:p>
          </p:txBody>
        </p:sp>
        <p:sp>
          <p:nvSpPr>
            <p:cNvPr id="12" name="Text Box 7">
              <a:extLst>
                <a:ext uri="{FF2B5EF4-FFF2-40B4-BE49-F238E27FC236}">
                  <a16:creationId xmlns:a16="http://schemas.microsoft.com/office/drawing/2014/main" id="{3B379C8E-73BE-D861-914F-7666E7A2CB32}"/>
                </a:ext>
              </a:extLst>
            </p:cNvPr>
            <p:cNvSpPr txBox="1">
              <a:spLocks noChangeArrowheads="1"/>
            </p:cNvSpPr>
            <p:nvPr/>
          </p:nvSpPr>
          <p:spPr bwMode="auto">
            <a:xfrm>
              <a:off x="5609681" y="4859473"/>
              <a:ext cx="5599430" cy="337185"/>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buClrTx/>
                <a:buSzTx/>
                <a:buFontTx/>
              </a:pPr>
              <a:r>
                <a:rPr lang="en-US" altLang="zh-CN" sz="16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⑤ 按压次数：</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每吹两口气按压30次，进行五个循环共150次</a:t>
              </a:r>
            </a:p>
          </p:txBody>
        </p:sp>
      </p:grpSp>
      <p:pic>
        <p:nvPicPr>
          <p:cNvPr id="6" name="图片 5">
            <a:extLst>
              <a:ext uri="{FF2B5EF4-FFF2-40B4-BE49-F238E27FC236}">
                <a16:creationId xmlns:a16="http://schemas.microsoft.com/office/drawing/2014/main" id="{408ED246-F92B-B877-D1E7-761C2248E8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6286" y="2195551"/>
            <a:ext cx="3630930" cy="3630930"/>
          </a:xfrm>
          <a:prstGeom prst="rect">
            <a:avLst/>
          </a:prstGeom>
        </p:spPr>
      </p:pic>
      <p:sp>
        <p:nvSpPr>
          <p:cNvPr id="7" name="文本框 6">
            <a:extLst>
              <a:ext uri="{FF2B5EF4-FFF2-40B4-BE49-F238E27FC236}">
                <a16:creationId xmlns:a16="http://schemas.microsoft.com/office/drawing/2014/main" id="{9E04FDE8-884C-0FA4-08E3-50F5F4E0AA6E}"/>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1771262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29A5438D-7367-4705-AE74-AC6A0C0A77A1}"/>
              </a:ext>
            </a:extLst>
          </p:cNvPr>
          <p:cNvGrpSpPr/>
          <p:nvPr/>
        </p:nvGrpSpPr>
        <p:grpSpPr>
          <a:xfrm>
            <a:off x="1796143" y="2971801"/>
            <a:ext cx="5527488" cy="2692944"/>
            <a:chOff x="1796143" y="2971801"/>
            <a:chExt cx="5527488" cy="2692944"/>
          </a:xfrm>
        </p:grpSpPr>
        <p:sp>
          <p:nvSpPr>
            <p:cNvPr id="7" name="任意多边形: 形状 6">
              <a:extLst>
                <a:ext uri="{FF2B5EF4-FFF2-40B4-BE49-F238E27FC236}">
                  <a16:creationId xmlns:a16="http://schemas.microsoft.com/office/drawing/2014/main" id="{71A6E67F-F229-6AEF-A992-E4B752F23183}"/>
                </a:ext>
              </a:extLst>
            </p:cNvPr>
            <p:cNvSpPr/>
            <p:nvPr/>
          </p:nvSpPr>
          <p:spPr>
            <a:xfrm>
              <a:off x="1796143" y="2971801"/>
              <a:ext cx="5527488" cy="2692944"/>
            </a:xfrm>
            <a:custGeom>
              <a:avLst/>
              <a:gdLst>
                <a:gd name="connsiteX0" fmla="*/ 206833 w 5292725"/>
                <a:gd name="connsiteY0" fmla="*/ 0 h 2748642"/>
                <a:gd name="connsiteX1" fmla="*/ 5085892 w 5292725"/>
                <a:gd name="connsiteY1" fmla="*/ 0 h 2748642"/>
                <a:gd name="connsiteX2" fmla="*/ 5292725 w 5292725"/>
                <a:gd name="connsiteY2" fmla="*/ 206833 h 2748642"/>
                <a:gd name="connsiteX3" fmla="*/ 5292725 w 5292725"/>
                <a:gd name="connsiteY3" fmla="*/ 753836 h 2748642"/>
                <a:gd name="connsiteX4" fmla="*/ 5292725 w 5292725"/>
                <a:gd name="connsiteY4" fmla="*/ 1034138 h 2748642"/>
                <a:gd name="connsiteX5" fmla="*/ 5292725 w 5292725"/>
                <a:gd name="connsiteY5" fmla="*/ 1714504 h 2748642"/>
                <a:gd name="connsiteX6" fmla="*/ 5292725 w 5292725"/>
                <a:gd name="connsiteY6" fmla="*/ 1994807 h 2748642"/>
                <a:gd name="connsiteX7" fmla="*/ 5292725 w 5292725"/>
                <a:gd name="connsiteY7" fmla="*/ 2541809 h 2748642"/>
                <a:gd name="connsiteX8" fmla="*/ 5085892 w 5292725"/>
                <a:gd name="connsiteY8" fmla="*/ 2748642 h 2748642"/>
                <a:gd name="connsiteX9" fmla="*/ 206833 w 5292725"/>
                <a:gd name="connsiteY9" fmla="*/ 2748642 h 2748642"/>
                <a:gd name="connsiteX10" fmla="*/ 0 w 5292725"/>
                <a:gd name="connsiteY10" fmla="*/ 2541809 h 2748642"/>
                <a:gd name="connsiteX11" fmla="*/ 0 w 5292725"/>
                <a:gd name="connsiteY11" fmla="*/ 1714504 h 2748642"/>
                <a:gd name="connsiteX12" fmla="*/ 0 w 5292725"/>
                <a:gd name="connsiteY12" fmla="*/ 1714504 h 2748642"/>
                <a:gd name="connsiteX13" fmla="*/ 0 w 5292725"/>
                <a:gd name="connsiteY13" fmla="*/ 1034138 h 2748642"/>
                <a:gd name="connsiteX14" fmla="*/ 0 w 5292725"/>
                <a:gd name="connsiteY14" fmla="*/ 753836 h 2748642"/>
                <a:gd name="connsiteX15" fmla="*/ 0 w 5292725"/>
                <a:gd name="connsiteY15" fmla="*/ 206833 h 2748642"/>
                <a:gd name="connsiteX16" fmla="*/ 206833 w 5292725"/>
                <a:gd name="connsiteY16" fmla="*/ 0 h 274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2725" h="2748642">
                  <a:moveTo>
                    <a:pt x="206833" y="0"/>
                  </a:moveTo>
                  <a:lnTo>
                    <a:pt x="5085892" y="0"/>
                  </a:lnTo>
                  <a:cubicBezTo>
                    <a:pt x="5200123" y="0"/>
                    <a:pt x="5292725" y="92602"/>
                    <a:pt x="5292725" y="206833"/>
                  </a:cubicBezTo>
                  <a:lnTo>
                    <a:pt x="5292725" y="753836"/>
                  </a:lnTo>
                  <a:lnTo>
                    <a:pt x="5292725" y="1034138"/>
                  </a:lnTo>
                  <a:lnTo>
                    <a:pt x="5292725" y="1714504"/>
                  </a:lnTo>
                  <a:lnTo>
                    <a:pt x="5292725" y="1994807"/>
                  </a:lnTo>
                  <a:lnTo>
                    <a:pt x="5292725" y="2541809"/>
                  </a:lnTo>
                  <a:cubicBezTo>
                    <a:pt x="5292725" y="2656040"/>
                    <a:pt x="5200123" y="2748642"/>
                    <a:pt x="5085892" y="2748642"/>
                  </a:cubicBezTo>
                  <a:lnTo>
                    <a:pt x="206833" y="2748642"/>
                  </a:lnTo>
                  <a:cubicBezTo>
                    <a:pt x="92602" y="2748642"/>
                    <a:pt x="0" y="2656040"/>
                    <a:pt x="0" y="2541809"/>
                  </a:cubicBezTo>
                  <a:lnTo>
                    <a:pt x="0" y="1714504"/>
                  </a:lnTo>
                  <a:lnTo>
                    <a:pt x="0" y="1714504"/>
                  </a:lnTo>
                  <a:lnTo>
                    <a:pt x="0" y="1034138"/>
                  </a:lnTo>
                  <a:lnTo>
                    <a:pt x="0" y="753836"/>
                  </a:lnTo>
                  <a:lnTo>
                    <a:pt x="0" y="206833"/>
                  </a:lnTo>
                  <a:cubicBezTo>
                    <a:pt x="0" y="92602"/>
                    <a:pt x="92602" y="0"/>
                    <a:pt x="206833"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矩形 1">
              <a:extLst>
                <a:ext uri="{FF2B5EF4-FFF2-40B4-BE49-F238E27FC236}">
                  <a16:creationId xmlns:a16="http://schemas.microsoft.com/office/drawing/2014/main" id="{40317519-37C8-3D8E-6B53-61BCB4AFA2F9}"/>
                </a:ext>
              </a:extLst>
            </p:cNvPr>
            <p:cNvSpPr/>
            <p:nvPr/>
          </p:nvSpPr>
          <p:spPr>
            <a:xfrm>
              <a:off x="2157730" y="4330792"/>
              <a:ext cx="4904105" cy="1007840"/>
            </a:xfrm>
            <a:prstGeom prst="rect">
              <a:avLst/>
            </a:prstGeom>
          </p:spPr>
          <p:txBody>
            <a:bodyPr wrap="square">
              <a:spAutoFit/>
            </a:bodyPr>
            <a:lstStyle/>
            <a:p>
              <a:pPr indent="-285750" algn="just" fontAlgn="auto">
                <a:lnSpc>
                  <a:spcPct val="200000"/>
                </a:lnSpc>
                <a:buFont typeface="Arial" panose="020B0604020202020204" pitchFamily="34" charset="0"/>
                <a:buChar char="•"/>
              </a:pPr>
              <a:r>
                <a:rPr lang="zh-CN" altLang="en-US" sz="1600" dirty="0">
                  <a:latin typeface="思源黑体 CN Medium" panose="020B0600000000000000" pitchFamily="34" charset="-122"/>
                  <a:ea typeface="思源黑体 CN Medium" panose="020B0600000000000000" pitchFamily="34" charset="-122"/>
                </a:rPr>
                <a:t>手掌根部长轴与胸骨长轴确保一致，保证手掌全力压在胸骨上，可避免发生肋骨骨折，不要按压剑突。</a:t>
              </a:r>
            </a:p>
          </p:txBody>
        </p:sp>
        <p:sp>
          <p:nvSpPr>
            <p:cNvPr id="4" name="文本框 3">
              <a:extLst>
                <a:ext uri="{FF2B5EF4-FFF2-40B4-BE49-F238E27FC236}">
                  <a16:creationId xmlns:a16="http://schemas.microsoft.com/office/drawing/2014/main" id="{D6BC30F7-56C6-3E7E-046D-00739F69B6C1}"/>
                </a:ext>
              </a:extLst>
            </p:cNvPr>
            <p:cNvSpPr txBox="1"/>
            <p:nvPr/>
          </p:nvSpPr>
          <p:spPr>
            <a:xfrm>
              <a:off x="2157730" y="3167472"/>
              <a:ext cx="2525050" cy="515398"/>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latin typeface="思源黑体 CN Medium" panose="020B0600000000000000" pitchFamily="34" charset="-122"/>
                  <a:ea typeface="思源黑体 CN Medium" panose="020B0600000000000000" pitchFamily="34" charset="-122"/>
                  <a:sym typeface="+mn-ea"/>
                </a:rPr>
                <a:t>按压力度不能过大过小</a:t>
              </a:r>
            </a:p>
          </p:txBody>
        </p:sp>
        <p:sp>
          <p:nvSpPr>
            <p:cNvPr id="5" name="文本框 4">
              <a:extLst>
                <a:ext uri="{FF2B5EF4-FFF2-40B4-BE49-F238E27FC236}">
                  <a16:creationId xmlns:a16="http://schemas.microsoft.com/office/drawing/2014/main" id="{28958952-0624-E5F9-4120-281079995305}"/>
                </a:ext>
              </a:extLst>
            </p:cNvPr>
            <p:cNvSpPr txBox="1"/>
            <p:nvPr/>
          </p:nvSpPr>
          <p:spPr>
            <a:xfrm>
              <a:off x="4770755" y="3167472"/>
              <a:ext cx="1909497" cy="515398"/>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latin typeface="思源黑体 CN Medium" panose="020B0600000000000000" pitchFamily="34" charset="-122"/>
                  <a:ea typeface="思源黑体 CN Medium" panose="020B0600000000000000" pitchFamily="34" charset="-122"/>
                  <a:sym typeface="+mn-ea"/>
                </a:rPr>
                <a:t>节律平稳不间断</a:t>
              </a:r>
            </a:p>
          </p:txBody>
        </p:sp>
        <p:sp>
          <p:nvSpPr>
            <p:cNvPr id="6" name="文本框 5">
              <a:extLst>
                <a:ext uri="{FF2B5EF4-FFF2-40B4-BE49-F238E27FC236}">
                  <a16:creationId xmlns:a16="http://schemas.microsoft.com/office/drawing/2014/main" id="{35747394-80F2-4BA9-DCAF-52577FE03D93}"/>
                </a:ext>
              </a:extLst>
            </p:cNvPr>
            <p:cNvSpPr txBox="1"/>
            <p:nvPr/>
          </p:nvSpPr>
          <p:spPr>
            <a:xfrm>
              <a:off x="2157730" y="3751037"/>
              <a:ext cx="2525050" cy="515398"/>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latin typeface="思源黑体 CN Medium" panose="020B0600000000000000" pitchFamily="34" charset="-122"/>
                  <a:ea typeface="思源黑体 CN Medium" panose="020B0600000000000000" pitchFamily="34" charset="-122"/>
                  <a:sym typeface="+mn-ea"/>
                </a:rPr>
                <a:t>按压不能用冲击式猛压</a:t>
              </a:r>
            </a:p>
          </p:txBody>
        </p:sp>
      </p:grpSp>
      <p:sp>
        <p:nvSpPr>
          <p:cNvPr id="8" name="文本框 7">
            <a:extLst>
              <a:ext uri="{FF2B5EF4-FFF2-40B4-BE49-F238E27FC236}">
                <a16:creationId xmlns:a16="http://schemas.microsoft.com/office/drawing/2014/main" id="{0B082EA5-5840-B505-BD1F-06ACE24B823D}"/>
              </a:ext>
            </a:extLst>
          </p:cNvPr>
          <p:cNvSpPr txBox="1"/>
          <p:nvPr/>
        </p:nvSpPr>
        <p:spPr>
          <a:xfrm>
            <a:off x="1796143" y="2185319"/>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正确的按压力度</a:t>
            </a:r>
          </a:p>
        </p:txBody>
      </p:sp>
      <p:pic>
        <p:nvPicPr>
          <p:cNvPr id="10" name="图片 9">
            <a:extLst>
              <a:ext uri="{FF2B5EF4-FFF2-40B4-BE49-F238E27FC236}">
                <a16:creationId xmlns:a16="http://schemas.microsoft.com/office/drawing/2014/main" id="{72B91A3A-20E0-053D-AE10-6EC8152BCE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23631" y="2001815"/>
            <a:ext cx="4013841" cy="4013841"/>
          </a:xfrm>
          <a:prstGeom prst="rect">
            <a:avLst/>
          </a:prstGeom>
        </p:spPr>
      </p:pic>
      <p:sp>
        <p:nvSpPr>
          <p:cNvPr id="12" name="文本框 11">
            <a:extLst>
              <a:ext uri="{FF2B5EF4-FFF2-40B4-BE49-F238E27FC236}">
                <a16:creationId xmlns:a16="http://schemas.microsoft.com/office/drawing/2014/main" id="{D8AB521B-C999-830C-C550-C005CBDC4DA0}"/>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370053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45699FF1-2568-966A-2844-830848712600}"/>
              </a:ext>
            </a:extLst>
          </p:cNvPr>
          <p:cNvSpPr>
            <a:spLocks noChangeArrowheads="1"/>
          </p:cNvSpPr>
          <p:nvPr/>
        </p:nvSpPr>
        <p:spPr bwMode="auto">
          <a:xfrm>
            <a:off x="1225823" y="2891837"/>
            <a:ext cx="9998075" cy="515398"/>
          </a:xfrm>
          <a:prstGeom prst="rect">
            <a:avLst/>
          </a:prstGeom>
        </p:spPr>
        <p:txBody>
          <a:bodyPr wrap="square">
            <a:spAutoFit/>
          </a:bodyPr>
          <a:lstStyle/>
          <a:p>
            <a:pPr lvl="0" indent="0" algn="just">
              <a:lnSpc>
                <a:spcPct val="200000"/>
              </a:lnSpc>
              <a:buClrTx/>
              <a:buSzTx/>
              <a:buFont typeface="Arial" panose="020B0604020202020204" pitchFamily="34" charset="0"/>
              <a:buNone/>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mn-ea"/>
              </a:rPr>
              <a:t>按压位置不正确，可能导致肋骨、胸骨骨折，刺破肺部及胸部血管，引起血气胸，肝、脾破裂及内脏大出血。</a:t>
            </a:r>
          </a:p>
        </p:txBody>
      </p:sp>
      <p:sp>
        <p:nvSpPr>
          <p:cNvPr id="3" name="文本框 2">
            <a:extLst>
              <a:ext uri="{FF2B5EF4-FFF2-40B4-BE49-F238E27FC236}">
                <a16:creationId xmlns:a16="http://schemas.microsoft.com/office/drawing/2014/main" id="{AA8CD098-D6D9-D592-3D2C-7E0201C84DB0}"/>
              </a:ext>
            </a:extLst>
          </p:cNvPr>
          <p:cNvSpPr txBox="1"/>
          <p:nvPr/>
        </p:nvSpPr>
        <p:spPr>
          <a:xfrm>
            <a:off x="1225823" y="2211641"/>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3</a:t>
            </a: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、胸外按压</a:t>
            </a:r>
          </a:p>
        </p:txBody>
      </p:sp>
      <p:sp>
        <p:nvSpPr>
          <p:cNvPr id="4" name="文本框 3">
            <a:extLst>
              <a:ext uri="{FF2B5EF4-FFF2-40B4-BE49-F238E27FC236}">
                <a16:creationId xmlns:a16="http://schemas.microsoft.com/office/drawing/2014/main" id="{E0DDD263-DA5B-60E9-811D-E5E4B1E9A426}"/>
              </a:ext>
            </a:extLst>
          </p:cNvPr>
          <p:cNvSpPr txBox="1"/>
          <p:nvPr/>
        </p:nvSpPr>
        <p:spPr>
          <a:xfrm>
            <a:off x="1225823" y="4274479"/>
            <a:ext cx="2957045" cy="918005"/>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按压位置错误</a:t>
            </a:r>
          </a:p>
        </p:txBody>
      </p:sp>
      <p:sp>
        <p:nvSpPr>
          <p:cNvPr id="5" name="文本框 4">
            <a:extLst>
              <a:ext uri="{FF2B5EF4-FFF2-40B4-BE49-F238E27FC236}">
                <a16:creationId xmlns:a16="http://schemas.microsoft.com/office/drawing/2014/main" id="{7465D8BE-2B3C-7157-E885-3C407EDA40C0}"/>
              </a:ext>
            </a:extLst>
          </p:cNvPr>
          <p:cNvSpPr txBox="1"/>
          <p:nvPr/>
        </p:nvSpPr>
        <p:spPr>
          <a:xfrm>
            <a:off x="4412763" y="4274479"/>
            <a:ext cx="2957045" cy="918005"/>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冲击式按压</a:t>
            </a:r>
          </a:p>
        </p:txBody>
      </p:sp>
      <p:sp>
        <p:nvSpPr>
          <p:cNvPr id="6" name="文本框 5">
            <a:extLst>
              <a:ext uri="{FF2B5EF4-FFF2-40B4-BE49-F238E27FC236}">
                <a16:creationId xmlns:a16="http://schemas.microsoft.com/office/drawing/2014/main" id="{3324EC12-7C47-44FF-20EA-15AB5499390B}"/>
              </a:ext>
            </a:extLst>
          </p:cNvPr>
          <p:cNvSpPr txBox="1"/>
          <p:nvPr/>
        </p:nvSpPr>
        <p:spPr>
          <a:xfrm>
            <a:off x="7599702" y="4274479"/>
            <a:ext cx="2957045" cy="918005"/>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肘关节弯曲按压</a:t>
            </a:r>
          </a:p>
        </p:txBody>
      </p:sp>
      <p:sp>
        <p:nvSpPr>
          <p:cNvPr id="15" name="文本框 14">
            <a:extLst>
              <a:ext uri="{FF2B5EF4-FFF2-40B4-BE49-F238E27FC236}">
                <a16:creationId xmlns:a16="http://schemas.microsoft.com/office/drawing/2014/main" id="{7A414038-5C11-D140-01EE-C03078F1DD5C}"/>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4055769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22ECD29-C582-0161-6885-8D184D5DDCBF}"/>
              </a:ext>
            </a:extLst>
          </p:cNvPr>
          <p:cNvSpPr txBox="1"/>
          <p:nvPr/>
        </p:nvSpPr>
        <p:spPr>
          <a:xfrm>
            <a:off x="1225823" y="2211641"/>
            <a:ext cx="2957045"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抢救过程中的再判定</a:t>
            </a:r>
          </a:p>
        </p:txBody>
      </p:sp>
      <p:grpSp>
        <p:nvGrpSpPr>
          <p:cNvPr id="6" name="组合 5">
            <a:extLst>
              <a:ext uri="{FF2B5EF4-FFF2-40B4-BE49-F238E27FC236}">
                <a16:creationId xmlns:a16="http://schemas.microsoft.com/office/drawing/2014/main" id="{90E1DBBD-3E60-36D8-A5FC-7C66FA97D362}"/>
              </a:ext>
            </a:extLst>
          </p:cNvPr>
          <p:cNvGrpSpPr/>
          <p:nvPr/>
        </p:nvGrpSpPr>
        <p:grpSpPr>
          <a:xfrm>
            <a:off x="1354545" y="3069072"/>
            <a:ext cx="6021514" cy="2422072"/>
            <a:chOff x="1903286" y="3053442"/>
            <a:chExt cx="6021514" cy="2422072"/>
          </a:xfrm>
        </p:grpSpPr>
        <p:sp>
          <p:nvSpPr>
            <p:cNvPr id="7" name="矩形 6">
              <a:extLst>
                <a:ext uri="{FF2B5EF4-FFF2-40B4-BE49-F238E27FC236}">
                  <a16:creationId xmlns:a16="http://schemas.microsoft.com/office/drawing/2014/main" id="{40C3D763-8068-AA0B-285B-1DF5541D292B}"/>
                </a:ext>
              </a:extLst>
            </p:cNvPr>
            <p:cNvSpPr/>
            <p:nvPr/>
          </p:nvSpPr>
          <p:spPr>
            <a:xfrm>
              <a:off x="1903286" y="3053442"/>
              <a:ext cx="5869114" cy="2269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FEED7C5-65EE-6996-A877-56E53EDABB28}"/>
                </a:ext>
              </a:extLst>
            </p:cNvPr>
            <p:cNvSpPr/>
            <p:nvPr/>
          </p:nvSpPr>
          <p:spPr>
            <a:xfrm>
              <a:off x="2055686" y="3205842"/>
              <a:ext cx="5869114" cy="2269672"/>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8EF24B30-738B-CDE2-7748-E9A398519245}"/>
                </a:ext>
              </a:extLst>
            </p:cNvPr>
            <p:cNvSpPr/>
            <p:nvPr/>
          </p:nvSpPr>
          <p:spPr>
            <a:xfrm>
              <a:off x="2419432" y="3406268"/>
              <a:ext cx="5157026" cy="1676293"/>
            </a:xfrm>
            <a:prstGeom prst="rect">
              <a:avLst/>
            </a:prstGeom>
          </p:spPr>
          <p:txBody>
            <a:bodyPr wrap="square">
              <a:spAutoFit/>
            </a:bodyPr>
            <a:lstStyle/>
            <a:p>
              <a:pPr lvl="0" algn="just">
                <a:lnSpc>
                  <a:spcPct val="200000"/>
                </a:lnSpc>
                <a:buClrTx/>
                <a:buSzTx/>
                <a:buFont typeface="Wingdings" panose="05000000000000000000" pitchFamily="2" charset="2"/>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用看、听、试和摸脉搏及观察瞳孔的方法完成对伤员呼吸和心跳是否恢复的再判定</a:t>
              </a:r>
            </a:p>
            <a:p>
              <a:pPr lvl="0" algn="just">
                <a:lnSpc>
                  <a:spcPct val="200000"/>
                </a:lnSpc>
                <a:buClrTx/>
                <a:buSzTx/>
                <a:buFont typeface="Wingdings" panose="05000000000000000000" pitchFamily="2" charset="2"/>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瞳孔缩小脉搏呼吸恢复、面部红润、急救成功</a:t>
              </a:r>
            </a:p>
          </p:txBody>
        </p:sp>
      </p:grpSp>
      <p:pic>
        <p:nvPicPr>
          <p:cNvPr id="11" name="图片 10" descr="图片包含 人, 男人, 穿着, 骑&#10;&#10;描述已自动生成">
            <a:extLst>
              <a:ext uri="{FF2B5EF4-FFF2-40B4-BE49-F238E27FC236}">
                <a16:creationId xmlns:a16="http://schemas.microsoft.com/office/drawing/2014/main" id="{1E29FAC0-A815-C8FE-3BDD-63E95604C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059" y="2004443"/>
            <a:ext cx="4124949" cy="4124949"/>
          </a:xfrm>
          <a:prstGeom prst="rect">
            <a:avLst/>
          </a:prstGeom>
        </p:spPr>
      </p:pic>
      <p:sp>
        <p:nvSpPr>
          <p:cNvPr id="12" name="文本框 11">
            <a:extLst>
              <a:ext uri="{FF2B5EF4-FFF2-40B4-BE49-F238E27FC236}">
                <a16:creationId xmlns:a16="http://schemas.microsoft.com/office/drawing/2014/main" id="{C3C7B6F1-E3DE-0A2A-2DF9-F37328A7D121}"/>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心肺复苏人工急救法</a:t>
            </a:r>
          </a:p>
        </p:txBody>
      </p:sp>
    </p:spTree>
    <p:extLst>
      <p:ext uri="{BB962C8B-B14F-4D97-AF65-F5344CB8AC3E}">
        <p14:creationId xmlns:p14="http://schemas.microsoft.com/office/powerpoint/2010/main" val="94627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58DC51-EBFB-2095-D0E2-1CB7CC9AAA71}"/>
              </a:ext>
            </a:extLst>
          </p:cNvPr>
          <p:cNvGrpSpPr/>
          <p:nvPr/>
        </p:nvGrpSpPr>
        <p:grpSpPr>
          <a:xfrm>
            <a:off x="899436" y="869124"/>
            <a:ext cx="10393128" cy="4928167"/>
            <a:chOff x="899436" y="957047"/>
            <a:chExt cx="10393128" cy="4928167"/>
          </a:xfrm>
        </p:grpSpPr>
        <p:sp>
          <p:nvSpPr>
            <p:cNvPr id="3" name="任意多边形: 形状 2">
              <a:extLst>
                <a:ext uri="{FF2B5EF4-FFF2-40B4-BE49-F238E27FC236}">
                  <a16:creationId xmlns:a16="http://schemas.microsoft.com/office/drawing/2014/main" id="{DF396CA3-C89D-5C31-D2F5-FEE4F37673A8}"/>
                </a:ext>
              </a:extLst>
            </p:cNvPr>
            <p:cNvSpPr/>
            <p:nvPr/>
          </p:nvSpPr>
          <p:spPr>
            <a:xfrm>
              <a:off x="899436" y="972787"/>
              <a:ext cx="10393128" cy="4912427"/>
            </a:xfrm>
            <a:custGeom>
              <a:avLst/>
              <a:gdLst>
                <a:gd name="connsiteX0" fmla="*/ 234586 w 9935307"/>
                <a:gd name="connsiteY0" fmla="*/ 0 h 4696033"/>
                <a:gd name="connsiteX1" fmla="*/ 9700721 w 9935307"/>
                <a:gd name="connsiteY1" fmla="*/ 0 h 4696033"/>
                <a:gd name="connsiteX2" fmla="*/ 9935307 w 9935307"/>
                <a:gd name="connsiteY2" fmla="*/ 234586 h 4696033"/>
                <a:gd name="connsiteX3" fmla="*/ 9935307 w 9935307"/>
                <a:gd name="connsiteY3" fmla="*/ 542307 h 4696033"/>
                <a:gd name="connsiteX4" fmla="*/ 9935307 w 9935307"/>
                <a:gd name="connsiteY4" fmla="*/ 1172902 h 4696033"/>
                <a:gd name="connsiteX5" fmla="*/ 9935307 w 9935307"/>
                <a:gd name="connsiteY5" fmla="*/ 3523131 h 4696033"/>
                <a:gd name="connsiteX6" fmla="*/ 9935307 w 9935307"/>
                <a:gd name="connsiteY6" fmla="*/ 3957256 h 4696033"/>
                <a:gd name="connsiteX7" fmla="*/ 9935307 w 9935307"/>
                <a:gd name="connsiteY7" fmla="*/ 4461447 h 4696033"/>
                <a:gd name="connsiteX8" fmla="*/ 9700721 w 9935307"/>
                <a:gd name="connsiteY8" fmla="*/ 4696033 h 4696033"/>
                <a:gd name="connsiteX9" fmla="*/ 234586 w 9935307"/>
                <a:gd name="connsiteY9" fmla="*/ 4696033 h 4696033"/>
                <a:gd name="connsiteX10" fmla="*/ 0 w 9935307"/>
                <a:gd name="connsiteY10" fmla="*/ 4461447 h 4696033"/>
                <a:gd name="connsiteX11" fmla="*/ 0 w 9935307"/>
                <a:gd name="connsiteY11" fmla="*/ 3957256 h 4696033"/>
                <a:gd name="connsiteX12" fmla="*/ 0 w 9935307"/>
                <a:gd name="connsiteY12" fmla="*/ 3523131 h 4696033"/>
                <a:gd name="connsiteX13" fmla="*/ 0 w 9935307"/>
                <a:gd name="connsiteY13" fmla="*/ 1172903 h 4696033"/>
                <a:gd name="connsiteX14" fmla="*/ 0 w 9935307"/>
                <a:gd name="connsiteY14" fmla="*/ 1172902 h 4696033"/>
                <a:gd name="connsiteX15" fmla="*/ 0 w 9935307"/>
                <a:gd name="connsiteY15" fmla="*/ 234586 h 4696033"/>
                <a:gd name="connsiteX16" fmla="*/ 234586 w 9935307"/>
                <a:gd name="connsiteY16" fmla="*/ 0 h 46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35307" h="4696033">
                  <a:moveTo>
                    <a:pt x="234586" y="0"/>
                  </a:moveTo>
                  <a:lnTo>
                    <a:pt x="9700721" y="0"/>
                  </a:lnTo>
                  <a:cubicBezTo>
                    <a:pt x="9830279" y="0"/>
                    <a:pt x="9935307" y="105028"/>
                    <a:pt x="9935307" y="234586"/>
                  </a:cubicBezTo>
                  <a:lnTo>
                    <a:pt x="9935307" y="542307"/>
                  </a:lnTo>
                  <a:lnTo>
                    <a:pt x="9935307" y="1172902"/>
                  </a:lnTo>
                  <a:lnTo>
                    <a:pt x="9935307" y="3523131"/>
                  </a:lnTo>
                  <a:lnTo>
                    <a:pt x="9935307" y="3957256"/>
                  </a:lnTo>
                  <a:lnTo>
                    <a:pt x="9935307" y="4461447"/>
                  </a:lnTo>
                  <a:cubicBezTo>
                    <a:pt x="9935307" y="4591005"/>
                    <a:pt x="9830279" y="4696033"/>
                    <a:pt x="9700721" y="4696033"/>
                  </a:cubicBezTo>
                  <a:lnTo>
                    <a:pt x="234586" y="4696033"/>
                  </a:lnTo>
                  <a:cubicBezTo>
                    <a:pt x="105028" y="4696033"/>
                    <a:pt x="0" y="4591005"/>
                    <a:pt x="0" y="4461447"/>
                  </a:cubicBezTo>
                  <a:lnTo>
                    <a:pt x="0" y="3957256"/>
                  </a:lnTo>
                  <a:lnTo>
                    <a:pt x="0" y="3523131"/>
                  </a:lnTo>
                  <a:lnTo>
                    <a:pt x="0" y="1172903"/>
                  </a:lnTo>
                  <a:lnTo>
                    <a:pt x="0" y="1172902"/>
                  </a:lnTo>
                  <a:lnTo>
                    <a:pt x="0" y="234586"/>
                  </a:lnTo>
                  <a:cubicBezTo>
                    <a:pt x="0" y="105028"/>
                    <a:pt x="105028" y="0"/>
                    <a:pt x="234586"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a:extLst>
                <a:ext uri="{FF2B5EF4-FFF2-40B4-BE49-F238E27FC236}">
                  <a16:creationId xmlns:a16="http://schemas.microsoft.com/office/drawing/2014/main" id="{996A5637-9B18-C700-2C15-89F7F985EBD2}"/>
                </a:ext>
              </a:extLst>
            </p:cNvPr>
            <p:cNvSpPr/>
            <p:nvPr/>
          </p:nvSpPr>
          <p:spPr>
            <a:xfrm>
              <a:off x="899436" y="957047"/>
              <a:ext cx="10384412" cy="202168"/>
            </a:xfrm>
            <a:custGeom>
              <a:avLst/>
              <a:gdLst>
                <a:gd name="connsiteX0" fmla="*/ 241038 w 10384412"/>
                <a:gd name="connsiteY0" fmla="*/ 0 h 202168"/>
                <a:gd name="connsiteX1" fmla="*/ 10143374 w 10384412"/>
                <a:gd name="connsiteY1" fmla="*/ 0 h 202168"/>
                <a:gd name="connsiteX2" fmla="*/ 10383784 w 10384412"/>
                <a:gd name="connsiteY2" fmla="*/ 195940 h 202168"/>
                <a:gd name="connsiteX3" fmla="*/ 10384412 w 10384412"/>
                <a:gd name="connsiteY3" fmla="*/ 202168 h 202168"/>
                <a:gd name="connsiteX4" fmla="*/ 0 w 10384412"/>
                <a:gd name="connsiteY4" fmla="*/ 202168 h 202168"/>
                <a:gd name="connsiteX5" fmla="*/ 628 w 10384412"/>
                <a:gd name="connsiteY5" fmla="*/ 195940 h 202168"/>
                <a:gd name="connsiteX6" fmla="*/ 241038 w 10384412"/>
                <a:gd name="connsiteY6" fmla="*/ 0 h 2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4412" h="202168">
                  <a:moveTo>
                    <a:pt x="241038" y="0"/>
                  </a:moveTo>
                  <a:lnTo>
                    <a:pt x="10143374" y="0"/>
                  </a:lnTo>
                  <a:cubicBezTo>
                    <a:pt x="10261961" y="0"/>
                    <a:pt x="10360902" y="84118"/>
                    <a:pt x="10383784" y="195940"/>
                  </a:cubicBezTo>
                  <a:lnTo>
                    <a:pt x="10384412" y="202168"/>
                  </a:lnTo>
                  <a:lnTo>
                    <a:pt x="0" y="202168"/>
                  </a:lnTo>
                  <a:lnTo>
                    <a:pt x="628" y="195940"/>
                  </a:lnTo>
                  <a:cubicBezTo>
                    <a:pt x="23510" y="84118"/>
                    <a:pt x="122451" y="0"/>
                    <a:pt x="24103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 name="文本框 3">
            <a:extLst>
              <a:ext uri="{FF2B5EF4-FFF2-40B4-BE49-F238E27FC236}">
                <a16:creationId xmlns:a16="http://schemas.microsoft.com/office/drawing/2014/main" id="{A5003E54-6FE7-D9A6-2945-9FC5B0C267DB}"/>
              </a:ext>
            </a:extLst>
          </p:cNvPr>
          <p:cNvSpPr txBox="1">
            <a:spLocks noChangeArrowheads="1"/>
          </p:cNvSpPr>
          <p:nvPr/>
        </p:nvSpPr>
        <p:spPr bwMode="auto">
          <a:xfrm>
            <a:off x="2265680" y="2242575"/>
            <a:ext cx="7660005" cy="1568450"/>
          </a:xfrm>
          <a:prstGeom prst="rect">
            <a:avLst/>
          </a:prstGeom>
          <a:noFill/>
          <a:ln w="9525">
            <a:noFill/>
            <a:miter lim="800000"/>
          </a:ln>
        </p:spPr>
        <p:txBody>
          <a:bodyPr vert="horz" wrap="square">
            <a:spAutoFit/>
          </a:bodyPr>
          <a:lstStyle/>
          <a:p>
            <a:pPr algn="dist"/>
            <a:r>
              <a:rPr lang="zh-CN" altLang="en-US" sz="9600" dirty="0">
                <a:ln w="22225" cmpd="sng">
                  <a:noFill/>
                  <a:prstDash val="solid"/>
                </a:ln>
                <a:solidFill>
                  <a:schemeClr val="accent1"/>
                </a:solidFill>
                <a:effectLst>
                  <a:outerShdw dir="2700000" algn="tl" rotWithShape="0">
                    <a:srgbClr val="4788F1">
                      <a:alpha val="40000"/>
                    </a:srgbClr>
                  </a:outerShdw>
                </a:effectLst>
                <a:latin typeface="汉仪雅酷黑 85W" panose="020B0904020202020204" pitchFamily="34" charset="-122"/>
                <a:ea typeface="汉仪雅酷黑 85W" panose="020B0904020202020204" pitchFamily="34" charset="-122"/>
              </a:rPr>
              <a:t>触电急救知识</a:t>
            </a:r>
          </a:p>
        </p:txBody>
      </p:sp>
      <p:sp>
        <p:nvSpPr>
          <p:cNvPr id="6" name="文本框 5">
            <a:extLst>
              <a:ext uri="{FF2B5EF4-FFF2-40B4-BE49-F238E27FC236}">
                <a16:creationId xmlns:a16="http://schemas.microsoft.com/office/drawing/2014/main" id="{D88B6153-DBA6-ACBA-F4D6-15375D673685}"/>
              </a:ext>
            </a:extLst>
          </p:cNvPr>
          <p:cNvSpPr txBox="1"/>
          <p:nvPr/>
        </p:nvSpPr>
        <p:spPr>
          <a:xfrm>
            <a:off x="2884805" y="3772204"/>
            <a:ext cx="6421755" cy="584775"/>
          </a:xfrm>
          <a:prstGeom prst="rect">
            <a:avLst/>
          </a:prstGeom>
          <a:noFill/>
        </p:spPr>
        <p:txBody>
          <a:bodyPr wrap="square" rtlCol="0" anchor="t">
            <a:spAutoFit/>
          </a:bodyPr>
          <a:lstStyle/>
          <a:p>
            <a:pPr lvl="0" algn="dist">
              <a:buClrTx/>
              <a:buSzTx/>
              <a:buFontTx/>
            </a:pPr>
            <a:r>
              <a:rPr lang="zh-CN" altLang="en-US" sz="32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rPr>
              <a:t>演示完毕感谢大家观看</a:t>
            </a:r>
            <a:endParaRPr lang="zh-CN" sz="3200" dirty="0">
              <a:ln w="12700">
                <a:noFill/>
              </a:ln>
              <a:solidFill>
                <a:schemeClr val="tx1">
                  <a:lumMod val="85000"/>
                  <a:lumOff val="15000"/>
                </a:schemeClr>
              </a:solidFill>
              <a:effectLst/>
              <a:latin typeface="思源黑体 CN Medium" panose="020B0600000000000000" pitchFamily="34" charset="-122"/>
              <a:ea typeface="思源黑体 CN Medium" panose="020B0600000000000000" pitchFamily="34" charset="-122"/>
              <a:cs typeface="汉仪劲楷简" panose="00020600040101010101" charset="-122"/>
              <a:sym typeface="+mn-ea"/>
            </a:endParaRPr>
          </a:p>
        </p:txBody>
      </p:sp>
      <p:sp>
        <p:nvSpPr>
          <p:cNvPr id="7" name="文本框 6">
            <a:extLst>
              <a:ext uri="{FF2B5EF4-FFF2-40B4-BE49-F238E27FC236}">
                <a16:creationId xmlns:a16="http://schemas.microsoft.com/office/drawing/2014/main" id="{B3BCFE2A-B9D5-ABB6-BE0E-A009DDC24ACA}"/>
              </a:ext>
            </a:extLst>
          </p:cNvPr>
          <p:cNvSpPr txBox="1"/>
          <p:nvPr/>
        </p:nvSpPr>
        <p:spPr>
          <a:xfrm>
            <a:off x="3477260" y="4613384"/>
            <a:ext cx="1567815"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en-US" altLang="zh-CN"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基本原则</a:t>
            </a:r>
          </a:p>
        </p:txBody>
      </p:sp>
      <p:sp>
        <p:nvSpPr>
          <p:cNvPr id="8" name="文本框 7">
            <a:extLst>
              <a:ext uri="{FF2B5EF4-FFF2-40B4-BE49-F238E27FC236}">
                <a16:creationId xmlns:a16="http://schemas.microsoft.com/office/drawing/2014/main" id="{4080E61A-01EC-A6DB-11A8-0C91763484FD}"/>
              </a:ext>
            </a:extLst>
          </p:cNvPr>
          <p:cNvSpPr txBox="1"/>
          <p:nvPr/>
        </p:nvSpPr>
        <p:spPr>
          <a:xfrm>
            <a:off x="5220335" y="4613384"/>
            <a:ext cx="1567180"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altLang="zh-CN"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触电方式</a:t>
            </a:r>
          </a:p>
        </p:txBody>
      </p:sp>
      <p:sp>
        <p:nvSpPr>
          <p:cNvPr id="9" name="文本框 8">
            <a:extLst>
              <a:ext uri="{FF2B5EF4-FFF2-40B4-BE49-F238E27FC236}">
                <a16:creationId xmlns:a16="http://schemas.microsoft.com/office/drawing/2014/main" id="{849266A1-633A-0D4B-906B-CA61B14E63F7}"/>
              </a:ext>
            </a:extLst>
          </p:cNvPr>
          <p:cNvSpPr txBox="1"/>
          <p:nvPr/>
        </p:nvSpPr>
        <p:spPr>
          <a:xfrm>
            <a:off x="6962775" y="4613384"/>
            <a:ext cx="1567180" cy="38735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sz="1600" dirty="0">
                <a:ln w="12700">
                  <a:noFill/>
                </a:ln>
                <a:solidFill>
                  <a:schemeClr val="bg1"/>
                </a:solidFill>
                <a:effectLst/>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脱离电源方法</a:t>
            </a:r>
          </a:p>
        </p:txBody>
      </p:sp>
      <p:sp>
        <p:nvSpPr>
          <p:cNvPr id="10" name="文本框 9">
            <a:extLst>
              <a:ext uri="{FF2B5EF4-FFF2-40B4-BE49-F238E27FC236}">
                <a16:creationId xmlns:a16="http://schemas.microsoft.com/office/drawing/2014/main" id="{9F716BAD-7D7A-70DE-4E91-67EAEA9DB13C}"/>
              </a:ext>
            </a:extLst>
          </p:cNvPr>
          <p:cNvSpPr txBox="1"/>
          <p:nvPr/>
        </p:nvSpPr>
        <p:spPr>
          <a:xfrm>
            <a:off x="3788409" y="1823184"/>
            <a:ext cx="4614545" cy="461665"/>
          </a:xfrm>
          <a:prstGeom prst="rect">
            <a:avLst/>
          </a:prstGeom>
          <a:noFill/>
        </p:spPr>
        <p:txBody>
          <a:bodyPr wrap="square" rtlCol="0">
            <a:spAutoFit/>
          </a:bodyPr>
          <a:lstStyle/>
          <a:p>
            <a:pPr algn="dist"/>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牢</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固</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树</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立</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安</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全</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意</a:t>
            </a:r>
            <a:r>
              <a:rPr lang="en-US" alt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a:t>
            </a:r>
            <a:r>
              <a:rPr lang="zh-CN" sz="2400" dirty="0">
                <a:ln w="3175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汉仪综艺体简" panose="02010600000101010101" charset="-122"/>
                <a:sym typeface="+mn-ea"/>
              </a:rPr>
              <a:t>识</a:t>
            </a:r>
          </a:p>
        </p:txBody>
      </p:sp>
      <p:pic>
        <p:nvPicPr>
          <p:cNvPr id="11" name="图片 10" descr="图表&#10;&#10;描述已自动生成">
            <a:extLst>
              <a:ext uri="{FF2B5EF4-FFF2-40B4-BE49-F238E27FC236}">
                <a16:creationId xmlns:a16="http://schemas.microsoft.com/office/drawing/2014/main" id="{1A13ABD8-147C-759E-AA0F-C4A5BF3A0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647" y="5889307"/>
            <a:ext cx="5812155" cy="968693"/>
          </a:xfrm>
          <a:prstGeom prst="rect">
            <a:avLst/>
          </a:prstGeom>
        </p:spPr>
      </p:pic>
      <p:pic>
        <p:nvPicPr>
          <p:cNvPr id="12" name="图片 11" descr="卡通人物&#10;&#10;低可信度描述已自动生成">
            <a:extLst>
              <a:ext uri="{FF2B5EF4-FFF2-40B4-BE49-F238E27FC236}">
                <a16:creationId xmlns:a16="http://schemas.microsoft.com/office/drawing/2014/main" id="{61D12C2F-17C4-4EE1-23DC-8362E568B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601" y="4135553"/>
            <a:ext cx="3333399" cy="2721817"/>
          </a:xfrm>
          <a:prstGeom prst="rect">
            <a:avLst/>
          </a:prstGeom>
        </p:spPr>
      </p:pic>
      <p:pic>
        <p:nvPicPr>
          <p:cNvPr id="13" name="图片 12" descr="图标&#10;&#10;描述已自动生成">
            <a:extLst>
              <a:ext uri="{FF2B5EF4-FFF2-40B4-BE49-F238E27FC236}">
                <a16:creationId xmlns:a16="http://schemas.microsoft.com/office/drawing/2014/main" id="{D4BA5F6B-AC70-B0AF-CF36-0FBD88B3E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0967" y="-740460"/>
            <a:ext cx="1657975" cy="1517778"/>
          </a:xfrm>
          <a:prstGeom prst="rect">
            <a:avLst/>
          </a:prstGeom>
        </p:spPr>
      </p:pic>
      <p:pic>
        <p:nvPicPr>
          <p:cNvPr id="14" name="图片 13" descr="卡通人物&#10;&#10;低可信度描述已自动生成">
            <a:extLst>
              <a:ext uri="{FF2B5EF4-FFF2-40B4-BE49-F238E27FC236}">
                <a16:creationId xmlns:a16="http://schemas.microsoft.com/office/drawing/2014/main" id="{A5F93A6B-9D5A-C0D5-74E2-38F4F73E7AA0}"/>
              </a:ext>
            </a:extLst>
          </p:cNvPr>
          <p:cNvPicPr>
            <a:picLocks noChangeAspect="1"/>
          </p:cNvPicPr>
          <p:nvPr/>
        </p:nvPicPr>
        <p:blipFill rotWithShape="1">
          <a:blip r:embed="rId6">
            <a:extLst>
              <a:ext uri="{28A0092B-C50C-407E-A947-70E740481C1C}">
                <a14:useLocalDpi xmlns:a14="http://schemas.microsoft.com/office/drawing/2010/main" val="0"/>
              </a:ext>
            </a:extLst>
          </a:blip>
          <a:srcRect l="57692" b="51180"/>
          <a:stretch/>
        </p:blipFill>
        <p:spPr>
          <a:xfrm>
            <a:off x="10972933" y="3118423"/>
            <a:ext cx="1418420" cy="712032"/>
          </a:xfrm>
          <a:prstGeom prst="rect">
            <a:avLst/>
          </a:prstGeom>
        </p:spPr>
      </p:pic>
      <p:pic>
        <p:nvPicPr>
          <p:cNvPr id="15" name="图片 14" descr="背景图案&#10;&#10;描述已自动生成">
            <a:extLst>
              <a:ext uri="{FF2B5EF4-FFF2-40B4-BE49-F238E27FC236}">
                <a16:creationId xmlns:a16="http://schemas.microsoft.com/office/drawing/2014/main" id="{939431A0-5404-4E58-5262-E8E1F97115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
            <a:ext cx="2884805" cy="3183467"/>
          </a:xfrm>
          <a:prstGeom prst="rect">
            <a:avLst/>
          </a:prstGeom>
        </p:spPr>
      </p:pic>
      <p:pic>
        <p:nvPicPr>
          <p:cNvPr id="16" name="图片 15" descr="徽标&#10;&#10;描述已自动生成">
            <a:extLst>
              <a:ext uri="{FF2B5EF4-FFF2-40B4-BE49-F238E27FC236}">
                <a16:creationId xmlns:a16="http://schemas.microsoft.com/office/drawing/2014/main" id="{DFC02685-638B-9C59-99A3-0B5508F4E8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5685" y="20642"/>
            <a:ext cx="2270484" cy="2270484"/>
          </a:xfrm>
          <a:prstGeom prst="rect">
            <a:avLst/>
          </a:prstGeom>
        </p:spPr>
      </p:pic>
      <p:pic>
        <p:nvPicPr>
          <p:cNvPr id="17" name="图片 16" descr="卡通人物&#10;&#10;中度可信度描述已自动生成">
            <a:extLst>
              <a:ext uri="{FF2B5EF4-FFF2-40B4-BE49-F238E27FC236}">
                <a16:creationId xmlns:a16="http://schemas.microsoft.com/office/drawing/2014/main" id="{4A78A22B-F639-7A69-F5F3-DB36097812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449964"/>
            <a:ext cx="7959165" cy="1408036"/>
          </a:xfrm>
          <a:prstGeom prst="rect">
            <a:avLst/>
          </a:prstGeom>
        </p:spPr>
      </p:pic>
      <p:pic>
        <p:nvPicPr>
          <p:cNvPr id="18" name="图片 17" descr="卡通人物&#10;&#10;描述已自动生成">
            <a:extLst>
              <a:ext uri="{FF2B5EF4-FFF2-40B4-BE49-F238E27FC236}">
                <a16:creationId xmlns:a16="http://schemas.microsoft.com/office/drawing/2014/main" id="{B4266949-FBDE-B60B-AD98-18AF7F9228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93502" y="3363194"/>
            <a:ext cx="3717583" cy="3717583"/>
          </a:xfrm>
          <a:prstGeom prst="rect">
            <a:avLst/>
          </a:prstGeom>
        </p:spPr>
      </p:pic>
      <p:sp>
        <p:nvSpPr>
          <p:cNvPr id="19" name="任意多边形: 形状 18">
            <a:extLst>
              <a:ext uri="{FF2B5EF4-FFF2-40B4-BE49-F238E27FC236}">
                <a16:creationId xmlns:a16="http://schemas.microsoft.com/office/drawing/2014/main" id="{E7432436-802B-F112-E9EA-D1937C1F002A}"/>
              </a:ext>
            </a:extLst>
          </p:cNvPr>
          <p:cNvSpPr/>
          <p:nvPr/>
        </p:nvSpPr>
        <p:spPr>
          <a:xfrm flipH="1">
            <a:off x="9775235" y="4428817"/>
            <a:ext cx="563134" cy="387350"/>
          </a:xfrm>
          <a:custGeom>
            <a:avLst/>
            <a:gdLst>
              <a:gd name="connsiteX0" fmla="*/ 220815 w 807837"/>
              <a:gd name="connsiteY0" fmla="*/ 407615 h 555668"/>
              <a:gd name="connsiteX1" fmla="*/ 146734 w 807837"/>
              <a:gd name="connsiteY1" fmla="*/ 481686 h 555668"/>
              <a:gd name="connsiteX2" fmla="*/ 220815 w 807837"/>
              <a:gd name="connsiteY2" fmla="*/ 555668 h 555668"/>
              <a:gd name="connsiteX3" fmla="*/ 514281 w 807837"/>
              <a:gd name="connsiteY3" fmla="*/ 407615 h 555668"/>
              <a:gd name="connsiteX4" fmla="*/ 440289 w 807837"/>
              <a:gd name="connsiteY4" fmla="*/ 481686 h 555668"/>
              <a:gd name="connsiteX5" fmla="*/ 514281 w 807837"/>
              <a:gd name="connsiteY5" fmla="*/ 555668 h 555668"/>
              <a:gd name="connsiteX6" fmla="*/ 807837 w 807837"/>
              <a:gd name="connsiteY6" fmla="*/ 407615 h 555668"/>
              <a:gd name="connsiteX7" fmla="*/ 733844 w 807837"/>
              <a:gd name="connsiteY7" fmla="*/ 481686 h 555668"/>
              <a:gd name="connsiteX8" fmla="*/ 807837 w 807837"/>
              <a:gd name="connsiteY8" fmla="*/ 555668 h 555668"/>
              <a:gd name="connsiteX9" fmla="*/ 73992 w 807837"/>
              <a:gd name="connsiteY9" fmla="*/ 304773 h 555668"/>
              <a:gd name="connsiteX10" fmla="*/ 0 w 807837"/>
              <a:gd name="connsiteY10" fmla="*/ 380095 h 555668"/>
              <a:gd name="connsiteX11" fmla="*/ 73992 w 807837"/>
              <a:gd name="connsiteY11" fmla="*/ 454077 h 555668"/>
              <a:gd name="connsiteX12" fmla="*/ 367548 w 807837"/>
              <a:gd name="connsiteY12" fmla="*/ 304773 h 555668"/>
              <a:gd name="connsiteX13" fmla="*/ 293556 w 807837"/>
              <a:gd name="connsiteY13" fmla="*/ 380095 h 555668"/>
              <a:gd name="connsiteX14" fmla="*/ 367548 w 807837"/>
              <a:gd name="connsiteY14" fmla="*/ 454077 h 555668"/>
              <a:gd name="connsiteX15" fmla="*/ 661103 w 807837"/>
              <a:gd name="connsiteY15" fmla="*/ 304773 h 555668"/>
              <a:gd name="connsiteX16" fmla="*/ 587022 w 807837"/>
              <a:gd name="connsiteY16" fmla="*/ 380095 h 555668"/>
              <a:gd name="connsiteX17" fmla="*/ 661103 w 807837"/>
              <a:gd name="connsiteY17" fmla="*/ 454077 h 555668"/>
              <a:gd name="connsiteX18" fmla="*/ 220815 w 807837"/>
              <a:gd name="connsiteY18" fmla="*/ 203182 h 555668"/>
              <a:gd name="connsiteX19" fmla="*/ 146734 w 807837"/>
              <a:gd name="connsiteY19" fmla="*/ 277253 h 555668"/>
              <a:gd name="connsiteX20" fmla="*/ 220815 w 807837"/>
              <a:gd name="connsiteY20" fmla="*/ 352486 h 555668"/>
              <a:gd name="connsiteX21" fmla="*/ 514281 w 807837"/>
              <a:gd name="connsiteY21" fmla="*/ 203182 h 555668"/>
              <a:gd name="connsiteX22" fmla="*/ 440289 w 807837"/>
              <a:gd name="connsiteY22" fmla="*/ 277253 h 555668"/>
              <a:gd name="connsiteX23" fmla="*/ 514281 w 807837"/>
              <a:gd name="connsiteY23" fmla="*/ 352486 h 555668"/>
              <a:gd name="connsiteX24" fmla="*/ 807837 w 807837"/>
              <a:gd name="connsiteY24" fmla="*/ 203182 h 555668"/>
              <a:gd name="connsiteX25" fmla="*/ 733844 w 807837"/>
              <a:gd name="connsiteY25" fmla="*/ 277253 h 555668"/>
              <a:gd name="connsiteX26" fmla="*/ 807837 w 807837"/>
              <a:gd name="connsiteY26" fmla="*/ 352486 h 555668"/>
              <a:gd name="connsiteX27" fmla="*/ 73992 w 807837"/>
              <a:gd name="connsiteY27" fmla="*/ 101591 h 555668"/>
              <a:gd name="connsiteX28" fmla="*/ 0 w 807837"/>
              <a:gd name="connsiteY28" fmla="*/ 175662 h 555668"/>
              <a:gd name="connsiteX29" fmla="*/ 73992 w 807837"/>
              <a:gd name="connsiteY29" fmla="*/ 249644 h 555668"/>
              <a:gd name="connsiteX30" fmla="*/ 367548 w 807837"/>
              <a:gd name="connsiteY30" fmla="*/ 101591 h 555668"/>
              <a:gd name="connsiteX31" fmla="*/ 293556 w 807837"/>
              <a:gd name="connsiteY31" fmla="*/ 175662 h 555668"/>
              <a:gd name="connsiteX32" fmla="*/ 367548 w 807837"/>
              <a:gd name="connsiteY32" fmla="*/ 249644 h 555668"/>
              <a:gd name="connsiteX33" fmla="*/ 661103 w 807837"/>
              <a:gd name="connsiteY33" fmla="*/ 101591 h 555668"/>
              <a:gd name="connsiteX34" fmla="*/ 587022 w 807837"/>
              <a:gd name="connsiteY34" fmla="*/ 175662 h 555668"/>
              <a:gd name="connsiteX35" fmla="*/ 661103 w 807837"/>
              <a:gd name="connsiteY35" fmla="*/ 249644 h 555668"/>
              <a:gd name="connsiteX36" fmla="*/ 220815 w 807837"/>
              <a:gd name="connsiteY36" fmla="*/ 0 h 555668"/>
              <a:gd name="connsiteX37" fmla="*/ 146734 w 807837"/>
              <a:gd name="connsiteY37" fmla="*/ 73982 h 555668"/>
              <a:gd name="connsiteX38" fmla="*/ 220815 w 807837"/>
              <a:gd name="connsiteY38" fmla="*/ 148053 h 555668"/>
              <a:gd name="connsiteX39" fmla="*/ 514281 w 807837"/>
              <a:gd name="connsiteY39" fmla="*/ 0 h 555668"/>
              <a:gd name="connsiteX40" fmla="*/ 440289 w 807837"/>
              <a:gd name="connsiteY40" fmla="*/ 73982 h 555668"/>
              <a:gd name="connsiteX41" fmla="*/ 514281 w 807837"/>
              <a:gd name="connsiteY41" fmla="*/ 148053 h 555668"/>
              <a:gd name="connsiteX42" fmla="*/ 807837 w 807837"/>
              <a:gd name="connsiteY42" fmla="*/ 0 h 555668"/>
              <a:gd name="connsiteX43" fmla="*/ 733844 w 807837"/>
              <a:gd name="connsiteY43" fmla="*/ 73982 h 555668"/>
              <a:gd name="connsiteX44" fmla="*/ 807837 w 807837"/>
              <a:gd name="connsiteY44" fmla="*/ 148053 h 55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07837" h="555668">
                <a:moveTo>
                  <a:pt x="220815" y="407615"/>
                </a:moveTo>
                <a:lnTo>
                  <a:pt x="146734" y="481686"/>
                </a:lnTo>
                <a:lnTo>
                  <a:pt x="220815" y="555668"/>
                </a:lnTo>
                <a:close/>
                <a:moveTo>
                  <a:pt x="514281" y="407615"/>
                </a:moveTo>
                <a:lnTo>
                  <a:pt x="440289" y="481686"/>
                </a:lnTo>
                <a:lnTo>
                  <a:pt x="514281" y="555668"/>
                </a:lnTo>
                <a:close/>
                <a:moveTo>
                  <a:pt x="807837" y="407615"/>
                </a:moveTo>
                <a:lnTo>
                  <a:pt x="733844" y="481686"/>
                </a:lnTo>
                <a:lnTo>
                  <a:pt x="807837" y="555668"/>
                </a:lnTo>
                <a:close/>
                <a:moveTo>
                  <a:pt x="73992" y="304773"/>
                </a:moveTo>
                <a:lnTo>
                  <a:pt x="0" y="380095"/>
                </a:lnTo>
                <a:lnTo>
                  <a:pt x="73992" y="454077"/>
                </a:lnTo>
                <a:close/>
                <a:moveTo>
                  <a:pt x="367548" y="304773"/>
                </a:moveTo>
                <a:lnTo>
                  <a:pt x="293556" y="380095"/>
                </a:lnTo>
                <a:lnTo>
                  <a:pt x="367548" y="454077"/>
                </a:lnTo>
                <a:close/>
                <a:moveTo>
                  <a:pt x="661103" y="304773"/>
                </a:moveTo>
                <a:lnTo>
                  <a:pt x="587022" y="380095"/>
                </a:lnTo>
                <a:lnTo>
                  <a:pt x="661103" y="454077"/>
                </a:lnTo>
                <a:close/>
                <a:moveTo>
                  <a:pt x="220815" y="203182"/>
                </a:moveTo>
                <a:lnTo>
                  <a:pt x="146734" y="277253"/>
                </a:lnTo>
                <a:lnTo>
                  <a:pt x="220815" y="352486"/>
                </a:lnTo>
                <a:close/>
                <a:moveTo>
                  <a:pt x="514281" y="203182"/>
                </a:moveTo>
                <a:lnTo>
                  <a:pt x="440289" y="277253"/>
                </a:lnTo>
                <a:lnTo>
                  <a:pt x="514281" y="352486"/>
                </a:lnTo>
                <a:close/>
                <a:moveTo>
                  <a:pt x="807837" y="203182"/>
                </a:moveTo>
                <a:lnTo>
                  <a:pt x="733844" y="277253"/>
                </a:lnTo>
                <a:lnTo>
                  <a:pt x="807837" y="352486"/>
                </a:lnTo>
                <a:close/>
                <a:moveTo>
                  <a:pt x="73992" y="101591"/>
                </a:moveTo>
                <a:lnTo>
                  <a:pt x="0" y="175662"/>
                </a:lnTo>
                <a:lnTo>
                  <a:pt x="73992" y="249644"/>
                </a:lnTo>
                <a:close/>
                <a:moveTo>
                  <a:pt x="367548" y="101591"/>
                </a:moveTo>
                <a:lnTo>
                  <a:pt x="293556" y="175662"/>
                </a:lnTo>
                <a:lnTo>
                  <a:pt x="367548" y="249644"/>
                </a:lnTo>
                <a:close/>
                <a:moveTo>
                  <a:pt x="661103" y="101591"/>
                </a:moveTo>
                <a:lnTo>
                  <a:pt x="587022" y="175662"/>
                </a:lnTo>
                <a:lnTo>
                  <a:pt x="661103" y="249644"/>
                </a:lnTo>
                <a:close/>
                <a:moveTo>
                  <a:pt x="220815" y="0"/>
                </a:moveTo>
                <a:lnTo>
                  <a:pt x="146734" y="73982"/>
                </a:lnTo>
                <a:lnTo>
                  <a:pt x="220815" y="148053"/>
                </a:lnTo>
                <a:close/>
                <a:moveTo>
                  <a:pt x="514281" y="0"/>
                </a:moveTo>
                <a:lnTo>
                  <a:pt x="440289" y="73982"/>
                </a:lnTo>
                <a:lnTo>
                  <a:pt x="514281" y="148053"/>
                </a:lnTo>
                <a:close/>
                <a:moveTo>
                  <a:pt x="807837" y="0"/>
                </a:moveTo>
                <a:lnTo>
                  <a:pt x="733844" y="73982"/>
                </a:lnTo>
                <a:lnTo>
                  <a:pt x="807837" y="148053"/>
                </a:lnTo>
                <a:close/>
              </a:path>
            </a:pathLst>
          </a:custGeom>
          <a:gradFill>
            <a:gsLst>
              <a:gs pos="0">
                <a:schemeClr val="accent1">
                  <a:lumMod val="5000"/>
                  <a:lumOff val="95000"/>
                  <a:alpha val="0"/>
                </a:schemeClr>
              </a:gs>
              <a:gs pos="95000">
                <a:schemeClr val="accent1"/>
              </a:gs>
            </a:gsLst>
            <a:lin ang="0" scaled="0"/>
          </a:gradFill>
          <a:ln>
            <a:noFill/>
          </a:ln>
        </p:spPr>
        <p:txBody>
          <a:bodyPr spcFirstLastPara="1" wrap="square" lIns="91425" tIns="91425" rIns="91425" bIns="91425" anchor="ctr" anchorCtr="0">
            <a:noAutofit/>
          </a:bodyPr>
          <a:lstStyle/>
          <a:p>
            <a:endParaRPr sz="1800"/>
          </a:p>
        </p:txBody>
      </p:sp>
    </p:spTree>
    <p:extLst>
      <p:ext uri="{BB962C8B-B14F-4D97-AF65-F5344CB8AC3E}">
        <p14:creationId xmlns:p14="http://schemas.microsoft.com/office/powerpoint/2010/main" val="328258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fallOve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6" presetClass="entr" presetSubtype="16"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childTnLst>
                          </p:cTn>
                        </p:par>
                        <p:par>
                          <p:cTn id="49" fill="hold">
                            <p:stCondLst>
                              <p:cond delay="2500"/>
                            </p:stCondLst>
                            <p:childTnLst>
                              <p:par>
                                <p:cTn id="50" presetID="16" presetClass="entr" presetSubtype="2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p:bldP spid="19" grpId="0" animBg="1"/>
    </p:bldLst>
  </p:timing>
  <p:extLst>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FBF5450F-375B-13B8-B9C4-C877DF0E817C}"/>
              </a:ext>
            </a:extLst>
          </p:cNvPr>
          <p:cNvGrpSpPr/>
          <p:nvPr/>
        </p:nvGrpSpPr>
        <p:grpSpPr>
          <a:xfrm>
            <a:off x="771644" y="2345550"/>
            <a:ext cx="2870201" cy="2870201"/>
            <a:chOff x="-2119675" y="1868947"/>
            <a:chExt cx="2484276" cy="2484276"/>
          </a:xfrm>
        </p:grpSpPr>
        <p:sp>
          <p:nvSpPr>
            <p:cNvPr id="11" name="椭圆 10">
              <a:extLst>
                <a:ext uri="{FF2B5EF4-FFF2-40B4-BE49-F238E27FC236}">
                  <a16:creationId xmlns:a16="http://schemas.microsoft.com/office/drawing/2014/main" id="{3BC8E458-3234-8B3A-A9FD-1FAAA474DDAB}"/>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2" name="椭圆 11">
              <a:extLst>
                <a:ext uri="{FF2B5EF4-FFF2-40B4-BE49-F238E27FC236}">
                  <a16:creationId xmlns:a16="http://schemas.microsoft.com/office/drawing/2014/main" id="{55B12814-270A-7B4F-3B5A-32E3CEFD3BF8}"/>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迅速</a:t>
              </a:r>
            </a:p>
            <a:p>
              <a:pPr algn="ctr"/>
              <a:r>
                <a:rPr lang="zh-CN" altLang="en-US" sz="2800" dirty="0">
                  <a:solidFill>
                    <a:schemeClr val="bg1"/>
                  </a:solidFill>
                  <a:latin typeface="+mj-ea"/>
                  <a:ea typeface="+mj-ea"/>
                  <a:cs typeface="阿里巴巴普惠体" panose="00020600040101010101" charset="-122"/>
                  <a:sym typeface="+mn-ea"/>
                </a:rPr>
                <a:t>脱离</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电源</a:t>
              </a:r>
            </a:p>
          </p:txBody>
        </p:sp>
      </p:grpSp>
      <p:grpSp>
        <p:nvGrpSpPr>
          <p:cNvPr id="13" name="组合 12">
            <a:extLst>
              <a:ext uri="{FF2B5EF4-FFF2-40B4-BE49-F238E27FC236}">
                <a16:creationId xmlns:a16="http://schemas.microsoft.com/office/drawing/2014/main" id="{D18D1EDB-7DED-7F2A-CAF9-2942CFA2C554}"/>
              </a:ext>
            </a:extLst>
          </p:cNvPr>
          <p:cNvGrpSpPr/>
          <p:nvPr/>
        </p:nvGrpSpPr>
        <p:grpSpPr>
          <a:xfrm>
            <a:off x="3401162" y="2345550"/>
            <a:ext cx="2870201" cy="2870201"/>
            <a:chOff x="-2119675" y="1868947"/>
            <a:chExt cx="2484276" cy="2484276"/>
          </a:xfrm>
        </p:grpSpPr>
        <p:sp>
          <p:nvSpPr>
            <p:cNvPr id="14" name="椭圆 13">
              <a:extLst>
                <a:ext uri="{FF2B5EF4-FFF2-40B4-BE49-F238E27FC236}">
                  <a16:creationId xmlns:a16="http://schemas.microsoft.com/office/drawing/2014/main" id="{0034055C-14D4-8927-1410-529DD6252491}"/>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5" name="椭圆 14">
              <a:extLst>
                <a:ext uri="{FF2B5EF4-FFF2-40B4-BE49-F238E27FC236}">
                  <a16:creationId xmlns:a16="http://schemas.microsoft.com/office/drawing/2014/main" id="{AE753EEF-BCEB-6AE5-0FD9-A1BDC3D150A5}"/>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就地</a:t>
              </a:r>
            </a:p>
            <a:p>
              <a:pPr algn="ctr"/>
              <a:r>
                <a:rPr lang="zh-CN" altLang="en-US" sz="2800" dirty="0">
                  <a:solidFill>
                    <a:schemeClr val="bg1"/>
                  </a:solidFill>
                  <a:latin typeface="+mj-ea"/>
                  <a:ea typeface="+mj-ea"/>
                  <a:cs typeface="阿里巴巴普惠体" panose="00020600040101010101" charset="-122"/>
                  <a:sym typeface="+mn-ea"/>
                </a:rPr>
                <a:t>进行</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抢救</a:t>
              </a:r>
            </a:p>
          </p:txBody>
        </p:sp>
      </p:grpSp>
      <p:grpSp>
        <p:nvGrpSpPr>
          <p:cNvPr id="16" name="组合 15">
            <a:extLst>
              <a:ext uri="{FF2B5EF4-FFF2-40B4-BE49-F238E27FC236}">
                <a16:creationId xmlns:a16="http://schemas.microsoft.com/office/drawing/2014/main" id="{E2DCCCE5-702A-75BD-C2D4-CCB05349856C}"/>
              </a:ext>
            </a:extLst>
          </p:cNvPr>
          <p:cNvGrpSpPr/>
          <p:nvPr/>
        </p:nvGrpSpPr>
        <p:grpSpPr>
          <a:xfrm>
            <a:off x="6030680" y="2345550"/>
            <a:ext cx="2870201" cy="2870201"/>
            <a:chOff x="-2119675" y="1868947"/>
            <a:chExt cx="2484276" cy="2484276"/>
          </a:xfrm>
        </p:grpSpPr>
        <p:sp>
          <p:nvSpPr>
            <p:cNvPr id="17" name="椭圆 16">
              <a:extLst>
                <a:ext uri="{FF2B5EF4-FFF2-40B4-BE49-F238E27FC236}">
                  <a16:creationId xmlns:a16="http://schemas.microsoft.com/office/drawing/2014/main" id="{D8B5CFB1-F8EB-98B0-96E1-FE83A9401F2F}"/>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8" name="椭圆 17">
              <a:extLst>
                <a:ext uri="{FF2B5EF4-FFF2-40B4-BE49-F238E27FC236}">
                  <a16:creationId xmlns:a16="http://schemas.microsoft.com/office/drawing/2014/main" id="{CA81466D-F4D3-B4DF-1123-838FA833F75A}"/>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准确</a:t>
              </a:r>
            </a:p>
            <a:p>
              <a:pPr algn="ctr"/>
              <a:r>
                <a:rPr lang="zh-CN" altLang="en-US" sz="2800" dirty="0">
                  <a:solidFill>
                    <a:schemeClr val="bg1"/>
                  </a:solidFill>
                  <a:latin typeface="+mj-ea"/>
                  <a:ea typeface="+mj-ea"/>
                  <a:cs typeface="阿里巴巴普惠体" panose="00020600040101010101" charset="-122"/>
                  <a:sym typeface="+mn-ea"/>
                </a:rPr>
                <a:t>进行</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救治</a:t>
              </a:r>
            </a:p>
          </p:txBody>
        </p:sp>
      </p:grpSp>
      <p:grpSp>
        <p:nvGrpSpPr>
          <p:cNvPr id="19" name="组合 18">
            <a:extLst>
              <a:ext uri="{FF2B5EF4-FFF2-40B4-BE49-F238E27FC236}">
                <a16:creationId xmlns:a16="http://schemas.microsoft.com/office/drawing/2014/main" id="{8AAC3BF7-E360-452B-CD92-C59997A4247D}"/>
              </a:ext>
            </a:extLst>
          </p:cNvPr>
          <p:cNvGrpSpPr/>
          <p:nvPr/>
        </p:nvGrpSpPr>
        <p:grpSpPr>
          <a:xfrm>
            <a:off x="8660198" y="2345550"/>
            <a:ext cx="2870201" cy="2870201"/>
            <a:chOff x="-2119675" y="1868947"/>
            <a:chExt cx="2484276" cy="2484276"/>
          </a:xfrm>
        </p:grpSpPr>
        <p:sp>
          <p:nvSpPr>
            <p:cNvPr id="20" name="椭圆 19">
              <a:extLst>
                <a:ext uri="{FF2B5EF4-FFF2-40B4-BE49-F238E27FC236}">
                  <a16:creationId xmlns:a16="http://schemas.microsoft.com/office/drawing/2014/main" id="{C1E8336A-84A1-4B47-E41D-6485D6FF77BF}"/>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21" name="椭圆 20">
              <a:extLst>
                <a:ext uri="{FF2B5EF4-FFF2-40B4-BE49-F238E27FC236}">
                  <a16:creationId xmlns:a16="http://schemas.microsoft.com/office/drawing/2014/main" id="{062F418B-225A-499D-0A1B-B5959218FB7D}"/>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救治</a:t>
              </a:r>
            </a:p>
            <a:p>
              <a:pPr algn="ctr"/>
              <a:r>
                <a:rPr lang="zh-CN" altLang="en-US" sz="2800" dirty="0">
                  <a:solidFill>
                    <a:schemeClr val="bg1"/>
                  </a:solidFill>
                  <a:latin typeface="+mj-ea"/>
                  <a:ea typeface="+mj-ea"/>
                  <a:cs typeface="阿里巴巴普惠体" panose="00020600040101010101" charset="-122"/>
                  <a:sym typeface="+mn-ea"/>
                </a:rPr>
                <a:t>要坚</a:t>
              </a:r>
              <a:endParaRPr lang="en-US" altLang="zh-CN" sz="2800" dirty="0">
                <a:solidFill>
                  <a:schemeClr val="bg1"/>
                </a:solidFill>
                <a:latin typeface="+mj-ea"/>
                <a:ea typeface="+mj-ea"/>
                <a:cs typeface="阿里巴巴普惠体" panose="00020600040101010101" charset="-122"/>
                <a:sym typeface="+mn-ea"/>
              </a:endParaRPr>
            </a:p>
            <a:p>
              <a:pPr algn="ctr"/>
              <a:r>
                <a:rPr lang="zh-CN" altLang="en-US" sz="2800" dirty="0">
                  <a:solidFill>
                    <a:schemeClr val="bg1"/>
                  </a:solidFill>
                  <a:latin typeface="+mj-ea"/>
                  <a:ea typeface="+mj-ea"/>
                  <a:cs typeface="阿里巴巴普惠体" panose="00020600040101010101" charset="-122"/>
                  <a:sym typeface="+mn-ea"/>
                </a:rPr>
                <a:t>持到</a:t>
              </a:r>
            </a:p>
          </p:txBody>
        </p:sp>
      </p:grpSp>
      <p:sp>
        <p:nvSpPr>
          <p:cNvPr id="2" name="文本框 1">
            <a:extLst>
              <a:ext uri="{FF2B5EF4-FFF2-40B4-BE49-F238E27FC236}">
                <a16:creationId xmlns:a16="http://schemas.microsoft.com/office/drawing/2014/main" id="{DD3D318A-2BF4-7922-BCDD-212F64A35013}"/>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触电急救的基本原则</a:t>
            </a:r>
          </a:p>
        </p:txBody>
      </p:sp>
    </p:spTree>
    <p:extLst>
      <p:ext uri="{BB962C8B-B14F-4D97-AF65-F5344CB8AC3E}">
        <p14:creationId xmlns:p14="http://schemas.microsoft.com/office/powerpoint/2010/main" val="30666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06514CED-F488-F4C7-38FC-3DCD58820536}"/>
              </a:ext>
            </a:extLst>
          </p:cNvPr>
          <p:cNvGrpSpPr/>
          <p:nvPr/>
        </p:nvGrpSpPr>
        <p:grpSpPr>
          <a:xfrm>
            <a:off x="1478769" y="2321170"/>
            <a:ext cx="5621215" cy="3138114"/>
            <a:chOff x="1328907" y="2497015"/>
            <a:chExt cx="5621215" cy="3138114"/>
          </a:xfrm>
        </p:grpSpPr>
        <p:sp>
          <p:nvSpPr>
            <p:cNvPr id="34" name="任意多边形: 形状 33">
              <a:extLst>
                <a:ext uri="{FF2B5EF4-FFF2-40B4-BE49-F238E27FC236}">
                  <a16:creationId xmlns:a16="http://schemas.microsoft.com/office/drawing/2014/main" id="{AA929E31-EF1A-CABA-1231-2944C5B7D046}"/>
                </a:ext>
              </a:extLst>
            </p:cNvPr>
            <p:cNvSpPr/>
            <p:nvPr/>
          </p:nvSpPr>
          <p:spPr>
            <a:xfrm>
              <a:off x="1328907" y="24970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a:extLst>
                <a:ext uri="{FF2B5EF4-FFF2-40B4-BE49-F238E27FC236}">
                  <a16:creationId xmlns:a16="http://schemas.microsoft.com/office/drawing/2014/main" id="{A715645A-B9A8-ED52-08BF-163D6532025F}"/>
                </a:ext>
              </a:extLst>
            </p:cNvPr>
            <p:cNvSpPr/>
            <p:nvPr/>
          </p:nvSpPr>
          <p:spPr>
            <a:xfrm>
              <a:off x="1481307" y="2649415"/>
              <a:ext cx="5468815" cy="2985714"/>
            </a:xfrm>
            <a:custGeom>
              <a:avLst/>
              <a:gdLst>
                <a:gd name="connsiteX0" fmla="*/ 246190 w 5468815"/>
                <a:gd name="connsiteY0" fmla="*/ 0 h 2985714"/>
                <a:gd name="connsiteX1" fmla="*/ 5222625 w 5468815"/>
                <a:gd name="connsiteY1" fmla="*/ 0 h 2985714"/>
                <a:gd name="connsiteX2" fmla="*/ 5468815 w 5468815"/>
                <a:gd name="connsiteY2" fmla="*/ 246190 h 2985714"/>
                <a:gd name="connsiteX3" fmla="*/ 5468815 w 5468815"/>
                <a:gd name="connsiteY3" fmla="*/ 984744 h 2985714"/>
                <a:gd name="connsiteX4" fmla="*/ 5468815 w 5468815"/>
                <a:gd name="connsiteY4" fmla="*/ 1230918 h 2985714"/>
                <a:gd name="connsiteX5" fmla="*/ 5468815 w 5468815"/>
                <a:gd name="connsiteY5" fmla="*/ 1754796 h 2985714"/>
                <a:gd name="connsiteX6" fmla="*/ 5468815 w 5468815"/>
                <a:gd name="connsiteY6" fmla="*/ 1969472 h 2985714"/>
                <a:gd name="connsiteX7" fmla="*/ 5468815 w 5468815"/>
                <a:gd name="connsiteY7" fmla="*/ 2739524 h 2985714"/>
                <a:gd name="connsiteX8" fmla="*/ 5222625 w 5468815"/>
                <a:gd name="connsiteY8" fmla="*/ 2985714 h 2985714"/>
                <a:gd name="connsiteX9" fmla="*/ 246190 w 5468815"/>
                <a:gd name="connsiteY9" fmla="*/ 2985714 h 2985714"/>
                <a:gd name="connsiteX10" fmla="*/ 0 w 5468815"/>
                <a:gd name="connsiteY10" fmla="*/ 2739524 h 2985714"/>
                <a:gd name="connsiteX11" fmla="*/ 0 w 5468815"/>
                <a:gd name="connsiteY11" fmla="*/ 1969472 h 2985714"/>
                <a:gd name="connsiteX12" fmla="*/ 0 w 5468815"/>
                <a:gd name="connsiteY12" fmla="*/ 1754796 h 2985714"/>
                <a:gd name="connsiteX13" fmla="*/ 0 w 5468815"/>
                <a:gd name="connsiteY13" fmla="*/ 1230918 h 2985714"/>
                <a:gd name="connsiteX14" fmla="*/ 0 w 5468815"/>
                <a:gd name="connsiteY14" fmla="*/ 984744 h 2985714"/>
                <a:gd name="connsiteX15" fmla="*/ 0 w 5468815"/>
                <a:gd name="connsiteY15" fmla="*/ 246190 h 2985714"/>
                <a:gd name="connsiteX16" fmla="*/ 246190 w 5468815"/>
                <a:gd name="connsiteY16" fmla="*/ 0 h 29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8815" h="2985714">
                  <a:moveTo>
                    <a:pt x="246190" y="0"/>
                  </a:moveTo>
                  <a:lnTo>
                    <a:pt x="5222625" y="0"/>
                  </a:lnTo>
                  <a:cubicBezTo>
                    <a:pt x="5358592" y="0"/>
                    <a:pt x="5468815" y="110223"/>
                    <a:pt x="5468815" y="246190"/>
                  </a:cubicBezTo>
                  <a:lnTo>
                    <a:pt x="5468815" y="984744"/>
                  </a:lnTo>
                  <a:lnTo>
                    <a:pt x="5468815" y="1230918"/>
                  </a:lnTo>
                  <a:lnTo>
                    <a:pt x="5468815" y="1754796"/>
                  </a:lnTo>
                  <a:lnTo>
                    <a:pt x="5468815" y="1969472"/>
                  </a:lnTo>
                  <a:lnTo>
                    <a:pt x="5468815" y="2739524"/>
                  </a:lnTo>
                  <a:cubicBezTo>
                    <a:pt x="5468815" y="2875491"/>
                    <a:pt x="5358592" y="2985714"/>
                    <a:pt x="5222625" y="2985714"/>
                  </a:cubicBezTo>
                  <a:lnTo>
                    <a:pt x="246190" y="2985714"/>
                  </a:lnTo>
                  <a:cubicBezTo>
                    <a:pt x="110223" y="2985714"/>
                    <a:pt x="0" y="2875491"/>
                    <a:pt x="0" y="2739524"/>
                  </a:cubicBezTo>
                  <a:lnTo>
                    <a:pt x="0" y="1969472"/>
                  </a:lnTo>
                  <a:lnTo>
                    <a:pt x="0" y="1754796"/>
                  </a:lnTo>
                  <a:lnTo>
                    <a:pt x="0" y="1230918"/>
                  </a:lnTo>
                  <a:lnTo>
                    <a:pt x="0" y="984744"/>
                  </a:lnTo>
                  <a:lnTo>
                    <a:pt x="0" y="246190"/>
                  </a:lnTo>
                  <a:cubicBezTo>
                    <a:pt x="0" y="110223"/>
                    <a:pt x="110223" y="0"/>
                    <a:pt x="246190" y="0"/>
                  </a:cubicBezTo>
                  <a:close/>
                </a:path>
              </a:pathLst>
            </a:cu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1173099F-2911-CA09-EB63-91BB9D622771}"/>
              </a:ext>
            </a:extLst>
          </p:cNvPr>
          <p:cNvSpPr/>
          <p:nvPr/>
        </p:nvSpPr>
        <p:spPr>
          <a:xfrm>
            <a:off x="1865557" y="2963363"/>
            <a:ext cx="4871085" cy="2006127"/>
          </a:xfrm>
          <a:prstGeom prst="rect">
            <a:avLst/>
          </a:prstGeom>
        </p:spPr>
        <p:txBody>
          <a:bodyPr wrap="square">
            <a:spAutoFit/>
          </a:bodyPr>
          <a:lstStyle/>
          <a:p>
            <a:pPr marL="285750" indent="-285750" fontAlgn="auto">
              <a:lnSpc>
                <a:spcPct val="200000"/>
              </a:lnSpc>
              <a:spcAft>
                <a:spcPts val="600"/>
              </a:spcAft>
              <a:buFont typeface="Arial" panose="020B0604020202020204" pitchFamily="34" charset="0"/>
              <a:buChar char="•"/>
            </a:pP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触电后</a:t>
            </a:r>
            <a:r>
              <a:rPr lang="en-US" altLang="zh-CN"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1</a:t>
            </a: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分钟内抢救，</a:t>
            </a:r>
            <a:r>
              <a:rPr lang="en-US" altLang="zh-CN"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90%</a:t>
            </a: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能救活</a:t>
            </a:r>
            <a:r>
              <a:rPr lang="en-US" altLang="zh-CN"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a:t>
            </a:r>
          </a:p>
          <a:p>
            <a:pPr marL="285750" indent="-285750" fontAlgn="auto">
              <a:lnSpc>
                <a:spcPct val="200000"/>
              </a:lnSpc>
              <a:spcAft>
                <a:spcPts val="600"/>
              </a:spcAft>
              <a:buFont typeface="Arial" panose="020B0604020202020204" pitchFamily="34" charset="0"/>
              <a:buChar char="•"/>
            </a:pPr>
            <a:r>
              <a:rPr lang="en-US" altLang="zh-CN"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1- 4</a:t>
            </a: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分钟内抢救，</a:t>
            </a:r>
            <a:r>
              <a:rPr lang="en-US" altLang="zh-CN"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60%</a:t>
            </a: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能救活</a:t>
            </a:r>
            <a:r>
              <a:rPr lang="en-US" altLang="zh-CN"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a:t>
            </a:r>
          </a:p>
          <a:p>
            <a:pPr marL="285750" indent="-285750" fontAlgn="auto">
              <a:lnSpc>
                <a:spcPct val="200000"/>
              </a:lnSpc>
              <a:spcAft>
                <a:spcPts val="600"/>
              </a:spcAft>
              <a:buFont typeface="Arial" panose="020B0604020202020204" pitchFamily="34" charset="0"/>
              <a:buChar char="•"/>
            </a:pP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超过</a:t>
            </a:r>
            <a:r>
              <a:rPr lang="en-US" altLang="zh-CN"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10</a:t>
            </a:r>
            <a:r>
              <a:rPr lang="zh-CN" altLang="en-US" sz="20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rPr>
              <a:t>分钟抢救，获救的机率就很小了。</a:t>
            </a:r>
          </a:p>
        </p:txBody>
      </p:sp>
      <p:pic>
        <p:nvPicPr>
          <p:cNvPr id="29" name="图片 28" descr="卡通人物&#10;&#10;中度可信度描述已自动生成">
            <a:extLst>
              <a:ext uri="{FF2B5EF4-FFF2-40B4-BE49-F238E27FC236}">
                <a16:creationId xmlns:a16="http://schemas.microsoft.com/office/drawing/2014/main" id="{1713F980-CC79-326A-2C59-CA53A74BB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494" y="1824321"/>
            <a:ext cx="3874476" cy="3874476"/>
          </a:xfrm>
          <a:prstGeom prst="rect">
            <a:avLst/>
          </a:prstGeom>
        </p:spPr>
      </p:pic>
      <p:sp>
        <p:nvSpPr>
          <p:cNvPr id="3" name="文本框 2">
            <a:extLst>
              <a:ext uri="{FF2B5EF4-FFF2-40B4-BE49-F238E27FC236}">
                <a16:creationId xmlns:a16="http://schemas.microsoft.com/office/drawing/2014/main" id="{6798B4F3-6E66-D615-4D3A-769A8FC04794}"/>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触电急救的基本原则</a:t>
            </a:r>
          </a:p>
        </p:txBody>
      </p:sp>
    </p:spTree>
    <p:extLst>
      <p:ext uri="{BB962C8B-B14F-4D97-AF65-F5344CB8AC3E}">
        <p14:creationId xmlns:p14="http://schemas.microsoft.com/office/powerpoint/2010/main" val="434593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inVertical)">
                                      <p:cBhvr>
                                        <p:cTn id="11" dur="500"/>
                                        <p:tgtEl>
                                          <p:spTgt spid="36"/>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0B04CD0D-78BF-F25B-6427-2AFDC64EFFA1}"/>
              </a:ext>
            </a:extLst>
          </p:cNvPr>
          <p:cNvSpPr/>
          <p:nvPr/>
        </p:nvSpPr>
        <p:spPr>
          <a:xfrm>
            <a:off x="920235" y="1164781"/>
            <a:ext cx="10351531" cy="4704017"/>
          </a:xfrm>
          <a:custGeom>
            <a:avLst/>
            <a:gdLst>
              <a:gd name="connsiteX0" fmla="*/ 237324 w 10562944"/>
              <a:gd name="connsiteY0" fmla="*/ 0 h 5339321"/>
              <a:gd name="connsiteX1" fmla="*/ 10325620 w 10562944"/>
              <a:gd name="connsiteY1" fmla="*/ 0 h 5339321"/>
              <a:gd name="connsiteX2" fmla="*/ 10562944 w 10562944"/>
              <a:gd name="connsiteY2" fmla="*/ 237324 h 5339321"/>
              <a:gd name="connsiteX3" fmla="*/ 10562944 w 10562944"/>
              <a:gd name="connsiteY3" fmla="*/ 973263 h 5339321"/>
              <a:gd name="connsiteX4" fmla="*/ 10562944 w 10562944"/>
              <a:gd name="connsiteY4" fmla="*/ 1186593 h 5339321"/>
              <a:gd name="connsiteX5" fmla="*/ 10562944 w 10562944"/>
              <a:gd name="connsiteY5" fmla="*/ 4152728 h 5339321"/>
              <a:gd name="connsiteX6" fmla="*/ 10562944 w 10562944"/>
              <a:gd name="connsiteY6" fmla="*/ 4586833 h 5339321"/>
              <a:gd name="connsiteX7" fmla="*/ 10562944 w 10562944"/>
              <a:gd name="connsiteY7" fmla="*/ 5101997 h 5339321"/>
              <a:gd name="connsiteX8" fmla="*/ 10325620 w 10562944"/>
              <a:gd name="connsiteY8" fmla="*/ 5339321 h 5339321"/>
              <a:gd name="connsiteX9" fmla="*/ 237324 w 10562944"/>
              <a:gd name="connsiteY9" fmla="*/ 5339321 h 5339321"/>
              <a:gd name="connsiteX10" fmla="*/ 0 w 10562944"/>
              <a:gd name="connsiteY10" fmla="*/ 5101997 h 5339321"/>
              <a:gd name="connsiteX11" fmla="*/ 0 w 10562944"/>
              <a:gd name="connsiteY11" fmla="*/ 4586833 h 5339321"/>
              <a:gd name="connsiteX12" fmla="*/ 0 w 10562944"/>
              <a:gd name="connsiteY12" fmla="*/ 4152728 h 5339321"/>
              <a:gd name="connsiteX13" fmla="*/ 0 w 10562944"/>
              <a:gd name="connsiteY13" fmla="*/ 1186594 h 5339321"/>
              <a:gd name="connsiteX14" fmla="*/ 0 w 10562944"/>
              <a:gd name="connsiteY14" fmla="*/ 1186593 h 5339321"/>
              <a:gd name="connsiteX15" fmla="*/ 0 w 10562944"/>
              <a:gd name="connsiteY15" fmla="*/ 237324 h 5339321"/>
              <a:gd name="connsiteX16" fmla="*/ 237324 w 10562944"/>
              <a:gd name="connsiteY16" fmla="*/ 0 h 5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944" h="5339321">
                <a:moveTo>
                  <a:pt x="237324" y="0"/>
                </a:moveTo>
                <a:lnTo>
                  <a:pt x="10325620" y="0"/>
                </a:lnTo>
                <a:cubicBezTo>
                  <a:pt x="10456690" y="0"/>
                  <a:pt x="10562944" y="106254"/>
                  <a:pt x="10562944" y="237324"/>
                </a:cubicBezTo>
                <a:lnTo>
                  <a:pt x="10562944" y="973263"/>
                </a:lnTo>
                <a:lnTo>
                  <a:pt x="10562944" y="1186593"/>
                </a:lnTo>
                <a:lnTo>
                  <a:pt x="10562944" y="4152728"/>
                </a:lnTo>
                <a:lnTo>
                  <a:pt x="10562944" y="4586833"/>
                </a:lnTo>
                <a:lnTo>
                  <a:pt x="10562944" y="5101997"/>
                </a:lnTo>
                <a:cubicBezTo>
                  <a:pt x="10562944" y="5233067"/>
                  <a:pt x="10456690" y="5339321"/>
                  <a:pt x="10325620" y="5339321"/>
                </a:cubicBezTo>
                <a:lnTo>
                  <a:pt x="237324" y="5339321"/>
                </a:lnTo>
                <a:cubicBezTo>
                  <a:pt x="106254" y="5339321"/>
                  <a:pt x="0" y="5233067"/>
                  <a:pt x="0" y="5101997"/>
                </a:cubicBezTo>
                <a:lnTo>
                  <a:pt x="0" y="4586833"/>
                </a:lnTo>
                <a:lnTo>
                  <a:pt x="0" y="4152728"/>
                </a:lnTo>
                <a:lnTo>
                  <a:pt x="0" y="1186594"/>
                </a:lnTo>
                <a:lnTo>
                  <a:pt x="0" y="1186593"/>
                </a:lnTo>
                <a:lnTo>
                  <a:pt x="0" y="237324"/>
                </a:lnTo>
                <a:cubicBezTo>
                  <a:pt x="0" y="106254"/>
                  <a:pt x="106254" y="0"/>
                  <a:pt x="237324" y="0"/>
                </a:cubicBezTo>
                <a:close/>
              </a:path>
            </a:pathLst>
          </a:custGeom>
          <a:solidFill>
            <a:schemeClr val="bg1"/>
          </a:solidFill>
          <a:ln w="28575">
            <a:gradFill>
              <a:gsLst>
                <a:gs pos="0">
                  <a:schemeClr val="accent1"/>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TextBox 17">
            <a:extLst>
              <a:ext uri="{FF2B5EF4-FFF2-40B4-BE49-F238E27FC236}">
                <a16:creationId xmlns:a16="http://schemas.microsoft.com/office/drawing/2014/main" id="{9EE2FC6E-C763-03D2-B11B-52212C19E2A9}"/>
              </a:ext>
            </a:extLst>
          </p:cNvPr>
          <p:cNvSpPr txBox="1"/>
          <p:nvPr/>
        </p:nvSpPr>
        <p:spPr>
          <a:xfrm>
            <a:off x="2811447" y="4314005"/>
            <a:ext cx="6569107" cy="514693"/>
          </a:xfrm>
          <a:prstGeom prst="rect">
            <a:avLst/>
          </a:prstGeom>
          <a:noFill/>
        </p:spPr>
        <p:txBody>
          <a:bodyPr wrap="square" rtlCol="0">
            <a:spAutoFit/>
          </a:bodyPr>
          <a:lstStyle/>
          <a:p>
            <a:pPr algn="ctr">
              <a:lnSpc>
                <a:spcPct val="130000"/>
              </a:lnSpc>
            </a:pPr>
            <a:r>
              <a:rPr lang="en-US" sz="1100" b="1" dirty="0">
                <a:solidFill>
                  <a:schemeClr val="tx1">
                    <a:lumMod val="85000"/>
                    <a:lumOff val="15000"/>
                  </a:schemeClr>
                </a:solidFill>
                <a:ea typeface="Roboto Light" charset="0"/>
                <a:cs typeface="Roboto Light" charset="0"/>
              </a:rPr>
              <a:t>Lorem Ipsum </a:t>
            </a:r>
            <a:r>
              <a:rPr lang="en-US" sz="1100" dirty="0">
                <a:solidFill>
                  <a:schemeClr val="tx1">
                    <a:lumMod val="85000"/>
                    <a:lumOff val="15000"/>
                  </a:schemeClr>
                </a:solidFill>
                <a:ea typeface="Roboto Light" charset="0"/>
                <a:cs typeface="Roboto Light" charset="0"/>
              </a:rPr>
              <a:t>is simply dummy text of the printing and typesetting industry. Lorem Ipsum has been the industry's standard dummy text ever since</a:t>
            </a:r>
          </a:p>
        </p:txBody>
      </p:sp>
      <p:sp>
        <p:nvSpPr>
          <p:cNvPr id="4" name="文本框 3">
            <a:extLst>
              <a:ext uri="{FF2B5EF4-FFF2-40B4-BE49-F238E27FC236}">
                <a16:creationId xmlns:a16="http://schemas.microsoft.com/office/drawing/2014/main" id="{B170A9D0-BF79-4951-DC6D-4907ECEA537D}"/>
              </a:ext>
            </a:extLst>
          </p:cNvPr>
          <p:cNvSpPr txBox="1"/>
          <p:nvPr/>
        </p:nvSpPr>
        <p:spPr>
          <a:xfrm>
            <a:off x="1442775" y="2943700"/>
            <a:ext cx="9987225" cy="1323439"/>
          </a:xfrm>
          <a:prstGeom prst="rect">
            <a:avLst/>
          </a:prstGeom>
          <a:noFill/>
        </p:spPr>
        <p:txBody>
          <a:bodyPr wrap="square" rtlCol="0">
            <a:spAutoFit/>
          </a:bodyPr>
          <a:lstStyle/>
          <a:p>
            <a:r>
              <a:rPr lang="zh-CN" altLang="en-US" sz="8000" dirty="0">
                <a:solidFill>
                  <a:schemeClr val="tx1">
                    <a:lumMod val="85000"/>
                    <a:lumOff val="15000"/>
                  </a:schemeClr>
                </a:solidFill>
                <a:latin typeface="汉仪雅酷黑 85W" panose="020B0904020202020204" pitchFamily="34" charset="-122"/>
                <a:ea typeface="汉仪雅酷黑 85W" panose="020B0904020202020204" pitchFamily="34" charset="-122"/>
              </a:rPr>
              <a:t>常见的几种触电方式</a:t>
            </a:r>
          </a:p>
        </p:txBody>
      </p:sp>
      <p:sp>
        <p:nvSpPr>
          <p:cNvPr id="5" name="矩形: 圆角 4">
            <a:extLst>
              <a:ext uri="{FF2B5EF4-FFF2-40B4-BE49-F238E27FC236}">
                <a16:creationId xmlns:a16="http://schemas.microsoft.com/office/drawing/2014/main" id="{E6F855EF-F637-08FD-623F-7BCFF6A75DC6}"/>
              </a:ext>
            </a:extLst>
          </p:cNvPr>
          <p:cNvSpPr/>
          <p:nvPr/>
        </p:nvSpPr>
        <p:spPr>
          <a:xfrm>
            <a:off x="5074791" y="1992494"/>
            <a:ext cx="2029978" cy="637617"/>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spc="200" dirty="0">
                <a:solidFill>
                  <a:schemeClr val="bg1"/>
                </a:solidFill>
                <a:latin typeface="+mn-ea"/>
                <a:sym typeface="思源黑体 CN Regular" panose="020B0500000000000000" pitchFamily="34" charset="-122"/>
              </a:rPr>
              <a:t>PART 02</a:t>
            </a:r>
            <a:endParaRPr lang="zh-CN" altLang="en-US" sz="2400" spc="200" dirty="0">
              <a:solidFill>
                <a:schemeClr val="bg1"/>
              </a:solidFill>
              <a:latin typeface="+mn-ea"/>
              <a:sym typeface="思源黑体 CN Regular" panose="020B0500000000000000" pitchFamily="34" charset="-122"/>
            </a:endParaRPr>
          </a:p>
        </p:txBody>
      </p:sp>
      <p:sp>
        <p:nvSpPr>
          <p:cNvPr id="6" name="文本框 5">
            <a:extLst>
              <a:ext uri="{FF2B5EF4-FFF2-40B4-BE49-F238E27FC236}">
                <a16:creationId xmlns:a16="http://schemas.microsoft.com/office/drawing/2014/main" id="{363D8A3D-A6D0-B226-3445-9E71A36F5E50}"/>
              </a:ext>
            </a:extLst>
          </p:cNvPr>
          <p:cNvSpPr txBox="1"/>
          <p:nvPr/>
        </p:nvSpPr>
        <p:spPr>
          <a:xfrm>
            <a:off x="4665426" y="402745"/>
            <a:ext cx="5268686" cy="276999"/>
          </a:xfrm>
          <a:prstGeom prst="rect">
            <a:avLst/>
          </a:prstGeom>
          <a:noFill/>
        </p:spPr>
        <p:txBody>
          <a:bodyPr wrap="square" rtlCol="0">
            <a:spAutoFit/>
          </a:bodyPr>
          <a:lstStyle/>
          <a:p>
            <a:pPr algn="dist"/>
            <a:r>
              <a:rPr lang="zh-CN" altLang="en-US" sz="1200" dirty="0">
                <a:solidFill>
                  <a:schemeClr val="tx1">
                    <a:lumMod val="85000"/>
                    <a:lumOff val="15000"/>
                  </a:schemeClr>
                </a:solidFill>
              </a:rPr>
              <a:t>牢</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固</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树</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立</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安</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全</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意</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识</a:t>
            </a:r>
          </a:p>
        </p:txBody>
      </p:sp>
      <p:pic>
        <p:nvPicPr>
          <p:cNvPr id="7" name="图片 6" descr="卡通人物&#10;&#10;中度可信度描述已自动生成">
            <a:extLst>
              <a:ext uri="{FF2B5EF4-FFF2-40B4-BE49-F238E27FC236}">
                <a16:creationId xmlns:a16="http://schemas.microsoft.com/office/drawing/2014/main" id="{3A59D883-A195-14C2-9F3E-86A2F0F63B58}"/>
              </a:ext>
            </a:extLst>
          </p:cNvPr>
          <p:cNvPicPr>
            <a:picLocks noChangeAspect="1"/>
          </p:cNvPicPr>
          <p:nvPr/>
        </p:nvPicPr>
        <p:blipFill rotWithShape="1">
          <a:blip r:embed="rId3">
            <a:extLst>
              <a:ext uri="{28A0092B-C50C-407E-A947-70E740481C1C}">
                <a14:useLocalDpi xmlns:a14="http://schemas.microsoft.com/office/drawing/2010/main" val="0"/>
              </a:ext>
            </a:extLst>
          </a:blip>
          <a:srcRect l="12909"/>
          <a:stretch/>
        </p:blipFill>
        <p:spPr>
          <a:xfrm>
            <a:off x="0" y="5336342"/>
            <a:ext cx="7491046" cy="1521657"/>
          </a:xfrm>
          <a:prstGeom prst="rect">
            <a:avLst/>
          </a:prstGeom>
        </p:spPr>
      </p:pic>
      <p:pic>
        <p:nvPicPr>
          <p:cNvPr id="8" name="图片 7" descr="卡通人物&#10;&#10;描述已自动生成">
            <a:extLst>
              <a:ext uri="{FF2B5EF4-FFF2-40B4-BE49-F238E27FC236}">
                <a16:creationId xmlns:a16="http://schemas.microsoft.com/office/drawing/2014/main" id="{07F629E4-4DC9-6615-FDBB-1D05BF6C1D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548" y="3811748"/>
            <a:ext cx="3066332" cy="3066332"/>
          </a:xfrm>
          <a:prstGeom prst="rect">
            <a:avLst/>
          </a:prstGeom>
        </p:spPr>
      </p:pic>
      <p:pic>
        <p:nvPicPr>
          <p:cNvPr id="9" name="图片 8" descr="图标&#10;&#10;描述已自动生成">
            <a:extLst>
              <a:ext uri="{FF2B5EF4-FFF2-40B4-BE49-F238E27FC236}">
                <a16:creationId xmlns:a16="http://schemas.microsoft.com/office/drawing/2014/main" id="{FD69A9ED-8D05-9B48-CE85-9063AC8E3A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77" y="312977"/>
            <a:ext cx="1657975" cy="1517778"/>
          </a:xfrm>
          <a:prstGeom prst="rect">
            <a:avLst/>
          </a:prstGeom>
        </p:spPr>
      </p:pic>
    </p:spTree>
    <p:extLst>
      <p:ext uri="{BB962C8B-B14F-4D97-AF65-F5344CB8AC3E}">
        <p14:creationId xmlns:p14="http://schemas.microsoft.com/office/powerpoint/2010/main" val="101502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F4A6615-93E1-BCBA-4EB8-275497C98676}"/>
              </a:ext>
            </a:extLst>
          </p:cNvPr>
          <p:cNvSpPr/>
          <p:nvPr/>
        </p:nvSpPr>
        <p:spPr>
          <a:xfrm>
            <a:off x="1337369" y="1778869"/>
            <a:ext cx="3194050" cy="584775"/>
          </a:xfrm>
          <a:prstGeom prst="rect">
            <a:avLst/>
          </a:prstGeom>
        </p:spPr>
        <p:txBody>
          <a:bodyPr wrap="square">
            <a:spAutoFit/>
          </a:bodyPr>
          <a:lstStyle/>
          <a:p>
            <a:r>
              <a:rPr lang="zh-CN" altLang="en-US" sz="3200" dirty="0">
                <a:solidFill>
                  <a:schemeClr val="tx1">
                    <a:lumMod val="85000"/>
                    <a:lumOff val="15000"/>
                  </a:schemeClr>
                </a:solidFill>
                <a:latin typeface="思源黑体 CN Medium" panose="020B0600000000000000" pitchFamily="34" charset="-122"/>
                <a:ea typeface="思源黑体 CN Medium" panose="020B0600000000000000" pitchFamily="34" charset="-122"/>
              </a:rPr>
              <a:t>触电的基本方式</a:t>
            </a:r>
          </a:p>
        </p:txBody>
      </p:sp>
      <p:sp>
        <p:nvSpPr>
          <p:cNvPr id="10" name="文本框 9">
            <a:extLst>
              <a:ext uri="{FF2B5EF4-FFF2-40B4-BE49-F238E27FC236}">
                <a16:creationId xmlns:a16="http://schemas.microsoft.com/office/drawing/2014/main" id="{17D75D0C-CBA0-6731-8FF1-CB93243C753E}"/>
              </a:ext>
            </a:extLst>
          </p:cNvPr>
          <p:cNvSpPr txBox="1"/>
          <p:nvPr/>
        </p:nvSpPr>
        <p:spPr>
          <a:xfrm>
            <a:off x="1337369" y="2586784"/>
            <a:ext cx="1955298"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单相触电</a:t>
            </a:r>
          </a:p>
        </p:txBody>
      </p:sp>
      <p:sp>
        <p:nvSpPr>
          <p:cNvPr id="11" name="文本框 10">
            <a:extLst>
              <a:ext uri="{FF2B5EF4-FFF2-40B4-BE49-F238E27FC236}">
                <a16:creationId xmlns:a16="http://schemas.microsoft.com/office/drawing/2014/main" id="{7B5C5134-EDA1-7A83-72F8-4FAE4B18503F}"/>
              </a:ext>
            </a:extLst>
          </p:cNvPr>
          <p:cNvSpPr txBox="1"/>
          <p:nvPr/>
        </p:nvSpPr>
        <p:spPr>
          <a:xfrm>
            <a:off x="3420283" y="2586784"/>
            <a:ext cx="1955298"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两相触电</a:t>
            </a:r>
          </a:p>
        </p:txBody>
      </p:sp>
      <p:sp>
        <p:nvSpPr>
          <p:cNvPr id="12" name="文本框 11">
            <a:extLst>
              <a:ext uri="{FF2B5EF4-FFF2-40B4-BE49-F238E27FC236}">
                <a16:creationId xmlns:a16="http://schemas.microsoft.com/office/drawing/2014/main" id="{880B87DC-8529-B0F1-458A-5BAAE1110A62}"/>
              </a:ext>
            </a:extLst>
          </p:cNvPr>
          <p:cNvSpPr txBox="1"/>
          <p:nvPr/>
        </p:nvSpPr>
        <p:spPr>
          <a:xfrm>
            <a:off x="5503197" y="2586784"/>
            <a:ext cx="1955298"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接触电压触电 </a:t>
            </a:r>
          </a:p>
        </p:txBody>
      </p:sp>
      <p:sp>
        <p:nvSpPr>
          <p:cNvPr id="13" name="文本框 12">
            <a:extLst>
              <a:ext uri="{FF2B5EF4-FFF2-40B4-BE49-F238E27FC236}">
                <a16:creationId xmlns:a16="http://schemas.microsoft.com/office/drawing/2014/main" id="{7EEBD188-8FC2-C363-E263-9B19520F871A}"/>
              </a:ext>
            </a:extLst>
          </p:cNvPr>
          <p:cNvSpPr txBox="1"/>
          <p:nvPr/>
        </p:nvSpPr>
        <p:spPr>
          <a:xfrm>
            <a:off x="7586111" y="2586784"/>
            <a:ext cx="1955298"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弧光放电触电 </a:t>
            </a:r>
          </a:p>
        </p:txBody>
      </p:sp>
      <p:sp>
        <p:nvSpPr>
          <p:cNvPr id="14" name="文本框 13">
            <a:extLst>
              <a:ext uri="{FF2B5EF4-FFF2-40B4-BE49-F238E27FC236}">
                <a16:creationId xmlns:a16="http://schemas.microsoft.com/office/drawing/2014/main" id="{28789739-4AD2-39A3-B045-743763F21110}"/>
              </a:ext>
            </a:extLst>
          </p:cNvPr>
          <p:cNvSpPr txBox="1"/>
          <p:nvPr/>
        </p:nvSpPr>
        <p:spPr>
          <a:xfrm>
            <a:off x="1337369" y="3378200"/>
            <a:ext cx="1955298" cy="540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跨步电压触电</a:t>
            </a:r>
          </a:p>
        </p:txBody>
      </p:sp>
      <p:sp>
        <p:nvSpPr>
          <p:cNvPr id="15" name="文本框 14">
            <a:extLst>
              <a:ext uri="{FF2B5EF4-FFF2-40B4-BE49-F238E27FC236}">
                <a16:creationId xmlns:a16="http://schemas.microsoft.com/office/drawing/2014/main" id="{FFA3B983-67AB-22DA-80EC-383B02565FAA}"/>
              </a:ext>
            </a:extLst>
          </p:cNvPr>
          <p:cNvSpPr txBox="1"/>
          <p:nvPr/>
        </p:nvSpPr>
        <p:spPr>
          <a:xfrm>
            <a:off x="3420283" y="3378200"/>
            <a:ext cx="4521450" cy="540000"/>
          </a:xfrm>
          <a:prstGeom prst="roundRect">
            <a:avLst>
              <a:gd name="adj" fmla="val 50000"/>
            </a:avLst>
          </a:prstGeom>
          <a:solidFill>
            <a:schemeClr val="bg1"/>
          </a:solidFill>
          <a:ln>
            <a:solidFill>
              <a:schemeClr val="accent1"/>
            </a:solidFill>
          </a:ln>
        </p:spPr>
        <p:txBody>
          <a:bodyPr wrap="square" bIns="36195" rtlCol="0" anchor="ctr" anchorCtr="0">
            <a:noAutofit/>
          </a:bodyPr>
          <a:lstStyle/>
          <a:p>
            <a:pPr lvl="0" algn="ctr">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停电设备突然来电引起的触电 </a:t>
            </a:r>
          </a:p>
        </p:txBody>
      </p:sp>
      <p:grpSp>
        <p:nvGrpSpPr>
          <p:cNvPr id="18" name="组合 17">
            <a:extLst>
              <a:ext uri="{FF2B5EF4-FFF2-40B4-BE49-F238E27FC236}">
                <a16:creationId xmlns:a16="http://schemas.microsoft.com/office/drawing/2014/main" id="{AB56418A-CE2E-5B18-6BD9-9A57D434ADFD}"/>
              </a:ext>
            </a:extLst>
          </p:cNvPr>
          <p:cNvGrpSpPr/>
          <p:nvPr/>
        </p:nvGrpSpPr>
        <p:grpSpPr>
          <a:xfrm>
            <a:off x="1337369" y="4327597"/>
            <a:ext cx="10007964" cy="1256329"/>
            <a:chOff x="1337369" y="4340123"/>
            <a:chExt cx="10007964" cy="1256329"/>
          </a:xfrm>
        </p:grpSpPr>
        <p:sp>
          <p:nvSpPr>
            <p:cNvPr id="16" name="矩形 15">
              <a:extLst>
                <a:ext uri="{FF2B5EF4-FFF2-40B4-BE49-F238E27FC236}">
                  <a16:creationId xmlns:a16="http://schemas.microsoft.com/office/drawing/2014/main" id="{9AB32792-5A9C-5B45-8DF4-1605B0827A66}"/>
                </a:ext>
              </a:extLst>
            </p:cNvPr>
            <p:cNvSpPr/>
            <p:nvPr/>
          </p:nvSpPr>
          <p:spPr>
            <a:xfrm>
              <a:off x="1337369" y="4340123"/>
              <a:ext cx="10007964" cy="12021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16F8B9B-D0F5-E1C8-9218-B5DB170C071A}"/>
                </a:ext>
              </a:extLst>
            </p:cNvPr>
            <p:cNvSpPr/>
            <p:nvPr/>
          </p:nvSpPr>
          <p:spPr>
            <a:xfrm>
              <a:off x="1588982" y="4440518"/>
              <a:ext cx="9603951" cy="879921"/>
            </a:xfrm>
            <a:prstGeom prst="rect">
              <a:avLst/>
            </a:prstGeom>
          </p:spPr>
          <p:txBody>
            <a:bodyPr wrap="square">
              <a:spAutoFit/>
            </a:bodyPr>
            <a:lstStyle/>
            <a:p>
              <a:pPr lvl="0" indent="0">
                <a:lnSpc>
                  <a:spcPct val="150000"/>
                </a:lnSpc>
                <a:spcAft>
                  <a:spcPts val="600"/>
                </a:spcAft>
                <a:buClrTx/>
                <a:buSzTx/>
                <a:buFont typeface="Arial" panose="020B0604020202020204" pitchFamily="34" charset="0"/>
                <a:buNone/>
              </a:pP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人体接触220V或380V的电都有自救的可能。千伏及其以上的电压等级的电对人体会有严重的伤害，人体没有自救的可能。</a:t>
              </a:r>
            </a:p>
          </p:txBody>
        </p:sp>
        <p:sp>
          <p:nvSpPr>
            <p:cNvPr id="17" name="文本框 16">
              <a:extLst>
                <a:ext uri="{FF2B5EF4-FFF2-40B4-BE49-F238E27FC236}">
                  <a16:creationId xmlns:a16="http://schemas.microsoft.com/office/drawing/2014/main" id="{6AA2E4F1-9418-5F25-E55F-4C92D274258A}"/>
                </a:ext>
              </a:extLst>
            </p:cNvPr>
            <p:cNvSpPr txBox="1"/>
            <p:nvPr/>
          </p:nvSpPr>
          <p:spPr>
            <a:xfrm>
              <a:off x="9604611" y="5488452"/>
              <a:ext cx="1468761" cy="108000"/>
            </a:xfrm>
            <a:prstGeom prst="roundRect">
              <a:avLst>
                <a:gd name="adj" fmla="val 50000"/>
              </a:avLst>
            </a:prstGeom>
            <a:solidFill>
              <a:schemeClr val="accent1"/>
            </a:solidFill>
          </p:spPr>
          <p:txBody>
            <a:bodyPr wrap="square" bIns="36195" rtlCol="0" anchor="ctr" anchorCtr="0">
              <a:noAutofit/>
            </a:bodyPr>
            <a:lstStyle/>
            <a:p>
              <a:pPr lvl="0" algn="ctr">
                <a:buClrTx/>
                <a:buSzTx/>
                <a:buFontTx/>
              </a:pPr>
              <a:endPar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endParaRPr>
            </a:p>
          </p:txBody>
        </p:sp>
      </p:grpSp>
      <p:sp>
        <p:nvSpPr>
          <p:cNvPr id="3" name="文本框 2">
            <a:extLst>
              <a:ext uri="{FF2B5EF4-FFF2-40B4-BE49-F238E27FC236}">
                <a16:creationId xmlns:a16="http://schemas.microsoft.com/office/drawing/2014/main" id="{60A005CB-3D67-9AAE-665A-F623833ED68A}"/>
              </a:ext>
            </a:extLst>
          </p:cNvPr>
          <p:cNvSpPr txBox="1"/>
          <p:nvPr/>
        </p:nvSpPr>
        <p:spPr>
          <a:xfrm>
            <a:off x="1469570" y="767445"/>
            <a:ext cx="2954655"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常见的几种触电方式</a:t>
            </a:r>
          </a:p>
        </p:txBody>
      </p:sp>
    </p:spTree>
    <p:extLst>
      <p:ext uri="{BB962C8B-B14F-4D97-AF65-F5344CB8AC3E}">
        <p14:creationId xmlns:p14="http://schemas.microsoft.com/office/powerpoint/2010/main" val="304134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F5D1D155-1E22-8C6C-D4A6-7A3048E8615E}"/>
              </a:ext>
            </a:extLst>
          </p:cNvPr>
          <p:cNvSpPr/>
          <p:nvPr/>
        </p:nvSpPr>
        <p:spPr>
          <a:xfrm>
            <a:off x="920235" y="1164781"/>
            <a:ext cx="10351531" cy="4704017"/>
          </a:xfrm>
          <a:custGeom>
            <a:avLst/>
            <a:gdLst>
              <a:gd name="connsiteX0" fmla="*/ 237324 w 10562944"/>
              <a:gd name="connsiteY0" fmla="*/ 0 h 5339321"/>
              <a:gd name="connsiteX1" fmla="*/ 10325620 w 10562944"/>
              <a:gd name="connsiteY1" fmla="*/ 0 h 5339321"/>
              <a:gd name="connsiteX2" fmla="*/ 10562944 w 10562944"/>
              <a:gd name="connsiteY2" fmla="*/ 237324 h 5339321"/>
              <a:gd name="connsiteX3" fmla="*/ 10562944 w 10562944"/>
              <a:gd name="connsiteY3" fmla="*/ 973263 h 5339321"/>
              <a:gd name="connsiteX4" fmla="*/ 10562944 w 10562944"/>
              <a:gd name="connsiteY4" fmla="*/ 1186593 h 5339321"/>
              <a:gd name="connsiteX5" fmla="*/ 10562944 w 10562944"/>
              <a:gd name="connsiteY5" fmla="*/ 4152728 h 5339321"/>
              <a:gd name="connsiteX6" fmla="*/ 10562944 w 10562944"/>
              <a:gd name="connsiteY6" fmla="*/ 4586833 h 5339321"/>
              <a:gd name="connsiteX7" fmla="*/ 10562944 w 10562944"/>
              <a:gd name="connsiteY7" fmla="*/ 5101997 h 5339321"/>
              <a:gd name="connsiteX8" fmla="*/ 10325620 w 10562944"/>
              <a:gd name="connsiteY8" fmla="*/ 5339321 h 5339321"/>
              <a:gd name="connsiteX9" fmla="*/ 237324 w 10562944"/>
              <a:gd name="connsiteY9" fmla="*/ 5339321 h 5339321"/>
              <a:gd name="connsiteX10" fmla="*/ 0 w 10562944"/>
              <a:gd name="connsiteY10" fmla="*/ 5101997 h 5339321"/>
              <a:gd name="connsiteX11" fmla="*/ 0 w 10562944"/>
              <a:gd name="connsiteY11" fmla="*/ 4586833 h 5339321"/>
              <a:gd name="connsiteX12" fmla="*/ 0 w 10562944"/>
              <a:gd name="connsiteY12" fmla="*/ 4152728 h 5339321"/>
              <a:gd name="connsiteX13" fmla="*/ 0 w 10562944"/>
              <a:gd name="connsiteY13" fmla="*/ 1186594 h 5339321"/>
              <a:gd name="connsiteX14" fmla="*/ 0 w 10562944"/>
              <a:gd name="connsiteY14" fmla="*/ 1186593 h 5339321"/>
              <a:gd name="connsiteX15" fmla="*/ 0 w 10562944"/>
              <a:gd name="connsiteY15" fmla="*/ 237324 h 5339321"/>
              <a:gd name="connsiteX16" fmla="*/ 237324 w 10562944"/>
              <a:gd name="connsiteY16" fmla="*/ 0 h 53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944" h="5339321">
                <a:moveTo>
                  <a:pt x="237324" y="0"/>
                </a:moveTo>
                <a:lnTo>
                  <a:pt x="10325620" y="0"/>
                </a:lnTo>
                <a:cubicBezTo>
                  <a:pt x="10456690" y="0"/>
                  <a:pt x="10562944" y="106254"/>
                  <a:pt x="10562944" y="237324"/>
                </a:cubicBezTo>
                <a:lnTo>
                  <a:pt x="10562944" y="973263"/>
                </a:lnTo>
                <a:lnTo>
                  <a:pt x="10562944" y="1186593"/>
                </a:lnTo>
                <a:lnTo>
                  <a:pt x="10562944" y="4152728"/>
                </a:lnTo>
                <a:lnTo>
                  <a:pt x="10562944" y="4586833"/>
                </a:lnTo>
                <a:lnTo>
                  <a:pt x="10562944" y="5101997"/>
                </a:lnTo>
                <a:cubicBezTo>
                  <a:pt x="10562944" y="5233067"/>
                  <a:pt x="10456690" y="5339321"/>
                  <a:pt x="10325620" y="5339321"/>
                </a:cubicBezTo>
                <a:lnTo>
                  <a:pt x="237324" y="5339321"/>
                </a:lnTo>
                <a:cubicBezTo>
                  <a:pt x="106254" y="5339321"/>
                  <a:pt x="0" y="5233067"/>
                  <a:pt x="0" y="5101997"/>
                </a:cubicBezTo>
                <a:lnTo>
                  <a:pt x="0" y="4586833"/>
                </a:lnTo>
                <a:lnTo>
                  <a:pt x="0" y="4152728"/>
                </a:lnTo>
                <a:lnTo>
                  <a:pt x="0" y="1186594"/>
                </a:lnTo>
                <a:lnTo>
                  <a:pt x="0" y="1186593"/>
                </a:lnTo>
                <a:lnTo>
                  <a:pt x="0" y="237324"/>
                </a:lnTo>
                <a:cubicBezTo>
                  <a:pt x="0" y="106254"/>
                  <a:pt x="106254" y="0"/>
                  <a:pt x="237324" y="0"/>
                </a:cubicBezTo>
                <a:close/>
              </a:path>
            </a:pathLst>
          </a:custGeom>
          <a:solidFill>
            <a:schemeClr val="bg1"/>
          </a:solidFill>
          <a:ln w="28575">
            <a:gradFill>
              <a:gsLst>
                <a:gs pos="0">
                  <a:schemeClr val="accent1"/>
                </a:gs>
                <a:gs pos="100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TextBox 17">
            <a:extLst>
              <a:ext uri="{FF2B5EF4-FFF2-40B4-BE49-F238E27FC236}">
                <a16:creationId xmlns:a16="http://schemas.microsoft.com/office/drawing/2014/main" id="{700E0FA1-5D75-E178-6D2A-9CE00DD79700}"/>
              </a:ext>
            </a:extLst>
          </p:cNvPr>
          <p:cNvSpPr txBox="1"/>
          <p:nvPr/>
        </p:nvSpPr>
        <p:spPr>
          <a:xfrm>
            <a:off x="2811447" y="4314005"/>
            <a:ext cx="6569107" cy="514693"/>
          </a:xfrm>
          <a:prstGeom prst="rect">
            <a:avLst/>
          </a:prstGeom>
          <a:noFill/>
        </p:spPr>
        <p:txBody>
          <a:bodyPr wrap="square" rtlCol="0">
            <a:spAutoFit/>
          </a:bodyPr>
          <a:lstStyle/>
          <a:p>
            <a:pPr algn="ctr">
              <a:lnSpc>
                <a:spcPct val="130000"/>
              </a:lnSpc>
            </a:pPr>
            <a:r>
              <a:rPr lang="en-US" sz="1100" b="1" dirty="0">
                <a:solidFill>
                  <a:schemeClr val="tx1">
                    <a:lumMod val="85000"/>
                    <a:lumOff val="15000"/>
                  </a:schemeClr>
                </a:solidFill>
                <a:ea typeface="Roboto Light" charset="0"/>
                <a:cs typeface="Roboto Light" charset="0"/>
              </a:rPr>
              <a:t>Lorem Ipsum </a:t>
            </a:r>
            <a:r>
              <a:rPr lang="en-US" sz="1100" dirty="0">
                <a:solidFill>
                  <a:schemeClr val="tx1">
                    <a:lumMod val="85000"/>
                    <a:lumOff val="15000"/>
                  </a:schemeClr>
                </a:solidFill>
                <a:ea typeface="Roboto Light" charset="0"/>
                <a:cs typeface="Roboto Light" charset="0"/>
              </a:rPr>
              <a:t>is simply dummy text of the printing and typesetting industry. Lorem Ipsum has been the industry's standard dummy text ever since</a:t>
            </a:r>
          </a:p>
        </p:txBody>
      </p:sp>
      <p:sp>
        <p:nvSpPr>
          <p:cNvPr id="4" name="文本框 3">
            <a:extLst>
              <a:ext uri="{FF2B5EF4-FFF2-40B4-BE49-F238E27FC236}">
                <a16:creationId xmlns:a16="http://schemas.microsoft.com/office/drawing/2014/main" id="{1127E6AC-751D-8482-B968-A33E8FD6240A}"/>
              </a:ext>
            </a:extLst>
          </p:cNvPr>
          <p:cNvSpPr txBox="1"/>
          <p:nvPr/>
        </p:nvSpPr>
        <p:spPr>
          <a:xfrm>
            <a:off x="1442775" y="2943700"/>
            <a:ext cx="9987225" cy="1446550"/>
          </a:xfrm>
          <a:prstGeom prst="rect">
            <a:avLst/>
          </a:prstGeom>
          <a:noFill/>
        </p:spPr>
        <p:txBody>
          <a:bodyPr wrap="square" rtlCol="0">
            <a:spAutoFit/>
          </a:bodyPr>
          <a:lstStyle/>
          <a:p>
            <a:pPr algn="ctr"/>
            <a:r>
              <a:rPr lang="zh-CN" altLang="en-US" sz="8800" spc="200" dirty="0">
                <a:solidFill>
                  <a:schemeClr val="tx1">
                    <a:lumMod val="85000"/>
                    <a:lumOff val="15000"/>
                  </a:schemeClr>
                </a:solidFill>
                <a:latin typeface="汉仪雅酷黑 85W" panose="020B0904020202020204" pitchFamily="34" charset="-122"/>
                <a:ea typeface="汉仪雅酷黑 85W" panose="020B0904020202020204" pitchFamily="34" charset="-122"/>
              </a:rPr>
              <a:t>脱离电源的方法</a:t>
            </a:r>
          </a:p>
        </p:txBody>
      </p:sp>
      <p:sp>
        <p:nvSpPr>
          <p:cNvPr id="5" name="矩形: 圆角 4">
            <a:extLst>
              <a:ext uri="{FF2B5EF4-FFF2-40B4-BE49-F238E27FC236}">
                <a16:creationId xmlns:a16="http://schemas.microsoft.com/office/drawing/2014/main" id="{A4CBBEAD-957E-7A14-141A-9F72B8B24EDF}"/>
              </a:ext>
            </a:extLst>
          </p:cNvPr>
          <p:cNvSpPr/>
          <p:nvPr/>
        </p:nvSpPr>
        <p:spPr>
          <a:xfrm>
            <a:off x="5074791" y="1992494"/>
            <a:ext cx="2029978" cy="637617"/>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254000" dist="190500" dir="5400000" sx="101000" sy="101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spc="200" dirty="0">
                <a:solidFill>
                  <a:schemeClr val="bg1"/>
                </a:solidFill>
                <a:latin typeface="+mn-ea"/>
                <a:sym typeface="思源黑体 CN Regular" panose="020B0500000000000000" pitchFamily="34" charset="-122"/>
              </a:rPr>
              <a:t>PART 03</a:t>
            </a:r>
            <a:endParaRPr lang="zh-CN" altLang="en-US" sz="2400" spc="200" dirty="0">
              <a:solidFill>
                <a:schemeClr val="bg1"/>
              </a:solidFill>
              <a:latin typeface="+mn-ea"/>
              <a:sym typeface="思源黑体 CN Regular" panose="020B0500000000000000" pitchFamily="34" charset="-122"/>
            </a:endParaRPr>
          </a:p>
        </p:txBody>
      </p:sp>
      <p:sp>
        <p:nvSpPr>
          <p:cNvPr id="6" name="文本框 5">
            <a:extLst>
              <a:ext uri="{FF2B5EF4-FFF2-40B4-BE49-F238E27FC236}">
                <a16:creationId xmlns:a16="http://schemas.microsoft.com/office/drawing/2014/main" id="{1FFB6F0C-687B-3310-BE33-C3722E79FE6A}"/>
              </a:ext>
            </a:extLst>
          </p:cNvPr>
          <p:cNvSpPr txBox="1"/>
          <p:nvPr/>
        </p:nvSpPr>
        <p:spPr>
          <a:xfrm>
            <a:off x="4665426" y="402745"/>
            <a:ext cx="5268686" cy="276999"/>
          </a:xfrm>
          <a:prstGeom prst="rect">
            <a:avLst/>
          </a:prstGeom>
          <a:noFill/>
        </p:spPr>
        <p:txBody>
          <a:bodyPr wrap="square" rtlCol="0">
            <a:spAutoFit/>
          </a:bodyPr>
          <a:lstStyle/>
          <a:p>
            <a:pPr algn="dist"/>
            <a:r>
              <a:rPr lang="zh-CN" altLang="en-US" sz="1200" dirty="0">
                <a:solidFill>
                  <a:schemeClr val="tx1">
                    <a:lumMod val="85000"/>
                    <a:lumOff val="15000"/>
                  </a:schemeClr>
                </a:solidFill>
              </a:rPr>
              <a:t>牢</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固</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树</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立</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安</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全</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意</a:t>
            </a:r>
            <a:r>
              <a:rPr lang="en-US" altLang="zh-CN" sz="1200" dirty="0">
                <a:solidFill>
                  <a:schemeClr val="tx1">
                    <a:lumMod val="85000"/>
                    <a:lumOff val="15000"/>
                  </a:schemeClr>
                </a:solidFill>
              </a:rPr>
              <a:t>-</a:t>
            </a:r>
            <a:r>
              <a:rPr lang="zh-CN" altLang="en-US" sz="1200" dirty="0">
                <a:solidFill>
                  <a:schemeClr val="tx1">
                    <a:lumMod val="85000"/>
                    <a:lumOff val="15000"/>
                  </a:schemeClr>
                </a:solidFill>
              </a:rPr>
              <a:t>识</a:t>
            </a:r>
          </a:p>
        </p:txBody>
      </p:sp>
      <p:pic>
        <p:nvPicPr>
          <p:cNvPr id="7" name="图片 6" descr="卡通人物&#10;&#10;中度可信度描述已自动生成">
            <a:extLst>
              <a:ext uri="{FF2B5EF4-FFF2-40B4-BE49-F238E27FC236}">
                <a16:creationId xmlns:a16="http://schemas.microsoft.com/office/drawing/2014/main" id="{A352BF37-5F8E-6357-AC2B-C0631D8C812A}"/>
              </a:ext>
            </a:extLst>
          </p:cNvPr>
          <p:cNvPicPr>
            <a:picLocks noChangeAspect="1"/>
          </p:cNvPicPr>
          <p:nvPr/>
        </p:nvPicPr>
        <p:blipFill rotWithShape="1">
          <a:blip r:embed="rId3">
            <a:extLst>
              <a:ext uri="{28A0092B-C50C-407E-A947-70E740481C1C}">
                <a14:useLocalDpi xmlns:a14="http://schemas.microsoft.com/office/drawing/2010/main" val="0"/>
              </a:ext>
            </a:extLst>
          </a:blip>
          <a:srcRect l="12909"/>
          <a:stretch/>
        </p:blipFill>
        <p:spPr>
          <a:xfrm>
            <a:off x="0" y="5336342"/>
            <a:ext cx="7491046" cy="1521657"/>
          </a:xfrm>
          <a:prstGeom prst="rect">
            <a:avLst/>
          </a:prstGeom>
        </p:spPr>
      </p:pic>
      <p:pic>
        <p:nvPicPr>
          <p:cNvPr id="8" name="图片 7" descr="卡通人物&#10;&#10;描述已自动生成">
            <a:extLst>
              <a:ext uri="{FF2B5EF4-FFF2-40B4-BE49-F238E27FC236}">
                <a16:creationId xmlns:a16="http://schemas.microsoft.com/office/drawing/2014/main" id="{8248A769-3D9A-F1CA-6E0D-23D6BD936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548" y="3811748"/>
            <a:ext cx="3066332" cy="3066332"/>
          </a:xfrm>
          <a:prstGeom prst="rect">
            <a:avLst/>
          </a:prstGeom>
        </p:spPr>
      </p:pic>
      <p:pic>
        <p:nvPicPr>
          <p:cNvPr id="9" name="图片 8" descr="图标&#10;&#10;描述已自动生成">
            <a:extLst>
              <a:ext uri="{FF2B5EF4-FFF2-40B4-BE49-F238E27FC236}">
                <a16:creationId xmlns:a16="http://schemas.microsoft.com/office/drawing/2014/main" id="{E463B82D-E324-7B2F-5639-C19278102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77" y="312977"/>
            <a:ext cx="1657975" cy="1517778"/>
          </a:xfrm>
          <a:prstGeom prst="rect">
            <a:avLst/>
          </a:prstGeom>
        </p:spPr>
      </p:pic>
    </p:spTree>
    <p:extLst>
      <p:ext uri="{BB962C8B-B14F-4D97-AF65-F5344CB8AC3E}">
        <p14:creationId xmlns:p14="http://schemas.microsoft.com/office/powerpoint/2010/main" val="145188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10E9FED1-97C6-5220-0662-72E78FA49760}"/>
              </a:ext>
            </a:extLst>
          </p:cNvPr>
          <p:cNvGrpSpPr/>
          <p:nvPr/>
        </p:nvGrpSpPr>
        <p:grpSpPr>
          <a:xfrm>
            <a:off x="880533" y="1757468"/>
            <a:ext cx="4080934" cy="4080934"/>
            <a:chOff x="-2119675" y="1868947"/>
            <a:chExt cx="2484276" cy="2484276"/>
          </a:xfrm>
        </p:grpSpPr>
        <p:sp>
          <p:nvSpPr>
            <p:cNvPr id="9" name="椭圆 8">
              <a:extLst>
                <a:ext uri="{FF2B5EF4-FFF2-40B4-BE49-F238E27FC236}">
                  <a16:creationId xmlns:a16="http://schemas.microsoft.com/office/drawing/2014/main" id="{91671B06-9D56-CC1B-0997-F4380A5AA1BB}"/>
                </a:ext>
              </a:extLst>
            </p:cNvPr>
            <p:cNvSpPr/>
            <p:nvPr/>
          </p:nvSpPr>
          <p:spPr>
            <a:xfrm>
              <a:off x="-2119675" y="1868947"/>
              <a:ext cx="2484276" cy="2484276"/>
            </a:xfrm>
            <a:prstGeom prst="ellipse">
              <a:avLst/>
            </a:prstGeom>
            <a:gradFill>
              <a:gsLst>
                <a:gs pos="73000">
                  <a:srgbClr val="CB232D">
                    <a:lumMod val="5000"/>
                    <a:lumOff val="95000"/>
                    <a:alpha val="0"/>
                  </a:srgbClr>
                </a:gs>
                <a:gs pos="100000">
                  <a:schemeClr val="accent1"/>
                </a:gs>
              </a:gsLst>
              <a:lin ang="0" scaled="0"/>
            </a:gradFill>
            <a:ln w="12700" cap="flat" cmpd="sng" algn="ctr">
              <a:gradFill>
                <a:gsLst>
                  <a:gs pos="76000">
                    <a:srgbClr val="CB232D">
                      <a:lumMod val="5000"/>
                      <a:lumOff val="95000"/>
                      <a:alpha val="39000"/>
                    </a:srgbClr>
                  </a:gs>
                  <a:gs pos="100000">
                    <a:schemeClr val="accent1"/>
                  </a:gs>
                </a:gsLst>
                <a:lin ang="0" scaled="0"/>
              </a:gradFill>
              <a:prstDash val="solid"/>
              <a:miter lim="800000"/>
            </a:ln>
            <a:effectLst/>
          </p:spPr>
          <p:txBody>
            <a:bodyPr rtlCol="0" anchor="ctr"/>
            <a:lstStyle/>
            <a:p>
              <a:pPr algn="ctr">
                <a:defRPr/>
              </a:pPr>
              <a:endParaRPr lang="zh-CN" altLang="en-US" sz="1100" kern="0" dirty="0">
                <a:solidFill>
                  <a:schemeClr val="bg1"/>
                </a:solidFill>
                <a:latin typeface="+mj-ea"/>
                <a:ea typeface="+mj-ea"/>
                <a:cs typeface="+mn-ea"/>
                <a:sym typeface="Arial" panose="020B0604020202020204" pitchFamily="34" charset="0"/>
              </a:endParaRPr>
            </a:p>
          </p:txBody>
        </p:sp>
        <p:sp>
          <p:nvSpPr>
            <p:cNvPr id="10" name="椭圆 9">
              <a:extLst>
                <a:ext uri="{FF2B5EF4-FFF2-40B4-BE49-F238E27FC236}">
                  <a16:creationId xmlns:a16="http://schemas.microsoft.com/office/drawing/2014/main" id="{93F74F8D-637E-A7E0-DC8A-81CE7E38F4C0}"/>
                </a:ext>
              </a:extLst>
            </p:cNvPr>
            <p:cNvSpPr/>
            <p:nvPr/>
          </p:nvSpPr>
          <p:spPr>
            <a:xfrm>
              <a:off x="-1715248" y="2300995"/>
              <a:ext cx="1649657" cy="1649657"/>
            </a:xfrm>
            <a:prstGeom prst="ellipse">
              <a:avLst/>
            </a:prstGeom>
            <a:solidFill>
              <a:schemeClr val="accent1"/>
            </a:soli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2800" dirty="0">
                  <a:solidFill>
                    <a:schemeClr val="bg1"/>
                  </a:solidFill>
                  <a:latin typeface="+mj-ea"/>
                  <a:ea typeface="+mj-ea"/>
                  <a:cs typeface="阿里巴巴普惠体" panose="00020600040101010101" charset="-122"/>
                  <a:sym typeface="+mn-ea"/>
                </a:rPr>
                <a:t>（一）、脱离电源方法（低压电源）</a:t>
              </a:r>
            </a:p>
          </p:txBody>
        </p:sp>
      </p:grpSp>
      <p:sp>
        <p:nvSpPr>
          <p:cNvPr id="11" name="文本框 10">
            <a:extLst>
              <a:ext uri="{FF2B5EF4-FFF2-40B4-BE49-F238E27FC236}">
                <a16:creationId xmlns:a16="http://schemas.microsoft.com/office/drawing/2014/main" id="{2E91A9B8-0422-F9E3-0815-B46BFF62B43E}"/>
              </a:ext>
            </a:extLst>
          </p:cNvPr>
          <p:cNvSpPr txBox="1"/>
          <p:nvPr/>
        </p:nvSpPr>
        <p:spPr>
          <a:xfrm>
            <a:off x="5418299" y="2160217"/>
            <a:ext cx="5215831" cy="540000"/>
          </a:xfrm>
          <a:prstGeom prst="roundRect">
            <a:avLst>
              <a:gd name="adj" fmla="val 50000"/>
            </a:avLst>
          </a:prstGeom>
          <a:solidFill>
            <a:schemeClr val="bg1"/>
          </a:solidFill>
          <a:ln>
            <a:solidFill>
              <a:schemeClr val="accent1"/>
            </a:solidFill>
          </a:ln>
        </p:spPr>
        <p:txBody>
          <a:bodyPr wrap="square" lIns="360000" bIns="36195" rtlCol="0" anchor="ctr" anchorCtr="0">
            <a:noAutofit/>
          </a:bodyPr>
          <a:lstStyle/>
          <a:p>
            <a:pPr lvl="0">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拉（开关）</a:t>
            </a:r>
          </a:p>
        </p:txBody>
      </p:sp>
      <p:sp>
        <p:nvSpPr>
          <p:cNvPr id="12" name="文本框 11">
            <a:extLst>
              <a:ext uri="{FF2B5EF4-FFF2-40B4-BE49-F238E27FC236}">
                <a16:creationId xmlns:a16="http://schemas.microsoft.com/office/drawing/2014/main" id="{4796E155-EF5E-7B87-B474-E8C129DA9ABE}"/>
              </a:ext>
            </a:extLst>
          </p:cNvPr>
          <p:cNvSpPr txBox="1"/>
          <p:nvPr/>
        </p:nvSpPr>
        <p:spPr>
          <a:xfrm>
            <a:off x="5418299" y="2842310"/>
            <a:ext cx="5215831" cy="540000"/>
          </a:xfrm>
          <a:prstGeom prst="roundRect">
            <a:avLst>
              <a:gd name="adj" fmla="val 50000"/>
            </a:avLst>
          </a:prstGeom>
          <a:solidFill>
            <a:schemeClr val="accent1"/>
          </a:solidFill>
        </p:spPr>
        <p:txBody>
          <a:bodyPr wrap="square" lIns="360000" bIns="36195" rtlCol="0" anchor="ctr" anchorCtr="0">
            <a:noAutofit/>
          </a:bodyPr>
          <a:lstStyle/>
          <a:p>
            <a:pPr lvl="0">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切（断电源线）</a:t>
            </a:r>
          </a:p>
        </p:txBody>
      </p:sp>
      <p:sp>
        <p:nvSpPr>
          <p:cNvPr id="13" name="文本框 12">
            <a:extLst>
              <a:ext uri="{FF2B5EF4-FFF2-40B4-BE49-F238E27FC236}">
                <a16:creationId xmlns:a16="http://schemas.microsoft.com/office/drawing/2014/main" id="{2A3B9520-3D31-5EAD-6B40-30723F5C923B}"/>
              </a:ext>
            </a:extLst>
          </p:cNvPr>
          <p:cNvSpPr txBox="1"/>
          <p:nvPr/>
        </p:nvSpPr>
        <p:spPr>
          <a:xfrm>
            <a:off x="5418299" y="3524403"/>
            <a:ext cx="5215831" cy="540000"/>
          </a:xfrm>
          <a:prstGeom prst="roundRect">
            <a:avLst>
              <a:gd name="adj" fmla="val 50000"/>
            </a:avLst>
          </a:prstGeom>
          <a:solidFill>
            <a:schemeClr val="bg1"/>
          </a:solidFill>
          <a:ln>
            <a:solidFill>
              <a:schemeClr val="accent1"/>
            </a:solidFill>
          </a:ln>
        </p:spPr>
        <p:txBody>
          <a:bodyPr wrap="square" lIns="360000" bIns="36195" rtlCol="0" anchor="ctr" anchorCtr="0">
            <a:noAutofit/>
          </a:bodyPr>
          <a:lstStyle/>
          <a:p>
            <a:pPr lvl="0">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挑（开导线）</a:t>
            </a:r>
          </a:p>
        </p:txBody>
      </p:sp>
      <p:sp>
        <p:nvSpPr>
          <p:cNvPr id="14" name="文本框 13">
            <a:extLst>
              <a:ext uri="{FF2B5EF4-FFF2-40B4-BE49-F238E27FC236}">
                <a16:creationId xmlns:a16="http://schemas.microsoft.com/office/drawing/2014/main" id="{32D7BBC7-84CC-3511-5494-8AB590488290}"/>
              </a:ext>
            </a:extLst>
          </p:cNvPr>
          <p:cNvSpPr txBox="1"/>
          <p:nvPr/>
        </p:nvSpPr>
        <p:spPr>
          <a:xfrm>
            <a:off x="5418299" y="4206496"/>
            <a:ext cx="5215831" cy="540000"/>
          </a:xfrm>
          <a:prstGeom prst="roundRect">
            <a:avLst>
              <a:gd name="adj" fmla="val 50000"/>
            </a:avLst>
          </a:prstGeom>
          <a:solidFill>
            <a:schemeClr val="accent1"/>
          </a:solidFill>
        </p:spPr>
        <p:txBody>
          <a:bodyPr wrap="square" lIns="360000" bIns="36195" rtlCol="0" anchor="ctr" anchorCtr="0">
            <a:noAutofit/>
          </a:bodyPr>
          <a:lstStyle/>
          <a:p>
            <a:pPr lvl="0">
              <a:buClrTx/>
              <a:buSzTx/>
              <a:buFontTx/>
            </a:pPr>
            <a:r>
              <a:rPr lang="zh-CN" altLang="en-US" sz="2000" dirty="0">
                <a:ln w="12700">
                  <a:noFill/>
                </a:ln>
                <a:solidFill>
                  <a:schemeClr val="bg1"/>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拽（触电者）</a:t>
            </a:r>
          </a:p>
        </p:txBody>
      </p:sp>
      <p:sp>
        <p:nvSpPr>
          <p:cNvPr id="15" name="文本框 14">
            <a:extLst>
              <a:ext uri="{FF2B5EF4-FFF2-40B4-BE49-F238E27FC236}">
                <a16:creationId xmlns:a16="http://schemas.microsoft.com/office/drawing/2014/main" id="{72274476-FE32-FAD3-BAF7-A8473774017E}"/>
              </a:ext>
            </a:extLst>
          </p:cNvPr>
          <p:cNvSpPr txBox="1"/>
          <p:nvPr/>
        </p:nvSpPr>
        <p:spPr>
          <a:xfrm>
            <a:off x="5418299" y="4888589"/>
            <a:ext cx="5215831" cy="540000"/>
          </a:xfrm>
          <a:prstGeom prst="roundRect">
            <a:avLst>
              <a:gd name="adj" fmla="val 50000"/>
            </a:avLst>
          </a:prstGeom>
          <a:solidFill>
            <a:schemeClr val="bg1"/>
          </a:solidFill>
          <a:ln>
            <a:solidFill>
              <a:schemeClr val="accent1"/>
            </a:solidFill>
          </a:ln>
        </p:spPr>
        <p:txBody>
          <a:bodyPr wrap="square" lIns="360000" bIns="36195" rtlCol="0" anchor="ctr" anchorCtr="0">
            <a:noAutofit/>
          </a:bodyPr>
          <a:lstStyle/>
          <a:p>
            <a:pPr lvl="0">
              <a:buClrTx/>
              <a:buSzTx/>
              <a:buFontTx/>
            </a:pPr>
            <a:r>
              <a:rPr lang="zh-CN" altLang="en-US" sz="2000" dirty="0">
                <a:ln w="12700">
                  <a:noFill/>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卢文辉经典粗黑简体" panose="02000000000000000000" charset="-122"/>
                <a:sym typeface="+mn-ea"/>
              </a:rPr>
              <a:t>垫（救护者站在木板或绝缘垫上）</a:t>
            </a:r>
          </a:p>
        </p:txBody>
      </p:sp>
      <p:sp>
        <p:nvSpPr>
          <p:cNvPr id="2" name="文本框 1">
            <a:extLst>
              <a:ext uri="{FF2B5EF4-FFF2-40B4-BE49-F238E27FC236}">
                <a16:creationId xmlns:a16="http://schemas.microsoft.com/office/drawing/2014/main" id="{A2CD80D5-2402-C312-5CE8-D6C1F8D798FA}"/>
              </a:ext>
            </a:extLst>
          </p:cNvPr>
          <p:cNvSpPr txBox="1"/>
          <p:nvPr/>
        </p:nvSpPr>
        <p:spPr>
          <a:xfrm>
            <a:off x="1469570" y="767445"/>
            <a:ext cx="2339102" cy="461665"/>
          </a:xfrm>
          <a:prstGeom prst="rect">
            <a:avLst/>
          </a:prstGeom>
          <a:noFill/>
        </p:spPr>
        <p:txBody>
          <a:bodyPr wrap="none" rtlCol="0">
            <a:spAutoFit/>
          </a:bodyPr>
          <a:lstStyle/>
          <a:p>
            <a:r>
              <a:rPr lang="zh-CN" altLang="en-US" sz="2400" dirty="0">
                <a:solidFill>
                  <a:schemeClr val="tx1">
                    <a:lumMod val="85000"/>
                    <a:lumOff val="15000"/>
                  </a:schemeClr>
                </a:solidFill>
                <a:latin typeface="+mj-ea"/>
                <a:ea typeface="+mj-ea"/>
              </a:rPr>
              <a:t>脱离电源的方法</a:t>
            </a:r>
          </a:p>
        </p:txBody>
      </p:sp>
    </p:spTree>
    <p:extLst>
      <p:ext uri="{BB962C8B-B14F-4D97-AF65-F5344CB8AC3E}">
        <p14:creationId xmlns:p14="http://schemas.microsoft.com/office/powerpoint/2010/main" val="92420878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ULTRA_SCORM_COURSE_ID" val="5DAF2E25-EA18-41A1-8480-6F9B328187E2"/>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ULTRA_SCORM_SLIDE_COUNT" val="1"/>
  <p:tag name="ISPRING_SCORM_RATE_QUIZZES" val="0"/>
  <p:tag name="ISPRING_SCORM_PASSING_SCORE" val="2.702703"/>
  <p:tag name="ISPRING_PRESENTATION_TITLE" val="2061廉政"/>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d6a374b-9f49-4c1b-80fd-8b2171089651}"/>
  <p:tag name="TABLE_RECT" val="155.7*105.85*648.6*328.3"/>
  <p:tag name="TABLE_EMPHASIZE_COLOR" val="6403976"/>
  <p:tag name="TABLE_ONEKEY_SKIN_IDX" val="0"/>
  <p:tag name="TABLE_SKINIDX" val="1"/>
  <p:tag name="TABLE_COLORIDX" val="5"/>
  <p:tag name="TABLE_COLOR_RGB" val="0x000000*0xFFFFFF*0x212121*0xFFFFFF*0x61B788*0xE2EBB2*0x6DC89D*0x6DBD80*0xB8E2D8*0xAACE84"/>
  <p:tag name="TABLE_ENDDRAG_ORIGIN_RECT" val="648*222"/>
  <p:tag name="TABLE_ENDDRAG_RECT" val="155*105*648*222"/>
</p:tagLst>
</file>

<file path=ppt/theme/theme1.xml><?xml version="1.0" encoding="utf-8"?>
<a:theme xmlns:a="http://schemas.openxmlformats.org/drawingml/2006/main" name="0">
  <a:themeElements>
    <a:clrScheme name="自定义 110">
      <a:dk1>
        <a:srgbClr val="000000"/>
      </a:dk1>
      <a:lt1>
        <a:srgbClr val="FFFFFF"/>
      </a:lt1>
      <a:dk2>
        <a:srgbClr val="2D3847"/>
      </a:dk2>
      <a:lt2>
        <a:srgbClr val="E7E6E6"/>
      </a:lt2>
      <a:accent1>
        <a:srgbClr val="3BB26D"/>
      </a:accent1>
      <a:accent2>
        <a:srgbClr val="02A1F0"/>
      </a:accent2>
      <a:accent3>
        <a:srgbClr val="3BB26D"/>
      </a:accent3>
      <a:accent4>
        <a:srgbClr val="02A1F0"/>
      </a:accent4>
      <a:accent5>
        <a:srgbClr val="3BB26D"/>
      </a:accent5>
      <a:accent6>
        <a:srgbClr val="02A1F0"/>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3045</TotalTime>
  <Words>1384</Words>
  <PresentationFormat>宽屏</PresentationFormat>
  <Paragraphs>249</Paragraphs>
  <Slides>35</Slides>
  <Notes>35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汉仪雅酷黑 85W</vt:lpstr>
      <vt:lpstr>思源黑体 CN Bold</vt:lpstr>
      <vt:lpstr>思源黑体 CN Medium</vt:lpstr>
      <vt:lpstr>Arial</vt:lpstr>
      <vt:lpstr>Calibri</vt:lpstr>
      <vt:lpstr>Wingdings</vt:lpstr>
      <vt:lpstr>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2016-07-17T01:36:55Z</dcterms:created>
  <dcterms:modified xsi:type="dcterms:W3CDTF">2022-08-14T08:14:13Z</dcterms:modified>
</cp:coreProperties>
</file>