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1"/>
  </p:handoutMasterIdLst>
  <p:sldIdLst>
    <p:sldId id="257" r:id="rId3"/>
    <p:sldId id="288" r:id="rId5"/>
    <p:sldId id="289" r:id="rId6"/>
    <p:sldId id="258" r:id="rId7"/>
    <p:sldId id="290" r:id="rId8"/>
    <p:sldId id="291" r:id="rId9"/>
    <p:sldId id="292" r:id="rId10"/>
    <p:sldId id="293" r:id="rId11"/>
    <p:sldId id="294" r:id="rId12"/>
    <p:sldId id="295" r:id="rId13"/>
    <p:sldId id="296" r:id="rId14"/>
    <p:sldId id="306" r:id="rId15"/>
    <p:sldId id="297" r:id="rId16"/>
    <p:sldId id="298" r:id="rId17"/>
    <p:sldId id="299" r:id="rId18"/>
    <p:sldId id="301" r:id="rId19"/>
    <p:sldId id="302" r:id="rId20"/>
    <p:sldId id="300" r:id="rId21"/>
    <p:sldId id="303" r:id="rId22"/>
    <p:sldId id="304" r:id="rId23"/>
    <p:sldId id="305" r:id="rId24"/>
    <p:sldId id="307" r:id="rId25"/>
    <p:sldId id="316" r:id="rId26"/>
    <p:sldId id="317" r:id="rId27"/>
    <p:sldId id="309" r:id="rId28"/>
    <p:sldId id="308" r:id="rId29"/>
    <p:sldId id="310" r:id="rId30"/>
    <p:sldId id="311" r:id="rId31"/>
    <p:sldId id="312" r:id="rId32"/>
    <p:sldId id="313" r:id="rId33"/>
    <p:sldId id="314" r:id="rId34"/>
    <p:sldId id="315" r:id="rId35"/>
    <p:sldId id="318" r:id="rId36"/>
    <p:sldId id="319" r:id="rId37"/>
    <p:sldId id="321" r:id="rId38"/>
    <p:sldId id="322" r:id="rId39"/>
    <p:sldId id="320" r:id="rId40"/>
    <p:sldId id="323" r:id="rId41"/>
    <p:sldId id="324" r:id="rId42"/>
    <p:sldId id="325" r:id="rId43"/>
    <p:sldId id="326" r:id="rId44"/>
    <p:sldId id="327" r:id="rId45"/>
    <p:sldId id="328" r:id="rId46"/>
    <p:sldId id="329" r:id="rId47"/>
    <p:sldId id="330" r:id="rId48"/>
    <p:sldId id="331" r:id="rId49"/>
    <p:sldId id="332" r:id="rId50"/>
    <p:sldId id="333" r:id="rId51"/>
    <p:sldId id="335" r:id="rId52"/>
    <p:sldId id="334" r:id="rId53"/>
    <p:sldId id="336" r:id="rId54"/>
    <p:sldId id="337" r:id="rId55"/>
    <p:sldId id="338" r:id="rId56"/>
    <p:sldId id="340" r:id="rId57"/>
    <p:sldId id="342" r:id="rId58"/>
    <p:sldId id="343" r:id="rId59"/>
    <p:sldId id="344" r:id="rId60"/>
  </p:sldIdLst>
  <p:sldSz cx="12192000" cy="6858000"/>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1C2B"/>
    <a:srgbClr val="3B3838"/>
    <a:srgbClr val="B4302B"/>
    <a:srgbClr val="F79F9B"/>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4" autoAdjust="0"/>
    <p:restoredTop sz="94660"/>
  </p:normalViewPr>
  <p:slideViewPr>
    <p:cSldViewPr snapToGrid="0">
      <p:cViewPr varScale="1">
        <p:scale>
          <a:sx n="71" d="100"/>
          <a:sy n="71" d="100"/>
        </p:scale>
        <p:origin x="-7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gs" Target="tags/tag1.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13565-104E-4EAA-B7DD-6A0B0C8C8FB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382E0-1BC1-4318-A5FD-24188A106F9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BFA5D8F-1ABD-4348-9F99-7350F5812E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C3B049-81BD-4BEC-9E98-783D78526F3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A5D8F-1ABD-4348-9F99-7350F5812E3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3B049-81BD-4BEC-9E98-783D78526F3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2.xml"/><Relationship Id="rId2" Type="http://schemas.openxmlformats.org/officeDocument/2006/relationships/image" Target="../media/image13.jpeg"/><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2.xml"/><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2.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image" Target="../media/image2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image" Target="../media/image23.jpe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56.xml"/><Relationship Id="rId4" Type="http://schemas.openxmlformats.org/officeDocument/2006/relationships/slideLayout" Target="../slideLayouts/slideLayout1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324" name="Freeform 3305"/>
          <p:cNvSpPr/>
          <p:nvPr/>
        </p:nvSpPr>
        <p:spPr bwMode="auto">
          <a:xfrm>
            <a:off x="-20806" y="-15242"/>
            <a:ext cx="6811433" cy="6862233"/>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close/>
              </a:path>
            </a:pathLst>
          </a:custGeom>
          <a:solidFill>
            <a:srgbClr val="FBF3F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19" name="矩形 3318"/>
          <p:cNvSpPr/>
          <p:nvPr/>
        </p:nvSpPr>
        <p:spPr>
          <a:xfrm>
            <a:off x="6031304" y="2690672"/>
            <a:ext cx="5807043" cy="1107996"/>
          </a:xfrm>
          <a:prstGeom prst="rect">
            <a:avLst/>
          </a:prstGeom>
        </p:spPr>
        <p:txBody>
          <a:bodyPr wrap="square">
            <a:spAutoFit/>
          </a:bodyPr>
          <a:lstStyle/>
          <a:p>
            <a:pPr>
              <a:defRPr/>
            </a:pPr>
            <a:r>
              <a:rPr lang="zh-CN" altLang="en-US" sz="6600" b="1" spc="400" dirty="0">
                <a:solidFill>
                  <a:srgbClr val="B71C2B"/>
                </a:solidFill>
                <a:cs typeface="+mn-ea"/>
                <a:sym typeface="+mn-lt"/>
              </a:rPr>
              <a:t>设备本质安全</a:t>
            </a:r>
            <a:endParaRPr lang="zh-CN" altLang="en-US" sz="6600" b="1" spc="400" dirty="0">
              <a:solidFill>
                <a:srgbClr val="B71C2B"/>
              </a:solidFill>
              <a:cs typeface="+mn-ea"/>
              <a:sym typeface="+mn-lt"/>
            </a:endParaRPr>
          </a:p>
        </p:txBody>
      </p:sp>
      <p:sp>
        <p:nvSpPr>
          <p:cNvPr id="3325" name="Freeform 3306"/>
          <p:cNvSpPr/>
          <p:nvPr/>
        </p:nvSpPr>
        <p:spPr bwMode="auto">
          <a:xfrm>
            <a:off x="2118" y="-2117"/>
            <a:ext cx="6811433" cy="6862233"/>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 name="Freeform 5"/>
          <p:cNvSpPr/>
          <p:nvPr/>
        </p:nvSpPr>
        <p:spPr bwMode="auto">
          <a:xfrm>
            <a:off x="1227592" y="375815"/>
            <a:ext cx="2972651" cy="29763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 name="Freeform 6"/>
          <p:cNvSpPr/>
          <p:nvPr/>
        </p:nvSpPr>
        <p:spPr bwMode="auto">
          <a:xfrm>
            <a:off x="1227592" y="3352139"/>
            <a:ext cx="2972651" cy="2974487"/>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solidFill>
            <a:srgbClr val="9614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 name="Freeform 7"/>
          <p:cNvSpPr/>
          <p:nvPr/>
        </p:nvSpPr>
        <p:spPr bwMode="auto">
          <a:xfrm>
            <a:off x="2713001" y="1863061"/>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30" name="Freeform 5"/>
          <p:cNvSpPr/>
          <p:nvPr/>
        </p:nvSpPr>
        <p:spPr bwMode="auto">
          <a:xfrm>
            <a:off x="8112224" y="5231876"/>
            <a:ext cx="3487515" cy="34918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31" name="Freeform 3301"/>
          <p:cNvSpPr/>
          <p:nvPr/>
        </p:nvSpPr>
        <p:spPr bwMode="auto">
          <a:xfrm>
            <a:off x="10524216" y="602742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24"/>
                                        </p:tgtEl>
                                        <p:attrNameLst>
                                          <p:attrName>style.visibility</p:attrName>
                                        </p:attrNameLst>
                                      </p:cBhvr>
                                      <p:to>
                                        <p:strVal val="visible"/>
                                      </p:to>
                                    </p:set>
                                    <p:animEffect transition="in" filter="fade">
                                      <p:cBhvr>
                                        <p:cTn id="7" dur="500"/>
                                        <p:tgtEl>
                                          <p:spTgt spid="33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3319"/>
                                        </p:tgtEl>
                                        <p:attrNameLst>
                                          <p:attrName>style.visibility</p:attrName>
                                        </p:attrNameLst>
                                      </p:cBhvr>
                                      <p:to>
                                        <p:strVal val="visible"/>
                                      </p:to>
                                    </p:set>
                                    <p:animEffect transition="in" filter="checkerboard(across)">
                                      <p:cBhvr>
                                        <p:cTn id="28" dur="500"/>
                                        <p:tgtEl>
                                          <p:spTgt spid="3319"/>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330"/>
                                        </p:tgtEl>
                                        <p:attrNameLst>
                                          <p:attrName>style.visibility</p:attrName>
                                        </p:attrNameLst>
                                      </p:cBhvr>
                                      <p:to>
                                        <p:strVal val="visible"/>
                                      </p:to>
                                    </p:set>
                                    <p:animEffect transition="in" filter="fade">
                                      <p:cBhvr>
                                        <p:cTn id="32" dur="1000"/>
                                        <p:tgtEl>
                                          <p:spTgt spid="3330"/>
                                        </p:tgtEl>
                                      </p:cBhvr>
                                    </p:animEffect>
                                    <p:anim calcmode="lin" valueType="num">
                                      <p:cBhvr>
                                        <p:cTn id="33" dur="1000" fill="hold"/>
                                        <p:tgtEl>
                                          <p:spTgt spid="3330"/>
                                        </p:tgtEl>
                                        <p:attrNameLst>
                                          <p:attrName>ppt_x</p:attrName>
                                        </p:attrNameLst>
                                      </p:cBhvr>
                                      <p:tavLst>
                                        <p:tav tm="0">
                                          <p:val>
                                            <p:strVal val="#ppt_x"/>
                                          </p:val>
                                        </p:tav>
                                        <p:tav tm="100000">
                                          <p:val>
                                            <p:strVal val="#ppt_x"/>
                                          </p:val>
                                        </p:tav>
                                      </p:tavLst>
                                    </p:anim>
                                    <p:anim calcmode="lin" valueType="num">
                                      <p:cBhvr>
                                        <p:cTn id="34" dur="1000" fill="hold"/>
                                        <p:tgtEl>
                                          <p:spTgt spid="33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31"/>
                                        </p:tgtEl>
                                        <p:attrNameLst>
                                          <p:attrName>style.visibility</p:attrName>
                                        </p:attrNameLst>
                                      </p:cBhvr>
                                      <p:to>
                                        <p:strVal val="visible"/>
                                      </p:to>
                                    </p:set>
                                    <p:animEffect transition="in" filter="fade">
                                      <p:cBhvr>
                                        <p:cTn id="37" dur="1000"/>
                                        <p:tgtEl>
                                          <p:spTgt spid="3331"/>
                                        </p:tgtEl>
                                      </p:cBhvr>
                                    </p:animEffect>
                                    <p:anim calcmode="lin" valueType="num">
                                      <p:cBhvr>
                                        <p:cTn id="38" dur="1000" fill="hold"/>
                                        <p:tgtEl>
                                          <p:spTgt spid="3331"/>
                                        </p:tgtEl>
                                        <p:attrNameLst>
                                          <p:attrName>ppt_x</p:attrName>
                                        </p:attrNameLst>
                                      </p:cBhvr>
                                      <p:tavLst>
                                        <p:tav tm="0">
                                          <p:val>
                                            <p:strVal val="#ppt_x"/>
                                          </p:val>
                                        </p:tav>
                                        <p:tav tm="100000">
                                          <p:val>
                                            <p:strVal val="#ppt_x"/>
                                          </p:val>
                                        </p:tav>
                                      </p:tavLst>
                                    </p:anim>
                                    <p:anim calcmode="lin" valueType="num">
                                      <p:cBhvr>
                                        <p:cTn id="39" dur="1000" fill="hold"/>
                                        <p:tgtEl>
                                          <p:spTgt spid="33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4" grpId="0" animBg="1"/>
      <p:bldP spid="3319" grpId="0"/>
      <p:bldP spid="8" grpId="0" animBg="1"/>
      <p:bldP spid="10" grpId="0" animBg="1"/>
      <p:bldP spid="11" grpId="0" animBg="1"/>
      <p:bldP spid="3330" grpId="0" animBg="1"/>
      <p:bldP spid="33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具有“本质安全”的机械设备特征</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55" name="圆: 空心 54"/>
          <p:cNvSpPr/>
          <p:nvPr/>
        </p:nvSpPr>
        <p:spPr>
          <a:xfrm>
            <a:off x="4716073" y="2140827"/>
            <a:ext cx="2785788" cy="2785083"/>
          </a:xfrm>
          <a:prstGeom prst="donut">
            <a:avLst>
              <a:gd name="adj" fmla="val 916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56" name="椭圆 55"/>
          <p:cNvSpPr/>
          <p:nvPr/>
        </p:nvSpPr>
        <p:spPr>
          <a:xfrm>
            <a:off x="6461889" y="2061979"/>
            <a:ext cx="637699" cy="637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57" name="椭圆 56"/>
          <p:cNvSpPr/>
          <p:nvPr/>
        </p:nvSpPr>
        <p:spPr>
          <a:xfrm rot="1800000">
            <a:off x="5092415" y="4433976"/>
            <a:ext cx="637699" cy="637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58" name="椭圆 57"/>
          <p:cNvSpPr/>
          <p:nvPr/>
        </p:nvSpPr>
        <p:spPr>
          <a:xfrm>
            <a:off x="6462521" y="4434921"/>
            <a:ext cx="637699" cy="637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59" name="椭圆 58"/>
          <p:cNvSpPr/>
          <p:nvPr/>
        </p:nvSpPr>
        <p:spPr>
          <a:xfrm rot="1800000">
            <a:off x="7147760" y="3248052"/>
            <a:ext cx="637699" cy="637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60" name="椭圆 59"/>
          <p:cNvSpPr/>
          <p:nvPr/>
        </p:nvSpPr>
        <p:spPr>
          <a:xfrm>
            <a:off x="4406543" y="3247902"/>
            <a:ext cx="637699" cy="637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61" name="椭圆 60"/>
          <p:cNvSpPr/>
          <p:nvPr/>
        </p:nvSpPr>
        <p:spPr>
          <a:xfrm rot="1800000">
            <a:off x="5091783" y="2061033"/>
            <a:ext cx="637699" cy="6376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grpSp>
        <p:nvGrpSpPr>
          <p:cNvPr id="17" name="组合 16"/>
          <p:cNvGrpSpPr/>
          <p:nvPr/>
        </p:nvGrpSpPr>
        <p:grpSpPr>
          <a:xfrm>
            <a:off x="8170536" y="1737041"/>
            <a:ext cx="2749351" cy="3462957"/>
            <a:chOff x="8170814" y="1912116"/>
            <a:chExt cx="2749722" cy="3463424"/>
          </a:xfrm>
        </p:grpSpPr>
        <p:grpSp>
          <p:nvGrpSpPr>
            <p:cNvPr id="40" name="组合 39"/>
            <p:cNvGrpSpPr/>
            <p:nvPr/>
          </p:nvGrpSpPr>
          <p:grpSpPr>
            <a:xfrm>
              <a:off x="8170814" y="1912116"/>
              <a:ext cx="2611177" cy="3463424"/>
              <a:chOff x="1193500" y="1491637"/>
              <a:chExt cx="3761195" cy="3463424"/>
            </a:xfrm>
          </p:grpSpPr>
          <p:grpSp>
            <p:nvGrpSpPr>
              <p:cNvPr id="43" name="组合 42"/>
              <p:cNvGrpSpPr/>
              <p:nvPr/>
            </p:nvGrpSpPr>
            <p:grpSpPr>
              <a:xfrm>
                <a:off x="1193500" y="1491637"/>
                <a:ext cx="3761195" cy="815608"/>
                <a:chOff x="1317257" y="1824875"/>
                <a:chExt cx="3761195" cy="815608"/>
              </a:xfrm>
            </p:grpSpPr>
            <p:sp>
              <p:nvSpPr>
                <p:cNvPr id="53" name="文本框 33"/>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200" dirty="0">
                      <a:solidFill>
                        <a:schemeClr val="tx1">
                          <a:lumMod val="75000"/>
                          <a:lumOff val="25000"/>
                        </a:schemeClr>
                      </a:solidFill>
                      <a:latin typeface="+mn-ea"/>
                      <a:cs typeface="+mn-ea"/>
                      <a:sym typeface="+mn-lt"/>
                    </a:rPr>
                    <a:t>充分地表明有可能产生的</a:t>
                  </a:r>
                  <a:endParaRPr lang="zh-CN" altLang="en-US" sz="1200" dirty="0">
                    <a:solidFill>
                      <a:schemeClr val="tx1">
                        <a:lumMod val="75000"/>
                        <a:lumOff val="25000"/>
                      </a:schemeClr>
                    </a:solidFill>
                    <a:latin typeface="+mn-ea"/>
                    <a:cs typeface="+mn-ea"/>
                    <a:sym typeface="+mn-lt"/>
                  </a:endParaRPr>
                </a:p>
                <a:p>
                  <a:pPr algn="r">
                    <a:lnSpc>
                      <a:spcPct val="120000"/>
                    </a:lnSpc>
                  </a:pPr>
                  <a:r>
                    <a:rPr lang="zh-CN" altLang="en-US" sz="1200" dirty="0">
                      <a:solidFill>
                        <a:schemeClr val="tx1">
                          <a:lumMod val="75000"/>
                          <a:lumOff val="25000"/>
                        </a:schemeClr>
                      </a:solidFill>
                      <a:latin typeface="+mn-ea"/>
                      <a:cs typeface="+mn-ea"/>
                      <a:sym typeface="+mn-lt"/>
                    </a:rPr>
                    <a:t> 危险和遗留风险</a:t>
                  </a:r>
                  <a:endParaRPr lang="zh-CN" altLang="en-US" sz="1200" dirty="0">
                    <a:solidFill>
                      <a:schemeClr val="tx1">
                        <a:lumMod val="75000"/>
                        <a:lumOff val="25000"/>
                      </a:schemeClr>
                    </a:solidFill>
                    <a:latin typeface="+mn-ea"/>
                    <a:cs typeface="+mn-ea"/>
                    <a:sym typeface="+mn-lt"/>
                  </a:endParaRPr>
                </a:p>
              </p:txBody>
            </p:sp>
            <p:sp>
              <p:nvSpPr>
                <p:cNvPr id="54" name="矩形 53"/>
                <p:cNvSpPr/>
                <p:nvPr/>
              </p:nvSpPr>
              <p:spPr>
                <a:xfrm>
                  <a:off x="1317257" y="1824875"/>
                  <a:ext cx="3761195" cy="307777"/>
                </a:xfrm>
                <a:prstGeom prst="rect">
                  <a:avLst/>
                </a:prstGeom>
              </p:spPr>
              <p:txBody>
                <a:bodyPr wrap="square" lIns="0" tIns="0" rIns="0" bIns="0">
                  <a:normAutofit/>
                </a:bodyPr>
                <a:lstStyle/>
                <a:p>
                  <a:pPr algn="r"/>
                  <a:r>
                    <a:rPr lang="zh-CN" altLang="en-US" sz="1600" b="1" dirty="0">
                      <a:solidFill>
                        <a:schemeClr val="tx1">
                          <a:lumMod val="75000"/>
                          <a:lumOff val="25000"/>
                        </a:schemeClr>
                      </a:solidFill>
                      <a:latin typeface="+mn-ea"/>
                      <a:cs typeface="+mn-ea"/>
                      <a:sym typeface="+mn-lt"/>
                    </a:rPr>
                    <a:t>明显的警示</a:t>
                  </a:r>
                  <a:endParaRPr lang="zh-CN" altLang="en-US" sz="1600" b="1" dirty="0">
                    <a:solidFill>
                      <a:schemeClr val="tx1">
                        <a:lumMod val="75000"/>
                        <a:lumOff val="25000"/>
                      </a:schemeClr>
                    </a:solidFill>
                    <a:latin typeface="+mn-ea"/>
                    <a:cs typeface="+mn-ea"/>
                    <a:sym typeface="+mn-lt"/>
                  </a:endParaRPr>
                </a:p>
              </p:txBody>
            </p:sp>
          </p:grpSp>
          <p:grpSp>
            <p:nvGrpSpPr>
              <p:cNvPr id="44" name="组合 43"/>
              <p:cNvGrpSpPr/>
              <p:nvPr/>
            </p:nvGrpSpPr>
            <p:grpSpPr>
              <a:xfrm>
                <a:off x="1193500" y="2815545"/>
                <a:ext cx="3761195" cy="815608"/>
                <a:chOff x="1317257" y="1824875"/>
                <a:chExt cx="3761195" cy="815608"/>
              </a:xfrm>
            </p:grpSpPr>
            <p:sp>
              <p:nvSpPr>
                <p:cNvPr id="51" name="文本框 31"/>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200" dirty="0">
                      <a:solidFill>
                        <a:schemeClr val="tx1">
                          <a:lumMod val="75000"/>
                          <a:lumOff val="25000"/>
                        </a:schemeClr>
                      </a:solidFill>
                      <a:latin typeface="+mn-ea"/>
                      <a:cs typeface="+mn-ea"/>
                      <a:sym typeface="+mn-lt"/>
                    </a:rPr>
                    <a:t>一旦产生危害时，人和物受到的损失程度应当在可接受的水平之下 （标准安全指标以下）</a:t>
                  </a:r>
                  <a:endParaRPr lang="zh-CN" altLang="en-US" sz="1200" dirty="0">
                    <a:solidFill>
                      <a:schemeClr val="tx1">
                        <a:lumMod val="75000"/>
                        <a:lumOff val="25000"/>
                      </a:schemeClr>
                    </a:solidFill>
                    <a:latin typeface="+mn-ea"/>
                    <a:cs typeface="+mn-ea"/>
                    <a:sym typeface="+mn-lt"/>
                  </a:endParaRPr>
                </a:p>
              </p:txBody>
            </p:sp>
            <p:sp>
              <p:nvSpPr>
                <p:cNvPr id="52" name="矩形 51"/>
                <p:cNvSpPr/>
                <p:nvPr/>
              </p:nvSpPr>
              <p:spPr>
                <a:xfrm>
                  <a:off x="1317257" y="1824875"/>
                  <a:ext cx="3761195" cy="307777"/>
                </a:xfrm>
                <a:prstGeom prst="rect">
                  <a:avLst/>
                </a:prstGeom>
              </p:spPr>
              <p:txBody>
                <a:bodyPr wrap="square" lIns="0" tIns="0" rIns="0" bIns="0">
                  <a:normAutofit/>
                </a:bodyPr>
                <a:lstStyle/>
                <a:p>
                  <a:pPr algn="r"/>
                  <a:r>
                    <a:rPr lang="zh-CN" altLang="en-US" sz="1600" b="1" dirty="0">
                      <a:solidFill>
                        <a:schemeClr val="tx1">
                          <a:lumMod val="75000"/>
                          <a:lumOff val="25000"/>
                        </a:schemeClr>
                      </a:solidFill>
                      <a:latin typeface="+mn-ea"/>
                      <a:cs typeface="+mn-ea"/>
                      <a:sym typeface="+mn-lt"/>
                    </a:rPr>
                    <a:t>有效的应急措施</a:t>
                  </a:r>
                  <a:endParaRPr lang="zh-CN" altLang="en-US" sz="1600" b="1" dirty="0">
                    <a:solidFill>
                      <a:schemeClr val="tx1">
                        <a:lumMod val="75000"/>
                        <a:lumOff val="25000"/>
                      </a:schemeClr>
                    </a:solidFill>
                    <a:latin typeface="+mn-ea"/>
                    <a:cs typeface="+mn-ea"/>
                    <a:sym typeface="+mn-lt"/>
                  </a:endParaRPr>
                </a:p>
              </p:txBody>
            </p:sp>
          </p:grpSp>
          <p:grpSp>
            <p:nvGrpSpPr>
              <p:cNvPr id="48" name="组合 47"/>
              <p:cNvGrpSpPr/>
              <p:nvPr/>
            </p:nvGrpSpPr>
            <p:grpSpPr>
              <a:xfrm>
                <a:off x="1193500" y="4139453"/>
                <a:ext cx="3761195" cy="815608"/>
                <a:chOff x="1317257" y="1824875"/>
                <a:chExt cx="3761195" cy="815608"/>
              </a:xfrm>
            </p:grpSpPr>
            <p:sp>
              <p:nvSpPr>
                <p:cNvPr id="49" name="文本框 29"/>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200" dirty="0">
                      <a:solidFill>
                        <a:schemeClr val="tx1">
                          <a:lumMod val="75000"/>
                          <a:lumOff val="25000"/>
                        </a:schemeClr>
                      </a:solidFill>
                      <a:latin typeface="+mn-ea"/>
                      <a:cs typeface="+mn-ea"/>
                      <a:sym typeface="+mn-lt"/>
                    </a:rPr>
                    <a:t>具有“本质安全”的机械设备特征：即使发生误操作或判断错误时，</a:t>
                  </a:r>
                  <a:r>
                    <a:rPr lang="zh-CN" altLang="en-US" sz="1200" b="1" dirty="0">
                      <a:solidFill>
                        <a:srgbClr val="B71C2B"/>
                      </a:solidFill>
                      <a:latin typeface="+mn-ea"/>
                      <a:cs typeface="+mn-ea"/>
                      <a:sym typeface="+mn-lt"/>
                    </a:rPr>
                    <a:t>人身仍然不会受到伤害。</a:t>
                  </a:r>
                  <a:endParaRPr lang="zh-CN" altLang="en-US" sz="1200" b="1" dirty="0">
                    <a:solidFill>
                      <a:srgbClr val="B71C2B"/>
                    </a:solidFill>
                    <a:latin typeface="+mn-ea"/>
                    <a:cs typeface="+mn-ea"/>
                    <a:sym typeface="+mn-lt"/>
                  </a:endParaRPr>
                </a:p>
              </p:txBody>
            </p:sp>
            <p:sp>
              <p:nvSpPr>
                <p:cNvPr id="50" name="矩形 49"/>
                <p:cNvSpPr/>
                <p:nvPr/>
              </p:nvSpPr>
              <p:spPr>
                <a:xfrm>
                  <a:off x="1317257" y="1824875"/>
                  <a:ext cx="3761195" cy="307777"/>
                </a:xfrm>
                <a:prstGeom prst="rect">
                  <a:avLst/>
                </a:prstGeom>
              </p:spPr>
              <p:txBody>
                <a:bodyPr wrap="square" lIns="0" tIns="0" rIns="0" bIns="0">
                  <a:normAutofit/>
                </a:bodyPr>
                <a:lstStyle/>
                <a:p>
                  <a:pPr algn="r"/>
                  <a:r>
                    <a:rPr lang="zh-CN" altLang="en-US" sz="1600" b="1" dirty="0">
                      <a:solidFill>
                        <a:srgbClr val="B71C2B"/>
                      </a:solidFill>
                      <a:latin typeface="+mn-ea"/>
                      <a:cs typeface="+mn-ea"/>
                      <a:sym typeface="+mn-lt"/>
                    </a:rPr>
                    <a:t>人体不会受到伤害</a:t>
                  </a:r>
                  <a:endParaRPr lang="zh-CN" altLang="en-US" sz="1600" b="1" dirty="0">
                    <a:solidFill>
                      <a:srgbClr val="B71C2B"/>
                    </a:solidFill>
                    <a:latin typeface="+mn-ea"/>
                    <a:cs typeface="+mn-ea"/>
                    <a:sym typeface="+mn-lt"/>
                  </a:endParaRPr>
                </a:p>
              </p:txBody>
            </p:sp>
          </p:grpSp>
        </p:grpSp>
        <p:cxnSp>
          <p:nvCxnSpPr>
            <p:cNvPr id="41" name="直接连接符 4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308116" y="1737041"/>
            <a:ext cx="2713353" cy="3462957"/>
            <a:chOff x="1307468" y="1697288"/>
            <a:chExt cx="2713719" cy="3463424"/>
          </a:xfrm>
        </p:grpSpPr>
        <p:grpSp>
          <p:nvGrpSpPr>
            <p:cNvPr id="24" name="组合 23"/>
            <p:cNvGrpSpPr/>
            <p:nvPr/>
          </p:nvGrpSpPr>
          <p:grpSpPr>
            <a:xfrm>
              <a:off x="1410010" y="1697288"/>
              <a:ext cx="2611177" cy="3463424"/>
              <a:chOff x="1193500" y="1491637"/>
              <a:chExt cx="3761195" cy="3463424"/>
            </a:xfrm>
          </p:grpSpPr>
          <p:grpSp>
            <p:nvGrpSpPr>
              <p:cNvPr id="31" name="组合 30"/>
              <p:cNvGrpSpPr/>
              <p:nvPr/>
            </p:nvGrpSpPr>
            <p:grpSpPr>
              <a:xfrm>
                <a:off x="1193500" y="1491637"/>
                <a:ext cx="3761195" cy="815608"/>
                <a:chOff x="1317257" y="1824875"/>
                <a:chExt cx="3761195" cy="815608"/>
              </a:xfrm>
            </p:grpSpPr>
            <p:sp>
              <p:nvSpPr>
                <p:cNvPr id="38" name="文本框 4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dirty="0">
                      <a:solidFill>
                        <a:schemeClr val="tx1">
                          <a:lumMod val="75000"/>
                          <a:lumOff val="25000"/>
                        </a:schemeClr>
                      </a:solidFill>
                      <a:latin typeface="+mn-ea"/>
                      <a:cs typeface="+mn-ea"/>
                      <a:sym typeface="+mn-lt"/>
                    </a:rPr>
                    <a:t>能最大限度地减轻操 作人员的体力消耗，缓解精神紧张状态</a:t>
                  </a:r>
                  <a:endParaRPr lang="zh-CN" altLang="en-US" sz="1200" dirty="0">
                    <a:solidFill>
                      <a:schemeClr val="tx1">
                        <a:lumMod val="75000"/>
                        <a:lumOff val="25000"/>
                      </a:schemeClr>
                    </a:solidFill>
                    <a:latin typeface="+mn-ea"/>
                    <a:cs typeface="+mn-ea"/>
                    <a:sym typeface="+mn-lt"/>
                  </a:endParaRPr>
                </a:p>
              </p:txBody>
            </p:sp>
            <p:sp>
              <p:nvSpPr>
                <p:cNvPr id="39" name="矩形 38"/>
                <p:cNvSpPr/>
                <p:nvPr/>
              </p:nvSpPr>
              <p:spPr>
                <a:xfrm>
                  <a:off x="1317257" y="1824875"/>
                  <a:ext cx="3761195" cy="307777"/>
                </a:xfrm>
                <a:prstGeom prst="rect">
                  <a:avLst/>
                </a:prstGeom>
              </p:spPr>
              <p:txBody>
                <a:bodyPr wrap="square" lIns="0" tIns="0" rIns="0" bIns="0">
                  <a:normAutofit/>
                </a:bodyPr>
                <a:lstStyle/>
                <a:p>
                  <a:r>
                    <a:rPr lang="zh-CN" altLang="en-US" sz="1600" b="1" dirty="0">
                      <a:solidFill>
                        <a:schemeClr val="tx1">
                          <a:lumMod val="75000"/>
                          <a:lumOff val="25000"/>
                        </a:schemeClr>
                      </a:solidFill>
                      <a:latin typeface="+mn-ea"/>
                      <a:cs typeface="+mn-ea"/>
                      <a:sym typeface="+mn-lt"/>
                    </a:rPr>
                    <a:t>符合安全人机学原则</a:t>
                  </a:r>
                  <a:endParaRPr lang="zh-CN" altLang="en-US" sz="1600" b="1" dirty="0">
                    <a:solidFill>
                      <a:schemeClr val="tx1">
                        <a:lumMod val="75000"/>
                        <a:lumOff val="25000"/>
                      </a:schemeClr>
                    </a:solidFill>
                    <a:latin typeface="+mn-ea"/>
                    <a:cs typeface="+mn-ea"/>
                    <a:sym typeface="+mn-lt"/>
                  </a:endParaRPr>
                </a:p>
              </p:txBody>
            </p:sp>
          </p:grpSp>
          <p:grpSp>
            <p:nvGrpSpPr>
              <p:cNvPr id="32" name="组合 31"/>
              <p:cNvGrpSpPr/>
              <p:nvPr/>
            </p:nvGrpSpPr>
            <p:grpSpPr>
              <a:xfrm>
                <a:off x="1193500" y="2815545"/>
                <a:ext cx="3761195" cy="815608"/>
                <a:chOff x="1317257" y="1824875"/>
                <a:chExt cx="3761195" cy="815608"/>
              </a:xfrm>
            </p:grpSpPr>
            <p:sp>
              <p:nvSpPr>
                <p:cNvPr id="36" name="文本框 45"/>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dirty="0">
                      <a:solidFill>
                        <a:schemeClr val="tx1">
                          <a:lumMod val="75000"/>
                          <a:lumOff val="25000"/>
                        </a:schemeClr>
                      </a:solidFill>
                      <a:latin typeface="+mn-ea"/>
                      <a:cs typeface="+mn-ea"/>
                      <a:sym typeface="+mn-lt"/>
                    </a:rPr>
                    <a:t>所有情况下，不产生有毒害的排放物，不会造成污染和二次污染。</a:t>
                  </a:r>
                  <a:endParaRPr lang="zh-CN" altLang="en-US" sz="1200" dirty="0">
                    <a:solidFill>
                      <a:schemeClr val="tx1">
                        <a:lumMod val="75000"/>
                        <a:lumOff val="25000"/>
                      </a:schemeClr>
                    </a:solidFill>
                    <a:latin typeface="+mn-ea"/>
                    <a:cs typeface="+mn-ea"/>
                    <a:sym typeface="+mn-lt"/>
                  </a:endParaRPr>
                </a:p>
              </p:txBody>
            </p:sp>
            <p:sp>
              <p:nvSpPr>
                <p:cNvPr id="37" name="矩形 36"/>
                <p:cNvSpPr/>
                <p:nvPr/>
              </p:nvSpPr>
              <p:spPr>
                <a:xfrm>
                  <a:off x="1317257" y="1824875"/>
                  <a:ext cx="3761195" cy="307777"/>
                </a:xfrm>
                <a:prstGeom prst="rect">
                  <a:avLst/>
                </a:prstGeom>
              </p:spPr>
              <p:txBody>
                <a:bodyPr wrap="square" lIns="0" tIns="0" rIns="0" bIns="0">
                  <a:normAutofit/>
                </a:bodyPr>
                <a:lstStyle/>
                <a:p>
                  <a:r>
                    <a:rPr lang="zh-CN" altLang="en-US" sz="1600" b="1" dirty="0">
                      <a:solidFill>
                        <a:schemeClr val="tx1">
                          <a:lumMod val="75000"/>
                          <a:lumOff val="25000"/>
                        </a:schemeClr>
                      </a:solidFill>
                      <a:latin typeface="+mn-ea"/>
                      <a:cs typeface="+mn-ea"/>
                      <a:sym typeface="+mn-lt"/>
                    </a:rPr>
                    <a:t>对环境无害</a:t>
                  </a:r>
                  <a:endParaRPr lang="zh-CN" altLang="en-US" sz="1600" b="1" dirty="0">
                    <a:solidFill>
                      <a:schemeClr val="tx1">
                        <a:lumMod val="75000"/>
                        <a:lumOff val="25000"/>
                      </a:schemeClr>
                    </a:solidFill>
                    <a:latin typeface="+mn-ea"/>
                    <a:cs typeface="+mn-ea"/>
                    <a:sym typeface="+mn-lt"/>
                  </a:endParaRPr>
                </a:p>
              </p:txBody>
            </p:sp>
          </p:grpSp>
          <p:grpSp>
            <p:nvGrpSpPr>
              <p:cNvPr id="33" name="组合 32"/>
              <p:cNvGrpSpPr/>
              <p:nvPr/>
            </p:nvGrpSpPr>
            <p:grpSpPr>
              <a:xfrm>
                <a:off x="1193500" y="4139453"/>
                <a:ext cx="3761195" cy="815608"/>
                <a:chOff x="1317257" y="1824875"/>
                <a:chExt cx="3761195" cy="815608"/>
              </a:xfrm>
            </p:grpSpPr>
            <p:sp>
              <p:nvSpPr>
                <p:cNvPr id="34" name="文本框 43"/>
                <p:cNvSpPr txBox="1"/>
                <p:nvPr/>
              </p:nvSpPr>
              <p:spPr>
                <a:xfrm>
                  <a:off x="1317257" y="2132652"/>
                  <a:ext cx="3761195" cy="507831"/>
                </a:xfrm>
                <a:prstGeom prst="rect">
                  <a:avLst/>
                </a:prstGeom>
                <a:noFill/>
              </p:spPr>
              <p:txBody>
                <a:bodyPr wrap="square" lIns="0" tIns="0" rIns="0" bIns="0">
                  <a:noAutofit/>
                </a:bodyPr>
                <a:lstStyle/>
                <a:p>
                  <a:pPr>
                    <a:lnSpc>
                      <a:spcPct val="120000"/>
                    </a:lnSpc>
                  </a:pPr>
                  <a:r>
                    <a:rPr lang="zh-CN" altLang="en-US" sz="1200" dirty="0">
                      <a:solidFill>
                        <a:schemeClr val="tx1">
                          <a:lumMod val="75000"/>
                          <a:lumOff val="25000"/>
                        </a:schemeClr>
                      </a:solidFill>
                      <a:latin typeface="+mn-ea"/>
                      <a:cs typeface="+mn-ea"/>
                      <a:sym typeface="+mn-lt"/>
                    </a:rPr>
                    <a:t>发生非预期的失效或故障时，装置能自动切除或隔离故障部位，并同时发出声或光报警信号。</a:t>
                  </a:r>
                  <a:endParaRPr lang="zh-CN" altLang="en-US" sz="1200" dirty="0">
                    <a:solidFill>
                      <a:schemeClr val="tx1">
                        <a:lumMod val="75000"/>
                        <a:lumOff val="25000"/>
                      </a:schemeClr>
                    </a:solidFill>
                    <a:latin typeface="+mn-ea"/>
                    <a:cs typeface="+mn-ea"/>
                    <a:sym typeface="+mn-lt"/>
                  </a:endParaRPr>
                </a:p>
              </p:txBody>
            </p:sp>
            <p:sp>
              <p:nvSpPr>
                <p:cNvPr id="35" name="矩形 34"/>
                <p:cNvSpPr/>
                <p:nvPr/>
              </p:nvSpPr>
              <p:spPr>
                <a:xfrm>
                  <a:off x="1317257" y="1824875"/>
                  <a:ext cx="3761195" cy="307777"/>
                </a:xfrm>
                <a:prstGeom prst="rect">
                  <a:avLst/>
                </a:prstGeom>
              </p:spPr>
              <p:txBody>
                <a:bodyPr wrap="square" lIns="0" tIns="0" rIns="0" bIns="0">
                  <a:normAutofit/>
                </a:bodyPr>
                <a:lstStyle/>
                <a:p>
                  <a:r>
                    <a:rPr lang="zh-CN" altLang="en-US" sz="1600" b="1" dirty="0">
                      <a:solidFill>
                        <a:schemeClr val="tx1">
                          <a:lumMod val="75000"/>
                          <a:lumOff val="25000"/>
                        </a:schemeClr>
                      </a:solidFill>
                      <a:latin typeface="+mn-ea"/>
                      <a:cs typeface="+mn-ea"/>
                      <a:sym typeface="+mn-lt"/>
                    </a:rPr>
                    <a:t>充分的防护装置</a:t>
                  </a:r>
                  <a:endParaRPr lang="zh-CN" altLang="en-US" sz="1600" b="1" dirty="0">
                    <a:solidFill>
                      <a:schemeClr val="tx1">
                        <a:lumMod val="75000"/>
                        <a:lumOff val="25000"/>
                      </a:schemeClr>
                    </a:solidFill>
                    <a:latin typeface="+mn-ea"/>
                    <a:cs typeface="+mn-ea"/>
                    <a:sym typeface="+mn-lt"/>
                  </a:endParaRPr>
                </a:p>
              </p:txBody>
            </p:sp>
          </p:grpSp>
        </p:grpSp>
        <p:grpSp>
          <p:nvGrpSpPr>
            <p:cNvPr id="28" name="组合 27"/>
            <p:cNvGrpSpPr/>
            <p:nvPr/>
          </p:nvGrpSpPr>
          <p:grpSpPr>
            <a:xfrm>
              <a:off x="1307468" y="2710116"/>
              <a:ext cx="2448272" cy="1338747"/>
              <a:chOff x="1307468" y="2924944"/>
              <a:chExt cx="2448272" cy="1338747"/>
            </a:xfrm>
          </p:grpSpPr>
          <p:cxnSp>
            <p:nvCxnSpPr>
              <p:cNvPr id="29" name="直接连接符 28"/>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20" name="任意多边形: 形状 19"/>
          <p:cNvSpPr/>
          <p:nvPr/>
        </p:nvSpPr>
        <p:spPr>
          <a:xfrm>
            <a:off x="5488389" y="2688387"/>
            <a:ext cx="1231400" cy="1225617"/>
          </a:xfrm>
          <a:custGeom>
            <a:avLst/>
            <a:gdLst>
              <a:gd name="connsiteX0" fmla="*/ 196850 w 338138"/>
              <a:gd name="connsiteY0" fmla="*/ 301625 h 336550"/>
              <a:gd name="connsiteX1" fmla="*/ 184150 w 338138"/>
              <a:gd name="connsiteY1" fmla="*/ 314325 h 336550"/>
              <a:gd name="connsiteX2" fmla="*/ 196850 w 338138"/>
              <a:gd name="connsiteY2" fmla="*/ 327025 h 336550"/>
              <a:gd name="connsiteX3" fmla="*/ 209550 w 338138"/>
              <a:gd name="connsiteY3" fmla="*/ 314325 h 336550"/>
              <a:gd name="connsiteX4" fmla="*/ 196850 w 338138"/>
              <a:gd name="connsiteY4" fmla="*/ 301625 h 336550"/>
              <a:gd name="connsiteX5" fmla="*/ 140495 w 338138"/>
              <a:gd name="connsiteY5" fmla="*/ 301625 h 336550"/>
              <a:gd name="connsiteX6" fmla="*/ 128588 w 338138"/>
              <a:gd name="connsiteY6" fmla="*/ 314325 h 336550"/>
              <a:gd name="connsiteX7" fmla="*/ 140495 w 338138"/>
              <a:gd name="connsiteY7" fmla="*/ 327025 h 336550"/>
              <a:gd name="connsiteX8" fmla="*/ 152402 w 338138"/>
              <a:gd name="connsiteY8" fmla="*/ 314325 h 336550"/>
              <a:gd name="connsiteX9" fmla="*/ 140495 w 338138"/>
              <a:gd name="connsiteY9" fmla="*/ 301625 h 336550"/>
              <a:gd name="connsiteX10" fmla="*/ 295275 w 338138"/>
              <a:gd name="connsiteY10" fmla="*/ 266700 h 336550"/>
              <a:gd name="connsiteX11" fmla="*/ 282575 w 338138"/>
              <a:gd name="connsiteY11" fmla="*/ 278607 h 336550"/>
              <a:gd name="connsiteX12" fmla="*/ 295275 w 338138"/>
              <a:gd name="connsiteY12" fmla="*/ 290514 h 336550"/>
              <a:gd name="connsiteX13" fmla="*/ 307975 w 338138"/>
              <a:gd name="connsiteY13" fmla="*/ 278607 h 336550"/>
              <a:gd name="connsiteX14" fmla="*/ 295275 w 338138"/>
              <a:gd name="connsiteY14" fmla="*/ 266700 h 336550"/>
              <a:gd name="connsiteX15" fmla="*/ 42863 w 338138"/>
              <a:gd name="connsiteY15" fmla="*/ 266700 h 336550"/>
              <a:gd name="connsiteX16" fmla="*/ 30163 w 338138"/>
              <a:gd name="connsiteY16" fmla="*/ 278607 h 336550"/>
              <a:gd name="connsiteX17" fmla="*/ 42863 w 338138"/>
              <a:gd name="connsiteY17" fmla="*/ 290514 h 336550"/>
              <a:gd name="connsiteX18" fmla="*/ 55563 w 338138"/>
              <a:gd name="connsiteY18" fmla="*/ 278607 h 336550"/>
              <a:gd name="connsiteX19" fmla="*/ 42863 w 338138"/>
              <a:gd name="connsiteY19" fmla="*/ 266700 h 336550"/>
              <a:gd name="connsiteX20" fmla="*/ 219538 w 338138"/>
              <a:gd name="connsiteY20" fmla="*/ 200025 h 336550"/>
              <a:gd name="connsiteX21" fmla="*/ 254805 w 338138"/>
              <a:gd name="connsiteY21" fmla="*/ 200025 h 336550"/>
              <a:gd name="connsiteX22" fmla="*/ 260029 w 338138"/>
              <a:gd name="connsiteY22" fmla="*/ 205303 h 336550"/>
              <a:gd name="connsiteX23" fmla="*/ 260029 w 338138"/>
              <a:gd name="connsiteY23" fmla="*/ 272596 h 336550"/>
              <a:gd name="connsiteX24" fmla="*/ 271785 w 338138"/>
              <a:gd name="connsiteY24" fmla="*/ 272596 h 336550"/>
              <a:gd name="connsiteX25" fmla="*/ 293990 w 338138"/>
              <a:gd name="connsiteY25" fmla="*/ 254124 h 336550"/>
              <a:gd name="connsiteX26" fmla="*/ 317501 w 338138"/>
              <a:gd name="connsiteY26" fmla="*/ 277874 h 336550"/>
              <a:gd name="connsiteX27" fmla="*/ 293990 w 338138"/>
              <a:gd name="connsiteY27" fmla="*/ 301625 h 336550"/>
              <a:gd name="connsiteX28" fmla="*/ 271785 w 338138"/>
              <a:gd name="connsiteY28" fmla="*/ 283152 h 336550"/>
              <a:gd name="connsiteX29" fmla="*/ 254805 w 338138"/>
              <a:gd name="connsiteY29" fmla="*/ 283152 h 336550"/>
              <a:gd name="connsiteX30" fmla="*/ 249580 w 338138"/>
              <a:gd name="connsiteY30" fmla="*/ 277874 h 336550"/>
              <a:gd name="connsiteX31" fmla="*/ 249580 w 338138"/>
              <a:gd name="connsiteY31" fmla="*/ 210581 h 336550"/>
              <a:gd name="connsiteX32" fmla="*/ 219538 w 338138"/>
              <a:gd name="connsiteY32" fmla="*/ 210581 h 336550"/>
              <a:gd name="connsiteX33" fmla="*/ 214313 w 338138"/>
              <a:gd name="connsiteY33" fmla="*/ 205303 h 336550"/>
              <a:gd name="connsiteX34" fmla="*/ 219538 w 338138"/>
              <a:gd name="connsiteY34" fmla="*/ 200025 h 336550"/>
              <a:gd name="connsiteX35" fmla="*/ 162217 w 338138"/>
              <a:gd name="connsiteY35" fmla="*/ 200025 h 336550"/>
              <a:gd name="connsiteX36" fmla="*/ 198081 w 338138"/>
              <a:gd name="connsiteY36" fmla="*/ 200025 h 336550"/>
              <a:gd name="connsiteX37" fmla="*/ 203395 w 338138"/>
              <a:gd name="connsiteY37" fmla="*/ 205276 h 336550"/>
              <a:gd name="connsiteX38" fmla="*/ 203395 w 338138"/>
              <a:gd name="connsiteY38" fmla="*/ 290604 h 336550"/>
              <a:gd name="connsiteX39" fmla="*/ 220663 w 338138"/>
              <a:gd name="connsiteY39" fmla="*/ 312921 h 336550"/>
              <a:gd name="connsiteX40" fmla="*/ 198081 w 338138"/>
              <a:gd name="connsiteY40" fmla="*/ 336550 h 336550"/>
              <a:gd name="connsiteX41" fmla="*/ 174172 w 338138"/>
              <a:gd name="connsiteY41" fmla="*/ 312921 h 336550"/>
              <a:gd name="connsiteX42" fmla="*/ 192768 w 338138"/>
              <a:gd name="connsiteY42" fmla="*/ 290604 h 336550"/>
              <a:gd name="connsiteX43" fmla="*/ 192768 w 338138"/>
              <a:gd name="connsiteY43" fmla="*/ 210527 h 336550"/>
              <a:gd name="connsiteX44" fmla="*/ 162217 w 338138"/>
              <a:gd name="connsiteY44" fmla="*/ 210527 h 336550"/>
              <a:gd name="connsiteX45" fmla="*/ 155575 w 338138"/>
              <a:gd name="connsiteY45" fmla="*/ 205276 h 336550"/>
              <a:gd name="connsiteX46" fmla="*/ 162217 w 338138"/>
              <a:gd name="connsiteY46" fmla="*/ 200025 h 336550"/>
              <a:gd name="connsiteX47" fmla="*/ 103738 w 338138"/>
              <a:gd name="connsiteY47" fmla="*/ 200025 h 336550"/>
              <a:gd name="connsiteX48" fmla="*/ 139603 w 338138"/>
              <a:gd name="connsiteY48" fmla="*/ 200025 h 336550"/>
              <a:gd name="connsiteX49" fmla="*/ 144916 w 338138"/>
              <a:gd name="connsiteY49" fmla="*/ 205276 h 336550"/>
              <a:gd name="connsiteX50" fmla="*/ 144916 w 338138"/>
              <a:gd name="connsiteY50" fmla="*/ 290604 h 336550"/>
              <a:gd name="connsiteX51" fmla="*/ 163513 w 338138"/>
              <a:gd name="connsiteY51" fmla="*/ 312921 h 336550"/>
              <a:gd name="connsiteX52" fmla="*/ 139603 w 338138"/>
              <a:gd name="connsiteY52" fmla="*/ 336550 h 336550"/>
              <a:gd name="connsiteX53" fmla="*/ 117022 w 338138"/>
              <a:gd name="connsiteY53" fmla="*/ 312921 h 336550"/>
              <a:gd name="connsiteX54" fmla="*/ 134290 w 338138"/>
              <a:gd name="connsiteY54" fmla="*/ 290604 h 336550"/>
              <a:gd name="connsiteX55" fmla="*/ 134290 w 338138"/>
              <a:gd name="connsiteY55" fmla="*/ 210527 h 336550"/>
              <a:gd name="connsiteX56" fmla="*/ 103738 w 338138"/>
              <a:gd name="connsiteY56" fmla="*/ 210527 h 336550"/>
              <a:gd name="connsiteX57" fmla="*/ 98425 w 338138"/>
              <a:gd name="connsiteY57" fmla="*/ 205276 h 336550"/>
              <a:gd name="connsiteX58" fmla="*/ 103738 w 338138"/>
              <a:gd name="connsiteY58" fmla="*/ 200025 h 336550"/>
              <a:gd name="connsiteX59" fmla="*/ 256382 w 338138"/>
              <a:gd name="connsiteY59" fmla="*/ 72732 h 336550"/>
              <a:gd name="connsiteX60" fmla="*/ 262996 w 338138"/>
              <a:gd name="connsiteY60" fmla="*/ 75319 h 336550"/>
              <a:gd name="connsiteX61" fmla="*/ 268288 w 338138"/>
              <a:gd name="connsiteY61" fmla="*/ 101189 h 336550"/>
              <a:gd name="connsiteX62" fmla="*/ 262996 w 338138"/>
              <a:gd name="connsiteY62" fmla="*/ 106363 h 336550"/>
              <a:gd name="connsiteX63" fmla="*/ 257705 w 338138"/>
              <a:gd name="connsiteY63" fmla="*/ 101189 h 336550"/>
              <a:gd name="connsiteX64" fmla="*/ 253736 w 338138"/>
              <a:gd name="connsiteY64" fmla="*/ 79199 h 336550"/>
              <a:gd name="connsiteX65" fmla="*/ 256382 w 338138"/>
              <a:gd name="connsiteY65" fmla="*/ 72732 h 336550"/>
              <a:gd name="connsiteX66" fmla="*/ 195792 w 338138"/>
              <a:gd name="connsiteY66" fmla="*/ 28575 h 336550"/>
              <a:gd name="connsiteX67" fmla="*/ 252677 w 338138"/>
              <a:gd name="connsiteY67" fmla="*/ 55622 h 336550"/>
              <a:gd name="connsiteX68" fmla="*/ 251354 w 338138"/>
              <a:gd name="connsiteY68" fmla="*/ 63736 h 336550"/>
              <a:gd name="connsiteX69" fmla="*/ 247385 w 338138"/>
              <a:gd name="connsiteY69" fmla="*/ 65088 h 336550"/>
              <a:gd name="connsiteX70" fmla="*/ 243417 w 338138"/>
              <a:gd name="connsiteY70" fmla="*/ 62383 h 336550"/>
              <a:gd name="connsiteX71" fmla="*/ 195792 w 338138"/>
              <a:gd name="connsiteY71" fmla="*/ 39394 h 336550"/>
              <a:gd name="connsiteX72" fmla="*/ 190500 w 338138"/>
              <a:gd name="connsiteY72" fmla="*/ 33984 h 336550"/>
              <a:gd name="connsiteX73" fmla="*/ 195792 w 338138"/>
              <a:gd name="connsiteY73" fmla="*/ 28575 h 336550"/>
              <a:gd name="connsiteX74" fmla="*/ 195486 w 338138"/>
              <a:gd name="connsiteY74" fmla="*/ 0 h 336550"/>
              <a:gd name="connsiteX75" fmla="*/ 266812 w 338138"/>
              <a:gd name="connsiteY75" fmla="*/ 28977 h 336550"/>
              <a:gd name="connsiteX76" fmla="*/ 297192 w 338138"/>
              <a:gd name="connsiteY76" fmla="*/ 97468 h 336550"/>
              <a:gd name="connsiteX77" fmla="*/ 324930 w 338138"/>
              <a:gd name="connsiteY77" fmla="*/ 115908 h 336550"/>
              <a:gd name="connsiteX78" fmla="*/ 338138 w 338138"/>
              <a:gd name="connsiteY78" fmla="*/ 152788 h 336550"/>
              <a:gd name="connsiteX79" fmla="*/ 280021 w 338138"/>
              <a:gd name="connsiteY79" fmla="*/ 210742 h 336550"/>
              <a:gd name="connsiteX80" fmla="*/ 277379 w 338138"/>
              <a:gd name="connsiteY80" fmla="*/ 210742 h 336550"/>
              <a:gd name="connsiteX81" fmla="*/ 272095 w 338138"/>
              <a:gd name="connsiteY81" fmla="*/ 205474 h 336550"/>
              <a:gd name="connsiteX82" fmla="*/ 277379 w 338138"/>
              <a:gd name="connsiteY82" fmla="*/ 200205 h 336550"/>
              <a:gd name="connsiteX83" fmla="*/ 280021 w 338138"/>
              <a:gd name="connsiteY83" fmla="*/ 200205 h 336550"/>
              <a:gd name="connsiteX84" fmla="*/ 327571 w 338138"/>
              <a:gd name="connsiteY84" fmla="*/ 152788 h 336550"/>
              <a:gd name="connsiteX85" fmla="*/ 290587 w 338138"/>
              <a:gd name="connsiteY85" fmla="*/ 106688 h 336550"/>
              <a:gd name="connsiteX86" fmla="*/ 286625 w 338138"/>
              <a:gd name="connsiteY86" fmla="*/ 101420 h 336550"/>
              <a:gd name="connsiteX87" fmla="*/ 195486 w 338138"/>
              <a:gd name="connsiteY87" fmla="*/ 10537 h 336550"/>
              <a:gd name="connsiteX88" fmla="*/ 114914 w 338138"/>
              <a:gd name="connsiteY88" fmla="*/ 57954 h 336550"/>
              <a:gd name="connsiteX89" fmla="*/ 108310 w 338138"/>
              <a:gd name="connsiteY89" fmla="*/ 60588 h 336550"/>
              <a:gd name="connsiteX90" fmla="*/ 93781 w 338138"/>
              <a:gd name="connsiteY90" fmla="*/ 56637 h 336550"/>
              <a:gd name="connsiteX91" fmla="*/ 58118 w 338138"/>
              <a:gd name="connsiteY91" fmla="*/ 88248 h 336550"/>
              <a:gd name="connsiteX92" fmla="*/ 54155 w 338138"/>
              <a:gd name="connsiteY92" fmla="*/ 93517 h 336550"/>
              <a:gd name="connsiteX93" fmla="*/ 10567 w 338138"/>
              <a:gd name="connsiteY93" fmla="*/ 146203 h 336550"/>
              <a:gd name="connsiteX94" fmla="*/ 64722 w 338138"/>
              <a:gd name="connsiteY94" fmla="*/ 200205 h 336550"/>
              <a:gd name="connsiteX95" fmla="*/ 83214 w 338138"/>
              <a:gd name="connsiteY95" fmla="*/ 200205 h 336550"/>
              <a:gd name="connsiteX96" fmla="*/ 88497 w 338138"/>
              <a:gd name="connsiteY96" fmla="*/ 205474 h 336550"/>
              <a:gd name="connsiteX97" fmla="*/ 88497 w 338138"/>
              <a:gd name="connsiteY97" fmla="*/ 277917 h 336550"/>
              <a:gd name="connsiteX98" fmla="*/ 83214 w 338138"/>
              <a:gd name="connsiteY98" fmla="*/ 283185 h 336550"/>
              <a:gd name="connsiteX99" fmla="*/ 66043 w 338138"/>
              <a:gd name="connsiteY99" fmla="*/ 283185 h 336550"/>
              <a:gd name="connsiteX100" fmla="*/ 43588 w 338138"/>
              <a:gd name="connsiteY100" fmla="*/ 301625 h 336550"/>
              <a:gd name="connsiteX101" fmla="*/ 19813 w 338138"/>
              <a:gd name="connsiteY101" fmla="*/ 277917 h 336550"/>
              <a:gd name="connsiteX102" fmla="*/ 43588 w 338138"/>
              <a:gd name="connsiteY102" fmla="*/ 254208 h 336550"/>
              <a:gd name="connsiteX103" fmla="*/ 66043 w 338138"/>
              <a:gd name="connsiteY103" fmla="*/ 272648 h 336550"/>
              <a:gd name="connsiteX104" fmla="*/ 77930 w 338138"/>
              <a:gd name="connsiteY104" fmla="*/ 272648 h 336550"/>
              <a:gd name="connsiteX105" fmla="*/ 77930 w 338138"/>
              <a:gd name="connsiteY105" fmla="*/ 210742 h 336550"/>
              <a:gd name="connsiteX106" fmla="*/ 64722 w 338138"/>
              <a:gd name="connsiteY106" fmla="*/ 210742 h 336550"/>
              <a:gd name="connsiteX107" fmla="*/ 0 w 338138"/>
              <a:gd name="connsiteY107" fmla="*/ 146203 h 336550"/>
              <a:gd name="connsiteX108" fmla="*/ 48872 w 338138"/>
              <a:gd name="connsiteY108" fmla="*/ 82980 h 336550"/>
              <a:gd name="connsiteX109" fmla="*/ 93781 w 338138"/>
              <a:gd name="connsiteY109" fmla="*/ 46100 h 336550"/>
              <a:gd name="connsiteX110" fmla="*/ 108310 w 338138"/>
              <a:gd name="connsiteY110" fmla="*/ 48734 h 336550"/>
              <a:gd name="connsiteX111" fmla="*/ 195486 w 338138"/>
              <a:gd name="connsiteY11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8138" h="336550">
                <a:moveTo>
                  <a:pt x="196850" y="301625"/>
                </a:moveTo>
                <a:cubicBezTo>
                  <a:pt x="189836" y="301625"/>
                  <a:pt x="184150" y="307311"/>
                  <a:pt x="184150" y="314325"/>
                </a:cubicBezTo>
                <a:cubicBezTo>
                  <a:pt x="184150" y="321339"/>
                  <a:pt x="189836" y="327025"/>
                  <a:pt x="196850" y="327025"/>
                </a:cubicBezTo>
                <a:cubicBezTo>
                  <a:pt x="203864" y="327025"/>
                  <a:pt x="209550" y="321339"/>
                  <a:pt x="209550" y="314325"/>
                </a:cubicBezTo>
                <a:cubicBezTo>
                  <a:pt x="209550" y="307311"/>
                  <a:pt x="203864" y="301625"/>
                  <a:pt x="196850" y="301625"/>
                </a:cubicBezTo>
                <a:close/>
                <a:moveTo>
                  <a:pt x="140495" y="301625"/>
                </a:moveTo>
                <a:cubicBezTo>
                  <a:pt x="133919" y="301625"/>
                  <a:pt x="128588" y="307311"/>
                  <a:pt x="128588" y="314325"/>
                </a:cubicBezTo>
                <a:cubicBezTo>
                  <a:pt x="128588" y="321339"/>
                  <a:pt x="133919" y="327025"/>
                  <a:pt x="140495" y="327025"/>
                </a:cubicBezTo>
                <a:cubicBezTo>
                  <a:pt x="147071" y="327025"/>
                  <a:pt x="152402" y="321339"/>
                  <a:pt x="152402" y="314325"/>
                </a:cubicBezTo>
                <a:cubicBezTo>
                  <a:pt x="152402" y="307311"/>
                  <a:pt x="147071" y="301625"/>
                  <a:pt x="140495" y="301625"/>
                </a:cubicBezTo>
                <a:close/>
                <a:moveTo>
                  <a:pt x="295275" y="266700"/>
                </a:moveTo>
                <a:cubicBezTo>
                  <a:pt x="288261" y="266700"/>
                  <a:pt x="282575" y="272031"/>
                  <a:pt x="282575" y="278607"/>
                </a:cubicBezTo>
                <a:cubicBezTo>
                  <a:pt x="282575" y="285183"/>
                  <a:pt x="288261" y="290514"/>
                  <a:pt x="295275" y="290514"/>
                </a:cubicBezTo>
                <a:cubicBezTo>
                  <a:pt x="302289" y="290514"/>
                  <a:pt x="307975" y="285183"/>
                  <a:pt x="307975" y="278607"/>
                </a:cubicBezTo>
                <a:cubicBezTo>
                  <a:pt x="307975" y="272031"/>
                  <a:pt x="302289" y="266700"/>
                  <a:pt x="295275" y="266700"/>
                </a:cubicBezTo>
                <a:close/>
                <a:moveTo>
                  <a:pt x="42863" y="266700"/>
                </a:moveTo>
                <a:cubicBezTo>
                  <a:pt x="35849" y="266700"/>
                  <a:pt x="30163" y="272031"/>
                  <a:pt x="30163" y="278607"/>
                </a:cubicBezTo>
                <a:cubicBezTo>
                  <a:pt x="30163" y="285183"/>
                  <a:pt x="35849" y="290514"/>
                  <a:pt x="42863" y="290514"/>
                </a:cubicBezTo>
                <a:cubicBezTo>
                  <a:pt x="49877" y="290514"/>
                  <a:pt x="55563" y="285183"/>
                  <a:pt x="55563" y="278607"/>
                </a:cubicBezTo>
                <a:cubicBezTo>
                  <a:pt x="55563" y="272031"/>
                  <a:pt x="49877" y="266700"/>
                  <a:pt x="42863" y="266700"/>
                </a:cubicBezTo>
                <a:close/>
                <a:moveTo>
                  <a:pt x="219538" y="200025"/>
                </a:moveTo>
                <a:cubicBezTo>
                  <a:pt x="219538" y="200025"/>
                  <a:pt x="219538" y="200025"/>
                  <a:pt x="254805" y="200025"/>
                </a:cubicBezTo>
                <a:cubicBezTo>
                  <a:pt x="258723" y="200025"/>
                  <a:pt x="260029" y="201344"/>
                  <a:pt x="260029" y="205303"/>
                </a:cubicBezTo>
                <a:cubicBezTo>
                  <a:pt x="260029" y="205303"/>
                  <a:pt x="260029" y="205303"/>
                  <a:pt x="260029" y="272596"/>
                </a:cubicBezTo>
                <a:cubicBezTo>
                  <a:pt x="260029" y="272596"/>
                  <a:pt x="260029" y="272596"/>
                  <a:pt x="271785" y="272596"/>
                </a:cubicBezTo>
                <a:cubicBezTo>
                  <a:pt x="274397" y="262041"/>
                  <a:pt x="283540" y="254124"/>
                  <a:pt x="293990" y="254124"/>
                </a:cubicBezTo>
                <a:cubicBezTo>
                  <a:pt x="307052" y="254124"/>
                  <a:pt x="317501" y="264680"/>
                  <a:pt x="317501" y="277874"/>
                </a:cubicBezTo>
                <a:cubicBezTo>
                  <a:pt x="317501" y="291069"/>
                  <a:pt x="307052" y="301625"/>
                  <a:pt x="293990" y="301625"/>
                </a:cubicBezTo>
                <a:cubicBezTo>
                  <a:pt x="283540" y="301625"/>
                  <a:pt x="274397" y="293708"/>
                  <a:pt x="271785" y="283152"/>
                </a:cubicBezTo>
                <a:cubicBezTo>
                  <a:pt x="271785" y="283152"/>
                  <a:pt x="271785" y="283152"/>
                  <a:pt x="254805" y="283152"/>
                </a:cubicBezTo>
                <a:cubicBezTo>
                  <a:pt x="252192" y="283152"/>
                  <a:pt x="249580" y="280513"/>
                  <a:pt x="249580" y="277874"/>
                </a:cubicBezTo>
                <a:cubicBezTo>
                  <a:pt x="249580" y="277874"/>
                  <a:pt x="249580" y="277874"/>
                  <a:pt x="249580" y="210581"/>
                </a:cubicBezTo>
                <a:cubicBezTo>
                  <a:pt x="249580" y="210581"/>
                  <a:pt x="249580" y="210581"/>
                  <a:pt x="219538" y="210581"/>
                </a:cubicBezTo>
                <a:cubicBezTo>
                  <a:pt x="216925" y="210581"/>
                  <a:pt x="214313" y="207942"/>
                  <a:pt x="214313" y="205303"/>
                </a:cubicBezTo>
                <a:cubicBezTo>
                  <a:pt x="214313" y="201344"/>
                  <a:pt x="216925" y="200025"/>
                  <a:pt x="219538" y="200025"/>
                </a:cubicBezTo>
                <a:close/>
                <a:moveTo>
                  <a:pt x="162217" y="200025"/>
                </a:moveTo>
                <a:cubicBezTo>
                  <a:pt x="162217" y="200025"/>
                  <a:pt x="162217" y="200025"/>
                  <a:pt x="198081" y="200025"/>
                </a:cubicBezTo>
                <a:cubicBezTo>
                  <a:pt x="200738" y="200025"/>
                  <a:pt x="203395" y="201338"/>
                  <a:pt x="203395" y="205276"/>
                </a:cubicBezTo>
                <a:cubicBezTo>
                  <a:pt x="203395" y="205276"/>
                  <a:pt x="203395" y="205276"/>
                  <a:pt x="203395" y="290604"/>
                </a:cubicBezTo>
                <a:cubicBezTo>
                  <a:pt x="214021" y="293230"/>
                  <a:pt x="220663" y="302419"/>
                  <a:pt x="220663" y="312921"/>
                </a:cubicBezTo>
                <a:cubicBezTo>
                  <a:pt x="220663" y="326048"/>
                  <a:pt x="211365" y="336550"/>
                  <a:pt x="198081" y="336550"/>
                </a:cubicBezTo>
                <a:cubicBezTo>
                  <a:pt x="184798" y="336550"/>
                  <a:pt x="174172" y="326048"/>
                  <a:pt x="174172" y="312921"/>
                </a:cubicBezTo>
                <a:cubicBezTo>
                  <a:pt x="174172" y="302419"/>
                  <a:pt x="182142" y="293230"/>
                  <a:pt x="192768" y="290604"/>
                </a:cubicBezTo>
                <a:cubicBezTo>
                  <a:pt x="192768" y="290604"/>
                  <a:pt x="192768" y="290604"/>
                  <a:pt x="192768" y="210527"/>
                </a:cubicBezTo>
                <a:cubicBezTo>
                  <a:pt x="192768" y="210527"/>
                  <a:pt x="192768" y="210527"/>
                  <a:pt x="162217" y="210527"/>
                </a:cubicBezTo>
                <a:cubicBezTo>
                  <a:pt x="158232" y="210527"/>
                  <a:pt x="155575" y="207901"/>
                  <a:pt x="155575" y="205276"/>
                </a:cubicBezTo>
                <a:cubicBezTo>
                  <a:pt x="155575" y="201338"/>
                  <a:pt x="158232" y="200025"/>
                  <a:pt x="162217" y="200025"/>
                </a:cubicBezTo>
                <a:close/>
                <a:moveTo>
                  <a:pt x="103738" y="200025"/>
                </a:moveTo>
                <a:cubicBezTo>
                  <a:pt x="103738" y="200025"/>
                  <a:pt x="103738" y="200025"/>
                  <a:pt x="139603" y="200025"/>
                </a:cubicBezTo>
                <a:cubicBezTo>
                  <a:pt x="142260" y="200025"/>
                  <a:pt x="144916" y="201338"/>
                  <a:pt x="144916" y="205276"/>
                </a:cubicBezTo>
                <a:cubicBezTo>
                  <a:pt x="144916" y="205276"/>
                  <a:pt x="144916" y="205276"/>
                  <a:pt x="144916" y="290604"/>
                </a:cubicBezTo>
                <a:cubicBezTo>
                  <a:pt x="155543" y="293230"/>
                  <a:pt x="163513" y="302419"/>
                  <a:pt x="163513" y="312921"/>
                </a:cubicBezTo>
                <a:cubicBezTo>
                  <a:pt x="163513" y="326048"/>
                  <a:pt x="152886" y="336550"/>
                  <a:pt x="139603" y="336550"/>
                </a:cubicBezTo>
                <a:cubicBezTo>
                  <a:pt x="126320" y="336550"/>
                  <a:pt x="117022" y="326048"/>
                  <a:pt x="117022" y="312921"/>
                </a:cubicBezTo>
                <a:cubicBezTo>
                  <a:pt x="117022" y="302419"/>
                  <a:pt x="123663" y="293230"/>
                  <a:pt x="134290" y="290604"/>
                </a:cubicBezTo>
                <a:cubicBezTo>
                  <a:pt x="134290" y="290604"/>
                  <a:pt x="134290" y="290604"/>
                  <a:pt x="134290" y="210527"/>
                </a:cubicBezTo>
                <a:cubicBezTo>
                  <a:pt x="134290" y="210527"/>
                  <a:pt x="134290" y="210527"/>
                  <a:pt x="103738" y="210527"/>
                </a:cubicBezTo>
                <a:cubicBezTo>
                  <a:pt x="101082" y="210527"/>
                  <a:pt x="98425" y="207901"/>
                  <a:pt x="98425" y="205276"/>
                </a:cubicBezTo>
                <a:cubicBezTo>
                  <a:pt x="98425" y="201338"/>
                  <a:pt x="101082" y="200025"/>
                  <a:pt x="103738" y="200025"/>
                </a:cubicBezTo>
                <a:close/>
                <a:moveTo>
                  <a:pt x="256382" y="72732"/>
                </a:moveTo>
                <a:cubicBezTo>
                  <a:pt x="259028" y="71438"/>
                  <a:pt x="262996" y="72732"/>
                  <a:pt x="262996" y="75319"/>
                </a:cubicBezTo>
                <a:cubicBezTo>
                  <a:pt x="266965" y="84373"/>
                  <a:pt x="268288" y="92134"/>
                  <a:pt x="268288" y="101189"/>
                </a:cubicBezTo>
                <a:cubicBezTo>
                  <a:pt x="268288" y="103776"/>
                  <a:pt x="265642" y="106363"/>
                  <a:pt x="262996" y="106363"/>
                </a:cubicBezTo>
                <a:cubicBezTo>
                  <a:pt x="260351" y="106363"/>
                  <a:pt x="257705" y="103776"/>
                  <a:pt x="257705" y="101189"/>
                </a:cubicBezTo>
                <a:cubicBezTo>
                  <a:pt x="257705" y="93428"/>
                  <a:pt x="256382" y="86960"/>
                  <a:pt x="253736" y="79199"/>
                </a:cubicBezTo>
                <a:cubicBezTo>
                  <a:pt x="252413" y="76612"/>
                  <a:pt x="253736" y="74025"/>
                  <a:pt x="256382" y="72732"/>
                </a:cubicBezTo>
                <a:close/>
                <a:moveTo>
                  <a:pt x="195792" y="28575"/>
                </a:moveTo>
                <a:cubicBezTo>
                  <a:pt x="216958" y="28575"/>
                  <a:pt x="238125" y="38041"/>
                  <a:pt x="252677" y="55622"/>
                </a:cubicBezTo>
                <a:cubicBezTo>
                  <a:pt x="254000" y="58326"/>
                  <a:pt x="254000" y="61031"/>
                  <a:pt x="251354" y="63736"/>
                </a:cubicBezTo>
                <a:cubicBezTo>
                  <a:pt x="250031" y="63736"/>
                  <a:pt x="248708" y="65088"/>
                  <a:pt x="247385" y="65088"/>
                </a:cubicBezTo>
                <a:cubicBezTo>
                  <a:pt x="246063" y="65088"/>
                  <a:pt x="244740" y="63736"/>
                  <a:pt x="243417" y="62383"/>
                </a:cubicBezTo>
                <a:cubicBezTo>
                  <a:pt x="231510" y="47508"/>
                  <a:pt x="214313" y="39394"/>
                  <a:pt x="195792" y="39394"/>
                </a:cubicBezTo>
                <a:cubicBezTo>
                  <a:pt x="191823" y="39394"/>
                  <a:pt x="190500" y="36689"/>
                  <a:pt x="190500" y="33984"/>
                </a:cubicBezTo>
                <a:cubicBezTo>
                  <a:pt x="190500" y="31280"/>
                  <a:pt x="191823" y="28575"/>
                  <a:pt x="195792" y="28575"/>
                </a:cubicBezTo>
                <a:close/>
                <a:moveTo>
                  <a:pt x="195486" y="0"/>
                </a:moveTo>
                <a:cubicBezTo>
                  <a:pt x="221903" y="0"/>
                  <a:pt x="248320" y="10537"/>
                  <a:pt x="266812" y="28977"/>
                </a:cubicBezTo>
                <a:cubicBezTo>
                  <a:pt x="285304" y="47417"/>
                  <a:pt x="295871" y="71126"/>
                  <a:pt x="297192" y="97468"/>
                </a:cubicBezTo>
                <a:cubicBezTo>
                  <a:pt x="307758" y="100103"/>
                  <a:pt x="318325" y="106688"/>
                  <a:pt x="324930" y="115908"/>
                </a:cubicBezTo>
                <a:cubicBezTo>
                  <a:pt x="334175" y="126445"/>
                  <a:pt x="338138" y="139617"/>
                  <a:pt x="338138" y="152788"/>
                </a:cubicBezTo>
                <a:cubicBezTo>
                  <a:pt x="338138" y="184400"/>
                  <a:pt x="311721" y="210742"/>
                  <a:pt x="280021" y="210742"/>
                </a:cubicBezTo>
                <a:cubicBezTo>
                  <a:pt x="280021" y="210742"/>
                  <a:pt x="280021" y="210742"/>
                  <a:pt x="277379" y="210742"/>
                </a:cubicBezTo>
                <a:cubicBezTo>
                  <a:pt x="273416" y="210742"/>
                  <a:pt x="272095" y="208108"/>
                  <a:pt x="272095" y="205474"/>
                </a:cubicBezTo>
                <a:cubicBezTo>
                  <a:pt x="272095" y="201522"/>
                  <a:pt x="273416" y="200205"/>
                  <a:pt x="277379" y="200205"/>
                </a:cubicBezTo>
                <a:cubicBezTo>
                  <a:pt x="277379" y="200205"/>
                  <a:pt x="277379" y="200205"/>
                  <a:pt x="280021" y="200205"/>
                </a:cubicBezTo>
                <a:cubicBezTo>
                  <a:pt x="306438" y="200205"/>
                  <a:pt x="327571" y="177814"/>
                  <a:pt x="327571" y="152788"/>
                </a:cubicBezTo>
                <a:cubicBezTo>
                  <a:pt x="327571" y="130397"/>
                  <a:pt x="311721" y="110640"/>
                  <a:pt x="290587" y="106688"/>
                </a:cubicBezTo>
                <a:cubicBezTo>
                  <a:pt x="287946" y="105371"/>
                  <a:pt x="286625" y="104054"/>
                  <a:pt x="286625" y="101420"/>
                </a:cubicBezTo>
                <a:cubicBezTo>
                  <a:pt x="286625" y="51368"/>
                  <a:pt x="245678" y="10537"/>
                  <a:pt x="195486" y="10537"/>
                </a:cubicBezTo>
                <a:cubicBezTo>
                  <a:pt x="162465" y="10537"/>
                  <a:pt x="130764" y="28977"/>
                  <a:pt x="114914" y="57954"/>
                </a:cubicBezTo>
                <a:cubicBezTo>
                  <a:pt x="113593" y="60588"/>
                  <a:pt x="110952" y="61906"/>
                  <a:pt x="108310" y="60588"/>
                </a:cubicBezTo>
                <a:cubicBezTo>
                  <a:pt x="104347" y="57954"/>
                  <a:pt x="99064" y="56637"/>
                  <a:pt x="93781" y="56637"/>
                </a:cubicBezTo>
                <a:cubicBezTo>
                  <a:pt x="76609" y="56637"/>
                  <a:pt x="60759" y="71126"/>
                  <a:pt x="58118" y="88248"/>
                </a:cubicBezTo>
                <a:cubicBezTo>
                  <a:pt x="58118" y="90883"/>
                  <a:pt x="56797" y="92200"/>
                  <a:pt x="54155" y="93517"/>
                </a:cubicBezTo>
                <a:cubicBezTo>
                  <a:pt x="29059" y="97468"/>
                  <a:pt x="10567" y="119860"/>
                  <a:pt x="10567" y="146203"/>
                </a:cubicBezTo>
                <a:cubicBezTo>
                  <a:pt x="10567" y="175180"/>
                  <a:pt x="35663" y="200205"/>
                  <a:pt x="64722" y="200205"/>
                </a:cubicBezTo>
                <a:cubicBezTo>
                  <a:pt x="64722" y="200205"/>
                  <a:pt x="64722" y="200205"/>
                  <a:pt x="83214" y="200205"/>
                </a:cubicBezTo>
                <a:cubicBezTo>
                  <a:pt x="85855" y="200205"/>
                  <a:pt x="88497" y="201522"/>
                  <a:pt x="88497" y="205474"/>
                </a:cubicBezTo>
                <a:cubicBezTo>
                  <a:pt x="88497" y="205474"/>
                  <a:pt x="88497" y="205474"/>
                  <a:pt x="88497" y="277917"/>
                </a:cubicBezTo>
                <a:cubicBezTo>
                  <a:pt x="88497" y="280551"/>
                  <a:pt x="85855" y="283185"/>
                  <a:pt x="83214" y="283185"/>
                </a:cubicBezTo>
                <a:cubicBezTo>
                  <a:pt x="83214" y="283185"/>
                  <a:pt x="83214" y="283185"/>
                  <a:pt x="66043" y="283185"/>
                </a:cubicBezTo>
                <a:cubicBezTo>
                  <a:pt x="63401" y="293722"/>
                  <a:pt x="54155" y="301625"/>
                  <a:pt x="43588" y="301625"/>
                </a:cubicBezTo>
                <a:cubicBezTo>
                  <a:pt x="30380" y="301625"/>
                  <a:pt x="19813" y="291088"/>
                  <a:pt x="19813" y="277917"/>
                </a:cubicBezTo>
                <a:cubicBezTo>
                  <a:pt x="19813" y="264745"/>
                  <a:pt x="30380" y="254208"/>
                  <a:pt x="43588" y="254208"/>
                </a:cubicBezTo>
                <a:cubicBezTo>
                  <a:pt x="54155" y="254208"/>
                  <a:pt x="63401" y="262111"/>
                  <a:pt x="66043" y="272648"/>
                </a:cubicBezTo>
                <a:cubicBezTo>
                  <a:pt x="66043" y="272648"/>
                  <a:pt x="66043" y="272648"/>
                  <a:pt x="77930" y="272648"/>
                </a:cubicBezTo>
                <a:cubicBezTo>
                  <a:pt x="77930" y="272648"/>
                  <a:pt x="77930" y="272648"/>
                  <a:pt x="77930" y="210742"/>
                </a:cubicBezTo>
                <a:cubicBezTo>
                  <a:pt x="77930" y="210742"/>
                  <a:pt x="77930" y="210742"/>
                  <a:pt x="64722" y="210742"/>
                </a:cubicBezTo>
                <a:cubicBezTo>
                  <a:pt x="29059" y="210742"/>
                  <a:pt x="0" y="181765"/>
                  <a:pt x="0" y="146203"/>
                </a:cubicBezTo>
                <a:cubicBezTo>
                  <a:pt x="0" y="115908"/>
                  <a:pt x="19813" y="90883"/>
                  <a:pt x="48872" y="82980"/>
                </a:cubicBezTo>
                <a:cubicBezTo>
                  <a:pt x="52834" y="61906"/>
                  <a:pt x="72647" y="46100"/>
                  <a:pt x="93781" y="46100"/>
                </a:cubicBezTo>
                <a:cubicBezTo>
                  <a:pt x="99064" y="46100"/>
                  <a:pt x="103026" y="47417"/>
                  <a:pt x="108310" y="48734"/>
                </a:cubicBezTo>
                <a:cubicBezTo>
                  <a:pt x="126802" y="18440"/>
                  <a:pt x="159823" y="0"/>
                  <a:pt x="1954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tx1">
                  <a:lumMod val="75000"/>
                  <a:lumOff val="25000"/>
                </a:schemeClr>
              </a:solidFill>
              <a:latin typeface="+mn-ea"/>
              <a:cs typeface="+mn-ea"/>
              <a:sym typeface="+mn-lt"/>
            </a:endParaRPr>
          </a:p>
        </p:txBody>
      </p:sp>
      <p:sp>
        <p:nvSpPr>
          <p:cNvPr id="23" name="文本框 53"/>
          <p:cNvSpPr txBox="1"/>
          <p:nvPr/>
        </p:nvSpPr>
        <p:spPr>
          <a:xfrm>
            <a:off x="5085868" y="4002459"/>
            <a:ext cx="2133597" cy="338426"/>
          </a:xfrm>
          <a:prstGeom prst="rect">
            <a:avLst/>
          </a:prstGeom>
          <a:noFill/>
        </p:spPr>
        <p:txBody>
          <a:bodyPr wrap="square">
            <a:spAutoFit/>
          </a:bodyPr>
          <a:lstStyle/>
          <a:p>
            <a:pPr algn="ctr"/>
            <a:r>
              <a:rPr lang="zh-CN" altLang="en-US" sz="1600" b="1" dirty="0">
                <a:solidFill>
                  <a:srgbClr val="B71C2B"/>
                </a:solidFill>
                <a:latin typeface="+mn-ea"/>
                <a:cs typeface="+mn-ea"/>
                <a:sym typeface="+mn-lt"/>
              </a:rPr>
              <a:t>本质安全的特征</a:t>
            </a:r>
            <a:endParaRPr lang="zh-CN" altLang="en-US" sz="1600" b="1" dirty="0">
              <a:solidFill>
                <a:srgbClr val="B71C2B"/>
              </a:solidFill>
              <a:latin typeface="+mn-ea"/>
              <a:cs typeface="+mn-ea"/>
              <a:sym typeface="+mn-lt"/>
            </a:endParaRPr>
          </a:p>
        </p:txBody>
      </p:sp>
      <p:sp>
        <p:nvSpPr>
          <p:cNvPr id="2" name="文本框 1"/>
          <p:cNvSpPr txBox="1"/>
          <p:nvPr/>
        </p:nvSpPr>
        <p:spPr>
          <a:xfrm>
            <a:off x="5203373" y="2169808"/>
            <a:ext cx="470809" cy="369332"/>
          </a:xfrm>
          <a:prstGeom prst="rect">
            <a:avLst/>
          </a:prstGeom>
          <a:noFill/>
        </p:spPr>
        <p:txBody>
          <a:bodyPr wrap="square" rtlCol="0">
            <a:spAutoFit/>
          </a:bodyPr>
          <a:lstStyle/>
          <a:p>
            <a:r>
              <a:rPr lang="en-US" altLang="zh-CN" dirty="0">
                <a:solidFill>
                  <a:schemeClr val="bg1"/>
                </a:solidFill>
              </a:rPr>
              <a:t>01</a:t>
            </a:r>
            <a:endParaRPr lang="zh-CN" altLang="en-US" dirty="0">
              <a:solidFill>
                <a:schemeClr val="bg1"/>
              </a:solidFill>
            </a:endParaRPr>
          </a:p>
        </p:txBody>
      </p:sp>
      <p:sp>
        <p:nvSpPr>
          <p:cNvPr id="68" name="文本框 67"/>
          <p:cNvSpPr txBox="1"/>
          <p:nvPr/>
        </p:nvSpPr>
        <p:spPr>
          <a:xfrm>
            <a:off x="4510675" y="3379390"/>
            <a:ext cx="470809" cy="369332"/>
          </a:xfrm>
          <a:prstGeom prst="rect">
            <a:avLst/>
          </a:prstGeom>
          <a:noFill/>
        </p:spPr>
        <p:txBody>
          <a:bodyPr wrap="square" rtlCol="0">
            <a:spAutoFit/>
          </a:bodyPr>
          <a:lstStyle/>
          <a:p>
            <a:r>
              <a:rPr lang="en-US" altLang="zh-CN" dirty="0">
                <a:solidFill>
                  <a:schemeClr val="bg1"/>
                </a:solidFill>
              </a:rPr>
              <a:t>02</a:t>
            </a:r>
            <a:endParaRPr lang="zh-CN" altLang="en-US" dirty="0">
              <a:solidFill>
                <a:schemeClr val="bg1"/>
              </a:solidFill>
            </a:endParaRPr>
          </a:p>
        </p:txBody>
      </p:sp>
      <p:sp>
        <p:nvSpPr>
          <p:cNvPr id="69" name="文本框 68"/>
          <p:cNvSpPr txBox="1"/>
          <p:nvPr/>
        </p:nvSpPr>
        <p:spPr>
          <a:xfrm>
            <a:off x="5197312" y="4600805"/>
            <a:ext cx="470809" cy="369332"/>
          </a:xfrm>
          <a:prstGeom prst="rect">
            <a:avLst/>
          </a:prstGeom>
          <a:noFill/>
        </p:spPr>
        <p:txBody>
          <a:bodyPr wrap="square" rtlCol="0">
            <a:spAutoFit/>
          </a:bodyPr>
          <a:lstStyle/>
          <a:p>
            <a:r>
              <a:rPr lang="en-US" altLang="zh-CN" dirty="0">
                <a:solidFill>
                  <a:schemeClr val="bg1"/>
                </a:solidFill>
              </a:rPr>
              <a:t>03</a:t>
            </a:r>
            <a:endParaRPr lang="zh-CN" altLang="en-US" dirty="0">
              <a:solidFill>
                <a:schemeClr val="bg1"/>
              </a:solidFill>
            </a:endParaRPr>
          </a:p>
        </p:txBody>
      </p:sp>
      <p:sp>
        <p:nvSpPr>
          <p:cNvPr id="70" name="文本框 69"/>
          <p:cNvSpPr txBox="1"/>
          <p:nvPr/>
        </p:nvSpPr>
        <p:spPr>
          <a:xfrm>
            <a:off x="6566717" y="4600805"/>
            <a:ext cx="470809" cy="369332"/>
          </a:xfrm>
          <a:prstGeom prst="rect">
            <a:avLst/>
          </a:prstGeom>
          <a:noFill/>
        </p:spPr>
        <p:txBody>
          <a:bodyPr wrap="square" rtlCol="0">
            <a:spAutoFit/>
          </a:bodyPr>
          <a:lstStyle/>
          <a:p>
            <a:r>
              <a:rPr lang="en-US" altLang="zh-CN" dirty="0">
                <a:solidFill>
                  <a:schemeClr val="bg1"/>
                </a:solidFill>
              </a:rPr>
              <a:t>04</a:t>
            </a:r>
            <a:endParaRPr lang="zh-CN" altLang="en-US" dirty="0">
              <a:solidFill>
                <a:schemeClr val="bg1"/>
              </a:solidFill>
            </a:endParaRPr>
          </a:p>
        </p:txBody>
      </p:sp>
      <p:sp>
        <p:nvSpPr>
          <p:cNvPr id="71" name="文本框 70"/>
          <p:cNvSpPr txBox="1"/>
          <p:nvPr/>
        </p:nvSpPr>
        <p:spPr>
          <a:xfrm>
            <a:off x="7244577" y="3379620"/>
            <a:ext cx="470809" cy="369332"/>
          </a:xfrm>
          <a:prstGeom prst="rect">
            <a:avLst/>
          </a:prstGeom>
          <a:noFill/>
        </p:spPr>
        <p:txBody>
          <a:bodyPr wrap="square" rtlCol="0">
            <a:spAutoFit/>
          </a:bodyPr>
          <a:lstStyle/>
          <a:p>
            <a:r>
              <a:rPr lang="en-US" altLang="zh-CN" dirty="0">
                <a:solidFill>
                  <a:schemeClr val="bg1"/>
                </a:solidFill>
              </a:rPr>
              <a:t>05</a:t>
            </a:r>
            <a:endParaRPr lang="zh-CN" altLang="en-US" dirty="0">
              <a:solidFill>
                <a:schemeClr val="bg1"/>
              </a:solidFill>
            </a:endParaRPr>
          </a:p>
        </p:txBody>
      </p:sp>
      <p:sp>
        <p:nvSpPr>
          <p:cNvPr id="72" name="文本框 71"/>
          <p:cNvSpPr txBox="1"/>
          <p:nvPr/>
        </p:nvSpPr>
        <p:spPr>
          <a:xfrm>
            <a:off x="6545333" y="2165809"/>
            <a:ext cx="470809" cy="369332"/>
          </a:xfrm>
          <a:prstGeom prst="rect">
            <a:avLst/>
          </a:prstGeom>
          <a:noFill/>
        </p:spPr>
        <p:txBody>
          <a:bodyPr wrap="square" rtlCol="0">
            <a:spAutoFit/>
          </a:bodyPr>
          <a:lstStyle/>
          <a:p>
            <a:r>
              <a:rPr lang="en-US" altLang="zh-CN" dirty="0">
                <a:solidFill>
                  <a:schemeClr val="bg1"/>
                </a:solidFill>
              </a:rPr>
              <a:t>06</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740420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物的不安全因素存在于设计、制造及使用的各个环节</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62" name="Rectangle 4"/>
          <p:cNvSpPr>
            <a:spLocks noChangeArrowheads="1"/>
          </p:cNvSpPr>
          <p:nvPr/>
        </p:nvSpPr>
        <p:spPr bwMode="auto">
          <a:xfrm>
            <a:off x="928370" y="1687513"/>
            <a:ext cx="1462405"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818" rIns="0" bIns="0"/>
          <a:lstStyle>
            <a:lvl1pPr defTabSz="912495" eaLnBrk="0" hangingPunct="0">
              <a:defRPr u="sng">
                <a:solidFill>
                  <a:schemeClr val="tx1"/>
                </a:solidFill>
                <a:latin typeface="Arial" panose="020B0604020202020204" pitchFamily="34" charset="0"/>
                <a:ea typeface="宋体" panose="02010600030101010101" pitchFamily="2" charset="-122"/>
              </a:defRPr>
            </a:lvl1pPr>
            <a:lvl2pPr marL="742950" indent="-285750" defTabSz="912495" eaLnBrk="0" hangingPunct="0">
              <a:defRPr u="sng">
                <a:solidFill>
                  <a:schemeClr val="tx1"/>
                </a:solidFill>
                <a:latin typeface="Arial" panose="020B0604020202020204" pitchFamily="34" charset="0"/>
                <a:ea typeface="宋体" panose="02010600030101010101" pitchFamily="2" charset="-122"/>
              </a:defRPr>
            </a:lvl2pPr>
            <a:lvl3pPr marL="1143000" indent="-228600" defTabSz="912495" eaLnBrk="0" hangingPunct="0">
              <a:defRPr u="sng">
                <a:solidFill>
                  <a:schemeClr val="tx1"/>
                </a:solidFill>
                <a:latin typeface="Arial" panose="020B0604020202020204" pitchFamily="34" charset="0"/>
                <a:ea typeface="宋体" panose="02010600030101010101" pitchFamily="2" charset="-122"/>
              </a:defRPr>
            </a:lvl3pPr>
            <a:lvl4pPr marL="1600200" indent="-228600" defTabSz="912495" eaLnBrk="0" hangingPunct="0">
              <a:defRPr u="sng">
                <a:solidFill>
                  <a:schemeClr val="tx1"/>
                </a:solidFill>
                <a:latin typeface="Arial" panose="020B0604020202020204" pitchFamily="34" charset="0"/>
                <a:ea typeface="宋体" panose="02010600030101010101" pitchFamily="2" charset="-122"/>
              </a:defRPr>
            </a:lvl4pPr>
            <a:lvl5pPr marL="2057400" indent="-228600" defTabSz="912495" eaLnBrk="0" hangingPunct="0">
              <a:defRPr u="sng">
                <a:solidFill>
                  <a:schemeClr val="tx1"/>
                </a:solidFill>
                <a:latin typeface="Arial" panose="020B0604020202020204" pitchFamily="34" charset="0"/>
                <a:ea typeface="宋体" panose="02010600030101010101" pitchFamily="2" charset="-122"/>
              </a:defRPr>
            </a:lvl5pPr>
            <a:lvl6pPr marL="25146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3B3838"/>
                </a:solidFill>
                <a:effectLst/>
                <a:uLnTx/>
                <a:uFillTx/>
                <a:latin typeface="+mn-lt"/>
                <a:ea typeface="+mn-ea"/>
                <a:cs typeface="+mn-ea"/>
                <a:sym typeface="+mn-lt"/>
              </a:rPr>
              <a:t>人的不安全行为</a:t>
            </a:r>
            <a:br>
              <a:rPr kumimoji="0" lang="zh-CN" altLang="en-US" sz="1500" b="0" i="0" u="none" strike="noStrike" kern="1200" cap="none" spc="0" normalizeH="0" baseline="0" noProof="0" dirty="0">
                <a:ln>
                  <a:noFill/>
                </a:ln>
                <a:solidFill>
                  <a:srgbClr val="3B3838"/>
                </a:solidFill>
                <a:effectLst/>
                <a:uLnTx/>
                <a:uFillTx/>
                <a:latin typeface="+mn-lt"/>
                <a:ea typeface="+mn-ea"/>
                <a:cs typeface="+mn-ea"/>
                <a:sym typeface="+mn-lt"/>
              </a:rPr>
            </a:br>
            <a:br>
              <a:rPr kumimoji="0" lang="zh-CN" altLang="en-US" sz="1500" b="0" i="0" u="none" strike="noStrike" kern="1200" cap="none" spc="0" normalizeH="0" baseline="0" noProof="0" dirty="0">
                <a:ln>
                  <a:noFill/>
                </a:ln>
                <a:solidFill>
                  <a:srgbClr val="3B3838"/>
                </a:solidFill>
                <a:effectLst/>
                <a:uLnTx/>
                <a:uFillTx/>
                <a:latin typeface="+mn-lt"/>
                <a:ea typeface="+mn-ea"/>
                <a:cs typeface="+mn-ea"/>
                <a:sym typeface="+mn-lt"/>
              </a:rPr>
            </a:br>
            <a:r>
              <a:rPr kumimoji="0" lang="en-US" altLang="zh-CN" sz="1500" b="0" i="0" u="none" strike="noStrike" kern="1200" cap="none" spc="0" normalizeH="0" baseline="0" noProof="0" dirty="0">
                <a:ln>
                  <a:noFill/>
                </a:ln>
                <a:solidFill>
                  <a:srgbClr val="3B3838"/>
                </a:solidFill>
                <a:effectLst/>
                <a:uLnTx/>
                <a:uFillTx/>
                <a:latin typeface="+mn-lt"/>
                <a:ea typeface="+mn-ea"/>
                <a:cs typeface="+mn-ea"/>
                <a:sym typeface="+mn-lt"/>
              </a:rPr>
              <a:t> </a:t>
            </a:r>
            <a:endParaRPr kumimoji="0" lang="zh-CN" altLang="zh-CN" sz="1800" b="0" i="0" u="none" strike="noStrike" kern="1200" cap="none" spc="0" normalizeH="0" baseline="0" noProof="0" dirty="0">
              <a:ln>
                <a:noFill/>
              </a:ln>
              <a:solidFill>
                <a:srgbClr val="3B3838"/>
              </a:solidFill>
              <a:effectLst/>
              <a:uLnTx/>
              <a:uFillTx/>
              <a:latin typeface="+mn-lt"/>
              <a:ea typeface="+mn-ea"/>
              <a:cs typeface="+mn-ea"/>
              <a:sym typeface="+mn-lt"/>
            </a:endParaRPr>
          </a:p>
        </p:txBody>
      </p:sp>
      <p:sp>
        <p:nvSpPr>
          <p:cNvPr id="63" name="Line 5"/>
          <p:cNvSpPr>
            <a:spLocks noChangeShapeType="1"/>
          </p:cNvSpPr>
          <p:nvPr/>
        </p:nvSpPr>
        <p:spPr bwMode="auto">
          <a:xfrm>
            <a:off x="1714500" y="3188493"/>
            <a:ext cx="0" cy="481013"/>
          </a:xfrm>
          <a:prstGeom prst="line">
            <a:avLst/>
          </a:prstGeom>
          <a:noFill/>
          <a:ln w="57150">
            <a:solidFill>
              <a:srgbClr val="B71C2B"/>
            </a:solidFill>
            <a:round/>
            <a:tailEnd type="triangle" w="med" len="med"/>
          </a:ln>
          <a:extLst>
            <a:ext uri="{909E8E84-426E-40DD-AFC4-6F175D3DCCD1}">
              <a14:hiddenFill xmlns:a14="http://schemas.microsoft.com/office/drawing/2010/main">
                <a:noFill/>
              </a14:hiddenFill>
            </a:ext>
          </a:extLst>
        </p:spPr>
        <p:txBody>
          <a:bodyPr vert="eaVert" wrap="none" lIns="97920" tIns="50918" rIns="97920" bIns="5091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64" name="Line 7"/>
          <p:cNvSpPr>
            <a:spLocks noChangeShapeType="1"/>
          </p:cNvSpPr>
          <p:nvPr/>
        </p:nvSpPr>
        <p:spPr bwMode="auto">
          <a:xfrm>
            <a:off x="5570485" y="3188493"/>
            <a:ext cx="0" cy="481013"/>
          </a:xfrm>
          <a:prstGeom prst="line">
            <a:avLst/>
          </a:prstGeom>
          <a:noFill/>
          <a:ln w="57150">
            <a:solidFill>
              <a:srgbClr val="B71C2B"/>
            </a:solidFill>
            <a:round/>
            <a:tailEnd type="triangle" w="med" len="med"/>
          </a:ln>
          <a:extLst>
            <a:ext uri="{909E8E84-426E-40DD-AFC4-6F175D3DCCD1}">
              <a14:hiddenFill xmlns:a14="http://schemas.microsoft.com/office/drawing/2010/main">
                <a:noFill/>
              </a14:hiddenFill>
            </a:ext>
          </a:extLst>
        </p:spPr>
        <p:txBody>
          <a:bodyPr vert="eaVert" wrap="none" lIns="97920" tIns="50918" rIns="97920" bIns="5091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65" name="Oval 8"/>
          <p:cNvSpPr>
            <a:spLocks noChangeArrowheads="1"/>
          </p:cNvSpPr>
          <p:nvPr/>
        </p:nvSpPr>
        <p:spPr bwMode="auto">
          <a:xfrm>
            <a:off x="498475" y="3929063"/>
            <a:ext cx="2695575" cy="1281113"/>
          </a:xfrm>
          <a:prstGeom prst="ellipse">
            <a:avLst/>
          </a:prstGeom>
          <a:solidFill>
            <a:srgbClr val="3B3838"/>
          </a:solidFill>
          <a:ln w="9525">
            <a:noFill/>
            <a:round/>
          </a:ln>
        </p:spPr>
        <p:txBody>
          <a:bodyPr wrap="none" lIns="97920" tIns="50918" rIns="97920" bIns="50918"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solidFill>
                <a:effectLst/>
                <a:uLnTx/>
                <a:uFillTx/>
                <a:latin typeface="+mn-lt"/>
                <a:ea typeface="+mn-ea"/>
                <a:cs typeface="+mn-ea"/>
                <a:sym typeface="+mn-lt"/>
              </a:rPr>
              <a:t>人的作业空间</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 </a:t>
            </a:r>
            <a:endPar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6" name="Oval 9"/>
          <p:cNvSpPr>
            <a:spLocks noChangeArrowheads="1"/>
          </p:cNvSpPr>
          <p:nvPr/>
        </p:nvSpPr>
        <p:spPr bwMode="auto">
          <a:xfrm>
            <a:off x="4140200" y="3984625"/>
            <a:ext cx="2562225" cy="1200150"/>
          </a:xfrm>
          <a:prstGeom prst="ellipse">
            <a:avLst/>
          </a:prstGeom>
          <a:solidFill>
            <a:srgbClr val="3B3838"/>
          </a:solidFill>
          <a:ln w="9525">
            <a:noFill/>
            <a:round/>
          </a:ln>
        </p:spPr>
        <p:txBody>
          <a:bodyPr wrap="none" lIns="97920" tIns="50918" rIns="97920" bIns="50918"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    </a:t>
            </a:r>
            <a:r>
              <a:rPr kumimoji="0" lang="zh-CN" altLang="zh-CN" sz="1800" b="0" i="0" u="none" strike="noStrike" kern="1200" cap="none" spc="0" normalizeH="0" baseline="0" noProof="0" dirty="0">
                <a:ln>
                  <a:noFill/>
                </a:ln>
                <a:solidFill>
                  <a:schemeClr val="bg1"/>
                </a:solidFill>
                <a:effectLst/>
                <a:uLnTx/>
                <a:uFillTx/>
                <a:latin typeface="+mn-lt"/>
                <a:ea typeface="+mn-ea"/>
                <a:cs typeface="+mn-ea"/>
                <a:sym typeface="+mn-lt"/>
              </a:rPr>
              <a:t>机械的作业空间</a:t>
            </a:r>
            <a:endParaRPr kumimoji="0" lang="zh-CN" altLang="zh-CN"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7" name="Oval 10"/>
          <p:cNvSpPr>
            <a:spLocks noChangeArrowheads="1"/>
          </p:cNvSpPr>
          <p:nvPr/>
        </p:nvSpPr>
        <p:spPr bwMode="auto">
          <a:xfrm>
            <a:off x="2649537" y="3929063"/>
            <a:ext cx="1928813" cy="1281113"/>
          </a:xfrm>
          <a:prstGeom prst="ellipse">
            <a:avLst/>
          </a:prstGeom>
          <a:solidFill>
            <a:srgbClr val="B71C2B"/>
          </a:solidFill>
          <a:ln w="9525">
            <a:noFill/>
            <a:round/>
          </a:ln>
        </p:spPr>
        <p:txBody>
          <a:bodyPr wrap="none" lIns="97920" tIns="50918" rIns="97920" bIns="50918"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800" i="0" u="none" strike="noStrike" kern="1200" cap="none" spc="0" normalizeH="0" baseline="0" noProof="0" dirty="0">
                <a:ln>
                  <a:noFill/>
                </a:ln>
                <a:solidFill>
                  <a:schemeClr val="bg1"/>
                </a:solidFill>
                <a:effectLst/>
                <a:uLnTx/>
                <a:uFillTx/>
                <a:latin typeface="+mn-lt"/>
                <a:ea typeface="+mn-ea"/>
                <a:cs typeface="+mn-ea"/>
                <a:sym typeface="+mn-lt"/>
              </a:rPr>
              <a:t>危险区域</a:t>
            </a:r>
            <a:endParaRPr kumimoji="0" lang="zh-CN" altLang="zh-CN" sz="180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73" name="AutoShape 11"/>
          <p:cNvSpPr>
            <a:spLocks noChangeArrowheads="1"/>
          </p:cNvSpPr>
          <p:nvPr/>
        </p:nvSpPr>
        <p:spPr bwMode="auto">
          <a:xfrm>
            <a:off x="3298824" y="5357927"/>
            <a:ext cx="773113" cy="398463"/>
          </a:xfrm>
          <a:prstGeom prst="downArrow">
            <a:avLst>
              <a:gd name="adj1" fmla="val 50000"/>
              <a:gd name="adj2" fmla="val 25000"/>
            </a:avLst>
          </a:prstGeom>
          <a:solidFill>
            <a:srgbClr val="B71C2B"/>
          </a:solidFill>
          <a:ln w="9525">
            <a:noFill/>
            <a:miter lim="800000"/>
          </a:ln>
        </p:spPr>
        <p:txBody>
          <a:bodyPr vert="eaVert" wrap="none" lIns="97920" tIns="50918" rIns="97920" bIns="50918"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74" name="Rectangle 12"/>
          <p:cNvSpPr>
            <a:spLocks noChangeArrowheads="1"/>
          </p:cNvSpPr>
          <p:nvPr/>
        </p:nvSpPr>
        <p:spPr bwMode="auto">
          <a:xfrm>
            <a:off x="2263774" y="5801518"/>
            <a:ext cx="2700338" cy="719138"/>
          </a:xfrm>
          <a:prstGeom prst="rect">
            <a:avLst/>
          </a:prstGeom>
          <a:solidFill>
            <a:srgbClr val="B71C2B"/>
          </a:solidFill>
          <a:ln w="9525">
            <a:noFill/>
            <a:miter lim="800000"/>
          </a:ln>
        </p:spPr>
        <p:txBody>
          <a:bodyPr wrap="none" lIns="97920" tIns="50918" rIns="97920" bIns="50918"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安全隐患</a:t>
            </a:r>
            <a:r>
              <a:rPr kumimoji="0" lang="en-US" altLang="zh-CN" sz="180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未遂事故</a:t>
            </a:r>
            <a:r>
              <a:rPr kumimoji="0" lang="en-US" altLang="zh-CN" sz="180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事故</a:t>
            </a:r>
            <a:endParaRPr kumimoji="0" lang="zh-CN" altLang="zh-CN" sz="180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75" name="Rectangle 6"/>
          <p:cNvSpPr>
            <a:spLocks noChangeArrowheads="1"/>
          </p:cNvSpPr>
          <p:nvPr/>
        </p:nvSpPr>
        <p:spPr bwMode="auto">
          <a:xfrm>
            <a:off x="3227386" y="2422142"/>
            <a:ext cx="1436688" cy="26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818" rIns="0" bIns="0"/>
          <a:lstStyle>
            <a:lvl1pPr defTabSz="912495" eaLnBrk="0" hangingPunct="0">
              <a:defRPr u="sng">
                <a:solidFill>
                  <a:schemeClr val="tx1"/>
                </a:solidFill>
                <a:latin typeface="Arial" panose="020B0604020202020204" pitchFamily="34" charset="0"/>
                <a:ea typeface="宋体" panose="02010600030101010101" pitchFamily="2" charset="-122"/>
              </a:defRPr>
            </a:lvl1pPr>
            <a:lvl2pPr marL="742950" indent="-285750" defTabSz="912495" eaLnBrk="0" hangingPunct="0">
              <a:defRPr u="sng">
                <a:solidFill>
                  <a:schemeClr val="tx1"/>
                </a:solidFill>
                <a:latin typeface="Arial" panose="020B0604020202020204" pitchFamily="34" charset="0"/>
                <a:ea typeface="宋体" panose="02010600030101010101" pitchFamily="2" charset="-122"/>
              </a:defRPr>
            </a:lvl2pPr>
            <a:lvl3pPr marL="1143000" indent="-228600" defTabSz="912495" eaLnBrk="0" hangingPunct="0">
              <a:defRPr u="sng">
                <a:solidFill>
                  <a:schemeClr val="tx1"/>
                </a:solidFill>
                <a:latin typeface="Arial" panose="020B0604020202020204" pitchFamily="34" charset="0"/>
                <a:ea typeface="宋体" panose="02010600030101010101" pitchFamily="2" charset="-122"/>
              </a:defRPr>
            </a:lvl3pPr>
            <a:lvl4pPr marL="1600200" indent="-228600" defTabSz="912495" eaLnBrk="0" hangingPunct="0">
              <a:defRPr u="sng">
                <a:solidFill>
                  <a:schemeClr val="tx1"/>
                </a:solidFill>
                <a:latin typeface="Arial" panose="020B0604020202020204" pitchFamily="34" charset="0"/>
                <a:ea typeface="宋体" panose="02010600030101010101" pitchFamily="2" charset="-122"/>
              </a:defRPr>
            </a:lvl4pPr>
            <a:lvl5pPr marL="2057400" indent="-228600" defTabSz="912495" eaLnBrk="0" hangingPunct="0">
              <a:defRPr u="sng">
                <a:solidFill>
                  <a:schemeClr val="tx1"/>
                </a:solidFill>
                <a:latin typeface="Arial" panose="020B0604020202020204" pitchFamily="34" charset="0"/>
                <a:ea typeface="宋体" panose="02010600030101010101" pitchFamily="2" charset="-122"/>
              </a:defRPr>
            </a:lvl5pPr>
            <a:lvl6pPr marL="25146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B71C2B"/>
                </a:solidFill>
                <a:effectLst/>
                <a:uLnTx/>
                <a:uFillTx/>
                <a:latin typeface="+mn-lt"/>
                <a:ea typeface="+mn-ea"/>
                <a:cs typeface="+mn-ea"/>
                <a:sym typeface="+mn-lt"/>
              </a:rPr>
              <a:t>安全管理缺陷</a:t>
            </a:r>
            <a:endParaRPr kumimoji="0" lang="en-US" altLang="zh-CN" sz="1500" b="1" i="0" u="none" strike="noStrike" kern="1200" cap="none" spc="0" normalizeH="0" baseline="0" noProof="0" dirty="0">
              <a:ln>
                <a:noFill/>
              </a:ln>
              <a:solidFill>
                <a:srgbClr val="B71C2B"/>
              </a:solidFill>
              <a:effectLst/>
              <a:uLnTx/>
              <a:uFillTx/>
              <a:latin typeface="+mn-lt"/>
              <a:ea typeface="+mn-ea"/>
              <a:cs typeface="+mn-ea"/>
              <a:sym typeface="+mn-lt"/>
            </a:endParaRPr>
          </a:p>
          <a:p>
            <a:pPr marL="0" marR="0" lvl="0" indent="0" algn="l" defTabSz="912495" rtl="0" eaLnBrk="1" fontAlgn="base" latinLnBrk="0" hangingPunct="1">
              <a:lnSpc>
                <a:spcPct val="111000"/>
              </a:lnSpc>
              <a:spcBef>
                <a:spcPct val="0"/>
              </a:spcBef>
              <a:spcAft>
                <a:spcPct val="0"/>
              </a:spcAft>
              <a:buClrTx/>
              <a:buSzTx/>
              <a:buFontTx/>
              <a:buNone/>
              <a:defRPr/>
            </a:pPr>
            <a:endParaRPr kumimoji="0" lang="en-US" altLang="zh-CN" sz="1500" b="1" i="0" u="none" strike="noStrike" kern="1200" cap="none" spc="0" normalizeH="0" baseline="0" noProof="0" dirty="0">
              <a:ln>
                <a:noFill/>
              </a:ln>
              <a:solidFill>
                <a:srgbClr val="B71C2B"/>
              </a:solidFill>
              <a:effectLst/>
              <a:uLnTx/>
              <a:uFillTx/>
              <a:latin typeface="+mn-lt"/>
              <a:ea typeface="+mn-ea"/>
              <a:cs typeface="+mn-ea"/>
              <a:sym typeface="+mn-lt"/>
            </a:endParaRPr>
          </a:p>
          <a:p>
            <a:pPr marL="0" marR="0" lvl="0" indent="0" algn="l" defTabSz="912495" rtl="0" eaLnBrk="1" fontAlgn="base" latinLnBrk="0" hangingPunct="1">
              <a:lnSpc>
                <a:spcPct val="111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B71C2B"/>
                </a:solidFill>
                <a:effectLst/>
                <a:uLnTx/>
                <a:uFillTx/>
                <a:latin typeface="+mn-lt"/>
                <a:ea typeface="+mn-ea"/>
                <a:cs typeface="+mn-ea"/>
                <a:sym typeface="+mn-lt"/>
              </a:rPr>
              <a:t> </a:t>
            </a:r>
            <a:br>
              <a:rPr kumimoji="0" lang="en-US" altLang="zh-CN" sz="1500" b="1" i="0" u="none" strike="noStrike" kern="1200" cap="none" spc="0" normalizeH="0" baseline="0" noProof="0" dirty="0">
                <a:ln>
                  <a:noFill/>
                </a:ln>
                <a:solidFill>
                  <a:srgbClr val="B71C2B"/>
                </a:solidFill>
                <a:effectLst/>
                <a:uLnTx/>
                <a:uFillTx/>
                <a:latin typeface="+mn-lt"/>
                <a:ea typeface="+mn-ea"/>
                <a:cs typeface="+mn-ea"/>
                <a:sym typeface="+mn-lt"/>
              </a:rPr>
            </a:br>
            <a:br>
              <a:rPr kumimoji="0" lang="zh-CN" altLang="en-US" sz="1500" b="0" i="0" u="none" strike="noStrike" kern="1200" cap="none" spc="0" normalizeH="0" baseline="0" noProof="0" dirty="0">
                <a:ln>
                  <a:noFill/>
                </a:ln>
                <a:solidFill>
                  <a:srgbClr val="B71C2B"/>
                </a:solidFill>
                <a:effectLst/>
                <a:uLnTx/>
                <a:uFillTx/>
                <a:latin typeface="+mn-lt"/>
                <a:ea typeface="+mn-ea"/>
                <a:cs typeface="+mn-ea"/>
                <a:sym typeface="+mn-lt"/>
              </a:rPr>
            </a:br>
            <a:br>
              <a:rPr kumimoji="0" lang="zh-CN" altLang="en-US" sz="1500" b="0" i="0" u="none" strike="noStrike" kern="1200" cap="none" spc="0" normalizeH="0" baseline="0" noProof="0" dirty="0">
                <a:ln>
                  <a:noFill/>
                </a:ln>
                <a:solidFill>
                  <a:srgbClr val="B71C2B"/>
                </a:solidFill>
                <a:effectLst/>
                <a:uLnTx/>
                <a:uFillTx/>
                <a:latin typeface="+mn-lt"/>
                <a:ea typeface="+mn-ea"/>
                <a:cs typeface="+mn-ea"/>
                <a:sym typeface="+mn-lt"/>
              </a:rPr>
            </a:br>
            <a:br>
              <a:rPr kumimoji="0" lang="zh-CN" altLang="en-US" sz="1500" b="0" i="0" u="none" strike="noStrike" kern="1200" cap="none" spc="0" normalizeH="0" baseline="0" noProof="0" dirty="0">
                <a:ln>
                  <a:noFill/>
                </a:ln>
                <a:solidFill>
                  <a:srgbClr val="B71C2B"/>
                </a:solidFill>
                <a:effectLst/>
                <a:uLnTx/>
                <a:uFillTx/>
                <a:latin typeface="+mn-lt"/>
                <a:ea typeface="+mn-ea"/>
                <a:cs typeface="+mn-ea"/>
                <a:sym typeface="+mn-lt"/>
              </a:rPr>
            </a:br>
            <a:r>
              <a:rPr kumimoji="0" lang="en-US" altLang="zh-CN" sz="1500" b="0" i="0" u="none" strike="noStrike" kern="1200" cap="none" spc="0" normalizeH="0" baseline="0" noProof="0" dirty="0">
                <a:ln>
                  <a:noFill/>
                </a:ln>
                <a:solidFill>
                  <a:srgbClr val="B71C2B"/>
                </a:solidFill>
                <a:effectLst/>
                <a:uLnTx/>
                <a:uFillTx/>
                <a:latin typeface="+mn-lt"/>
                <a:ea typeface="+mn-ea"/>
                <a:cs typeface="+mn-ea"/>
                <a:sym typeface="+mn-lt"/>
              </a:rPr>
              <a:t> </a:t>
            </a:r>
            <a:endParaRPr kumimoji="0" lang="en-US" altLang="zh-CN" sz="1500" b="0" i="0" u="none" strike="noStrike" kern="1200" cap="none" spc="0" normalizeH="0" baseline="0" noProof="0" dirty="0">
              <a:ln>
                <a:noFill/>
              </a:ln>
              <a:solidFill>
                <a:srgbClr val="B71C2B"/>
              </a:solidFill>
              <a:effectLst/>
              <a:uLnTx/>
              <a:uFillTx/>
              <a:latin typeface="+mn-lt"/>
              <a:ea typeface="+mn-ea"/>
              <a:cs typeface="+mn-ea"/>
              <a:sym typeface="+mn-lt"/>
            </a:endParaRPr>
          </a:p>
        </p:txBody>
      </p:sp>
      <p:sp>
        <p:nvSpPr>
          <p:cNvPr id="76" name="矩形 75"/>
          <p:cNvSpPr>
            <a:spLocks noChangeArrowheads="1"/>
          </p:cNvSpPr>
          <p:nvPr/>
        </p:nvSpPr>
        <p:spPr bwMode="auto">
          <a:xfrm>
            <a:off x="2862261" y="2705992"/>
            <a:ext cx="2011363" cy="62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495" eaLnBrk="0" hangingPunct="0">
              <a:defRPr u="sng">
                <a:solidFill>
                  <a:schemeClr val="tx1"/>
                </a:solidFill>
                <a:latin typeface="Arial" panose="020B0604020202020204" pitchFamily="34" charset="0"/>
                <a:ea typeface="宋体" panose="02010600030101010101" pitchFamily="2" charset="-122"/>
              </a:defRPr>
            </a:lvl1pPr>
            <a:lvl2pPr marL="742950" indent="-285750" defTabSz="912495" eaLnBrk="0" hangingPunct="0">
              <a:defRPr u="sng">
                <a:solidFill>
                  <a:schemeClr val="tx1"/>
                </a:solidFill>
                <a:latin typeface="Arial" panose="020B0604020202020204" pitchFamily="34" charset="0"/>
                <a:ea typeface="宋体" panose="02010600030101010101" pitchFamily="2" charset="-122"/>
              </a:defRPr>
            </a:lvl2pPr>
            <a:lvl3pPr marL="1143000" indent="-228600" defTabSz="912495" eaLnBrk="0" hangingPunct="0">
              <a:defRPr u="sng">
                <a:solidFill>
                  <a:schemeClr val="tx1"/>
                </a:solidFill>
                <a:latin typeface="Arial" panose="020B0604020202020204" pitchFamily="34" charset="0"/>
                <a:ea typeface="宋体" panose="02010600030101010101" pitchFamily="2" charset="-122"/>
              </a:defRPr>
            </a:lvl3pPr>
            <a:lvl4pPr marL="1600200" indent="-228600" defTabSz="912495" eaLnBrk="0" hangingPunct="0">
              <a:defRPr u="sng">
                <a:solidFill>
                  <a:schemeClr val="tx1"/>
                </a:solidFill>
                <a:latin typeface="Arial" panose="020B0604020202020204" pitchFamily="34" charset="0"/>
                <a:ea typeface="宋体" panose="02010600030101010101" pitchFamily="2" charset="-122"/>
              </a:defRPr>
            </a:lvl4pPr>
            <a:lvl5pPr marL="2057400" indent="-228600" defTabSz="912495" eaLnBrk="0" hangingPunct="0">
              <a:defRPr u="sng">
                <a:solidFill>
                  <a:schemeClr val="tx1"/>
                </a:solidFill>
                <a:latin typeface="Arial" panose="020B0604020202020204" pitchFamily="34" charset="0"/>
                <a:ea typeface="宋体" panose="02010600030101010101" pitchFamily="2" charset="-122"/>
              </a:defRPr>
            </a:lvl5pPr>
            <a:lvl6pPr marL="25146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0" i="0" u="none" strike="noStrike" kern="1200" cap="none" spc="0" normalizeH="0" baseline="0" noProof="0" dirty="0">
                <a:ln>
                  <a:noFill/>
                </a:ln>
                <a:solidFill>
                  <a:schemeClr val="bg2">
                    <a:lumMod val="25000"/>
                  </a:schemeClr>
                </a:solidFill>
                <a:effectLst/>
                <a:uLnTx/>
                <a:uFillTx/>
                <a:latin typeface="+mn-lt"/>
                <a:ea typeface="+mn-ea"/>
                <a:cs typeface="+mn-ea"/>
                <a:sym typeface="+mn-lt"/>
              </a:rPr>
              <a:t>如：监管不到位，对人员的培训不够</a:t>
            </a:r>
            <a:r>
              <a:rPr kumimoji="0" lang="zh-CN" altLang="en-US" sz="1600" b="0" i="0" u="none" strike="noStrike" kern="1200" cap="none" spc="0" normalizeH="0" baseline="0" noProof="0" dirty="0">
                <a:ln>
                  <a:noFill/>
                </a:ln>
                <a:solidFill>
                  <a:schemeClr val="bg2">
                    <a:lumMod val="25000"/>
                  </a:schemeClr>
                </a:solidFill>
                <a:effectLst/>
                <a:uLnTx/>
                <a:uFillTx/>
                <a:latin typeface="+mn-lt"/>
                <a:ea typeface="+mn-ea"/>
                <a:cs typeface="+mn-ea"/>
                <a:sym typeface="+mn-lt"/>
              </a:rPr>
              <a:t>。</a:t>
            </a:r>
            <a:endParaRPr kumimoji="0" lang="zh-CN" altLang="en-US" sz="1600" b="1" i="0" u="none" strike="noStrike" kern="1200" cap="none" spc="0" normalizeH="0" baseline="0" noProof="0" dirty="0">
              <a:ln>
                <a:noFill/>
              </a:ln>
              <a:solidFill>
                <a:schemeClr val="bg2">
                  <a:lumMod val="25000"/>
                </a:schemeClr>
              </a:solidFill>
              <a:effectLst/>
              <a:uLnTx/>
              <a:uFillTx/>
              <a:latin typeface="+mn-lt"/>
              <a:ea typeface="+mn-ea"/>
              <a:cs typeface="+mn-ea"/>
              <a:sym typeface="+mn-lt"/>
            </a:endParaRPr>
          </a:p>
        </p:txBody>
      </p:sp>
      <p:sp>
        <p:nvSpPr>
          <p:cNvPr id="77" name="Line 7"/>
          <p:cNvSpPr>
            <a:spLocks noChangeShapeType="1"/>
          </p:cNvSpPr>
          <p:nvPr/>
        </p:nvSpPr>
        <p:spPr bwMode="auto">
          <a:xfrm>
            <a:off x="3685381" y="3421856"/>
            <a:ext cx="0" cy="481013"/>
          </a:xfrm>
          <a:prstGeom prst="line">
            <a:avLst/>
          </a:prstGeom>
          <a:noFill/>
          <a:ln w="57150">
            <a:solidFill>
              <a:srgbClr val="B71C2B"/>
            </a:solidFill>
            <a:round/>
            <a:tailEnd type="triangle" w="med" len="med"/>
          </a:ln>
          <a:extLst>
            <a:ext uri="{909E8E84-426E-40DD-AFC4-6F175D3DCCD1}">
              <a14:hiddenFill xmlns:a14="http://schemas.microsoft.com/office/drawing/2010/main">
                <a:noFill/>
              </a14:hiddenFill>
            </a:ext>
          </a:extLst>
        </p:spPr>
        <p:txBody>
          <a:bodyPr vert="eaVert" wrap="none" lIns="97920" tIns="50918" rIns="97920" bIns="5091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78" name="Rectangle 6"/>
          <p:cNvSpPr>
            <a:spLocks noChangeArrowheads="1"/>
          </p:cNvSpPr>
          <p:nvPr/>
        </p:nvSpPr>
        <p:spPr bwMode="auto">
          <a:xfrm>
            <a:off x="4873624" y="1716039"/>
            <a:ext cx="1620038"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818" rIns="0" bIns="0"/>
          <a:lstStyle>
            <a:lvl1pPr defTabSz="912495" eaLnBrk="0" hangingPunct="0">
              <a:defRPr u="sng">
                <a:solidFill>
                  <a:schemeClr val="tx1"/>
                </a:solidFill>
                <a:latin typeface="Arial" panose="020B0604020202020204" pitchFamily="34" charset="0"/>
                <a:ea typeface="宋体" panose="02010600030101010101" pitchFamily="2" charset="-122"/>
              </a:defRPr>
            </a:lvl1pPr>
            <a:lvl2pPr marL="742950" indent="-285750" defTabSz="912495" eaLnBrk="0" hangingPunct="0">
              <a:defRPr u="sng">
                <a:solidFill>
                  <a:schemeClr val="tx1"/>
                </a:solidFill>
                <a:latin typeface="Arial" panose="020B0604020202020204" pitchFamily="34" charset="0"/>
                <a:ea typeface="宋体" panose="02010600030101010101" pitchFamily="2" charset="-122"/>
              </a:defRPr>
            </a:lvl2pPr>
            <a:lvl3pPr marL="1143000" indent="-228600" defTabSz="912495" eaLnBrk="0" hangingPunct="0">
              <a:defRPr u="sng">
                <a:solidFill>
                  <a:schemeClr val="tx1"/>
                </a:solidFill>
                <a:latin typeface="Arial" panose="020B0604020202020204" pitchFamily="34" charset="0"/>
                <a:ea typeface="宋体" panose="02010600030101010101" pitchFamily="2" charset="-122"/>
              </a:defRPr>
            </a:lvl3pPr>
            <a:lvl4pPr marL="1600200" indent="-228600" defTabSz="912495" eaLnBrk="0" hangingPunct="0">
              <a:defRPr u="sng">
                <a:solidFill>
                  <a:schemeClr val="tx1"/>
                </a:solidFill>
                <a:latin typeface="Arial" panose="020B0604020202020204" pitchFamily="34" charset="0"/>
                <a:ea typeface="宋体" panose="02010600030101010101" pitchFamily="2" charset="-122"/>
              </a:defRPr>
            </a:lvl4pPr>
            <a:lvl5pPr marL="2057400" indent="-228600" defTabSz="912495" eaLnBrk="0" hangingPunct="0">
              <a:defRPr u="sng">
                <a:solidFill>
                  <a:schemeClr val="tx1"/>
                </a:solidFill>
                <a:latin typeface="Arial" panose="020B0604020202020204" pitchFamily="34" charset="0"/>
                <a:ea typeface="宋体" panose="02010600030101010101" pitchFamily="2" charset="-122"/>
              </a:defRPr>
            </a:lvl5pPr>
            <a:lvl6pPr marL="25146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3B3838"/>
                </a:solidFill>
                <a:effectLst/>
                <a:uLnTx/>
                <a:uFillTx/>
                <a:latin typeface="+mn-lt"/>
                <a:ea typeface="+mn-ea"/>
                <a:cs typeface="+mn-ea"/>
                <a:sym typeface="+mn-lt"/>
              </a:rPr>
              <a:t>物的不安全状态</a:t>
            </a:r>
            <a:endParaRPr kumimoji="0" lang="en-US" altLang="zh-CN" sz="1500" b="1" i="0" u="none" strike="noStrike" kern="1200" cap="none" spc="0" normalizeH="0" baseline="0" noProof="0" dirty="0">
              <a:ln>
                <a:noFill/>
              </a:ln>
              <a:solidFill>
                <a:srgbClr val="3B3838"/>
              </a:solidFill>
              <a:effectLst/>
              <a:uLnTx/>
              <a:uFillTx/>
              <a:latin typeface="+mn-lt"/>
              <a:ea typeface="+mn-ea"/>
              <a:cs typeface="+mn-ea"/>
              <a:sym typeface="+mn-lt"/>
            </a:endParaRPr>
          </a:p>
        </p:txBody>
      </p:sp>
      <p:sp>
        <p:nvSpPr>
          <p:cNvPr id="81" name="Rectangle 4"/>
          <p:cNvSpPr>
            <a:spLocks noChangeArrowheads="1"/>
          </p:cNvSpPr>
          <p:nvPr/>
        </p:nvSpPr>
        <p:spPr bwMode="auto">
          <a:xfrm>
            <a:off x="858045" y="2089545"/>
            <a:ext cx="1723228" cy="56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818" rIns="0" bIns="0"/>
          <a:lstStyle>
            <a:lvl1pPr defTabSz="912495" eaLnBrk="0" hangingPunct="0">
              <a:defRPr u="sng">
                <a:solidFill>
                  <a:schemeClr val="tx1"/>
                </a:solidFill>
                <a:latin typeface="Arial" panose="020B0604020202020204" pitchFamily="34" charset="0"/>
                <a:ea typeface="宋体" panose="02010600030101010101" pitchFamily="2" charset="-122"/>
              </a:defRPr>
            </a:lvl1pPr>
            <a:lvl2pPr marL="742950" indent="-285750" defTabSz="912495" eaLnBrk="0" hangingPunct="0">
              <a:defRPr u="sng">
                <a:solidFill>
                  <a:schemeClr val="tx1"/>
                </a:solidFill>
                <a:latin typeface="Arial" panose="020B0604020202020204" pitchFamily="34" charset="0"/>
                <a:ea typeface="宋体" panose="02010600030101010101" pitchFamily="2" charset="-122"/>
              </a:defRPr>
            </a:lvl2pPr>
            <a:lvl3pPr marL="1143000" indent="-228600" defTabSz="912495" eaLnBrk="0" hangingPunct="0">
              <a:defRPr u="sng">
                <a:solidFill>
                  <a:schemeClr val="tx1"/>
                </a:solidFill>
                <a:latin typeface="Arial" panose="020B0604020202020204" pitchFamily="34" charset="0"/>
                <a:ea typeface="宋体" panose="02010600030101010101" pitchFamily="2" charset="-122"/>
              </a:defRPr>
            </a:lvl3pPr>
            <a:lvl4pPr marL="1600200" indent="-228600" defTabSz="912495" eaLnBrk="0" hangingPunct="0">
              <a:defRPr u="sng">
                <a:solidFill>
                  <a:schemeClr val="tx1"/>
                </a:solidFill>
                <a:latin typeface="Arial" panose="020B0604020202020204" pitchFamily="34" charset="0"/>
                <a:ea typeface="宋体" panose="02010600030101010101" pitchFamily="2" charset="-122"/>
              </a:defRPr>
            </a:lvl4pPr>
            <a:lvl5pPr marL="2057400" indent="-228600" defTabSz="912495" eaLnBrk="0" hangingPunct="0">
              <a:defRPr u="sng">
                <a:solidFill>
                  <a:schemeClr val="tx1"/>
                </a:solidFill>
                <a:latin typeface="Arial" panose="020B0604020202020204" pitchFamily="34" charset="0"/>
                <a:ea typeface="宋体" panose="02010600030101010101" pitchFamily="2" charset="-122"/>
              </a:defRPr>
            </a:lvl5pPr>
            <a:lvl6pPr marL="25146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defTabSz="912495"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2495" rtl="0" eaLnBrk="1" fontAlgn="base" latinLnBrk="0" hangingPunct="1">
              <a:lnSpc>
                <a:spcPct val="111000"/>
              </a:lnSpc>
              <a:spcBef>
                <a:spcPct val="0"/>
              </a:spcBef>
              <a:spcAft>
                <a:spcPct val="0"/>
              </a:spcAft>
              <a:buClrTx/>
              <a:buSzTx/>
              <a:buFontTx/>
              <a:buNone/>
              <a:defRPr/>
            </a:pPr>
            <a:r>
              <a:rPr kumimoji="0" lang="zh-CN" altLang="en-US" sz="1500" b="0" i="0" u="none" strike="noStrike" kern="1200" cap="none" spc="0" normalizeH="0" baseline="0" noProof="0" dirty="0">
                <a:ln>
                  <a:noFill/>
                </a:ln>
                <a:solidFill>
                  <a:schemeClr val="bg2">
                    <a:lumMod val="25000"/>
                  </a:schemeClr>
                </a:solidFill>
                <a:effectLst/>
                <a:uLnTx/>
                <a:uFillTx/>
                <a:latin typeface="+mn-lt"/>
                <a:ea typeface="+mn-ea"/>
                <a:cs typeface="+mn-ea"/>
                <a:sym typeface="+mn-lt"/>
              </a:rPr>
              <a:t>如：不按规章规定操作，违反操作流程</a:t>
            </a:r>
            <a:br>
              <a:rPr kumimoji="0" lang="zh-CN" altLang="en-US" sz="1500" b="0" i="0" u="none" strike="noStrike" kern="1200" cap="none" spc="0" normalizeH="0" baseline="0" noProof="0" dirty="0">
                <a:ln>
                  <a:noFill/>
                </a:ln>
                <a:solidFill>
                  <a:schemeClr val="tx1"/>
                </a:solidFill>
                <a:effectLst/>
                <a:uLnTx/>
                <a:uFillTx/>
                <a:latin typeface="+mn-lt"/>
                <a:ea typeface="+mn-ea"/>
                <a:cs typeface="+mn-ea"/>
                <a:sym typeface="+mn-lt"/>
              </a:rPr>
            </a:br>
            <a:r>
              <a:rPr kumimoji="0" lang="en-US" altLang="zh-CN" sz="1500" b="0" i="0" u="none" strike="noStrike" kern="1200" cap="none" spc="0" normalizeH="0" baseline="0" noProof="0" dirty="0">
                <a:ln>
                  <a:noFill/>
                </a:ln>
                <a:solidFill>
                  <a:srgbClr val="0000FF"/>
                </a:solidFill>
                <a:effectLst/>
                <a:uLnTx/>
                <a:uFillTx/>
                <a:latin typeface="+mn-lt"/>
                <a:ea typeface="+mn-ea"/>
                <a:cs typeface="+mn-ea"/>
                <a:sym typeface="+mn-lt"/>
              </a:rPr>
              <a:t> </a:t>
            </a:r>
            <a:endParaRPr kumimoji="0" lang="zh-CN" altLang="zh-CN" sz="1800" b="0" i="0" u="none" strike="noStrike" kern="1200" cap="none" spc="0" normalizeH="0" baseline="0" noProof="0" dirty="0">
              <a:ln>
                <a:noFill/>
              </a:ln>
              <a:solidFill>
                <a:srgbClr val="0000FF"/>
              </a:solidFill>
              <a:effectLst/>
              <a:uLnTx/>
              <a:uFillTx/>
              <a:latin typeface="+mn-lt"/>
              <a:ea typeface="+mn-ea"/>
              <a:cs typeface="+mn-ea"/>
              <a:sym typeface="+mn-lt"/>
            </a:endParaRPr>
          </a:p>
        </p:txBody>
      </p:sp>
      <p:sp>
        <p:nvSpPr>
          <p:cNvPr id="82" name="矩形 81"/>
          <p:cNvSpPr>
            <a:spLocks noChangeArrowheads="1"/>
          </p:cNvSpPr>
          <p:nvPr/>
        </p:nvSpPr>
        <p:spPr bwMode="auto">
          <a:xfrm>
            <a:off x="7455589" y="1873648"/>
            <a:ext cx="4264021"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u="sng">
                <a:solidFill>
                  <a:schemeClr val="tx1"/>
                </a:solidFill>
                <a:latin typeface="Arial" panose="020B0604020202020204" pitchFamily="34" charset="0"/>
                <a:ea typeface="宋体" panose="02010600030101010101" pitchFamily="2" charset="-122"/>
              </a:defRPr>
            </a:lvl1pPr>
            <a:lvl2pPr marL="990600" indent="-53340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1" indent="0" algn="l" defTabSz="914400" rtl="0" eaLnBrk="1" fontAlgn="base" latinLnBrk="0" hangingPunct="1">
              <a:lnSpc>
                <a:spcPct val="150000"/>
              </a:lnSpc>
              <a:spcBef>
                <a:spcPts val="1200"/>
              </a:spcBef>
              <a:spcAft>
                <a:spcPct val="0"/>
              </a:spcAft>
              <a:buClrTx/>
              <a:buSzPct val="90000"/>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设计阶段</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：机械结构设计不合理、未满足安全人机工程学要求、计算错误、安全系数不够、对使用条件等导致的先天安全缺陷。</a:t>
            </a:r>
            <a:endPar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endParaRPr>
          </a:p>
          <a:p>
            <a:pPr marL="0" marR="0" lvl="1" indent="0" algn="l" defTabSz="914400" rtl="0" eaLnBrk="1" fontAlgn="base" latinLnBrk="0" hangingPunct="1">
              <a:lnSpc>
                <a:spcPct val="150000"/>
              </a:lnSpc>
              <a:spcBef>
                <a:spcPts val="1200"/>
              </a:spcBef>
              <a:spcAft>
                <a:spcPct val="0"/>
              </a:spcAft>
              <a:buClrTx/>
              <a:buSzPct val="90000"/>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制造阶段</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：零件加工超差、粗制滥造，原材料以次充好、偷工减料，安装中的野蛮作业等，导致机械及其零部件受到损伤而埋下隐患。</a:t>
            </a:r>
            <a:endPar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endParaRPr>
          </a:p>
          <a:p>
            <a:pPr marL="0" marR="0" lvl="1" indent="0" algn="l" defTabSz="914400" rtl="0" eaLnBrk="1" fontAlgn="base" latinLnBrk="0" hangingPunct="1">
              <a:lnSpc>
                <a:spcPct val="150000"/>
              </a:lnSpc>
              <a:spcBef>
                <a:spcPts val="1200"/>
              </a:spcBef>
              <a:spcAft>
                <a:spcPct val="0"/>
              </a:spcAft>
              <a:buClrTx/>
              <a:buSzPct val="90000"/>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使用阶段</a:t>
            </a:r>
            <a:r>
              <a:rPr kumimoji="0" lang="zh-CN" altLang="en-US" b="1"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购买无生产许可、有严重安全隐患或问题的机械，设备缺乏必要的安全防护装置，报废零部件未及时更换带病运行，润滑保养不良，超机械的额定负荷、额定寿命运行，不良作业环境造成零部件腐蚀性破坏、机械系统功能降低甚至失效。</a:t>
            </a:r>
            <a:endParaRPr kumimoji="0" lang="zh-CN" altLang="en-US" sz="2800" b="0" i="0" u="sng" strike="noStrike" kern="1200" cap="none" spc="0" normalizeH="0" baseline="0" noProof="0" dirty="0">
              <a:ln>
                <a:noFill/>
              </a:ln>
              <a:solidFill>
                <a:schemeClr val="tx1"/>
              </a:solidFill>
              <a:effectLst/>
              <a:uLnTx/>
              <a:uFillTx/>
              <a:latin typeface="+mn-lt"/>
              <a:ea typeface="+mn-ea"/>
              <a:cs typeface="+mn-ea"/>
              <a:sym typeface="+mn-lt"/>
            </a:endParaRPr>
          </a:p>
        </p:txBody>
      </p:sp>
      <p:cxnSp>
        <p:nvCxnSpPr>
          <p:cNvPr id="4" name="直接连接符 3"/>
          <p:cNvCxnSpPr/>
          <p:nvPr/>
        </p:nvCxnSpPr>
        <p:spPr>
          <a:xfrm>
            <a:off x="7248525" y="1590675"/>
            <a:ext cx="0" cy="476011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7125094" y="2048670"/>
            <a:ext cx="246861" cy="246861"/>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3" name="椭圆 82"/>
          <p:cNvSpPr/>
          <p:nvPr/>
        </p:nvSpPr>
        <p:spPr>
          <a:xfrm>
            <a:off x="7125094" y="3267103"/>
            <a:ext cx="246861" cy="246861"/>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4" name="椭圆 83"/>
          <p:cNvSpPr/>
          <p:nvPr/>
        </p:nvSpPr>
        <p:spPr>
          <a:xfrm>
            <a:off x="7125094" y="4485536"/>
            <a:ext cx="246861" cy="246861"/>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740420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设备常见危险分类和事例 （</a:t>
            </a:r>
            <a:r>
              <a:rPr lang="en-US" altLang="zh-CN" sz="2400" b="1" u="none" dirty="0">
                <a:solidFill>
                  <a:schemeClr val="tx1">
                    <a:lumMod val="75000"/>
                    <a:lumOff val="25000"/>
                  </a:schemeClr>
                </a:solidFill>
                <a:latin typeface="+mn-lt"/>
                <a:ea typeface="+mn-ea"/>
                <a:cs typeface="+mn-ea"/>
                <a:sym typeface="+mn-lt"/>
              </a:rPr>
              <a:t>GB/T15706.1</a:t>
            </a:r>
            <a:r>
              <a:rPr lang="zh-CN" altLang="en-US" sz="2400" b="1" u="none" dirty="0">
                <a:solidFill>
                  <a:schemeClr val="tx1">
                    <a:lumMod val="75000"/>
                    <a:lumOff val="25000"/>
                  </a:schemeClr>
                </a:solidFill>
                <a:latin typeface="+mn-lt"/>
                <a:ea typeface="+mn-ea"/>
                <a:cs typeface="+mn-ea"/>
                <a:sym typeface="+mn-lt"/>
              </a:rPr>
              <a:t>）</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23" name="Picture 7"/>
          <p:cNvPicPr>
            <a:picLocks noChangeAspect="1"/>
          </p:cNvPicPr>
          <p:nvPr/>
        </p:nvPicPr>
        <p:blipFill>
          <a:blip r:embed="rId1"/>
          <a:stretch>
            <a:fillRect/>
          </a:stretch>
        </p:blipFill>
        <p:spPr>
          <a:xfrm>
            <a:off x="2568466" y="1319837"/>
            <a:ext cx="7585075" cy="51308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29862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如何保证设备的安全</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992970" y="1581150"/>
            <a:ext cx="10465605" cy="2133600"/>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矩形 23"/>
          <p:cNvSpPr/>
          <p:nvPr/>
        </p:nvSpPr>
        <p:spPr>
          <a:xfrm>
            <a:off x="992969" y="4012237"/>
            <a:ext cx="10465605" cy="2133600"/>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矩形 24"/>
          <p:cNvSpPr>
            <a:spLocks noChangeArrowheads="1"/>
          </p:cNvSpPr>
          <p:nvPr/>
        </p:nvSpPr>
        <p:spPr bwMode="auto">
          <a:xfrm>
            <a:off x="1298124" y="3053373"/>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lt"/>
                <a:ea typeface="+mn-ea"/>
                <a:cs typeface="+mn-ea"/>
                <a:sym typeface="+mn-lt"/>
              </a:rPr>
              <a:t>保证设备安全的原则</a:t>
            </a:r>
            <a:endParaRPr kumimoji="0" lang="zh-CN" altLang="en-US" sz="18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6" name="Rectangle 459"/>
          <p:cNvSpPr>
            <a:spLocks noChangeArrowheads="1"/>
          </p:cNvSpPr>
          <p:nvPr/>
        </p:nvSpPr>
        <p:spPr bwMode="auto">
          <a:xfrm>
            <a:off x="4026954" y="1931894"/>
            <a:ext cx="6866922" cy="143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600" u="none" dirty="0">
                <a:solidFill>
                  <a:schemeClr val="bg1"/>
                </a:solidFill>
                <a:latin typeface="微软雅黑" panose="020B0503020204020204" pitchFamily="34" charset="-122"/>
                <a:ea typeface="微软雅黑" panose="020B0503020204020204" pitchFamily="34" charset="-122"/>
                <a:sym typeface="+mn-lt"/>
              </a:rPr>
              <a:t>建立并贯彻防患于未然的安全原则，利用层层设防的方法，使现代机械产品的安全品质从生产安全系统中突出出来，上升到一个全新的技术水平，用安全系统工程的观点和方法，从人、物和物人关系这三要素来解决机械系统的安全问题 。</a:t>
            </a:r>
            <a:endParaRPr lang="zh-CN" altLang="en-US" sz="1600" u="none" dirty="0">
              <a:solidFill>
                <a:schemeClr val="bg1"/>
              </a:solidFill>
              <a:latin typeface="微软雅黑" panose="020B0503020204020204" pitchFamily="34" charset="-122"/>
              <a:ea typeface="微软雅黑" panose="020B0503020204020204" pitchFamily="34" charset="-122"/>
              <a:sym typeface="+mn-lt"/>
            </a:endParaRPr>
          </a:p>
        </p:txBody>
      </p:sp>
      <p:sp>
        <p:nvSpPr>
          <p:cNvPr id="27" name="target_126420"/>
          <p:cNvSpPr>
            <a:spLocks noChangeAspect="1"/>
          </p:cNvSpPr>
          <p:nvPr/>
        </p:nvSpPr>
        <p:spPr bwMode="auto">
          <a:xfrm>
            <a:off x="1939957" y="1927972"/>
            <a:ext cx="978491" cy="976658"/>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sp>
      <p:sp>
        <p:nvSpPr>
          <p:cNvPr id="28" name="矩形 27"/>
          <p:cNvSpPr>
            <a:spLocks noChangeArrowheads="1"/>
          </p:cNvSpPr>
          <p:nvPr/>
        </p:nvSpPr>
        <p:spPr bwMode="auto">
          <a:xfrm>
            <a:off x="1443718" y="5465120"/>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eaLnBrk="1" fontAlgn="base" hangingPunct="1">
              <a:spcBef>
                <a:spcPct val="0"/>
              </a:spcBef>
              <a:spcAft>
                <a:spcPct val="0"/>
              </a:spcAft>
              <a:defRPr/>
            </a:pPr>
            <a:r>
              <a:rPr lang="zh-CN" altLang="en-US" b="1" u="none" dirty="0">
                <a:solidFill>
                  <a:schemeClr val="bg1"/>
                </a:solidFill>
                <a:latin typeface="+mn-lt"/>
                <a:ea typeface="+mn-ea"/>
                <a:cs typeface="+mn-ea"/>
                <a:sym typeface="+mn-lt"/>
              </a:rPr>
              <a:t>保证设备安全的任务</a:t>
            </a:r>
            <a:endParaRPr kumimoji="0" lang="zh-CN" altLang="en-US" sz="18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9" name="Rectangle 459"/>
          <p:cNvSpPr>
            <a:spLocks noChangeArrowheads="1"/>
          </p:cNvSpPr>
          <p:nvPr/>
        </p:nvSpPr>
        <p:spPr bwMode="auto">
          <a:xfrm>
            <a:off x="4172548" y="4343641"/>
            <a:ext cx="6866922" cy="143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eaLnBrk="1" fontAlgn="base" hangingPunct="1">
              <a:lnSpc>
                <a:spcPct val="150000"/>
              </a:lnSpc>
              <a:spcBef>
                <a:spcPct val="0"/>
              </a:spcBef>
              <a:spcAft>
                <a:spcPct val="0"/>
              </a:spcAft>
              <a:defRPr/>
            </a:pPr>
            <a:r>
              <a:rPr lang="zh-CN" altLang="en-US" sz="1600" u="none" dirty="0">
                <a:solidFill>
                  <a:schemeClr val="bg1"/>
                </a:solidFill>
                <a:latin typeface="微软雅黑" panose="020B0503020204020204" pitchFamily="34" charset="-122"/>
                <a:ea typeface="微软雅黑" panose="020B0503020204020204" pitchFamily="34" charset="-122"/>
                <a:sym typeface="+mn-lt"/>
              </a:rPr>
              <a:t>一切以人的安全为出发点，在设计阶段，由设计者根据机械产品的预定使用目标，进行危险识别及风险评价，综合考虑机械的各种限制，考虑采取的风险减小措施；在使用阶段，使用者根据机械产品的性能及使用环境的具体情况，考虑补充措施。</a:t>
            </a:r>
            <a:endParaRPr lang="zh-CN" altLang="en-US" sz="1600" u="none" dirty="0">
              <a:solidFill>
                <a:schemeClr val="bg1"/>
              </a:solidFill>
              <a:latin typeface="微软雅黑" panose="020B0503020204020204" pitchFamily="34" charset="-122"/>
              <a:ea typeface="微软雅黑" panose="020B0503020204020204" pitchFamily="34" charset="-122"/>
              <a:sym typeface="+mn-lt"/>
            </a:endParaRPr>
          </a:p>
        </p:txBody>
      </p:sp>
      <p:sp>
        <p:nvSpPr>
          <p:cNvPr id="32" name="target_126420"/>
          <p:cNvSpPr>
            <a:spLocks noChangeAspect="1"/>
          </p:cNvSpPr>
          <p:nvPr/>
        </p:nvSpPr>
        <p:spPr bwMode="auto">
          <a:xfrm>
            <a:off x="2128607" y="4338803"/>
            <a:ext cx="892380" cy="978491"/>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5898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建立基于设备生命周期的安全管理模式</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9712" y="1230566"/>
            <a:ext cx="8452576" cy="3284995"/>
          </a:xfrm>
          <a:prstGeom prst="rect">
            <a:avLst/>
          </a:prstGeom>
        </p:spPr>
      </p:pic>
      <p:sp>
        <p:nvSpPr>
          <p:cNvPr id="17" name="五边形 9"/>
          <p:cNvSpPr/>
          <p:nvPr/>
        </p:nvSpPr>
        <p:spPr bwMode="auto">
          <a:xfrm>
            <a:off x="2069737" y="4878680"/>
            <a:ext cx="1384300" cy="422275"/>
          </a:xfrm>
          <a:prstGeom prst="homePlate">
            <a:avLst/>
          </a:prstGeom>
          <a:solidFill>
            <a:srgbClr val="B71C2B"/>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44000" tIns="72000" rIns="72000" bIns="72000">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设计</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制造</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8" name="五边形 10"/>
          <p:cNvSpPr/>
          <p:nvPr/>
        </p:nvSpPr>
        <p:spPr bwMode="auto">
          <a:xfrm>
            <a:off x="4146913" y="4891547"/>
            <a:ext cx="1384300" cy="422275"/>
          </a:xfrm>
          <a:prstGeom prst="homePlate">
            <a:avLst/>
          </a:prstGeom>
          <a:solidFill>
            <a:srgbClr val="3B3838"/>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44000" tIns="72000" rIns="72000" bIns="72000">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安装</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调试</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9" name="五边形 11"/>
          <p:cNvSpPr/>
          <p:nvPr/>
        </p:nvSpPr>
        <p:spPr bwMode="auto">
          <a:xfrm>
            <a:off x="6413863" y="4852653"/>
            <a:ext cx="1384300" cy="422275"/>
          </a:xfrm>
          <a:prstGeom prst="homePlate">
            <a:avLst/>
          </a:prstGeom>
          <a:solidFill>
            <a:srgbClr val="B71C2B"/>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44000" tIns="72000" rIns="72000" bIns="72000">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使用</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操作</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0" name="五边形 12"/>
          <p:cNvSpPr/>
          <p:nvPr/>
        </p:nvSpPr>
        <p:spPr bwMode="auto">
          <a:xfrm>
            <a:off x="8614864" y="4852652"/>
            <a:ext cx="1384300" cy="422275"/>
          </a:xfrm>
          <a:prstGeom prst="homePlate">
            <a:avLst/>
          </a:prstGeom>
          <a:solidFill>
            <a:srgbClr val="3B3838"/>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44000" tIns="72000" rIns="72000" bIns="72000">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维修</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报废</a:t>
            </a:r>
            <a:endPar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1" name="燕尾形箭头 16"/>
          <p:cNvSpPr/>
          <p:nvPr/>
        </p:nvSpPr>
        <p:spPr bwMode="auto">
          <a:xfrm>
            <a:off x="1694065" y="5462275"/>
            <a:ext cx="8919302" cy="900113"/>
          </a:xfrm>
          <a:prstGeom prst="notchedRightArrow">
            <a:avLst/>
          </a:prstGeom>
          <a:solidFill>
            <a:srgbClr val="B71C2B"/>
          </a:solidFill>
          <a:ln w="6350" cap="flat" cmpd="sng" algn="ctr">
            <a:noFill/>
            <a:prstDash val="solid"/>
            <a:round/>
            <a:headEnd type="none" w="med" len="med"/>
            <a:tailEnd type="none" w="med" len="med"/>
          </a:ln>
          <a:effectLst>
            <a:outerShdw dist="35921" dir="2700000" algn="ctr" rotWithShape="0">
              <a:schemeClr val="bg2"/>
            </a:outerShdw>
          </a:effectLst>
        </p:spPr>
        <p:txBody>
          <a:bodyPr wrap="square" lIns="144000" tIns="72000" rIns="72000" bIns="72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rPr>
              <a:t>设备生命周期管理</a:t>
            </a:r>
            <a:endParaRPr kumimoji="0" lang="zh-CN" altLang="en-US" sz="2000" b="0" i="0" u="none" strike="noStrike" kern="1200" cap="none" spc="0" normalizeH="0" baseline="0" noProof="0" dirty="0">
              <a:ln>
                <a:noFill/>
              </a:ln>
              <a:solidFill>
                <a:schemeClr val="bg1"/>
              </a:solidFill>
              <a:effectLst/>
              <a:uLnTx/>
              <a:uFillTx/>
              <a:latin typeface="+mn-lt"/>
              <a:ea typeface="+mn-ea"/>
              <a:cs typeface="+mn-ea"/>
              <a:sym typeface="+mn-lt"/>
            </a:endParaRPr>
          </a:p>
        </p:txBody>
      </p:sp>
      <p:cxnSp>
        <p:nvCxnSpPr>
          <p:cNvPr id="6" name="直接连接符 5"/>
          <p:cNvCxnSpPr/>
          <p:nvPr/>
        </p:nvCxnSpPr>
        <p:spPr>
          <a:xfrm>
            <a:off x="1102088" y="6505575"/>
            <a:ext cx="1007745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a:off x="3838574" y="1675773"/>
            <a:ext cx="4514851" cy="4230353"/>
          </a:xfrm>
          <a:prstGeom prst="triangle">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任意多边形: 形状 22"/>
          <p:cNvSpPr/>
          <p:nvPr/>
        </p:nvSpPr>
        <p:spPr>
          <a:xfrm>
            <a:off x="3842744" y="4450540"/>
            <a:ext cx="4510681" cy="1451679"/>
          </a:xfrm>
          <a:custGeom>
            <a:avLst/>
            <a:gdLst>
              <a:gd name="connsiteX0" fmla="*/ 774654 w 4510681"/>
              <a:gd name="connsiteY0" fmla="*/ 0 h 1451679"/>
              <a:gd name="connsiteX1" fmla="*/ 3736028 w 4510681"/>
              <a:gd name="connsiteY1" fmla="*/ 0 h 1451679"/>
              <a:gd name="connsiteX2" fmla="*/ 4510681 w 4510681"/>
              <a:gd name="connsiteY2" fmla="*/ 1451679 h 1451679"/>
              <a:gd name="connsiteX3" fmla="*/ 0 w 4510681"/>
              <a:gd name="connsiteY3" fmla="*/ 1451679 h 1451679"/>
            </a:gdLst>
            <a:ahLst/>
            <a:cxnLst>
              <a:cxn ang="0">
                <a:pos x="connsiteX0" y="connsiteY0"/>
              </a:cxn>
              <a:cxn ang="0">
                <a:pos x="connsiteX1" y="connsiteY1"/>
              </a:cxn>
              <a:cxn ang="0">
                <a:pos x="connsiteX2" y="connsiteY2"/>
              </a:cxn>
              <a:cxn ang="0">
                <a:pos x="connsiteX3" y="connsiteY3"/>
              </a:cxn>
            </a:cxnLst>
            <a:rect l="l" t="t" r="r" b="b"/>
            <a:pathLst>
              <a:path w="4510681" h="1451679">
                <a:moveTo>
                  <a:pt x="774654" y="0"/>
                </a:moveTo>
                <a:lnTo>
                  <a:pt x="3736028" y="0"/>
                </a:lnTo>
                <a:lnTo>
                  <a:pt x="4510681" y="1451679"/>
                </a:lnTo>
                <a:lnTo>
                  <a:pt x="0" y="1451679"/>
                </a:lnTo>
                <a:close/>
              </a:path>
            </a:pathLst>
          </a:cu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Rectangle 3"/>
          <p:cNvSpPr>
            <a:spLocks noChangeArrowheads="1"/>
          </p:cNvSpPr>
          <p:nvPr/>
        </p:nvSpPr>
        <p:spPr bwMode="auto">
          <a:xfrm>
            <a:off x="1677827" y="407363"/>
            <a:ext cx="97331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设备本质安全需要将风险评价与安全标准合规性评价进行有机结合</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7" name="矩形 6"/>
          <p:cNvSpPr/>
          <p:nvPr/>
        </p:nvSpPr>
        <p:spPr>
          <a:xfrm>
            <a:off x="5315663" y="2994954"/>
            <a:ext cx="1647112" cy="1451679"/>
          </a:xfrm>
          <a:prstGeom prst="rect">
            <a:avLst/>
          </a:prstGeom>
        </p:spPr>
        <p:txBody>
          <a:bodyPr wrap="square">
            <a:spAutoFit/>
          </a:bodyPr>
          <a:lstStyle/>
          <a:p>
            <a:pPr marL="179705" lvl="0" indent="-179705" fontAlgn="base">
              <a:lnSpc>
                <a:spcPts val="1800"/>
              </a:lnSpc>
              <a:spcBef>
                <a:spcPct val="0"/>
              </a:spcBef>
              <a:spcAft>
                <a:spcPct val="0"/>
              </a:spcAft>
              <a:buFont typeface="Arial" panose="020B0604020202020204" pitchFamily="34" charset="0"/>
              <a:buChar char="•"/>
              <a:tabLst>
                <a:tab pos="762000" algn="l"/>
                <a:tab pos="990600" algn="l"/>
              </a:tabLst>
              <a:defRPr/>
            </a:pPr>
            <a:r>
              <a:rPr lang="zh-CN" altLang="en-US" sz="1600" dirty="0">
                <a:solidFill>
                  <a:schemeClr val="bg1"/>
                </a:solidFill>
                <a:cs typeface="+mn-ea"/>
                <a:sym typeface="+mn-lt"/>
              </a:rPr>
              <a:t>风险评价</a:t>
            </a:r>
            <a:endParaRPr lang="zh-CN" altLang="en-US" sz="1600" dirty="0">
              <a:solidFill>
                <a:schemeClr val="bg1"/>
              </a:solidFill>
              <a:cs typeface="+mn-ea"/>
              <a:sym typeface="+mn-lt"/>
            </a:endParaRPr>
          </a:p>
          <a:p>
            <a:pPr marL="179705" lvl="0" indent="-179705" fontAlgn="base">
              <a:lnSpc>
                <a:spcPts val="2165"/>
              </a:lnSpc>
              <a:spcBef>
                <a:spcPct val="0"/>
              </a:spcBef>
              <a:spcAft>
                <a:spcPct val="0"/>
              </a:spcAft>
              <a:buFont typeface="Arial" panose="020B0604020202020204" pitchFamily="34" charset="0"/>
              <a:buChar char="•"/>
              <a:tabLst>
                <a:tab pos="762000" algn="l"/>
                <a:tab pos="990600" algn="l"/>
              </a:tabLst>
              <a:defRPr/>
            </a:pPr>
            <a:r>
              <a:rPr lang="zh-CN" altLang="en-US" sz="1600" dirty="0">
                <a:solidFill>
                  <a:schemeClr val="bg1"/>
                </a:solidFill>
                <a:cs typeface="+mn-ea"/>
                <a:sym typeface="+mn-lt"/>
              </a:rPr>
              <a:t>安全状态报告</a:t>
            </a:r>
            <a:endParaRPr lang="zh-CN" altLang="en-US" sz="1600" dirty="0">
              <a:solidFill>
                <a:schemeClr val="bg1"/>
              </a:solidFill>
              <a:cs typeface="+mn-ea"/>
              <a:sym typeface="+mn-lt"/>
            </a:endParaRPr>
          </a:p>
          <a:p>
            <a:pPr marL="179705" lvl="0" indent="-179705" fontAlgn="base">
              <a:lnSpc>
                <a:spcPts val="2165"/>
              </a:lnSpc>
              <a:spcBef>
                <a:spcPct val="0"/>
              </a:spcBef>
              <a:spcAft>
                <a:spcPct val="0"/>
              </a:spcAft>
              <a:buFont typeface="Arial" panose="020B0604020202020204" pitchFamily="34" charset="0"/>
              <a:buChar char="•"/>
              <a:tabLst>
                <a:tab pos="762000" algn="l"/>
                <a:tab pos="990600" algn="l"/>
              </a:tabLst>
              <a:defRPr/>
            </a:pPr>
            <a:r>
              <a:rPr lang="zh-CN" altLang="en-US" sz="1600" dirty="0">
                <a:solidFill>
                  <a:schemeClr val="bg1"/>
                </a:solidFill>
                <a:cs typeface="+mn-ea"/>
                <a:sym typeface="+mn-lt"/>
              </a:rPr>
              <a:t>关键安全要素</a:t>
            </a:r>
            <a:endParaRPr lang="zh-CN" altLang="en-US" sz="1600" dirty="0">
              <a:solidFill>
                <a:schemeClr val="bg1"/>
              </a:solidFill>
              <a:cs typeface="+mn-ea"/>
              <a:sym typeface="+mn-lt"/>
            </a:endParaRPr>
          </a:p>
          <a:p>
            <a:pPr marL="179705" lvl="0" indent="-179705" fontAlgn="base">
              <a:lnSpc>
                <a:spcPts val="2165"/>
              </a:lnSpc>
              <a:spcBef>
                <a:spcPct val="0"/>
              </a:spcBef>
              <a:spcAft>
                <a:spcPct val="0"/>
              </a:spcAft>
              <a:buFont typeface="Arial" panose="020B0604020202020204" pitchFamily="34" charset="0"/>
              <a:buChar char="•"/>
              <a:tabLst>
                <a:tab pos="762000" algn="l"/>
                <a:tab pos="990600" algn="l"/>
              </a:tabLst>
              <a:defRPr/>
            </a:pPr>
            <a:r>
              <a:rPr lang="zh-CN" altLang="en-US" sz="1600" dirty="0">
                <a:solidFill>
                  <a:schemeClr val="bg1"/>
                </a:solidFill>
                <a:cs typeface="+mn-ea"/>
                <a:sym typeface="+mn-lt"/>
              </a:rPr>
              <a:t>绩效要求</a:t>
            </a:r>
            <a:endParaRPr lang="zh-CN" altLang="en-US" sz="1600" dirty="0">
              <a:solidFill>
                <a:schemeClr val="bg1"/>
              </a:solidFill>
              <a:cs typeface="+mn-ea"/>
              <a:sym typeface="+mn-lt"/>
            </a:endParaRPr>
          </a:p>
          <a:p>
            <a:pPr marL="179705" lvl="0" indent="-179705" fontAlgn="base">
              <a:lnSpc>
                <a:spcPts val="2165"/>
              </a:lnSpc>
              <a:spcBef>
                <a:spcPct val="0"/>
              </a:spcBef>
              <a:spcAft>
                <a:spcPct val="0"/>
              </a:spcAft>
              <a:buFont typeface="Arial" panose="020B0604020202020204" pitchFamily="34" charset="0"/>
              <a:buChar char="•"/>
              <a:tabLst>
                <a:tab pos="762000" algn="l"/>
                <a:tab pos="990600" algn="l"/>
              </a:tabLst>
              <a:defRPr/>
            </a:pPr>
            <a:r>
              <a:rPr lang="zh-CN" altLang="en-US" sz="1600" dirty="0">
                <a:solidFill>
                  <a:schemeClr val="bg1"/>
                </a:solidFill>
                <a:cs typeface="+mn-ea"/>
                <a:sym typeface="+mn-lt"/>
              </a:rPr>
              <a:t>实施与验证</a:t>
            </a:r>
            <a:endParaRPr lang="zh-CN" altLang="en-US" sz="1600" dirty="0">
              <a:solidFill>
                <a:schemeClr val="bg1"/>
              </a:solidFill>
            </a:endParaRPr>
          </a:p>
        </p:txBody>
      </p:sp>
      <p:sp>
        <p:nvSpPr>
          <p:cNvPr id="9" name="矩形 8"/>
          <p:cNvSpPr/>
          <p:nvPr/>
        </p:nvSpPr>
        <p:spPr>
          <a:xfrm>
            <a:off x="4481511" y="4836164"/>
            <a:ext cx="3405188" cy="701795"/>
          </a:xfrm>
          <a:prstGeom prst="rect">
            <a:avLst/>
          </a:prstGeom>
        </p:spPr>
        <p:txBody>
          <a:bodyPr wrap="square">
            <a:spAutoFit/>
          </a:bodyPr>
          <a:lstStyle/>
          <a:p>
            <a:pPr lvl="0" fontAlgn="base">
              <a:lnSpc>
                <a:spcPts val="2500"/>
              </a:lnSpc>
              <a:spcBef>
                <a:spcPct val="0"/>
              </a:spcBef>
              <a:spcAft>
                <a:spcPct val="0"/>
              </a:spcAft>
              <a:tabLst>
                <a:tab pos="762000" algn="l"/>
                <a:tab pos="990600" algn="l"/>
              </a:tabLst>
              <a:defRPr/>
            </a:pPr>
            <a:r>
              <a:rPr lang="zh-CN" altLang="en-US" sz="1600" dirty="0">
                <a:solidFill>
                  <a:schemeClr val="bg1"/>
                </a:solidFill>
                <a:cs typeface="+mn-ea"/>
                <a:sym typeface="+mn-lt"/>
              </a:rPr>
              <a:t>合规性的安全设计要求：国际标准、行业导则、公司规范、法规、等等</a:t>
            </a:r>
            <a:endParaRPr lang="zh-CN" altLang="en-US" sz="1600" dirty="0">
              <a:solidFill>
                <a:schemeClr val="bg1"/>
              </a:solidFill>
              <a:cs typeface="+mn-ea"/>
              <a:sym typeface="+mn-lt"/>
            </a:endParaRPr>
          </a:p>
        </p:txBody>
      </p:sp>
      <p:sp>
        <p:nvSpPr>
          <p:cNvPr id="11" name="右大括号 10"/>
          <p:cNvSpPr/>
          <p:nvPr/>
        </p:nvSpPr>
        <p:spPr>
          <a:xfrm>
            <a:off x="8532812" y="1623142"/>
            <a:ext cx="676274" cy="2743624"/>
          </a:xfrm>
          <a:prstGeom prst="rightBrace">
            <a:avLst/>
          </a:prstGeom>
          <a:ln w="952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TextBox 16"/>
          <p:cNvSpPr txBox="1">
            <a:spLocks noChangeArrowheads="1"/>
          </p:cNvSpPr>
          <p:nvPr/>
        </p:nvSpPr>
        <p:spPr bwMode="auto">
          <a:xfrm>
            <a:off x="9394068" y="2879538"/>
            <a:ext cx="18466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571500" algn="l"/>
              </a:tabLst>
              <a:defRPr u="sng">
                <a:solidFill>
                  <a:schemeClr val="tx1"/>
                </a:solidFill>
                <a:latin typeface="Arial" panose="020B0604020202020204" pitchFamily="34" charset="0"/>
                <a:ea typeface="宋体" panose="02010600030101010101" pitchFamily="2" charset="-122"/>
              </a:defRPr>
            </a:lvl1pPr>
            <a:lvl2pPr marL="742950" indent="-285750" eaLnBrk="0" hangingPunct="0">
              <a:tabLst>
                <a:tab pos="571500" algn="l"/>
              </a:tabLst>
              <a:defRPr u="sng">
                <a:solidFill>
                  <a:schemeClr val="tx1"/>
                </a:solidFill>
                <a:latin typeface="Arial" panose="020B0604020202020204" pitchFamily="34" charset="0"/>
                <a:ea typeface="宋体" panose="02010600030101010101" pitchFamily="2" charset="-122"/>
              </a:defRPr>
            </a:lvl2pPr>
            <a:lvl3pPr marL="1143000" indent="-228600" eaLnBrk="0" hangingPunct="0">
              <a:tabLst>
                <a:tab pos="571500" algn="l"/>
              </a:tabLst>
              <a:defRPr u="sng">
                <a:solidFill>
                  <a:schemeClr val="tx1"/>
                </a:solidFill>
                <a:latin typeface="Arial" panose="020B0604020202020204" pitchFamily="34" charset="0"/>
                <a:ea typeface="宋体" panose="02010600030101010101" pitchFamily="2" charset="-122"/>
              </a:defRPr>
            </a:lvl3pPr>
            <a:lvl4pPr marL="1600200" indent="-228600" eaLnBrk="0" hangingPunct="0">
              <a:tabLst>
                <a:tab pos="571500" algn="l"/>
              </a:tabLst>
              <a:defRPr u="sng">
                <a:solidFill>
                  <a:schemeClr val="tx1"/>
                </a:solidFill>
                <a:latin typeface="Arial" panose="020B0604020202020204" pitchFamily="34" charset="0"/>
                <a:ea typeface="宋体" panose="02010600030101010101" pitchFamily="2" charset="-122"/>
              </a:defRPr>
            </a:lvl4pPr>
            <a:lvl5pPr marL="2057400" indent="-228600" eaLnBrk="0" hangingPunct="0">
              <a:tabLst>
                <a:tab pos="571500" algn="l"/>
              </a:tabLst>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571500" algn="l"/>
              </a:tabLs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571500" algn="l"/>
              </a:tabLs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571500" algn="l"/>
              </a:tabLs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571500" algn="l"/>
              </a:tabLs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ts val="1800"/>
              </a:lnSpc>
              <a:spcBef>
                <a:spcPct val="0"/>
              </a:spcBef>
              <a:spcAft>
                <a:spcPct val="0"/>
              </a:spcAft>
              <a:buClrTx/>
              <a:buSzTx/>
              <a:buFontTx/>
              <a:buNone/>
              <a:tabLst>
                <a:tab pos="571500" algn="l"/>
              </a:tabLst>
              <a:defRPr/>
            </a:pPr>
            <a:r>
              <a:rPr kumimoji="0" lang="zh-CN" altLang="en-US" sz="1800" b="1" i="0" u="none" strike="noStrike" kern="1200" cap="none" spc="0" normalizeH="0" baseline="0" noProof="0" dirty="0">
                <a:ln>
                  <a:noFill/>
                </a:ln>
                <a:solidFill>
                  <a:srgbClr val="C00000"/>
                </a:solidFill>
                <a:effectLst/>
                <a:uLnTx/>
                <a:uFillTx/>
                <a:latin typeface="+mn-lt"/>
                <a:ea typeface="+mn-ea"/>
                <a:cs typeface="+mn-ea"/>
                <a:sym typeface="+mn-lt"/>
              </a:rPr>
              <a:t>目标设定型的要求</a:t>
            </a:r>
            <a:endParaRPr kumimoji="0" lang="zh-CN" altLang="en-US" sz="1800" b="1"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26" name="TextBox 16"/>
          <p:cNvSpPr txBox="1">
            <a:spLocks noChangeArrowheads="1"/>
          </p:cNvSpPr>
          <p:nvPr/>
        </p:nvSpPr>
        <p:spPr bwMode="auto">
          <a:xfrm>
            <a:off x="9391651" y="4756335"/>
            <a:ext cx="2308324" cy="78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tabLst>
                <a:tab pos="571500" algn="l"/>
              </a:tabLst>
              <a:defRPr u="sng">
                <a:solidFill>
                  <a:schemeClr val="tx1"/>
                </a:solidFill>
                <a:latin typeface="Arial" panose="020B0604020202020204" pitchFamily="34" charset="0"/>
                <a:ea typeface="宋体" panose="02010600030101010101" pitchFamily="2" charset="-122"/>
              </a:defRPr>
            </a:lvl1pPr>
            <a:lvl2pPr marL="742950" indent="-285750" eaLnBrk="0" hangingPunct="0">
              <a:tabLst>
                <a:tab pos="571500" algn="l"/>
              </a:tabLst>
              <a:defRPr u="sng">
                <a:solidFill>
                  <a:schemeClr val="tx1"/>
                </a:solidFill>
                <a:latin typeface="Arial" panose="020B0604020202020204" pitchFamily="34" charset="0"/>
                <a:ea typeface="宋体" panose="02010600030101010101" pitchFamily="2" charset="-122"/>
              </a:defRPr>
            </a:lvl2pPr>
            <a:lvl3pPr marL="1143000" indent="-228600" eaLnBrk="0" hangingPunct="0">
              <a:tabLst>
                <a:tab pos="571500" algn="l"/>
              </a:tabLst>
              <a:defRPr u="sng">
                <a:solidFill>
                  <a:schemeClr val="tx1"/>
                </a:solidFill>
                <a:latin typeface="Arial" panose="020B0604020202020204" pitchFamily="34" charset="0"/>
                <a:ea typeface="宋体" panose="02010600030101010101" pitchFamily="2" charset="-122"/>
              </a:defRPr>
            </a:lvl3pPr>
            <a:lvl4pPr marL="1600200" indent="-228600" eaLnBrk="0" hangingPunct="0">
              <a:tabLst>
                <a:tab pos="571500" algn="l"/>
              </a:tabLst>
              <a:defRPr u="sng">
                <a:solidFill>
                  <a:schemeClr val="tx1"/>
                </a:solidFill>
                <a:latin typeface="Arial" panose="020B0604020202020204" pitchFamily="34" charset="0"/>
                <a:ea typeface="宋体" panose="02010600030101010101" pitchFamily="2" charset="-122"/>
              </a:defRPr>
            </a:lvl4pPr>
            <a:lvl5pPr marL="2057400" indent="-228600" eaLnBrk="0" hangingPunct="0">
              <a:tabLst>
                <a:tab pos="571500" algn="l"/>
              </a:tabLst>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571500" algn="l"/>
              </a:tabLs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571500" algn="l"/>
              </a:tabLs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571500" algn="l"/>
              </a:tabLs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571500" algn="l"/>
              </a:tabLs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tab pos="571500" algn="l"/>
              </a:tabLst>
              <a:defRPr/>
            </a:pPr>
            <a:r>
              <a:rPr kumimoji="0" lang="zh-CN" altLang="en-US" sz="1800" b="1" i="0" u="none" strike="noStrike" kern="1200" cap="none" spc="0" normalizeH="0" baseline="0" noProof="0" dirty="0">
                <a:ln>
                  <a:noFill/>
                </a:ln>
                <a:solidFill>
                  <a:srgbClr val="3B3838"/>
                </a:solidFill>
                <a:effectLst/>
                <a:uLnTx/>
                <a:uFillTx/>
                <a:latin typeface="+mn-lt"/>
                <a:ea typeface="+mn-ea"/>
                <a:cs typeface="+mn-ea"/>
                <a:sym typeface="+mn-lt"/>
              </a:rPr>
              <a:t>确定性要求（强制或推</a:t>
            </a:r>
            <a:endParaRPr kumimoji="0" lang="en-US" altLang="zh-CN" sz="1800" b="1" i="0" u="none" strike="noStrike" kern="1200" cap="none" spc="0" normalizeH="0" baseline="0" noProof="0" dirty="0">
              <a:ln>
                <a:noFill/>
              </a:ln>
              <a:solidFill>
                <a:srgbClr val="3B3838"/>
              </a:solidFill>
              <a:effectLst/>
              <a:uLnTx/>
              <a:uFillTx/>
              <a:latin typeface="+mn-lt"/>
              <a:ea typeface="+mn-ea"/>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tabLst>
                <a:tab pos="571500" algn="l"/>
              </a:tabLst>
              <a:defRPr/>
            </a:pPr>
            <a:r>
              <a:rPr kumimoji="0" lang="zh-CN" altLang="en-US" sz="1800" b="1" i="0" u="none" strike="noStrike" kern="1200" cap="none" spc="0" normalizeH="0" baseline="0" noProof="0" dirty="0">
                <a:ln>
                  <a:noFill/>
                </a:ln>
                <a:solidFill>
                  <a:srgbClr val="3B3838"/>
                </a:solidFill>
                <a:effectLst/>
                <a:uLnTx/>
                <a:uFillTx/>
                <a:latin typeface="+mn-lt"/>
                <a:ea typeface="+mn-ea"/>
                <a:cs typeface="+mn-ea"/>
                <a:sym typeface="+mn-lt"/>
              </a:rPr>
              <a:t>荐性要求）</a:t>
            </a:r>
            <a:endParaRPr kumimoji="0" lang="zh-CN" altLang="en-US" sz="1800" b="1" i="0" u="none" strike="noStrike" kern="1200" cap="none" spc="0" normalizeH="0" baseline="0" noProof="0" dirty="0">
              <a:ln>
                <a:noFill/>
              </a:ln>
              <a:solidFill>
                <a:srgbClr val="3B3838"/>
              </a:solidFill>
              <a:effectLst/>
              <a:uLnTx/>
              <a:uFillTx/>
              <a:latin typeface="+mn-lt"/>
              <a:ea typeface="+mn-ea"/>
              <a:cs typeface="+mn-ea"/>
              <a:sym typeface="+mn-lt"/>
            </a:endParaRPr>
          </a:p>
        </p:txBody>
      </p:sp>
      <p:sp>
        <p:nvSpPr>
          <p:cNvPr id="27" name="右大括号 26"/>
          <p:cNvSpPr/>
          <p:nvPr/>
        </p:nvSpPr>
        <p:spPr>
          <a:xfrm>
            <a:off x="8534401" y="4366766"/>
            <a:ext cx="676274" cy="1535453"/>
          </a:xfrm>
          <a:prstGeom prst="rightBrace">
            <a:avLst/>
          </a:prstGeom>
          <a:ln w="952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右大括号 29"/>
          <p:cNvSpPr/>
          <p:nvPr/>
        </p:nvSpPr>
        <p:spPr>
          <a:xfrm flipH="1">
            <a:off x="3033711" y="1671866"/>
            <a:ext cx="676274" cy="4230353"/>
          </a:xfrm>
          <a:prstGeom prst="rightBrace">
            <a:avLst/>
          </a:prstGeom>
          <a:ln w="9525">
            <a:solidFill>
              <a:schemeClr val="tx1">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TextBox 14"/>
          <p:cNvSpPr txBox="1">
            <a:spLocks noChangeArrowheads="1"/>
          </p:cNvSpPr>
          <p:nvPr/>
        </p:nvSpPr>
        <p:spPr bwMode="auto">
          <a:xfrm>
            <a:off x="489608" y="3673168"/>
            <a:ext cx="25425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114300" algn="l"/>
              </a:tabLst>
              <a:defRPr u="sng">
                <a:solidFill>
                  <a:schemeClr val="tx1"/>
                </a:solidFill>
                <a:latin typeface="Arial" panose="020B0604020202020204" pitchFamily="34" charset="0"/>
                <a:ea typeface="宋体" panose="02010600030101010101" pitchFamily="2" charset="-122"/>
              </a:defRPr>
            </a:lvl1pPr>
            <a:lvl2pPr marL="742950" indent="-285750" eaLnBrk="0" hangingPunct="0">
              <a:tabLst>
                <a:tab pos="114300" algn="l"/>
              </a:tabLst>
              <a:defRPr u="sng">
                <a:solidFill>
                  <a:schemeClr val="tx1"/>
                </a:solidFill>
                <a:latin typeface="Arial" panose="020B0604020202020204" pitchFamily="34" charset="0"/>
                <a:ea typeface="宋体" panose="02010600030101010101" pitchFamily="2" charset="-122"/>
              </a:defRPr>
            </a:lvl2pPr>
            <a:lvl3pPr marL="1143000" indent="-228600" eaLnBrk="0" hangingPunct="0">
              <a:tabLst>
                <a:tab pos="114300" algn="l"/>
              </a:tabLst>
              <a:defRPr u="sng">
                <a:solidFill>
                  <a:schemeClr val="tx1"/>
                </a:solidFill>
                <a:latin typeface="Arial" panose="020B0604020202020204" pitchFamily="34" charset="0"/>
                <a:ea typeface="宋体" panose="02010600030101010101" pitchFamily="2" charset="-122"/>
              </a:defRPr>
            </a:lvl3pPr>
            <a:lvl4pPr marL="1600200" indent="-228600" eaLnBrk="0" hangingPunct="0">
              <a:tabLst>
                <a:tab pos="114300" algn="l"/>
              </a:tabLst>
              <a:defRPr u="sng">
                <a:solidFill>
                  <a:schemeClr val="tx1"/>
                </a:solidFill>
                <a:latin typeface="Arial" panose="020B0604020202020204" pitchFamily="34" charset="0"/>
                <a:ea typeface="宋体" panose="02010600030101010101" pitchFamily="2" charset="-122"/>
              </a:defRPr>
            </a:lvl4pPr>
            <a:lvl5pPr marL="2057400" indent="-228600" eaLnBrk="0" hangingPunct="0">
              <a:tabLst>
                <a:tab pos="114300" algn="l"/>
              </a:tabLst>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114300" algn="l"/>
              </a:tabLs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114300" algn="l"/>
              </a:tabLs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114300" algn="l"/>
              </a:tabLs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114300" algn="l"/>
              </a:tabLs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ts val="1800"/>
              </a:lnSpc>
              <a:spcBef>
                <a:spcPct val="0"/>
              </a:spcBef>
              <a:spcAft>
                <a:spcPct val="0"/>
              </a:spcAft>
              <a:buClrTx/>
              <a:buSzTx/>
              <a:buFontTx/>
              <a:buNone/>
              <a:tabLst>
                <a:tab pos="114300" algn="l"/>
              </a:tabLst>
              <a:defRPr/>
            </a:pPr>
            <a:r>
              <a:rPr kumimoji="0" lang="zh-CN" altLang="en-US" sz="1800" b="1" i="0" u="none" strike="noStrike" kern="1200" cap="none" spc="0" normalizeH="0" baseline="0" noProof="0" dirty="0">
                <a:ln>
                  <a:noFill/>
                </a:ln>
                <a:solidFill>
                  <a:srgbClr val="B71C2B"/>
                </a:solidFill>
                <a:effectLst/>
                <a:uLnTx/>
                <a:uFillTx/>
                <a:latin typeface="+mn-lt"/>
                <a:ea typeface="+mn-ea"/>
                <a:cs typeface="+mn-ea"/>
                <a:sym typeface="+mn-lt"/>
              </a:rPr>
              <a:t>确保设备设施的本质安全</a:t>
            </a:r>
            <a:endParaRPr kumimoji="0" lang="zh-CN" altLang="en-US" sz="1800" b="1" i="0" u="none" strike="noStrike" kern="1200" cap="none" spc="0" normalizeH="0" baseline="0" noProof="0" dirty="0">
              <a:ln>
                <a:noFill/>
              </a:ln>
              <a:solidFill>
                <a:srgbClr val="B71C2B"/>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mond 29"/>
          <p:cNvSpPr/>
          <p:nvPr/>
        </p:nvSpPr>
        <p:spPr>
          <a:xfrm>
            <a:off x="5003735" y="4204119"/>
            <a:ext cx="840217" cy="84021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03</a:t>
            </a:r>
            <a:endParaRPr lang="en-US" altLang="zh-CN" sz="2800" dirty="0">
              <a:solidFill>
                <a:schemeClr val="bg1"/>
              </a:solidFill>
              <a:cs typeface="+mn-ea"/>
              <a:sym typeface="+mn-lt"/>
            </a:endParaRPr>
          </a:p>
        </p:txBody>
      </p:sp>
      <p:sp>
        <p:nvSpPr>
          <p:cNvPr id="21" name="TextBox 39"/>
          <p:cNvSpPr txBox="1"/>
          <p:nvPr/>
        </p:nvSpPr>
        <p:spPr>
          <a:xfrm>
            <a:off x="5551856" y="4499898"/>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如何开展设备本质安全管理</a:t>
            </a:r>
            <a:endParaRPr lang="zh-CN" altLang="en-US" sz="2000" b="1" dirty="0">
              <a:solidFill>
                <a:srgbClr val="B71C2B"/>
              </a:solidFill>
              <a:cs typeface="+mn-ea"/>
              <a:sym typeface="+mn-lt"/>
            </a:endParaRPr>
          </a:p>
        </p:txBody>
      </p:sp>
      <p:sp>
        <p:nvSpPr>
          <p:cNvPr id="13" name="Diamond 31"/>
          <p:cNvSpPr/>
          <p:nvPr/>
        </p:nvSpPr>
        <p:spPr>
          <a:xfrm>
            <a:off x="5003735" y="3077938"/>
            <a:ext cx="840217" cy="840217"/>
          </a:xfrm>
          <a:prstGeom prst="diamond">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02</a:t>
            </a:r>
            <a:endParaRPr lang="en-US" altLang="zh-CN" sz="2800" dirty="0">
              <a:solidFill>
                <a:schemeClr val="bg1"/>
              </a:solidFill>
              <a:cs typeface="+mn-ea"/>
              <a:sym typeface="+mn-lt"/>
            </a:endParaRPr>
          </a:p>
        </p:txBody>
      </p:sp>
      <p:sp>
        <p:nvSpPr>
          <p:cNvPr id="19" name="TextBox 37"/>
          <p:cNvSpPr txBox="1"/>
          <p:nvPr/>
        </p:nvSpPr>
        <p:spPr>
          <a:xfrm>
            <a:off x="5551856" y="3429000"/>
            <a:ext cx="3962573" cy="242864"/>
          </a:xfrm>
          <a:prstGeom prst="rect">
            <a:avLst/>
          </a:prstGeom>
          <a:noFill/>
        </p:spPr>
        <p:txBody>
          <a:bodyPr wrap="none" lIns="480000" tIns="0" rIns="0" bIns="0" anchor="b" anchorCtr="0">
            <a:noAutofit/>
          </a:bodyPr>
          <a:lstStyle/>
          <a:p>
            <a:r>
              <a:rPr lang="zh-CN" altLang="en-US" sz="2000" b="1" dirty="0">
                <a:solidFill>
                  <a:srgbClr val="3B3838"/>
                </a:solidFill>
                <a:cs typeface="+mn-ea"/>
                <a:sym typeface="+mn-lt"/>
              </a:rPr>
              <a:t>设备本质安全风险管理</a:t>
            </a:r>
            <a:endParaRPr lang="zh-CN" altLang="en-US" sz="2000" b="1" dirty="0">
              <a:solidFill>
                <a:srgbClr val="3B3838"/>
              </a:solidFill>
              <a:cs typeface="+mn-ea"/>
              <a:sym typeface="+mn-lt"/>
            </a:endParaRPr>
          </a:p>
        </p:txBody>
      </p:sp>
      <p:sp>
        <p:nvSpPr>
          <p:cNvPr id="15" name="Diamond 33"/>
          <p:cNvSpPr/>
          <p:nvPr/>
        </p:nvSpPr>
        <p:spPr>
          <a:xfrm>
            <a:off x="5039883" y="2034307"/>
            <a:ext cx="757667" cy="75766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01</a:t>
            </a:r>
            <a:endParaRPr lang="en-US" altLang="zh-CN" sz="2800" dirty="0">
              <a:solidFill>
                <a:schemeClr val="bg1"/>
              </a:solidFill>
              <a:cs typeface="+mn-ea"/>
              <a:sym typeface="+mn-lt"/>
            </a:endParaRPr>
          </a:p>
        </p:txBody>
      </p:sp>
      <p:sp>
        <p:nvSpPr>
          <p:cNvPr id="17" name="TextBox 35"/>
          <p:cNvSpPr txBox="1"/>
          <p:nvPr/>
        </p:nvSpPr>
        <p:spPr>
          <a:xfrm>
            <a:off x="5580858" y="2338826"/>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设备本质安全管理基本原理</a:t>
            </a:r>
            <a:endParaRPr lang="zh-CN" altLang="en-US" sz="2000" b="1" dirty="0">
              <a:solidFill>
                <a:srgbClr val="B71C2B"/>
              </a:solidFill>
              <a:cs typeface="+mn-ea"/>
              <a:sym typeface="+mn-lt"/>
            </a:endParaRPr>
          </a:p>
        </p:txBody>
      </p:sp>
      <p:sp>
        <p:nvSpPr>
          <p:cNvPr id="34" name="Freeform 7"/>
          <p:cNvSpPr/>
          <p:nvPr/>
        </p:nvSpPr>
        <p:spPr bwMode="auto">
          <a:xfrm>
            <a:off x="1116550" y="-1114361"/>
            <a:ext cx="3145687" cy="3147631"/>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38" name="组合 37"/>
          <p:cNvGrpSpPr/>
          <p:nvPr/>
        </p:nvGrpSpPr>
        <p:grpSpPr>
          <a:xfrm>
            <a:off x="-1401152" y="194273"/>
            <a:ext cx="3944757" cy="3947196"/>
            <a:chOff x="265239" y="1114832"/>
            <a:chExt cx="2796817" cy="2798546"/>
          </a:xfrm>
        </p:grpSpPr>
        <p:sp>
          <p:nvSpPr>
            <p:cNvPr id="39"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1">
              <a:blip r:embed="rId1">
                <a:extLst>
                  <a:ext uri="{28A0092B-C50C-407E-A947-70E740481C1C}">
                    <a14:useLocalDpi xmlns:a14="http://schemas.microsoft.com/office/drawing/2010/main" val="0"/>
                  </a:ext>
                </a:extLst>
              </a:blip>
              <a:srcRect/>
              <a:stretch>
                <a:fillRect l="-12000" r="-30000"/>
              </a:stretch>
            </a:blip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35" name="组合 34"/>
          <p:cNvGrpSpPr/>
          <p:nvPr/>
        </p:nvGrpSpPr>
        <p:grpSpPr>
          <a:xfrm>
            <a:off x="2017685" y="2005478"/>
            <a:ext cx="2182187" cy="2184213"/>
            <a:chOff x="2343540" y="491900"/>
            <a:chExt cx="1636640" cy="1638160"/>
          </a:xfrm>
        </p:grpSpPr>
        <p:sp>
          <p:nvSpPr>
            <p:cNvPr id="36" name="Freeform 3301"/>
            <p:cNvSpPr/>
            <p:nvPr/>
          </p:nvSpPr>
          <p:spPr bwMode="auto">
            <a:xfrm>
              <a:off x="2343540" y="49190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 name="矩形 36"/>
            <p:cNvSpPr/>
            <p:nvPr/>
          </p:nvSpPr>
          <p:spPr>
            <a:xfrm>
              <a:off x="2449948" y="967459"/>
              <a:ext cx="1467561" cy="500090"/>
            </a:xfrm>
            <a:prstGeom prst="rect">
              <a:avLst/>
            </a:prstGeom>
          </p:spPr>
          <p:txBody>
            <a:bodyPr wrap="square">
              <a:spAutoFit/>
            </a:bodyPr>
            <a:lstStyle/>
            <a:p>
              <a:pPr algn="ctr"/>
              <a:r>
                <a:rPr lang="zh-CN" altLang="en-US" sz="2135" b="1" dirty="0">
                  <a:solidFill>
                    <a:schemeClr val="bg1">
                      <a:lumMod val="100000"/>
                    </a:schemeClr>
                  </a:solidFill>
                  <a:cs typeface="+mn-ea"/>
                  <a:sym typeface="+mn-lt"/>
                </a:rPr>
                <a:t>目录</a:t>
              </a:r>
              <a:endParaRPr lang="en-US" altLang="zh-CN" sz="2135" b="1" dirty="0">
                <a:solidFill>
                  <a:schemeClr val="bg1">
                    <a:lumMod val="100000"/>
                  </a:schemeClr>
                </a:solidFill>
                <a:cs typeface="+mn-ea"/>
                <a:sym typeface="+mn-lt"/>
              </a:endParaRPr>
            </a:p>
            <a:p>
              <a:pPr algn="ctr"/>
              <a:r>
                <a:rPr lang="en-US" altLang="zh-CN" sz="1600" b="1" dirty="0">
                  <a:solidFill>
                    <a:schemeClr val="bg1">
                      <a:lumMod val="100000"/>
                    </a:schemeClr>
                  </a:solidFill>
                  <a:cs typeface="+mn-ea"/>
                  <a:sym typeface="+mn-lt"/>
                </a:rPr>
                <a:t>CONTENT</a:t>
              </a:r>
              <a:endParaRPr lang="en-US" altLang="zh-CN" sz="2135" b="1" dirty="0">
                <a:solidFill>
                  <a:schemeClr val="bg1">
                    <a:lumMod val="100000"/>
                  </a:schemeClr>
                </a:solidFill>
                <a:cs typeface="+mn-ea"/>
                <a:sym typeface="+mn-lt"/>
              </a:endParaRPr>
            </a:p>
          </p:txBody>
        </p:sp>
      </p:grpSp>
      <p:sp>
        <p:nvSpPr>
          <p:cNvPr id="42" name="Freeform 7"/>
          <p:cNvSpPr/>
          <p:nvPr/>
        </p:nvSpPr>
        <p:spPr bwMode="auto">
          <a:xfrm>
            <a:off x="636699" y="3630389"/>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 name="Freeform 5"/>
          <p:cNvSpPr/>
          <p:nvPr/>
        </p:nvSpPr>
        <p:spPr bwMode="auto">
          <a:xfrm>
            <a:off x="8112224" y="5231876"/>
            <a:ext cx="3487515" cy="34918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 name="Freeform 3301"/>
          <p:cNvSpPr/>
          <p:nvPr/>
        </p:nvSpPr>
        <p:spPr bwMode="auto">
          <a:xfrm>
            <a:off x="10524216" y="602742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20000">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14:bounceEnd="20000">
                                          <p:cBhvr additive="base">
                                            <p:cTn id="14" dur="5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14:presetBounceEnd="2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20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0-#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21179" y="5314069"/>
            <a:ext cx="4470821" cy="3087862"/>
            <a:chOff x="8793059" y="2348761"/>
            <a:chExt cx="4470821" cy="3087862"/>
          </a:xfrm>
        </p:grpSpPr>
        <p:sp>
          <p:nvSpPr>
            <p:cNvPr id="46" name="Freeform 7"/>
            <p:cNvSpPr/>
            <p:nvPr/>
          </p:nvSpPr>
          <p:spPr bwMode="auto">
            <a:xfrm>
              <a:off x="8793059" y="2348761"/>
              <a:ext cx="3085954" cy="3087862"/>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10595538" y="2557281"/>
              <a:ext cx="2668342" cy="2670821"/>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pSp>
      <p:sp>
        <p:nvSpPr>
          <p:cNvPr id="16" name="文本框 1"/>
          <p:cNvSpPr txBox="1">
            <a:spLocks noChangeArrowheads="1"/>
          </p:cNvSpPr>
          <p:nvPr/>
        </p:nvSpPr>
        <p:spPr bwMode="auto">
          <a:xfrm>
            <a:off x="2502581" y="2310496"/>
            <a:ext cx="9193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6000" b="1" dirty="0">
                <a:solidFill>
                  <a:srgbClr val="B71C2B"/>
                </a:solidFill>
                <a:latin typeface="微软雅黑" panose="020B0503020204020204" pitchFamily="34" charset="-122"/>
                <a:ea typeface="微软雅黑" panose="020B0503020204020204" pitchFamily="34" charset="-122"/>
              </a:rPr>
              <a:t>设备本质安全风险管理</a:t>
            </a:r>
            <a:endParaRPr lang="zh-CN" altLang="en-US" sz="6000" b="1" dirty="0">
              <a:solidFill>
                <a:srgbClr val="B71C2B"/>
              </a:solidFill>
              <a:latin typeface="微软雅黑" panose="020B0503020204020204" pitchFamily="34" charset="-122"/>
              <a:ea typeface="微软雅黑" panose="020B0503020204020204" pitchFamily="34" charset="-122"/>
            </a:endParaRPr>
          </a:p>
        </p:txBody>
      </p:sp>
      <p:grpSp>
        <p:nvGrpSpPr>
          <p:cNvPr id="17" name="组合 16"/>
          <p:cNvGrpSpPr/>
          <p:nvPr/>
        </p:nvGrpSpPr>
        <p:grpSpPr bwMode="auto">
          <a:xfrm>
            <a:off x="921431" y="2241776"/>
            <a:ext cx="1289050" cy="1295400"/>
            <a:chOff x="3439886" y="2047910"/>
            <a:chExt cx="608204" cy="611710"/>
          </a:xfrm>
        </p:grpSpPr>
        <p:sp>
          <p:nvSpPr>
            <p:cNvPr id="25" name="矩形 24"/>
            <p:cNvSpPr/>
            <p:nvPr/>
          </p:nvSpPr>
          <p:spPr>
            <a:xfrm>
              <a:off x="3439886" y="2047910"/>
              <a:ext cx="608204" cy="607962"/>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p>
          </p:txBody>
        </p:sp>
        <p:sp>
          <p:nvSpPr>
            <p:cNvPr id="26" name="直角三角形 25"/>
            <p:cNvSpPr/>
            <p:nvPr/>
          </p:nvSpPr>
          <p:spPr>
            <a:xfrm>
              <a:off x="3439886" y="2051658"/>
              <a:ext cx="608204" cy="607962"/>
            </a:xfrm>
            <a:prstGeom prst="rtTriangl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sp>
        <p:nvSpPr>
          <p:cNvPr id="18" name="文本框 3"/>
          <p:cNvSpPr txBox="1">
            <a:spLocks noChangeArrowheads="1"/>
          </p:cNvSpPr>
          <p:nvPr/>
        </p:nvSpPr>
        <p:spPr bwMode="auto">
          <a:xfrm>
            <a:off x="1213531" y="2329088"/>
            <a:ext cx="70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7200" b="1" dirty="0">
                <a:solidFill>
                  <a:schemeClr val="bg1"/>
                </a:solidFill>
                <a:latin typeface="微软雅黑" panose="020B0503020204020204" pitchFamily="34" charset="-122"/>
                <a:ea typeface="微软雅黑" panose="020B0503020204020204" pitchFamily="34" charset="-122"/>
              </a:rPr>
              <a:t>2</a:t>
            </a:r>
            <a:endParaRPr lang="en-US" altLang="zh-CN" sz="7200"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2212068" y="3513363"/>
            <a:ext cx="8897688" cy="0"/>
          </a:xfrm>
          <a:prstGeom prst="line">
            <a:avLst/>
          </a:prstGeom>
          <a:ln>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文本框 7"/>
          <p:cNvSpPr txBox="1">
            <a:spLocks noChangeArrowheads="1"/>
          </p:cNvSpPr>
          <p:nvPr/>
        </p:nvSpPr>
        <p:spPr bwMode="auto">
          <a:xfrm>
            <a:off x="2502581" y="3922023"/>
            <a:ext cx="3866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设备风险管理介绍</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8"/>
          <p:cNvSpPr txBox="1">
            <a:spLocks noChangeArrowheads="1"/>
          </p:cNvSpPr>
          <p:nvPr/>
        </p:nvSpPr>
        <p:spPr bwMode="auto">
          <a:xfrm>
            <a:off x="2502581" y="4576341"/>
            <a:ext cx="4304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设备风险管理步骤</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9"/>
          <p:cNvSpPr txBox="1">
            <a:spLocks noChangeArrowheads="1"/>
          </p:cNvSpPr>
          <p:nvPr/>
        </p:nvSpPr>
        <p:spPr bwMode="auto">
          <a:xfrm>
            <a:off x="2502581" y="5166758"/>
            <a:ext cx="4619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设备风险管理实施方法及过程</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97331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企业开展设备安全风险管理的工作步骤</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5" name="矩形 14"/>
          <p:cNvSpPr/>
          <p:nvPr/>
        </p:nvSpPr>
        <p:spPr>
          <a:xfrm flipV="1">
            <a:off x="29395" y="3948619"/>
            <a:ext cx="12162605" cy="61894"/>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27" tIns="51413" rIns="102827" bIns="51413" anchor="ctr"/>
          <a:lstStyle/>
          <a:p>
            <a:pPr algn="ctr">
              <a:defRPr/>
            </a:pPr>
            <a:endParaRPr lang="zh-CN" altLang="en-US" sz="1335" dirty="0">
              <a:cs typeface="+mn-ea"/>
              <a:sym typeface="+mn-lt"/>
            </a:endParaRPr>
          </a:p>
        </p:txBody>
      </p:sp>
      <p:sp>
        <p:nvSpPr>
          <p:cNvPr id="16" name="椭圆 15"/>
          <p:cNvSpPr/>
          <p:nvPr/>
        </p:nvSpPr>
        <p:spPr>
          <a:xfrm>
            <a:off x="4296324" y="3615350"/>
            <a:ext cx="691844" cy="691937"/>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17" name="椭圆 16"/>
          <p:cNvSpPr/>
          <p:nvPr/>
        </p:nvSpPr>
        <p:spPr>
          <a:xfrm>
            <a:off x="5770457" y="3615350"/>
            <a:ext cx="691844" cy="691937"/>
          </a:xfrm>
          <a:prstGeom prst="ellipse">
            <a:avLst/>
          </a:prstGeom>
          <a:solidFill>
            <a:srgbClr val="FFFFFF">
              <a:alpha val="60000"/>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18" name="椭圆 17"/>
          <p:cNvSpPr/>
          <p:nvPr/>
        </p:nvSpPr>
        <p:spPr>
          <a:xfrm>
            <a:off x="7243004" y="3615350"/>
            <a:ext cx="691844" cy="691937"/>
          </a:xfrm>
          <a:prstGeom prst="ellipse">
            <a:avLst/>
          </a:prstGeom>
          <a:solidFill>
            <a:srgbClr val="FFFFFF">
              <a:alpha val="60000"/>
            </a:srgbClr>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19" name="椭圆 18"/>
          <p:cNvSpPr/>
          <p:nvPr/>
        </p:nvSpPr>
        <p:spPr>
          <a:xfrm>
            <a:off x="8715549" y="3615350"/>
            <a:ext cx="693430" cy="691937"/>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21" name="椭圆 20"/>
          <p:cNvSpPr/>
          <p:nvPr/>
        </p:nvSpPr>
        <p:spPr>
          <a:xfrm>
            <a:off x="4385188" y="3691525"/>
            <a:ext cx="539511" cy="539584"/>
          </a:xfrm>
          <a:prstGeom prst="ellipse">
            <a:avLst/>
          </a:prstGeom>
          <a:solidFill>
            <a:srgbClr val="B71C2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2</a:t>
            </a:r>
            <a:endParaRPr lang="zh-CN" altLang="en-US" sz="1335" dirty="0">
              <a:cs typeface="+mn-ea"/>
              <a:sym typeface="+mn-lt"/>
            </a:endParaRPr>
          </a:p>
        </p:txBody>
      </p:sp>
      <p:sp>
        <p:nvSpPr>
          <p:cNvPr id="22" name="椭圆 21"/>
          <p:cNvSpPr/>
          <p:nvPr/>
        </p:nvSpPr>
        <p:spPr>
          <a:xfrm>
            <a:off x="5859322" y="3691525"/>
            <a:ext cx="539511" cy="539584"/>
          </a:xfrm>
          <a:prstGeom prst="ellipse">
            <a:avLst/>
          </a:prstGeom>
          <a:solidFill>
            <a:srgbClr val="B71C2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3</a:t>
            </a:r>
            <a:endParaRPr lang="zh-CN" altLang="en-US" sz="1335" dirty="0">
              <a:cs typeface="+mn-ea"/>
              <a:sym typeface="+mn-lt"/>
            </a:endParaRPr>
          </a:p>
        </p:txBody>
      </p:sp>
      <p:sp>
        <p:nvSpPr>
          <p:cNvPr id="28" name="椭圆 27"/>
          <p:cNvSpPr/>
          <p:nvPr/>
        </p:nvSpPr>
        <p:spPr>
          <a:xfrm>
            <a:off x="7330281" y="3691525"/>
            <a:ext cx="539511" cy="539584"/>
          </a:xfrm>
          <a:prstGeom prst="ellipse">
            <a:avLst/>
          </a:prstGeom>
          <a:solidFill>
            <a:srgbClr val="B71C2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4</a:t>
            </a:r>
            <a:endParaRPr lang="zh-CN" altLang="en-US" sz="1335" dirty="0">
              <a:cs typeface="+mn-ea"/>
              <a:sym typeface="+mn-lt"/>
            </a:endParaRPr>
          </a:p>
        </p:txBody>
      </p:sp>
      <p:sp>
        <p:nvSpPr>
          <p:cNvPr id="29" name="椭圆 28"/>
          <p:cNvSpPr/>
          <p:nvPr/>
        </p:nvSpPr>
        <p:spPr>
          <a:xfrm>
            <a:off x="8802827" y="3691525"/>
            <a:ext cx="539511" cy="53958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5</a:t>
            </a:r>
            <a:endParaRPr lang="zh-CN" altLang="en-US" sz="1335" dirty="0">
              <a:cs typeface="+mn-ea"/>
              <a:sym typeface="+mn-lt"/>
            </a:endParaRPr>
          </a:p>
        </p:txBody>
      </p:sp>
      <p:sp>
        <p:nvSpPr>
          <p:cNvPr id="33" name="任意多边形 20"/>
          <p:cNvSpPr/>
          <p:nvPr/>
        </p:nvSpPr>
        <p:spPr>
          <a:xfrm flipH="1" flipV="1">
            <a:off x="4943739" y="4243805"/>
            <a:ext cx="334814"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35" name="任意多边形 22"/>
          <p:cNvSpPr/>
          <p:nvPr/>
        </p:nvSpPr>
        <p:spPr>
          <a:xfrm flipH="1" flipV="1">
            <a:off x="7844408" y="4243805"/>
            <a:ext cx="333226"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37" name="任意多边形 24"/>
          <p:cNvSpPr/>
          <p:nvPr/>
        </p:nvSpPr>
        <p:spPr>
          <a:xfrm>
            <a:off x="5659389" y="2126736"/>
            <a:ext cx="333226"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solidFill>
                <a:srgbClr val="262626"/>
              </a:solidFill>
              <a:cs typeface="+mn-ea"/>
              <a:sym typeface="+mn-lt"/>
            </a:endParaRPr>
          </a:p>
        </p:txBody>
      </p:sp>
      <p:sp>
        <p:nvSpPr>
          <p:cNvPr id="38" name="任意多边形 25"/>
          <p:cNvSpPr/>
          <p:nvPr/>
        </p:nvSpPr>
        <p:spPr>
          <a:xfrm>
            <a:off x="8561638" y="2126736"/>
            <a:ext cx="333226"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solidFill>
                <a:srgbClr val="262626"/>
              </a:solidFill>
              <a:cs typeface="+mn-ea"/>
              <a:sym typeface="+mn-lt"/>
            </a:endParaRPr>
          </a:p>
        </p:txBody>
      </p:sp>
      <p:sp>
        <p:nvSpPr>
          <p:cNvPr id="43" name="椭圆 42"/>
          <p:cNvSpPr/>
          <p:nvPr/>
        </p:nvSpPr>
        <p:spPr>
          <a:xfrm>
            <a:off x="2931905" y="3615350"/>
            <a:ext cx="691844" cy="691937"/>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cs typeface="+mn-ea"/>
              <a:sym typeface="+mn-lt"/>
            </a:endParaRPr>
          </a:p>
        </p:txBody>
      </p:sp>
      <p:sp>
        <p:nvSpPr>
          <p:cNvPr id="44" name="椭圆 43"/>
          <p:cNvSpPr/>
          <p:nvPr/>
        </p:nvSpPr>
        <p:spPr>
          <a:xfrm>
            <a:off x="3020769" y="3691525"/>
            <a:ext cx="539511" cy="539584"/>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r>
              <a:rPr lang="en-US" altLang="zh-CN" sz="1335" dirty="0">
                <a:cs typeface="+mn-ea"/>
                <a:sym typeface="+mn-lt"/>
              </a:rPr>
              <a:t>1</a:t>
            </a:r>
            <a:endParaRPr lang="zh-CN" altLang="en-US" sz="1335" dirty="0">
              <a:cs typeface="+mn-ea"/>
              <a:sym typeface="+mn-lt"/>
            </a:endParaRPr>
          </a:p>
        </p:txBody>
      </p:sp>
      <p:sp>
        <p:nvSpPr>
          <p:cNvPr id="48" name="任意多边形 39"/>
          <p:cNvSpPr/>
          <p:nvPr/>
        </p:nvSpPr>
        <p:spPr>
          <a:xfrm>
            <a:off x="2820834" y="2126736"/>
            <a:ext cx="333226" cy="1450527"/>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69" tIns="60935" rIns="121869" bIns="60935" anchor="ctr"/>
          <a:lstStyle/>
          <a:p>
            <a:pPr algn="ctr">
              <a:defRPr/>
            </a:pPr>
            <a:endParaRPr lang="zh-CN" altLang="en-US" sz="1335" dirty="0">
              <a:solidFill>
                <a:srgbClr val="262626"/>
              </a:solidFill>
              <a:cs typeface="+mn-ea"/>
              <a:sym typeface="+mn-lt"/>
            </a:endParaRPr>
          </a:p>
        </p:txBody>
      </p:sp>
      <p:sp>
        <p:nvSpPr>
          <p:cNvPr id="2" name="矩形 1"/>
          <p:cNvSpPr/>
          <p:nvPr/>
        </p:nvSpPr>
        <p:spPr>
          <a:xfrm>
            <a:off x="2899933" y="2034521"/>
            <a:ext cx="1800494" cy="341632"/>
          </a:xfrm>
          <a:prstGeom prst="rect">
            <a:avLst/>
          </a:prstGeom>
        </p:spPr>
        <p:txBody>
          <a:bodyPr wrap="non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确定范围与边界</a:t>
            </a:r>
            <a:endParaRPr lang="zh-CN" altLang="en-GB" b="1" dirty="0">
              <a:solidFill>
                <a:srgbClr val="B71C2B"/>
              </a:solidFill>
              <a:cs typeface="+mn-ea"/>
              <a:sym typeface="+mn-lt"/>
            </a:endParaRPr>
          </a:p>
        </p:txBody>
      </p:sp>
      <p:sp>
        <p:nvSpPr>
          <p:cNvPr id="50" name="矩形 49"/>
          <p:cNvSpPr/>
          <p:nvPr/>
        </p:nvSpPr>
        <p:spPr>
          <a:xfrm>
            <a:off x="2900240" y="2348706"/>
            <a:ext cx="2613465" cy="977191"/>
          </a:xfrm>
          <a:prstGeom prst="rect">
            <a:avLst/>
          </a:prstGeom>
        </p:spPr>
        <p:txBody>
          <a:bodyPr wrap="square">
            <a:spAutoFit/>
          </a:bodyPr>
          <a:lstStyle/>
          <a:p>
            <a:pPr lvl="0"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明确公司设备安全管理的重点区域，形成设备重点管理清单</a:t>
            </a:r>
            <a:endParaRPr lang="zh-CN" altLang="en-US" sz="1600" dirty="0">
              <a:solidFill>
                <a:schemeClr val="tx1">
                  <a:lumMod val="75000"/>
                  <a:lumOff val="25000"/>
                </a:schemeClr>
              </a:solidFill>
              <a:cs typeface="+mn-ea"/>
              <a:sym typeface="+mn-lt"/>
            </a:endParaRPr>
          </a:p>
        </p:txBody>
      </p:sp>
      <p:sp>
        <p:nvSpPr>
          <p:cNvPr id="51" name="矩形 50"/>
          <p:cNvSpPr/>
          <p:nvPr/>
        </p:nvSpPr>
        <p:spPr>
          <a:xfrm>
            <a:off x="4091627" y="4750357"/>
            <a:ext cx="1217599" cy="341632"/>
          </a:xfrm>
          <a:prstGeom prst="rect">
            <a:avLst/>
          </a:prstGeom>
        </p:spPr>
        <p:txBody>
          <a:bodyPr wrap="squar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危险识别</a:t>
            </a:r>
            <a:endParaRPr lang="zh-CN" altLang="en-GB" b="1" dirty="0">
              <a:solidFill>
                <a:srgbClr val="B71C2B"/>
              </a:solidFill>
              <a:cs typeface="+mn-ea"/>
              <a:sym typeface="+mn-lt"/>
            </a:endParaRPr>
          </a:p>
        </p:txBody>
      </p:sp>
      <p:sp>
        <p:nvSpPr>
          <p:cNvPr id="52" name="矩形 51"/>
          <p:cNvSpPr/>
          <p:nvPr/>
        </p:nvSpPr>
        <p:spPr>
          <a:xfrm>
            <a:off x="2698922" y="5085335"/>
            <a:ext cx="2536697" cy="656911"/>
          </a:xfrm>
          <a:prstGeom prst="rect">
            <a:avLst/>
          </a:prstGeom>
        </p:spPr>
        <p:txBody>
          <a:bodyPr wrap="square">
            <a:spAutoFit/>
          </a:bodyPr>
          <a:lstStyle/>
          <a:p>
            <a:pPr lvl="0" algn="r"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对清单中的设备存在的危险进行系统识别</a:t>
            </a:r>
            <a:endParaRPr lang="zh-CN" altLang="en-US" sz="1600" dirty="0">
              <a:solidFill>
                <a:schemeClr val="tx1">
                  <a:lumMod val="75000"/>
                  <a:lumOff val="25000"/>
                </a:schemeClr>
              </a:solidFill>
              <a:cs typeface="+mn-ea"/>
              <a:sym typeface="+mn-lt"/>
            </a:endParaRPr>
          </a:p>
        </p:txBody>
      </p:sp>
      <p:sp>
        <p:nvSpPr>
          <p:cNvPr id="53" name="矩形 52"/>
          <p:cNvSpPr/>
          <p:nvPr/>
        </p:nvSpPr>
        <p:spPr>
          <a:xfrm>
            <a:off x="5778457" y="2034521"/>
            <a:ext cx="1104393" cy="341632"/>
          </a:xfrm>
          <a:prstGeom prst="rect">
            <a:avLst/>
          </a:prstGeom>
        </p:spPr>
        <p:txBody>
          <a:bodyPr wrap="squar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风险评估</a:t>
            </a:r>
            <a:endParaRPr lang="zh-CN" altLang="en-US" b="1" dirty="0">
              <a:solidFill>
                <a:srgbClr val="B71C2B"/>
              </a:solidFill>
              <a:cs typeface="+mn-ea"/>
              <a:sym typeface="+mn-lt"/>
            </a:endParaRPr>
          </a:p>
        </p:txBody>
      </p:sp>
      <p:sp>
        <p:nvSpPr>
          <p:cNvPr id="54" name="矩形 53"/>
          <p:cNvSpPr/>
          <p:nvPr/>
        </p:nvSpPr>
        <p:spPr>
          <a:xfrm>
            <a:off x="5749115" y="2348706"/>
            <a:ext cx="2613465" cy="977191"/>
          </a:xfrm>
          <a:prstGeom prst="rect">
            <a:avLst/>
          </a:prstGeom>
        </p:spPr>
        <p:txBody>
          <a:bodyPr wrap="square">
            <a:spAutoFit/>
          </a:bodyPr>
          <a:lstStyle/>
          <a:p>
            <a:pPr lvl="0"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运用系统的风险评估工具，对设备的风险程度进行评价</a:t>
            </a:r>
            <a:endParaRPr lang="zh-CN" altLang="en-US" sz="1600" dirty="0">
              <a:solidFill>
                <a:schemeClr val="tx1">
                  <a:lumMod val="75000"/>
                  <a:lumOff val="25000"/>
                </a:schemeClr>
              </a:solidFill>
              <a:cs typeface="+mn-ea"/>
              <a:sym typeface="+mn-lt"/>
            </a:endParaRPr>
          </a:p>
        </p:txBody>
      </p:sp>
      <p:sp>
        <p:nvSpPr>
          <p:cNvPr id="55" name="矩形 54"/>
          <p:cNvSpPr/>
          <p:nvPr/>
        </p:nvSpPr>
        <p:spPr>
          <a:xfrm>
            <a:off x="8591652" y="2002260"/>
            <a:ext cx="1967146" cy="341632"/>
          </a:xfrm>
          <a:prstGeom prst="rect">
            <a:avLst/>
          </a:prstGeom>
        </p:spPr>
        <p:txBody>
          <a:bodyPr wrap="squar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实施与效果评估</a:t>
            </a:r>
            <a:endParaRPr lang="zh-CN" altLang="en-US" b="1" dirty="0">
              <a:solidFill>
                <a:srgbClr val="B71C2B"/>
              </a:solidFill>
              <a:cs typeface="+mn-ea"/>
              <a:sym typeface="+mn-lt"/>
            </a:endParaRPr>
          </a:p>
        </p:txBody>
      </p:sp>
      <p:sp>
        <p:nvSpPr>
          <p:cNvPr id="56" name="矩形 55"/>
          <p:cNvSpPr/>
          <p:nvPr/>
        </p:nvSpPr>
        <p:spPr>
          <a:xfrm>
            <a:off x="8706689" y="2317956"/>
            <a:ext cx="2613465" cy="977191"/>
          </a:xfrm>
          <a:prstGeom prst="rect">
            <a:avLst/>
          </a:prstGeom>
        </p:spPr>
        <p:txBody>
          <a:bodyPr wrap="square">
            <a:spAutoFit/>
          </a:bodyPr>
          <a:lstStyle/>
          <a:p>
            <a:pPr lvl="0"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实施拟定的控制措施，并对效果进行再评估，确认残留风险是否可以接收。</a:t>
            </a:r>
            <a:endParaRPr lang="zh-CN" altLang="en-US" sz="1600" dirty="0">
              <a:solidFill>
                <a:schemeClr val="tx1">
                  <a:lumMod val="75000"/>
                  <a:lumOff val="25000"/>
                </a:schemeClr>
              </a:solidFill>
              <a:cs typeface="+mn-ea"/>
              <a:sym typeface="+mn-lt"/>
            </a:endParaRPr>
          </a:p>
        </p:txBody>
      </p:sp>
      <p:sp>
        <p:nvSpPr>
          <p:cNvPr id="57" name="矩形 56"/>
          <p:cNvSpPr/>
          <p:nvPr/>
        </p:nvSpPr>
        <p:spPr>
          <a:xfrm>
            <a:off x="6161339" y="4771893"/>
            <a:ext cx="2108822" cy="341632"/>
          </a:xfrm>
          <a:prstGeom prst="rect">
            <a:avLst/>
          </a:prstGeom>
        </p:spPr>
        <p:txBody>
          <a:bodyPr wrap="square">
            <a:spAutoFit/>
          </a:bodyPr>
          <a:lstStyle/>
          <a:p>
            <a:pPr lvl="0" algn="ctr" defTabSz="1106170" eaLnBrk="0" fontAlgn="base" hangingPunct="0">
              <a:lnSpc>
                <a:spcPct val="90000"/>
              </a:lnSpc>
              <a:spcBef>
                <a:spcPct val="0"/>
              </a:spcBef>
              <a:spcAft>
                <a:spcPct val="0"/>
              </a:spcAft>
              <a:defRPr/>
            </a:pPr>
            <a:r>
              <a:rPr lang="zh-CN" altLang="en-US" b="1" dirty="0">
                <a:solidFill>
                  <a:srgbClr val="B71C2B"/>
                </a:solidFill>
                <a:cs typeface="+mn-ea"/>
                <a:sym typeface="+mn-lt"/>
              </a:rPr>
              <a:t>确定风险控制措施</a:t>
            </a:r>
            <a:endParaRPr lang="zh-CN" altLang="en-GB" b="1" dirty="0">
              <a:solidFill>
                <a:srgbClr val="B71C2B"/>
              </a:solidFill>
              <a:cs typeface="+mn-ea"/>
              <a:sym typeface="+mn-lt"/>
            </a:endParaRPr>
          </a:p>
        </p:txBody>
      </p:sp>
      <p:sp>
        <p:nvSpPr>
          <p:cNvPr id="58" name="矩形 57"/>
          <p:cNvSpPr/>
          <p:nvPr/>
        </p:nvSpPr>
        <p:spPr>
          <a:xfrm>
            <a:off x="5659856" y="5106871"/>
            <a:ext cx="2536697" cy="656911"/>
          </a:xfrm>
          <a:prstGeom prst="rect">
            <a:avLst/>
          </a:prstGeom>
        </p:spPr>
        <p:txBody>
          <a:bodyPr wrap="square">
            <a:spAutoFit/>
          </a:bodyPr>
          <a:lstStyle/>
          <a:p>
            <a:pPr lvl="0" algn="r" defTabSz="1106170" eaLnBrk="0" fontAlgn="base" hangingPunct="0">
              <a:lnSpc>
                <a:spcPts val="2300"/>
              </a:lnSpc>
              <a:spcBef>
                <a:spcPct val="0"/>
              </a:spcBef>
              <a:spcAft>
                <a:spcPct val="0"/>
              </a:spcAft>
              <a:defRPr/>
            </a:pPr>
            <a:r>
              <a:rPr lang="zh-CN" altLang="en-US" sz="1600" dirty="0">
                <a:solidFill>
                  <a:schemeClr val="tx1">
                    <a:lumMod val="75000"/>
                    <a:lumOff val="25000"/>
                  </a:schemeClr>
                </a:solidFill>
                <a:cs typeface="+mn-ea"/>
                <a:sym typeface="+mn-lt"/>
              </a:rPr>
              <a:t>根据风险评估的解决，确定应该采取的控制措施</a:t>
            </a:r>
            <a:endParaRPr lang="zh-CN" altLang="en-US" sz="1600" dirty="0">
              <a:solidFill>
                <a:schemeClr val="tx1">
                  <a:lumMod val="75000"/>
                  <a:lumOff val="25000"/>
                </a:schemeClr>
              </a:solidFill>
              <a:cs typeface="+mn-ea"/>
              <a:sym typeface="+mn-lt"/>
            </a:endParaRPr>
          </a:p>
        </p:txBody>
      </p:sp>
      <p:sp>
        <p:nvSpPr>
          <p:cNvPr id="3" name="矩形: 圆角 2"/>
          <p:cNvSpPr/>
          <p:nvPr/>
        </p:nvSpPr>
        <p:spPr>
          <a:xfrm>
            <a:off x="484595" y="3733822"/>
            <a:ext cx="1435100" cy="497287"/>
          </a:xfrm>
          <a:prstGeom prst="round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矩形 58"/>
          <p:cNvSpPr/>
          <p:nvPr/>
        </p:nvSpPr>
        <p:spPr>
          <a:xfrm>
            <a:off x="814859" y="3808750"/>
            <a:ext cx="774571" cy="341632"/>
          </a:xfrm>
          <a:prstGeom prst="rect">
            <a:avLst/>
          </a:prstGeom>
        </p:spPr>
        <p:txBody>
          <a:bodyPr wrap="none">
            <a:spAutoFit/>
          </a:bodyPr>
          <a:lstStyle/>
          <a:p>
            <a:pPr lvl="0" algn="ctr" defTabSz="1106170" eaLnBrk="0" fontAlgn="base" hangingPunct="0">
              <a:lnSpc>
                <a:spcPct val="90000"/>
              </a:lnSpc>
              <a:spcBef>
                <a:spcPct val="0"/>
              </a:spcBef>
              <a:spcAft>
                <a:spcPct val="0"/>
              </a:spcAft>
              <a:defRPr/>
            </a:pPr>
            <a:r>
              <a:rPr lang="zh-CN" altLang="en-US" b="1" dirty="0">
                <a:solidFill>
                  <a:schemeClr val="bg1"/>
                </a:solidFill>
                <a:cs typeface="+mn-ea"/>
                <a:sym typeface="+mn-lt"/>
              </a:rPr>
              <a:t>启  动</a:t>
            </a:r>
            <a:endParaRPr lang="zh-CN" altLang="en-US" b="1" dirty="0">
              <a:solidFill>
                <a:schemeClr val="bg1"/>
              </a:solidFill>
              <a:cs typeface="+mn-ea"/>
              <a:sym typeface="+mn-lt"/>
            </a:endParaRPr>
          </a:p>
        </p:txBody>
      </p:sp>
      <p:sp>
        <p:nvSpPr>
          <p:cNvPr id="60" name="矩形: 圆角 59"/>
          <p:cNvSpPr/>
          <p:nvPr/>
        </p:nvSpPr>
        <p:spPr>
          <a:xfrm>
            <a:off x="10301695" y="3694472"/>
            <a:ext cx="1435100" cy="497287"/>
          </a:xfrm>
          <a:prstGeom prst="round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1" name="矩形 60"/>
          <p:cNvSpPr/>
          <p:nvPr/>
        </p:nvSpPr>
        <p:spPr>
          <a:xfrm>
            <a:off x="10465247" y="3769400"/>
            <a:ext cx="1107996" cy="341632"/>
          </a:xfrm>
          <a:prstGeom prst="rect">
            <a:avLst/>
          </a:prstGeom>
        </p:spPr>
        <p:txBody>
          <a:bodyPr wrap="none">
            <a:spAutoFit/>
          </a:bodyPr>
          <a:lstStyle/>
          <a:p>
            <a:pPr lvl="0" algn="ctr" defTabSz="1106170" eaLnBrk="0" fontAlgn="base" hangingPunct="0">
              <a:lnSpc>
                <a:spcPct val="90000"/>
              </a:lnSpc>
              <a:spcBef>
                <a:spcPct val="0"/>
              </a:spcBef>
              <a:spcAft>
                <a:spcPct val="0"/>
              </a:spcAft>
              <a:defRPr/>
            </a:pPr>
            <a:r>
              <a:rPr lang="zh-CN" altLang="en-US" b="1" dirty="0">
                <a:solidFill>
                  <a:schemeClr val="bg1"/>
                </a:solidFill>
                <a:cs typeface="+mn-ea"/>
                <a:sym typeface="+mn-lt"/>
              </a:rPr>
              <a:t>动态优化</a:t>
            </a:r>
            <a:endParaRPr lang="zh-CN" altLang="en-US"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4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6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par>
                                <p:cTn id="40" presetID="23" presetClass="entr" presetSubtype="288" fill="hold" grpId="0" nodeType="withEffect">
                                  <p:stCondLst>
                                    <p:cond delay="8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strVal val="4/3*#ppt_w"/>
                                          </p:val>
                                        </p:tav>
                                        <p:tav tm="100000">
                                          <p:val>
                                            <p:strVal val="#ppt_w"/>
                                          </p:val>
                                        </p:tav>
                                      </p:tavLst>
                                    </p:anim>
                                    <p:anim calcmode="lin" valueType="num">
                                      <p:cBhvr>
                                        <p:cTn id="43" dur="500" fill="hold"/>
                                        <p:tgtEl>
                                          <p:spTgt spid="44"/>
                                        </p:tgtEl>
                                        <p:attrNameLst>
                                          <p:attrName>ppt_h</p:attrName>
                                        </p:attrNameLst>
                                      </p:cBhvr>
                                      <p:tavLst>
                                        <p:tav tm="0">
                                          <p:val>
                                            <p:strVal val="4/3*#ppt_h"/>
                                          </p:val>
                                        </p:tav>
                                        <p:tav tm="100000">
                                          <p:val>
                                            <p:strVal val="#ppt_h"/>
                                          </p:val>
                                        </p:tav>
                                      </p:tavLst>
                                    </p:anim>
                                  </p:childTnLst>
                                </p:cTn>
                              </p:par>
                            </p:childTnLst>
                          </p:cTn>
                        </p:par>
                        <p:par>
                          <p:cTn id="44" fill="hold">
                            <p:stCondLst>
                              <p:cond delay="1500"/>
                            </p:stCondLst>
                            <p:childTnLst>
                              <p:par>
                                <p:cTn id="45" presetID="23" presetClass="entr" presetSubtype="28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strVal val="4/3*#ppt_w"/>
                                          </p:val>
                                        </p:tav>
                                        <p:tav tm="100000">
                                          <p:val>
                                            <p:strVal val="#ppt_w"/>
                                          </p:val>
                                        </p:tav>
                                      </p:tavLst>
                                    </p:anim>
                                    <p:anim calcmode="lin" valueType="num">
                                      <p:cBhvr>
                                        <p:cTn id="48" dur="500" fill="hold"/>
                                        <p:tgtEl>
                                          <p:spTgt spid="21"/>
                                        </p:tgtEl>
                                        <p:attrNameLst>
                                          <p:attrName>ppt_h</p:attrName>
                                        </p:attrNameLst>
                                      </p:cBhvr>
                                      <p:tavLst>
                                        <p:tav tm="0">
                                          <p:val>
                                            <p:strVal val="4/3*#ppt_h"/>
                                          </p:val>
                                        </p:tav>
                                        <p:tav tm="100000">
                                          <p:val>
                                            <p:strVal val="#ppt_h"/>
                                          </p:val>
                                        </p:tav>
                                      </p:tavLst>
                                    </p:anim>
                                  </p:childTnLst>
                                </p:cTn>
                              </p:par>
                              <p:par>
                                <p:cTn id="49" presetID="23" presetClass="entr" presetSubtype="288" fill="hold" grpId="0" nodeType="withEffect">
                                  <p:stCondLst>
                                    <p:cond delay="2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strVal val="4/3*#ppt_w"/>
                                          </p:val>
                                        </p:tav>
                                        <p:tav tm="100000">
                                          <p:val>
                                            <p:strVal val="#ppt_w"/>
                                          </p:val>
                                        </p:tav>
                                      </p:tavLst>
                                    </p:anim>
                                    <p:anim calcmode="lin" valueType="num">
                                      <p:cBhvr>
                                        <p:cTn id="52" dur="500" fill="hold"/>
                                        <p:tgtEl>
                                          <p:spTgt spid="22"/>
                                        </p:tgtEl>
                                        <p:attrNameLst>
                                          <p:attrName>ppt_h</p:attrName>
                                        </p:attrNameLst>
                                      </p:cBhvr>
                                      <p:tavLst>
                                        <p:tav tm="0">
                                          <p:val>
                                            <p:strVal val="4/3*#ppt_h"/>
                                          </p:val>
                                        </p:tav>
                                        <p:tav tm="100000">
                                          <p:val>
                                            <p:strVal val="#ppt_h"/>
                                          </p:val>
                                        </p:tav>
                                      </p:tavLst>
                                    </p:anim>
                                  </p:childTnLst>
                                </p:cTn>
                              </p:par>
                              <p:par>
                                <p:cTn id="53" presetID="23" presetClass="entr" presetSubtype="288" fill="hold" grpId="0" nodeType="withEffect">
                                  <p:stCondLst>
                                    <p:cond delay="40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3*#ppt_w"/>
                                          </p:val>
                                        </p:tav>
                                        <p:tav tm="100000">
                                          <p:val>
                                            <p:strVal val="#ppt_w"/>
                                          </p:val>
                                        </p:tav>
                                      </p:tavLst>
                                    </p:anim>
                                    <p:anim calcmode="lin" valueType="num">
                                      <p:cBhvr>
                                        <p:cTn id="56" dur="500" fill="hold"/>
                                        <p:tgtEl>
                                          <p:spTgt spid="28"/>
                                        </p:tgtEl>
                                        <p:attrNameLst>
                                          <p:attrName>ppt_h</p:attrName>
                                        </p:attrNameLst>
                                      </p:cBhvr>
                                      <p:tavLst>
                                        <p:tav tm="0">
                                          <p:val>
                                            <p:strVal val="4/3*#ppt_h"/>
                                          </p:val>
                                        </p:tav>
                                        <p:tav tm="100000">
                                          <p:val>
                                            <p:strVal val="#ppt_h"/>
                                          </p:val>
                                        </p:tav>
                                      </p:tavLst>
                                    </p:anim>
                                  </p:childTnLst>
                                </p:cTn>
                              </p:par>
                              <p:par>
                                <p:cTn id="57" presetID="23" presetClass="entr" presetSubtype="288" fill="hold" grpId="0" nodeType="withEffect">
                                  <p:stCondLst>
                                    <p:cond delay="60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strVal val="4/3*#ppt_w"/>
                                          </p:val>
                                        </p:tav>
                                        <p:tav tm="100000">
                                          <p:val>
                                            <p:strVal val="#ppt_w"/>
                                          </p:val>
                                        </p:tav>
                                      </p:tavLst>
                                    </p:anim>
                                    <p:anim calcmode="lin" valueType="num">
                                      <p:cBhvr>
                                        <p:cTn id="60" dur="500" fill="hold"/>
                                        <p:tgtEl>
                                          <p:spTgt spid="29"/>
                                        </p:tgtEl>
                                        <p:attrNameLst>
                                          <p:attrName>ppt_h</p:attrName>
                                        </p:attrNameLst>
                                      </p:cBhvr>
                                      <p:tavLst>
                                        <p:tav tm="0">
                                          <p:val>
                                            <p:strVal val="4/3*#ppt_h"/>
                                          </p:val>
                                        </p:tav>
                                        <p:tav tm="100000">
                                          <p:val>
                                            <p:strVal val="#ppt_h"/>
                                          </p:val>
                                        </p:tav>
                                      </p:tavLst>
                                    </p:anim>
                                  </p:childTnLst>
                                </p:cTn>
                              </p:par>
                              <p:par>
                                <p:cTn id="61" presetID="22" presetClass="entr" presetSubtype="4" fill="hold" grpId="0" nodeType="withEffect">
                                  <p:stCondLst>
                                    <p:cond delay="800"/>
                                  </p:stCondLst>
                                  <p:childTnLst>
                                    <p:set>
                                      <p:cBhvr>
                                        <p:cTn id="62" dur="1" fill="hold">
                                          <p:stCondLst>
                                            <p:cond delay="0"/>
                                          </p:stCondLst>
                                        </p:cTn>
                                        <p:tgtEl>
                                          <p:spTgt spid="48"/>
                                        </p:tgtEl>
                                        <p:attrNameLst>
                                          <p:attrName>style.visibility</p:attrName>
                                        </p:attrNameLst>
                                      </p:cBhvr>
                                      <p:to>
                                        <p:strVal val="visible"/>
                                      </p:to>
                                    </p:set>
                                    <p:animEffect transition="in" filter="wipe(down)">
                                      <p:cBhvr>
                                        <p:cTn id="63" dur="500"/>
                                        <p:tgtEl>
                                          <p:spTgt spid="48"/>
                                        </p:tgtEl>
                                      </p:cBhvr>
                                    </p:animEffect>
                                  </p:childTnLst>
                                </p:cTn>
                              </p:par>
                            </p:childTnLst>
                          </p:cTn>
                        </p:par>
                        <p:par>
                          <p:cTn id="64" fill="hold">
                            <p:stCondLst>
                              <p:cond delay="20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500"/>
                                        <p:tgtEl>
                                          <p:spTgt spid="3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down)">
                                      <p:cBhvr>
                                        <p:cTn id="7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15" grpId="0" animBg="1"/>
      <p:bldP spid="16" grpId="0" animBg="1"/>
      <p:bldP spid="17" grpId="0" animBg="1"/>
      <p:bldP spid="18" grpId="0" animBg="1"/>
      <p:bldP spid="19" grpId="0" animBg="1"/>
      <p:bldP spid="21" grpId="0" animBg="1"/>
      <p:bldP spid="22" grpId="0" animBg="1"/>
      <p:bldP spid="28" grpId="0" animBg="1"/>
      <p:bldP spid="29" grpId="0" animBg="1"/>
      <p:bldP spid="33" grpId="0" animBg="1"/>
      <p:bldP spid="35" grpId="0" animBg="1"/>
      <p:bldP spid="37" grpId="0" animBg="1"/>
      <p:bldP spid="38" grpId="0" animBg="1"/>
      <p:bldP spid="43" grpId="0" animBg="1"/>
      <p:bldP spid="44"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97331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1</a:t>
            </a:r>
            <a:r>
              <a:rPr lang="zh-CN" altLang="en-US" sz="2400" b="1" u="none" dirty="0">
                <a:solidFill>
                  <a:schemeClr val="tx1">
                    <a:lumMod val="75000"/>
                    <a:lumOff val="25000"/>
                  </a:schemeClr>
                </a:solidFill>
                <a:latin typeface="+mn-lt"/>
                <a:ea typeface="+mn-ea"/>
                <a:cs typeface="+mn-ea"/>
                <a:sym typeface="+mn-lt"/>
              </a:rPr>
              <a:t>：确定范围及边界</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4" name="表格 3"/>
          <p:cNvGraphicFramePr>
            <a:graphicFrameLocks noGrp="1"/>
          </p:cNvGraphicFramePr>
          <p:nvPr/>
        </p:nvGraphicFramePr>
        <p:xfrm>
          <a:off x="1443718" y="1664908"/>
          <a:ext cx="9967232" cy="4785729"/>
        </p:xfrm>
        <a:graphic>
          <a:graphicData uri="http://schemas.openxmlformats.org/drawingml/2006/table">
            <a:tbl>
              <a:tblPr>
                <a:tableStyleId>{BC89EF96-8CEA-46FF-86C4-4CE0E7609802}</a:tableStyleId>
              </a:tblPr>
              <a:tblGrid>
                <a:gridCol w="1401082"/>
                <a:gridCol w="2157478"/>
                <a:gridCol w="1360969"/>
                <a:gridCol w="1360969"/>
                <a:gridCol w="1225804"/>
                <a:gridCol w="1230465"/>
                <a:gridCol w="1230465"/>
              </a:tblGrid>
              <a:tr h="648343">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600" b="1"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sym typeface="+mn-lt"/>
                        </a:rPr>
                        <a:t>设备类型</a:t>
                      </a:r>
                      <a:endParaRPr kumimoji="0" lang="zh-CN" sz="14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grid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sym typeface="+mn-lt"/>
                        </a:rPr>
                        <a:t>设备危害控制</a:t>
                      </a:r>
                      <a:endParaRPr kumimoji="0" lang="zh-CN"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hMerge="1">
                  <a:tcPr/>
                </a:tc>
                <a:tc hMerge="1">
                  <a:tcPr/>
                </a:tc>
                <a:tc grid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sym typeface="+mn-lt"/>
                        </a:rPr>
                        <a:t>参考信息</a:t>
                      </a:r>
                      <a:endParaRPr kumimoji="0" lang="zh-CN"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hMerge="1">
                  <a:tcPr/>
                </a:tc>
                <a:tc hMerge="1">
                  <a:tcPr/>
                </a:tc>
              </a:tr>
              <a:tr h="494268">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sym typeface="+mn-lt"/>
                        </a:rPr>
                        <a:t>运行点</a:t>
                      </a:r>
                      <a:endParaRPr kumimoji="0" lang="zh-CN"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sym typeface="+mn-lt"/>
                        </a:rPr>
                        <a:t>动力结构</a:t>
                      </a:r>
                      <a:endParaRPr kumimoji="0" lang="zh-CN"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sym typeface="+mn-lt"/>
                        </a:rPr>
                        <a:t>其它</a:t>
                      </a:r>
                      <a:endParaRPr kumimoji="0" lang="zh-CN" sz="1200" b="1" i="0" u="none" strike="noStrike" cap="none" normalizeH="0" baseline="0">
                        <a:ln>
                          <a:noFill/>
                        </a:ln>
                        <a:solidFill>
                          <a:srgbClr val="C00000"/>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a:ln>
                            <a:noFill/>
                          </a:ln>
                          <a:solidFill>
                            <a:srgbClr val="C00000"/>
                          </a:solidFill>
                          <a:effectLst/>
                          <a:latin typeface="微软雅黑" panose="020B0503020204020204" pitchFamily="34" charset="-122"/>
                          <a:ea typeface="微软雅黑" panose="020B0503020204020204" pitchFamily="34" charset="-122"/>
                          <a:sym typeface="+mn-lt"/>
                        </a:rPr>
                        <a:t>通用</a:t>
                      </a:r>
                      <a:endParaRPr kumimoji="0" lang="zh-CN" sz="1200" b="1" i="0" u="none" strike="noStrike" cap="none" normalizeH="0" baseline="0">
                        <a:ln>
                          <a:noFill/>
                        </a:ln>
                        <a:solidFill>
                          <a:srgbClr val="C00000"/>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sym typeface="+mn-lt"/>
                        </a:rPr>
                        <a:t>检查</a:t>
                      </a:r>
                      <a:endParaRPr kumimoji="0" lang="zh-CN"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sym typeface="+mn-lt"/>
                        </a:rPr>
                        <a:t>培训</a:t>
                      </a:r>
                      <a:r>
                        <a:rPr kumimoji="0" lang="en-US" altLang="zh-CN" sz="1400" b="1"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sym typeface="+mn-lt"/>
                        </a:rPr>
                        <a:t>/</a:t>
                      </a:r>
                      <a:r>
                        <a:rPr kumimoji="0" lang="zh-CN" sz="1400" b="1"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sym typeface="+mn-lt"/>
                        </a:rPr>
                        <a:t>评估</a:t>
                      </a:r>
                      <a:endParaRPr kumimoji="0" lang="zh-CN" sz="12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r>
              <a:tr h="110487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600" u="none" strike="noStrike" cap="none" normalizeH="0" baseline="0" dirty="0">
                          <a:ln>
                            <a:noFill/>
                          </a:ln>
                          <a:effectLst/>
                          <a:latin typeface="微软雅黑" panose="020B0503020204020204" pitchFamily="34" charset="-122"/>
                          <a:ea typeface="微软雅黑" panose="020B0503020204020204" pitchFamily="34" charset="-122"/>
                          <a:sym typeface="+mn-lt"/>
                        </a:rPr>
                        <a:t>通用设备</a:t>
                      </a:r>
                      <a:endPar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所有运行的危险点必须加装防护</a:t>
                      </a:r>
                      <a:endParaRPr kumimoji="0" 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所有的暴露的动力结构必须加装防护</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锋利边缘，高压，高温，高速运行的条边，激光，震动，噪音等</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通用设备防护信息</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设备防护评估</a:t>
                      </a:r>
                      <a:br>
                        <a:rPr kumimoji="0" lang="zh-CN" altLang="en-US" sz="1400" u="none" strike="noStrike" cap="none" normalizeH="0" baseline="0">
                          <a:ln>
                            <a:noFill/>
                          </a:ln>
                          <a:effectLst/>
                          <a:latin typeface="微软雅黑" panose="020B0503020204020204" pitchFamily="34" charset="-122"/>
                          <a:ea typeface="微软雅黑" panose="020B0503020204020204" pitchFamily="34" charset="-122"/>
                          <a:sym typeface="+mn-lt"/>
                        </a:rPr>
                      </a:b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独立的评估表</a:t>
                      </a:r>
                      <a:endParaRPr kumimoji="0" 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设备防护培训</a:t>
                      </a:r>
                      <a:r>
                        <a:rPr kumimoji="0" lang="en-US" altLang="zh-CN" sz="1400" u="none" strike="noStrike" cap="none" normalizeH="0" baseline="0">
                          <a:ln>
                            <a:noFill/>
                          </a:ln>
                          <a:effectLst/>
                          <a:latin typeface="微软雅黑" panose="020B0503020204020204" pitchFamily="34" charset="-122"/>
                          <a:ea typeface="微软雅黑" panose="020B0503020204020204" pitchFamily="34" charset="-122"/>
                          <a:sym typeface="+mn-lt"/>
                        </a:rPr>
                        <a:t>PPT</a:t>
                      </a:r>
                      <a:br>
                        <a:rPr kumimoji="0" lang="en-US" altLang="zh-CN" sz="1400" u="none" strike="noStrike" cap="none" normalizeH="0" baseline="0">
                          <a:ln>
                            <a:noFill/>
                          </a:ln>
                          <a:effectLst/>
                          <a:latin typeface="微软雅黑" panose="020B0503020204020204" pitchFamily="34" charset="-122"/>
                          <a:ea typeface="微软雅黑" panose="020B0503020204020204" pitchFamily="34" charset="-122"/>
                          <a:sym typeface="+mn-lt"/>
                        </a:rPr>
                      </a:b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独立的评估表</a:t>
                      </a:r>
                      <a:endParaRPr kumimoji="0" 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r>
              <a:tr h="1195071">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600" u="none" strike="noStrike" cap="none" normalizeH="0" baseline="0" dirty="0">
                          <a:ln>
                            <a:noFill/>
                          </a:ln>
                          <a:effectLst/>
                          <a:latin typeface="微软雅黑" panose="020B0503020204020204" pitchFamily="34" charset="-122"/>
                          <a:ea typeface="微软雅黑" panose="020B0503020204020204" pitchFamily="34" charset="-122"/>
                          <a:sym typeface="+mn-lt"/>
                        </a:rPr>
                        <a:t>钻床</a:t>
                      </a:r>
                      <a:endPar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钻床：</a:t>
                      </a:r>
                      <a:br>
                        <a:rPr kumimoji="0" lang="zh-CN" altLang="en-US" sz="1400" u="none" strike="noStrike" cap="none" normalizeH="0" baseline="0" dirty="0">
                          <a:ln>
                            <a:noFill/>
                          </a:ln>
                          <a:effectLst/>
                          <a:latin typeface="微软雅黑" panose="020B0503020204020204" pitchFamily="34" charset="-122"/>
                          <a:ea typeface="微软雅黑" panose="020B0503020204020204" pitchFamily="34" charset="-122"/>
                          <a:sym typeface="+mn-lt"/>
                        </a:rPr>
                      </a:b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碎片防护</a:t>
                      </a:r>
                      <a:br>
                        <a:rPr kumimoji="0" lang="zh-CN" altLang="en-US" sz="1400" u="none" strike="noStrike" cap="none" normalizeH="0" baseline="0" dirty="0">
                          <a:ln>
                            <a:noFill/>
                          </a:ln>
                          <a:effectLst/>
                          <a:latin typeface="微软雅黑" panose="020B0503020204020204" pitchFamily="34" charset="-122"/>
                          <a:ea typeface="微软雅黑" panose="020B0503020204020204" pitchFamily="34" charset="-122"/>
                          <a:sym typeface="+mn-lt"/>
                        </a:rPr>
                      </a:b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产品类型钻床：附加防护，普通的电气安全连锁</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所有潜在的危害点都已经被牢固的防护罩防护</a:t>
                      </a:r>
                      <a:endParaRPr kumimoji="0" 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设备必须固定住</a:t>
                      </a:r>
                      <a:endParaRPr kumimoji="0" 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钻床</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钻床检查表</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钻床评估表</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r>
              <a:tr h="134317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600" u="none" strike="noStrike" cap="none" normalizeH="0" baseline="0" dirty="0">
                          <a:ln>
                            <a:noFill/>
                          </a:ln>
                          <a:effectLst/>
                          <a:latin typeface="微软雅黑" panose="020B0503020204020204" pitchFamily="34" charset="-122"/>
                          <a:ea typeface="微软雅黑" panose="020B0503020204020204" pitchFamily="34" charset="-122"/>
                          <a:sym typeface="+mn-lt"/>
                        </a:rPr>
                        <a:t>车床</a:t>
                      </a:r>
                      <a:endPar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切削防护罩</a:t>
                      </a:r>
                      <a:endParaRPr kumimoji="0" 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所有潜在的危害点都已经被牢固的防护罩防护</a:t>
                      </a:r>
                      <a:endParaRPr kumimoji="0" 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远离设备的运行点</a:t>
                      </a:r>
                      <a:br>
                        <a:rPr kumimoji="0" lang="zh-CN" altLang="en-US" sz="1400" u="none" strike="noStrike" cap="none" normalizeH="0" baseline="0">
                          <a:ln>
                            <a:noFill/>
                          </a:ln>
                          <a:effectLst/>
                          <a:latin typeface="微软雅黑" panose="020B0503020204020204" pitchFamily="34" charset="-122"/>
                          <a:ea typeface="微软雅黑" panose="020B0503020204020204" pitchFamily="34" charset="-122"/>
                          <a:sym typeface="+mn-lt"/>
                        </a:rPr>
                      </a:b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防止在更换部件时设备运转造成事故</a:t>
                      </a:r>
                      <a:endParaRPr kumimoji="0" 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a:ln>
                            <a:noFill/>
                          </a:ln>
                          <a:effectLst/>
                          <a:latin typeface="微软雅黑" panose="020B0503020204020204" pitchFamily="34" charset="-122"/>
                          <a:ea typeface="微软雅黑" panose="020B0503020204020204" pitchFamily="34" charset="-122"/>
                          <a:sym typeface="+mn-lt"/>
                        </a:rPr>
                        <a:t>车床</a:t>
                      </a:r>
                      <a:endParaRPr kumimoji="0" 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车床检查表</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u="none" strike="noStrike" cap="none" normalizeH="0" baseline="0" dirty="0">
                          <a:ln>
                            <a:noFill/>
                          </a:ln>
                          <a:effectLst/>
                          <a:latin typeface="微软雅黑" panose="020B0503020204020204" pitchFamily="34" charset="-122"/>
                          <a:ea typeface="微软雅黑" panose="020B0503020204020204" pitchFamily="34" charset="-122"/>
                          <a:sym typeface="+mn-lt"/>
                        </a:rPr>
                        <a:t>车床评估表</a:t>
                      </a:r>
                      <a:endParaRPr kumimoji="0" 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61923" marR="61923" marT="0" marB="0" anchor="ctr" horzOverflow="overflow"/>
                </a:tc>
              </a:tr>
            </a:tbl>
          </a:graphicData>
        </a:graphic>
      </p:graphicFrame>
      <p:sp>
        <p:nvSpPr>
          <p:cNvPr id="36" name="TextBox 8"/>
          <p:cNvSpPr txBox="1">
            <a:spLocks noChangeArrowheads="1"/>
          </p:cNvSpPr>
          <p:nvPr/>
        </p:nvSpPr>
        <p:spPr bwMode="auto">
          <a:xfrm>
            <a:off x="5110956" y="1076835"/>
            <a:ext cx="3798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a:ln>
                  <a:noFill/>
                </a:ln>
                <a:solidFill>
                  <a:srgbClr val="C00000"/>
                </a:solidFill>
                <a:effectLst/>
                <a:uLnTx/>
                <a:uFillTx/>
                <a:latin typeface="+mn-lt"/>
                <a:ea typeface="+mn-ea"/>
                <a:cs typeface="+mn-ea"/>
                <a:sym typeface="+mn-lt"/>
              </a:rPr>
              <a:t>       拟制关键设备清单</a:t>
            </a:r>
            <a:endParaRPr kumimoji="0" lang="zh-CN" altLang="en-US" b="1" i="0" u="none" strike="noStrike" kern="1200" cap="none" spc="0" normalizeH="0" baseline="0" noProof="0">
              <a:ln>
                <a:noFill/>
              </a:ln>
              <a:solidFill>
                <a:srgbClr val="C00000"/>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3" name="直接连接符 2"/>
          <p:cNvCxnSpPr/>
          <p:nvPr/>
        </p:nvCxnSpPr>
        <p:spPr>
          <a:xfrm rot="16200000" flipH="1">
            <a:off x="14087672" y="-1420522"/>
            <a:ext cx="0" cy="4317334"/>
          </a:xfrm>
          <a:prstGeom prst="line">
            <a:avLst/>
          </a:prstGeom>
          <a:ln w="12700">
            <a:gradFill>
              <a:gsLst>
                <a:gs pos="0">
                  <a:srgbClr val="FBF670"/>
                </a:gs>
                <a:gs pos="100000">
                  <a:srgbClr val="DEAE22"/>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21" name="文本框 37"/>
          <p:cNvSpPr txBox="1"/>
          <p:nvPr/>
        </p:nvSpPr>
        <p:spPr>
          <a:xfrm>
            <a:off x="5060627" y="270835"/>
            <a:ext cx="2031222" cy="461486"/>
          </a:xfrm>
          <a:prstGeom prst="rect">
            <a:avLst/>
          </a:prstGeom>
          <a:noFill/>
        </p:spPr>
        <p:txBody>
          <a:bodyPr wrap="none" lIns="91389" tIns="45695" rIns="91389" bIns="45695" rtlCol="0">
            <a:spAutoFit/>
          </a:bodyPr>
          <a:lstStyle/>
          <a:p>
            <a:pPr lvl="0" defTabSz="913765">
              <a:defRPr/>
            </a:pPr>
            <a:r>
              <a:rPr lang="zh-CN" altLang="en-US" sz="2400" b="1" kern="0" dirty="0">
                <a:solidFill>
                  <a:srgbClr val="C00000"/>
                </a:solidFill>
                <a:cs typeface="+mn-ea"/>
                <a:sym typeface="+mn-lt"/>
              </a:rPr>
              <a:t>设备本质安全</a:t>
            </a:r>
            <a:endParaRPr kumimoji="0" lang="zh-CN" altLang="en-US" sz="2400" b="1" i="0" u="none" strike="noStrike" kern="0" cap="none" spc="0" normalizeH="0" baseline="0" noProof="0" dirty="0">
              <a:ln>
                <a:noFill/>
              </a:ln>
              <a:solidFill>
                <a:srgbClr val="C00000"/>
              </a:solidFill>
              <a:effectLst/>
              <a:uLnTx/>
              <a:uFillTx/>
              <a:cs typeface="+mn-ea"/>
              <a:sym typeface="+mn-lt"/>
            </a:endParaRPr>
          </a:p>
        </p:txBody>
      </p:sp>
      <p:cxnSp>
        <p:nvCxnSpPr>
          <p:cNvPr id="22" name="直接连接符 21"/>
          <p:cNvCxnSpPr/>
          <p:nvPr/>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26" name="Picture 2" descr="https://timgsa.baidu.com/timg?image&amp;quality=80&amp;size=b9999_10000&amp;sec=1521371402114&amp;di=ee9fd558465d9da454eb98e4abada9b0&amp;imgtype=0&amp;src=http%3A%2F%2Fimgsrc.baidu.com%2Fimage%2Fc0%253Dpixel_huitu%252C0%252C0%252C294%252C40%2Fsign%3Df500e414d91b0ef478e5901eb4bc34b6%2F4afbfbedab64034f29326e3ca4c379310a551d08.jpg"/>
          <p:cNvPicPr>
            <a:picLocks noChangeAspect="1" noChangeArrowheads="1"/>
          </p:cNvPicPr>
          <p:nvPr/>
        </p:nvPicPr>
        <p:blipFill rotWithShape="1">
          <a:blip r:embed="rId2">
            <a:extLst>
              <a:ext uri="{28A0092B-C50C-407E-A947-70E740481C1C}">
                <a14:useLocalDpi xmlns:a14="http://schemas.microsoft.com/office/drawing/2010/main" val="0"/>
              </a:ext>
            </a:extLst>
          </a:blip>
          <a:srcRect t="26825" b="8905"/>
          <a:stretch>
            <a:fillRect/>
          </a:stretch>
        </p:blipFill>
        <p:spPr bwMode="auto">
          <a:xfrm>
            <a:off x="-19762" y="981081"/>
            <a:ext cx="12192000" cy="587691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986906"/>
            <a:ext cx="12192000" cy="587109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Rectangle 2"/>
          <p:cNvSpPr>
            <a:spLocks noGrp="1" noChangeArrowheads="1"/>
          </p:cNvSpPr>
          <p:nvPr/>
        </p:nvSpPr>
        <p:spPr>
          <a:xfrm>
            <a:off x="2228931" y="2314915"/>
            <a:ext cx="7694613" cy="2547371"/>
          </a:xfrm>
          <a:prstGeom prst="rect">
            <a:avLst/>
          </a:prstGeom>
          <a:noFill/>
          <a:ln w="9525">
            <a:noFill/>
            <a:miter lim="800000"/>
          </a:ln>
          <a:effectLst/>
        </p:spPr>
        <p:txBody>
          <a:bodyPr vert="horz" wrap="square" lIns="91440" tIns="45720" rIns="91440" bIns="45720" numCol="1" anchor="ctr" anchorCtr="0" compatLnSpc="1"/>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5800" b="1" i="0" u="none" strike="noStrike" kern="0" cap="none" spc="0" normalizeH="0" baseline="0" noProof="0" dirty="0">
                <a:ln>
                  <a:noFill/>
                </a:ln>
                <a:solidFill>
                  <a:schemeClr val="bg1"/>
                </a:solidFill>
                <a:effectLst/>
                <a:uLnTx/>
                <a:uFillTx/>
                <a:latin typeface="+mn-lt"/>
                <a:ea typeface="+mn-ea"/>
                <a:cs typeface="+mn-ea"/>
                <a:sym typeface="+mn-lt"/>
              </a:rPr>
              <a:t>控制物的不安全状态  实现本质安全</a:t>
            </a:r>
            <a:r>
              <a:rPr kumimoji="0" lang="zh-CN" altLang="en-US" sz="4400" b="1" i="0" u="none" strike="noStrike" kern="0" cap="none" spc="0" normalizeH="0" baseline="0" noProof="0" dirty="0">
                <a:ln>
                  <a:noFill/>
                </a:ln>
                <a:solidFill>
                  <a:schemeClr val="bg1"/>
                </a:solidFill>
                <a:effectLst/>
                <a:uLnTx/>
                <a:uFillTx/>
                <a:latin typeface="+mn-lt"/>
                <a:ea typeface="+mn-ea"/>
                <a:cs typeface="+mn-ea"/>
                <a:sym typeface="+mn-lt"/>
              </a:rPr>
              <a:t> </a:t>
            </a:r>
            <a:endParaRPr kumimoji="0" lang="zh-CN" altLang="en-US" sz="4400" b="1" i="0" u="none" strike="noStrike" kern="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97331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识别及评价对象的分解方法</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1797040" y="1218430"/>
            <a:ext cx="3416320" cy="458459"/>
          </a:xfrm>
          <a:prstGeom prst="rect">
            <a:avLst/>
          </a:prstGeom>
        </p:spPr>
        <p:txBody>
          <a:bodyPr wrap="none">
            <a:spAutoFit/>
          </a:bodyPr>
          <a:lstStyle/>
          <a:p>
            <a:pPr marL="457200" lvl="0" indent="-457200" fontAlgn="base">
              <a:lnSpc>
                <a:spcPct val="150000"/>
              </a:lnSpc>
              <a:spcBef>
                <a:spcPct val="0"/>
              </a:spcBef>
              <a:spcAft>
                <a:spcPct val="0"/>
              </a:spcAft>
              <a:defRPr/>
            </a:pPr>
            <a:r>
              <a:rPr lang="zh-CN" altLang="en-US" dirty="0">
                <a:solidFill>
                  <a:srgbClr val="C00000"/>
                </a:solidFill>
                <a:cs typeface="+mn-ea"/>
                <a:sym typeface="+mn-lt"/>
              </a:rPr>
              <a:t>以装置和物质特征划分评价单元</a:t>
            </a:r>
            <a:endParaRPr lang="zh-CN" altLang="en-US" dirty="0">
              <a:solidFill>
                <a:srgbClr val="C00000"/>
              </a:solidFill>
              <a:cs typeface="+mn-ea"/>
              <a:sym typeface="+mn-lt"/>
            </a:endParaRPr>
          </a:p>
        </p:txBody>
      </p:sp>
      <p:sp>
        <p:nvSpPr>
          <p:cNvPr id="8" name="statistics-settings_72708"/>
          <p:cNvSpPr>
            <a:spLocks noChangeAspect="1"/>
          </p:cNvSpPr>
          <p:nvPr/>
        </p:nvSpPr>
        <p:spPr bwMode="auto">
          <a:xfrm>
            <a:off x="1159695" y="1206979"/>
            <a:ext cx="502863" cy="483765"/>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rgbClr val="B71C2B"/>
          </a:solidFill>
          <a:ln>
            <a:noFill/>
          </a:ln>
        </p:spPr>
      </p:sp>
      <p:sp>
        <p:nvSpPr>
          <p:cNvPr id="21" name="文本框 21"/>
          <p:cNvSpPr txBox="1"/>
          <p:nvPr/>
        </p:nvSpPr>
        <p:spPr>
          <a:xfrm>
            <a:off x="3104164" y="1892625"/>
            <a:ext cx="2265076" cy="338426"/>
          </a:xfrm>
          <a:prstGeom prst="rect">
            <a:avLst/>
          </a:prstGeom>
          <a:noFill/>
        </p:spPr>
        <p:txBody>
          <a:bodyPr wrap="square" rtlCol="0">
            <a:spAutoFit/>
          </a:bodyPr>
          <a:lstStyle/>
          <a:p>
            <a:pPr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按装置工艺功能划分</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21"/>
          <p:cNvSpPr txBox="1"/>
          <p:nvPr/>
        </p:nvSpPr>
        <p:spPr>
          <a:xfrm>
            <a:off x="7415862" y="2711691"/>
            <a:ext cx="2782238" cy="338426"/>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按布置的相对独立性划分</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3" name="文本框 21"/>
          <p:cNvSpPr txBox="1"/>
          <p:nvPr/>
        </p:nvSpPr>
        <p:spPr>
          <a:xfrm>
            <a:off x="2622618" y="3514639"/>
            <a:ext cx="2746622" cy="338426"/>
          </a:xfrm>
          <a:prstGeom prst="rect">
            <a:avLst/>
          </a:prstGeom>
          <a:noFill/>
        </p:spPr>
        <p:txBody>
          <a:bodyPr wrap="square" rtlCol="0">
            <a:spAutoFit/>
          </a:bodyPr>
          <a:lstStyle/>
          <a:p>
            <a:pPr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按工艺条件划分评价单元</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9" name="淘宝店chenying0907 1"/>
          <p:cNvGrpSpPr/>
          <p:nvPr/>
        </p:nvGrpSpPr>
        <p:grpSpPr>
          <a:xfrm>
            <a:off x="5548045" y="1690744"/>
            <a:ext cx="894262" cy="894537"/>
            <a:chOff x="3673476" y="1131590"/>
            <a:chExt cx="966788" cy="966788"/>
          </a:xfrm>
        </p:grpSpPr>
        <p:sp>
          <p:nvSpPr>
            <p:cNvPr id="10" name="淘宝店chenying0907 5"/>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chemeClr val="accent2"/>
            </a:solidFill>
            <a:ln>
              <a:solidFill>
                <a:schemeClr val="accent2"/>
              </a:solid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11" name="淘宝店chenying0907 6"/>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grpSp>
        <p:nvGrpSpPr>
          <p:cNvPr id="12" name="淘宝店chenying0907 2"/>
          <p:cNvGrpSpPr/>
          <p:nvPr/>
        </p:nvGrpSpPr>
        <p:grpSpPr>
          <a:xfrm>
            <a:off x="6402659" y="2520652"/>
            <a:ext cx="894262" cy="894537"/>
            <a:chOff x="4597401" y="2028528"/>
            <a:chExt cx="966788" cy="966788"/>
          </a:xfrm>
        </p:grpSpPr>
        <p:sp>
          <p:nvSpPr>
            <p:cNvPr id="13" name="淘宝店chenying0907 7"/>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chemeClr val="accent1"/>
            </a:solidFill>
            <a:ln>
              <a:no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14" name="淘宝店chenying0907 8"/>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grpSp>
        <p:nvGrpSpPr>
          <p:cNvPr id="15" name="淘宝店chenying0907 4"/>
          <p:cNvGrpSpPr/>
          <p:nvPr/>
        </p:nvGrpSpPr>
        <p:grpSpPr>
          <a:xfrm>
            <a:off x="5505460" y="3240395"/>
            <a:ext cx="894262" cy="894537"/>
            <a:chOff x="3627438" y="2806403"/>
            <a:chExt cx="966788" cy="966788"/>
          </a:xfrm>
        </p:grpSpPr>
        <p:sp>
          <p:nvSpPr>
            <p:cNvPr id="16" name="淘宝店chenying0907 9"/>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17" name="淘宝店chenying0907 10"/>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grpSp>
        <p:nvGrpSpPr>
          <p:cNvPr id="18" name="淘宝店chenying0907 13"/>
          <p:cNvGrpSpPr/>
          <p:nvPr/>
        </p:nvGrpSpPr>
        <p:grpSpPr>
          <a:xfrm>
            <a:off x="6335112" y="4108492"/>
            <a:ext cx="894262" cy="894537"/>
            <a:chOff x="4524376" y="3744615"/>
            <a:chExt cx="966788" cy="966788"/>
          </a:xfrm>
        </p:grpSpPr>
        <p:sp>
          <p:nvSpPr>
            <p:cNvPr id="19" name="淘宝店chenying0907 11"/>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rgbClr val="3B3838"/>
            </a:solidFill>
            <a:ln>
              <a:no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20" name="淘宝店chenying0907 12"/>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sp>
        <p:nvSpPr>
          <p:cNvPr id="29" name="TextBox 77"/>
          <p:cNvSpPr txBox="1"/>
          <p:nvPr/>
        </p:nvSpPr>
        <p:spPr>
          <a:xfrm>
            <a:off x="5827535" y="1881715"/>
            <a:ext cx="243489" cy="523220"/>
          </a:xfrm>
          <a:prstGeom prst="roundRect">
            <a:avLst>
              <a:gd name="adj" fmla="val 0"/>
            </a:avLst>
          </a:prstGeom>
          <a:noFill/>
        </p:spPr>
        <p:txBody>
          <a:bodyPr wrap="square" rtlCol="0">
            <a:spAutoFit/>
          </a:bodyPr>
          <a:lstStyle/>
          <a:p>
            <a:pPr algn="r"/>
            <a:r>
              <a:rPr lang="en-US" altLang="zh-CN" sz="2800" dirty="0">
                <a:solidFill>
                  <a:schemeClr val="accent2"/>
                </a:solidFill>
                <a:cs typeface="+mn-ea"/>
                <a:sym typeface="+mn-lt"/>
              </a:rPr>
              <a:t>1</a:t>
            </a:r>
            <a:endParaRPr lang="zh-CN" altLang="en-US" sz="2800" dirty="0">
              <a:solidFill>
                <a:schemeClr val="accent2"/>
              </a:solidFill>
              <a:cs typeface="+mn-ea"/>
              <a:sym typeface="+mn-lt"/>
            </a:endParaRPr>
          </a:p>
        </p:txBody>
      </p:sp>
      <p:sp>
        <p:nvSpPr>
          <p:cNvPr id="30" name="TextBox 78"/>
          <p:cNvSpPr txBox="1"/>
          <p:nvPr/>
        </p:nvSpPr>
        <p:spPr>
          <a:xfrm>
            <a:off x="6701623" y="2709672"/>
            <a:ext cx="243489" cy="523220"/>
          </a:xfrm>
          <a:prstGeom prst="roundRect">
            <a:avLst>
              <a:gd name="adj" fmla="val 0"/>
            </a:avLst>
          </a:prstGeom>
          <a:noFill/>
        </p:spPr>
        <p:txBody>
          <a:bodyPr wrap="square" rtlCol="0">
            <a:spAutoFit/>
          </a:bodyPr>
          <a:lstStyle/>
          <a:p>
            <a:pPr algn="r"/>
            <a:r>
              <a:rPr lang="en-US" altLang="zh-CN" sz="2800" dirty="0">
                <a:solidFill>
                  <a:schemeClr val="accent1"/>
                </a:solidFill>
                <a:cs typeface="+mn-ea"/>
                <a:sym typeface="+mn-lt"/>
              </a:rPr>
              <a:t>2</a:t>
            </a:r>
            <a:endParaRPr lang="zh-CN" altLang="en-US" sz="2800" dirty="0">
              <a:solidFill>
                <a:schemeClr val="accent1"/>
              </a:solidFill>
              <a:cs typeface="+mn-ea"/>
              <a:sym typeface="+mn-lt"/>
            </a:endParaRPr>
          </a:p>
        </p:txBody>
      </p:sp>
      <p:sp>
        <p:nvSpPr>
          <p:cNvPr id="31" name="TextBox 79"/>
          <p:cNvSpPr txBox="1"/>
          <p:nvPr/>
        </p:nvSpPr>
        <p:spPr>
          <a:xfrm>
            <a:off x="5789673" y="3422242"/>
            <a:ext cx="243489" cy="523220"/>
          </a:xfrm>
          <a:prstGeom prst="roundRect">
            <a:avLst>
              <a:gd name="adj" fmla="val 0"/>
            </a:avLst>
          </a:prstGeom>
          <a:noFill/>
        </p:spPr>
        <p:txBody>
          <a:bodyPr wrap="square" rtlCol="0">
            <a:spAutoFit/>
          </a:bodyPr>
          <a:lstStyle/>
          <a:p>
            <a:pPr algn="r"/>
            <a:r>
              <a:rPr lang="en-US" altLang="zh-CN" sz="2800" dirty="0">
                <a:solidFill>
                  <a:schemeClr val="accent4"/>
                </a:solidFill>
                <a:cs typeface="+mn-ea"/>
                <a:sym typeface="+mn-lt"/>
              </a:rPr>
              <a:t>3</a:t>
            </a:r>
            <a:endParaRPr lang="zh-CN" altLang="en-US" sz="2800" dirty="0">
              <a:solidFill>
                <a:schemeClr val="accent4"/>
              </a:solidFill>
              <a:cs typeface="+mn-ea"/>
              <a:sym typeface="+mn-lt"/>
            </a:endParaRPr>
          </a:p>
        </p:txBody>
      </p:sp>
      <p:sp>
        <p:nvSpPr>
          <p:cNvPr id="32" name="TextBox 80"/>
          <p:cNvSpPr txBox="1"/>
          <p:nvPr/>
        </p:nvSpPr>
        <p:spPr>
          <a:xfrm>
            <a:off x="6606302" y="4299464"/>
            <a:ext cx="243489" cy="523220"/>
          </a:xfrm>
          <a:prstGeom prst="roundRect">
            <a:avLst>
              <a:gd name="adj" fmla="val 0"/>
            </a:avLst>
          </a:prstGeom>
          <a:noFill/>
        </p:spPr>
        <p:txBody>
          <a:bodyPr wrap="square" rtlCol="0">
            <a:spAutoFit/>
          </a:bodyPr>
          <a:lstStyle/>
          <a:p>
            <a:pPr algn="r"/>
            <a:r>
              <a:rPr lang="en-US" altLang="zh-CN" sz="2800" dirty="0">
                <a:solidFill>
                  <a:schemeClr val="tx1">
                    <a:lumMod val="85000"/>
                    <a:lumOff val="15000"/>
                  </a:schemeClr>
                </a:solidFill>
                <a:cs typeface="+mn-ea"/>
                <a:sym typeface="+mn-lt"/>
              </a:rPr>
              <a:t>4</a:t>
            </a:r>
            <a:endParaRPr lang="zh-CN" altLang="en-US" sz="2800" dirty="0">
              <a:solidFill>
                <a:schemeClr val="tx1">
                  <a:lumMod val="85000"/>
                  <a:lumOff val="15000"/>
                </a:schemeClr>
              </a:solidFill>
              <a:cs typeface="+mn-ea"/>
              <a:sym typeface="+mn-lt"/>
            </a:endParaRPr>
          </a:p>
        </p:txBody>
      </p:sp>
      <p:grpSp>
        <p:nvGrpSpPr>
          <p:cNvPr id="34" name="淘宝店chenying0907 4"/>
          <p:cNvGrpSpPr/>
          <p:nvPr/>
        </p:nvGrpSpPr>
        <p:grpSpPr>
          <a:xfrm>
            <a:off x="5559791" y="5021404"/>
            <a:ext cx="894262" cy="894537"/>
            <a:chOff x="3627438" y="2806403"/>
            <a:chExt cx="966788" cy="966788"/>
          </a:xfrm>
        </p:grpSpPr>
        <p:sp>
          <p:nvSpPr>
            <p:cNvPr id="35" name="淘宝店chenying0907 9"/>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sp>
          <p:nvSpPr>
            <p:cNvPr id="37" name="淘宝店chenying0907 10"/>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p>
              <a:endParaRPr lang="zh-CN" altLang="en-US" sz="1600">
                <a:solidFill>
                  <a:schemeClr val="tx1">
                    <a:lumMod val="50000"/>
                    <a:lumOff val="50000"/>
                  </a:schemeClr>
                </a:solidFill>
                <a:cs typeface="+mn-ea"/>
                <a:sym typeface="+mn-lt"/>
              </a:endParaRPr>
            </a:p>
          </p:txBody>
        </p:sp>
      </p:grpSp>
      <p:sp>
        <p:nvSpPr>
          <p:cNvPr id="38" name="TextBox 79"/>
          <p:cNvSpPr txBox="1"/>
          <p:nvPr/>
        </p:nvSpPr>
        <p:spPr>
          <a:xfrm>
            <a:off x="5844004" y="5203251"/>
            <a:ext cx="243489" cy="523220"/>
          </a:xfrm>
          <a:prstGeom prst="roundRect">
            <a:avLst>
              <a:gd name="adj" fmla="val 0"/>
            </a:avLst>
          </a:prstGeom>
          <a:noFill/>
        </p:spPr>
        <p:txBody>
          <a:bodyPr wrap="square" rtlCol="0">
            <a:spAutoFit/>
          </a:bodyPr>
          <a:lstStyle/>
          <a:p>
            <a:pPr algn="r"/>
            <a:r>
              <a:rPr lang="en-US" altLang="zh-CN" sz="2800" dirty="0">
                <a:solidFill>
                  <a:schemeClr val="accent4"/>
                </a:solidFill>
                <a:cs typeface="+mn-ea"/>
                <a:sym typeface="+mn-lt"/>
              </a:rPr>
              <a:t>5</a:t>
            </a:r>
            <a:endParaRPr lang="zh-CN" altLang="en-US" sz="2800" dirty="0">
              <a:solidFill>
                <a:schemeClr val="accent4"/>
              </a:solidFill>
              <a:cs typeface="+mn-ea"/>
              <a:sym typeface="+mn-lt"/>
            </a:endParaRPr>
          </a:p>
        </p:txBody>
      </p:sp>
      <p:sp>
        <p:nvSpPr>
          <p:cNvPr id="40" name="文本框 39"/>
          <p:cNvSpPr txBox="1"/>
          <p:nvPr/>
        </p:nvSpPr>
        <p:spPr>
          <a:xfrm>
            <a:off x="7415862" y="4263500"/>
            <a:ext cx="4776138" cy="584519"/>
          </a:xfrm>
          <a:prstGeom prst="rect">
            <a:avLst/>
          </a:prstGeom>
          <a:noFill/>
        </p:spPr>
        <p:txBody>
          <a:bodyPr wrap="squar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按贮存、处理危险物品的潜在化学能、毒性和危险物品的数量划分评价单元。</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1" name="文本框 40"/>
          <p:cNvSpPr txBox="1"/>
          <p:nvPr/>
        </p:nvSpPr>
        <p:spPr>
          <a:xfrm>
            <a:off x="783653" y="4735782"/>
            <a:ext cx="4776138" cy="1568891"/>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根据以往事故资料，将发生事故能导致停产、波及范围大、造成巨大损失和伤害的关键设备作为一个单元；</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285750" indent="-285750">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将危险性大且资金密度大的区域作为一个单元；将危险性特别大的区域、装置作为一个单元；</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285750" indent="-285750">
              <a:buFont typeface="Arial" panose="020B0604020202020204" pitchFamily="34" charset="0"/>
              <a:buChar cha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将具有类似危险性潜能的单元合并为一个大单元。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21" grpId="0"/>
      <p:bldP spid="22" grpId="0"/>
      <p:bldP spid="23"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27227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2</a:t>
            </a:r>
            <a:r>
              <a:rPr lang="zh-CN" altLang="en-US" sz="2400" b="1" u="none" dirty="0">
                <a:solidFill>
                  <a:schemeClr val="tx1">
                    <a:lumMod val="75000"/>
                    <a:lumOff val="25000"/>
                  </a:schemeClr>
                </a:solidFill>
                <a:latin typeface="+mn-lt"/>
                <a:ea typeface="+mn-ea"/>
                <a:cs typeface="+mn-ea"/>
                <a:sym typeface="+mn-lt"/>
              </a:rPr>
              <a:t>：危险识别</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3" name="表格 2"/>
          <p:cNvGraphicFramePr>
            <a:graphicFrameLocks noGrp="1"/>
          </p:cNvGraphicFramePr>
          <p:nvPr/>
        </p:nvGraphicFramePr>
        <p:xfrm>
          <a:off x="1091623" y="2514534"/>
          <a:ext cx="10262177" cy="3933952"/>
        </p:xfrm>
        <a:graphic>
          <a:graphicData uri="http://schemas.openxmlformats.org/drawingml/2006/table">
            <a:tbl>
              <a:tblPr>
                <a:tableStyleId>{BC89EF96-8CEA-46FF-86C4-4CE0E7609802}</a:tableStyleId>
              </a:tblPr>
              <a:tblGrid>
                <a:gridCol w="1013402"/>
                <a:gridCol w="685800"/>
                <a:gridCol w="647700"/>
                <a:gridCol w="790575"/>
                <a:gridCol w="1238250"/>
                <a:gridCol w="996859"/>
                <a:gridCol w="1003721"/>
                <a:gridCol w="962025"/>
                <a:gridCol w="1123620"/>
                <a:gridCol w="923925"/>
                <a:gridCol w="876300"/>
              </a:tblGrid>
              <a:tr h="457199">
                <a:tc gridSpan="11">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B71C2B"/>
                          </a:solidFill>
                          <a:effectLst/>
                          <a:sym typeface="+mn-lt"/>
                        </a:rPr>
                        <a:t>初始风险分析</a:t>
                      </a:r>
                      <a:endParaRPr kumimoji="0" lang="zh-CN" sz="1400" b="1" i="0" u="none" strike="noStrike" cap="none" normalizeH="0" baseline="0" dirty="0">
                        <a:ln>
                          <a:noFill/>
                        </a:ln>
                        <a:solidFill>
                          <a:srgbClr val="B71C2B"/>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hMerge="1">
                  <a:tcPr/>
                </a:tc>
                <a:tc hMerge="1">
                  <a:tcPr/>
                </a:tc>
                <a:tc hMerge="1">
                  <a:tcPr/>
                </a:tc>
                <a:tc hMerge="1">
                  <a:tcPr/>
                </a:tc>
                <a:tc hMerge="1">
                  <a:tcPr/>
                </a:tc>
                <a:tc hMerge="1">
                  <a:tcPr/>
                </a:tc>
                <a:tc hMerge="1">
                  <a:tcPr/>
                </a:tc>
                <a:tc hMerge="1">
                  <a:tcPr/>
                </a:tc>
                <a:tc hMerge="1">
                  <a:tcPr/>
                </a:tc>
                <a:tc hMerge="1">
                  <a:tcPr/>
                </a:tc>
              </a:tr>
              <a:tr h="333375">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B71C2B"/>
                          </a:solidFill>
                          <a:effectLst/>
                          <a:sym typeface="+mn-lt"/>
                        </a:rPr>
                        <a:t>活动</a:t>
                      </a:r>
                      <a:endParaRPr kumimoji="0" lang="zh-CN" sz="1400" b="1" i="0" u="none" strike="noStrike" cap="none" normalizeH="0" baseline="0" dirty="0">
                        <a:ln>
                          <a:noFill/>
                        </a:ln>
                        <a:solidFill>
                          <a:srgbClr val="B71C2B"/>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hMerge="1">
                  <a:tcPr/>
                </a:tc>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B71C2B"/>
                          </a:solidFill>
                          <a:effectLst/>
                          <a:sym typeface="+mn-lt"/>
                        </a:rPr>
                        <a:t>危险条件</a:t>
                      </a:r>
                      <a:endParaRPr kumimoji="0" lang="zh-CN" sz="1400" b="1" i="0" u="none" strike="noStrike" cap="none" normalizeH="0" baseline="0" dirty="0">
                        <a:ln>
                          <a:noFill/>
                        </a:ln>
                        <a:solidFill>
                          <a:srgbClr val="B71C2B"/>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hMerge="1">
                  <a:tcPr/>
                </a:tc>
                <a:tc hMerge="1">
                  <a:tcPr/>
                </a:tc>
                <a:tc hMerge="1">
                  <a:tcPr/>
                </a:tc>
                <a:tc gridSpan="5">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u="none" strike="noStrike" cap="none" normalizeH="0" baseline="0" dirty="0">
                          <a:ln>
                            <a:noFill/>
                          </a:ln>
                          <a:solidFill>
                            <a:srgbClr val="B71C2B"/>
                          </a:solidFill>
                          <a:effectLst/>
                          <a:sym typeface="+mn-lt"/>
                        </a:rPr>
                        <a:t>分线评估</a:t>
                      </a:r>
                      <a:r>
                        <a:rPr kumimoji="0" lang="zh-CN" altLang="en-US" sz="1400" b="1" u="none" strike="noStrike" cap="none" normalizeH="0" baseline="0" dirty="0">
                          <a:ln>
                            <a:noFill/>
                          </a:ln>
                          <a:solidFill>
                            <a:srgbClr val="B71C2B"/>
                          </a:solidFill>
                          <a:effectLst/>
                          <a:sym typeface="+mn-lt"/>
                        </a:rPr>
                        <a:t>  </a:t>
                      </a:r>
                      <a:r>
                        <a:rPr kumimoji="0" lang="zh-CN" sz="1400" b="1" u="none" strike="noStrike" cap="none" normalizeH="0" baseline="0" dirty="0">
                          <a:ln>
                            <a:noFill/>
                          </a:ln>
                          <a:solidFill>
                            <a:srgbClr val="B71C2B"/>
                          </a:solidFill>
                          <a:effectLst/>
                          <a:sym typeface="+mn-lt"/>
                        </a:rPr>
                        <a:t>风险指数计算</a:t>
                      </a:r>
                      <a:endParaRPr kumimoji="0" lang="zh-CN" sz="1400" b="1" i="0" u="none" strike="noStrike" cap="none" normalizeH="0" baseline="0" dirty="0">
                        <a:ln>
                          <a:noFill/>
                        </a:ln>
                        <a:solidFill>
                          <a:srgbClr val="B71C2B"/>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hMerge="1">
                  <a:tcPr/>
                </a:tc>
                <a:tc hMerge="1">
                  <a:tcPr/>
                </a:tc>
                <a:tc hMerge="1">
                  <a:tcPr/>
                </a:tc>
                <a:tc hMerge="1">
                  <a:tcPr/>
                </a:tc>
              </a:tr>
              <a:tr h="403008">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方案编号</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活动</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危险</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危险状态</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危险事件</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可能的伤害</a:t>
                      </a:r>
                      <a:r>
                        <a:rPr kumimoji="0" lang="zh-CN" altLang="en-US" sz="1200" u="none" strike="noStrike" cap="none" normalizeH="0" baseline="0" dirty="0">
                          <a:ln>
                            <a:noFill/>
                          </a:ln>
                          <a:effectLst/>
                          <a:sym typeface="+mn-lt"/>
                        </a:rPr>
                        <a:t>  </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严重程度（</a:t>
                      </a:r>
                      <a:r>
                        <a:rPr kumimoji="0" lang="en-US" altLang="zh-CN" sz="1200" u="none" strike="noStrike" cap="none" normalizeH="0" baseline="0" dirty="0">
                          <a:ln>
                            <a:noFill/>
                          </a:ln>
                          <a:effectLst/>
                          <a:sym typeface="+mn-lt"/>
                        </a:rPr>
                        <a:t>S1/S2</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频率</a:t>
                      </a:r>
                      <a:r>
                        <a:rPr kumimoji="0" lang="en-US" altLang="zh-CN" sz="1200" u="none" strike="noStrike" cap="none" normalizeH="0" baseline="0" dirty="0">
                          <a:ln>
                            <a:noFill/>
                          </a:ln>
                          <a:effectLst/>
                          <a:sym typeface="+mn-lt"/>
                        </a:rPr>
                        <a:t>/</a:t>
                      </a:r>
                      <a:r>
                        <a:rPr kumimoji="0" lang="zh-CN" sz="1200" u="none" strike="noStrike" cap="none" normalizeH="0" baseline="0" dirty="0">
                          <a:ln>
                            <a:noFill/>
                          </a:ln>
                          <a:effectLst/>
                          <a:sym typeface="+mn-lt"/>
                        </a:rPr>
                        <a:t>暴露度（</a:t>
                      </a:r>
                      <a:r>
                        <a:rPr kumimoji="0" lang="en-US" altLang="zh-CN" sz="1200" u="none" strike="noStrike" cap="none" normalizeH="0" baseline="0" dirty="0">
                          <a:ln>
                            <a:noFill/>
                          </a:ln>
                          <a:effectLst/>
                          <a:sym typeface="+mn-lt"/>
                        </a:rPr>
                        <a:t>F1/F2</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发生概率（</a:t>
                      </a:r>
                      <a:r>
                        <a:rPr kumimoji="0" lang="en-US" altLang="zh-CN" sz="1200" u="none" strike="noStrike" cap="none" normalizeH="0" baseline="0" dirty="0">
                          <a:ln>
                            <a:noFill/>
                          </a:ln>
                          <a:effectLst/>
                          <a:sym typeface="+mn-lt"/>
                        </a:rPr>
                        <a:t>O1/O2/O3</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规避可能性（</a:t>
                      </a:r>
                      <a:r>
                        <a:rPr kumimoji="0" lang="en-US" altLang="zh-CN" sz="1200" u="none" strike="noStrike" cap="none" normalizeH="0" baseline="0" dirty="0">
                          <a:ln>
                            <a:noFill/>
                          </a:ln>
                          <a:effectLst/>
                          <a:sym typeface="+mn-lt"/>
                        </a:rPr>
                        <a:t>A1/A2</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sym typeface="+mn-lt"/>
                        </a:rPr>
                        <a:t>风险指数 （</a:t>
                      </a:r>
                      <a:r>
                        <a:rPr kumimoji="0" lang="en-US" altLang="zh-CN" sz="1200" u="none" strike="noStrike" cap="none" normalizeH="0" baseline="0" dirty="0">
                          <a:ln>
                            <a:noFill/>
                          </a:ln>
                          <a:effectLst/>
                          <a:sym typeface="+mn-lt"/>
                        </a:rPr>
                        <a:t>1~6</a:t>
                      </a:r>
                      <a:r>
                        <a:rPr kumimoji="0" lang="zh-CN" sz="1200" u="none" strike="noStrike" cap="none" normalizeH="0" baseline="0" dirty="0">
                          <a:ln>
                            <a:noFill/>
                          </a:ln>
                          <a:effectLst/>
                          <a:sym typeface="+mn-lt"/>
                        </a:rPr>
                        <a:t>）</a:t>
                      </a:r>
                      <a:endParaRPr kumimoji="0" lang="zh-CN" sz="12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r>
              <a:tr h="34445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5">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r>
              <a:tr h="439177">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vMerge="1">
                  <a:tcPr/>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r>
              <a:tr h="0">
                <a:tc vMerge="1">
                  <a:tcPr/>
                </a:tc>
                <a:tc vMerge="1">
                  <a:tcPr/>
                </a:tc>
                <a:tc vMerge="1">
                  <a:tcPr/>
                </a:tc>
                <a:tc vMerge="1">
                  <a:tcPr/>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vMerge="1">
                  <a:tcPr/>
                </a:tc>
                <a:tc vMerge="1">
                  <a:tcPr/>
                </a:tc>
                <a:tc vMerge="1">
                  <a:tcPr/>
                </a:tc>
                <a:tc vMerge="1">
                  <a:tcPr/>
                </a:tc>
                <a:tc vMerge="1">
                  <a:tcPr/>
                </a:tc>
                <a:tc vMerge="1">
                  <a:tcPr/>
                </a:tc>
              </a:tr>
              <a:tr h="34961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vMerge="1">
                  <a:tcPr/>
                </a:tc>
                <a:tc vMerge="1">
                  <a:tcPr/>
                </a:tc>
                <a:tc vMerge="1">
                  <a:tcPr/>
                </a:tc>
                <a:tc vMerge="1">
                  <a:tcPr/>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r>
              <a:tr h="29760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r>
              <a:tr h="29760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r>
              <a:tr h="34445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vMerge="1">
                  <a:tcPr/>
                </a:tc>
                <a:tc vMerge="1">
                  <a:tcPr/>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r>
              <a:tr h="34445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r>
              <a:tr h="29760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pPr>
                      <a:r>
                        <a:rPr kumimoji="0" lang="en-US" altLang="zh-CN" sz="700" u="none" strike="noStrike" cap="none" normalizeH="0" baseline="0">
                          <a:ln>
                            <a:noFill/>
                          </a:ln>
                          <a:effectLst/>
                          <a:sym typeface="+mn-lt"/>
                        </a:rPr>
                        <a:t>--</a:t>
                      </a:r>
                      <a:endParaRPr kumimoji="0" lang="zh-CN" altLang="zh-CN" sz="7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vMerge="1">
                  <a:tcPr/>
                </a:tc>
                <a:tc vMerge="1">
                  <a:tcPr/>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horzOverflow="overflow"/>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mn-ea"/>
                        <a:sym typeface="+mn-lt"/>
                      </a:endParaRPr>
                    </a:p>
                  </a:txBody>
                  <a:tcPr marL="45530" marR="45530" marT="0" marB="0" anchor="ctr" horzOverflow="overflow"/>
                </a:tc>
              </a:tr>
            </a:tbl>
          </a:graphicData>
        </a:graphic>
      </p:graphicFrame>
      <p:sp>
        <p:nvSpPr>
          <p:cNvPr id="4" name="矩形 3"/>
          <p:cNvSpPr/>
          <p:nvPr/>
        </p:nvSpPr>
        <p:spPr>
          <a:xfrm>
            <a:off x="1856211" y="1513304"/>
            <a:ext cx="9297563" cy="733534"/>
          </a:xfrm>
          <a:prstGeom prst="rect">
            <a:avLst/>
          </a:prstGeom>
        </p:spPr>
        <p:txBody>
          <a:bodyPr wrap="square">
            <a:spAutoFit/>
          </a:bodyPr>
          <a:lstStyle/>
          <a:p>
            <a:pPr>
              <a:lnSpc>
                <a:spcPts val="2500"/>
              </a:lnSpc>
            </a:pPr>
            <a:r>
              <a:rPr lang="zh-CN" altLang="en-US" sz="1600" b="1" dirty="0">
                <a:solidFill>
                  <a:srgbClr val="B71C2B"/>
                </a:solidFill>
                <a:cs typeface="+mn-ea"/>
                <a:sym typeface="+mn-lt"/>
              </a:rPr>
              <a:t>危险识别的目标</a:t>
            </a:r>
            <a:r>
              <a:rPr lang="zh-CN" altLang="en-US" sz="1600" dirty="0">
                <a:cs typeface="+mn-ea"/>
                <a:sym typeface="+mn-lt"/>
              </a:rPr>
              <a:t>是形成一份危险、危险状态和危险事件的列表，该列表能够描述危险状态可能在何时以何种方式导致伤害的事故场景</a:t>
            </a:r>
            <a:endParaRPr lang="zh-CN" altLang="en-US" sz="1600" dirty="0"/>
          </a:p>
        </p:txBody>
      </p:sp>
      <p:sp>
        <p:nvSpPr>
          <p:cNvPr id="36" name="idea-lightbulb-symbol_45725"/>
          <p:cNvSpPr>
            <a:spLocks noChangeAspect="1"/>
          </p:cNvSpPr>
          <p:nvPr/>
        </p:nvSpPr>
        <p:spPr bwMode="auto">
          <a:xfrm>
            <a:off x="1185065" y="1545215"/>
            <a:ext cx="492762" cy="609685"/>
          </a:xfrm>
          <a:custGeom>
            <a:avLst/>
            <a:gdLst>
              <a:gd name="connsiteX0" fmla="*/ 203312 w 490994"/>
              <a:gd name="connsiteY0" fmla="*/ 568333 h 607497"/>
              <a:gd name="connsiteX1" fmla="*/ 287691 w 490994"/>
              <a:gd name="connsiteY1" fmla="*/ 568333 h 607497"/>
              <a:gd name="connsiteX2" fmla="*/ 307242 w 490994"/>
              <a:gd name="connsiteY2" fmla="*/ 587955 h 607497"/>
              <a:gd name="connsiteX3" fmla="*/ 287691 w 490994"/>
              <a:gd name="connsiteY3" fmla="*/ 607497 h 607497"/>
              <a:gd name="connsiteX4" fmla="*/ 203312 w 490994"/>
              <a:gd name="connsiteY4" fmla="*/ 607497 h 607497"/>
              <a:gd name="connsiteX5" fmla="*/ 183682 w 490994"/>
              <a:gd name="connsiteY5" fmla="*/ 587955 h 607497"/>
              <a:gd name="connsiteX6" fmla="*/ 203312 w 490994"/>
              <a:gd name="connsiteY6" fmla="*/ 568333 h 607497"/>
              <a:gd name="connsiteX7" fmla="*/ 186520 w 490994"/>
              <a:gd name="connsiteY7" fmla="*/ 510187 h 607497"/>
              <a:gd name="connsiteX8" fmla="*/ 304395 w 490994"/>
              <a:gd name="connsiteY8" fmla="*/ 510187 h 607497"/>
              <a:gd name="connsiteX9" fmla="*/ 324107 w 490994"/>
              <a:gd name="connsiteY9" fmla="*/ 529804 h 607497"/>
              <a:gd name="connsiteX10" fmla="*/ 304395 w 490994"/>
              <a:gd name="connsiteY10" fmla="*/ 549421 h 607497"/>
              <a:gd name="connsiteX11" fmla="*/ 186520 w 490994"/>
              <a:gd name="connsiteY11" fmla="*/ 549421 h 607497"/>
              <a:gd name="connsiteX12" fmla="*/ 166887 w 490994"/>
              <a:gd name="connsiteY12" fmla="*/ 529804 h 607497"/>
              <a:gd name="connsiteX13" fmla="*/ 186520 w 490994"/>
              <a:gd name="connsiteY13" fmla="*/ 510187 h 607497"/>
              <a:gd name="connsiteX14" fmla="*/ 62837 w 490994"/>
              <a:gd name="connsiteY14" fmla="*/ 319449 h 607497"/>
              <a:gd name="connsiteX15" fmla="*/ 79611 w 490994"/>
              <a:gd name="connsiteY15" fmla="*/ 330831 h 607497"/>
              <a:gd name="connsiteX16" fmla="*/ 87445 w 490994"/>
              <a:gd name="connsiteY16" fmla="*/ 348457 h 607497"/>
              <a:gd name="connsiteX17" fmla="*/ 79137 w 490994"/>
              <a:gd name="connsiteY17" fmla="*/ 374856 h 607497"/>
              <a:gd name="connsiteX18" fmla="*/ 64498 w 490994"/>
              <a:gd name="connsiteY18" fmla="*/ 383314 h 607497"/>
              <a:gd name="connsiteX19" fmla="*/ 54687 w 490994"/>
              <a:gd name="connsiteY19" fmla="*/ 385922 h 607497"/>
              <a:gd name="connsiteX20" fmla="*/ 37675 w 490994"/>
              <a:gd name="connsiteY20" fmla="*/ 376121 h 607497"/>
              <a:gd name="connsiteX21" fmla="*/ 28021 w 490994"/>
              <a:gd name="connsiteY21" fmla="*/ 359285 h 607497"/>
              <a:gd name="connsiteX22" fmla="*/ 26043 w 490994"/>
              <a:gd name="connsiteY22" fmla="*/ 344426 h 607497"/>
              <a:gd name="connsiteX23" fmla="*/ 35222 w 490994"/>
              <a:gd name="connsiteY23" fmla="*/ 332491 h 607497"/>
              <a:gd name="connsiteX24" fmla="*/ 53500 w 490994"/>
              <a:gd name="connsiteY24" fmla="*/ 321978 h 607497"/>
              <a:gd name="connsiteX25" fmla="*/ 62837 w 490994"/>
              <a:gd name="connsiteY25" fmla="*/ 319449 h 607497"/>
              <a:gd name="connsiteX26" fmla="*/ 427899 w 490994"/>
              <a:gd name="connsiteY26" fmla="*/ 319379 h 607497"/>
              <a:gd name="connsiteX27" fmla="*/ 437320 w 490994"/>
              <a:gd name="connsiteY27" fmla="*/ 321908 h 607497"/>
              <a:gd name="connsiteX28" fmla="*/ 455767 w 490994"/>
              <a:gd name="connsiteY28" fmla="*/ 332498 h 607497"/>
              <a:gd name="connsiteX29" fmla="*/ 464871 w 490994"/>
              <a:gd name="connsiteY29" fmla="*/ 344431 h 607497"/>
              <a:gd name="connsiteX30" fmla="*/ 462971 w 490994"/>
              <a:gd name="connsiteY30" fmla="*/ 359289 h 607497"/>
              <a:gd name="connsiteX31" fmla="*/ 453233 w 490994"/>
              <a:gd name="connsiteY31" fmla="*/ 376122 h 607497"/>
              <a:gd name="connsiteX32" fmla="*/ 436212 w 490994"/>
              <a:gd name="connsiteY32" fmla="*/ 385922 h 607497"/>
              <a:gd name="connsiteX33" fmla="*/ 426395 w 490994"/>
              <a:gd name="connsiteY33" fmla="*/ 383235 h 607497"/>
              <a:gd name="connsiteX34" fmla="*/ 411511 w 490994"/>
              <a:gd name="connsiteY34" fmla="*/ 374700 h 607497"/>
              <a:gd name="connsiteX35" fmla="*/ 403198 w 490994"/>
              <a:gd name="connsiteY35" fmla="*/ 348225 h 607497"/>
              <a:gd name="connsiteX36" fmla="*/ 411115 w 490994"/>
              <a:gd name="connsiteY36" fmla="*/ 330759 h 607497"/>
              <a:gd name="connsiteX37" fmla="*/ 427899 w 490994"/>
              <a:gd name="connsiteY37" fmla="*/ 319379 h 607497"/>
              <a:gd name="connsiteX38" fmla="*/ 19624 w 490994"/>
              <a:gd name="connsiteY38" fmla="*/ 215859 h 607497"/>
              <a:gd name="connsiteX39" fmla="*/ 40990 w 490994"/>
              <a:gd name="connsiteY39" fmla="*/ 215859 h 607497"/>
              <a:gd name="connsiteX40" fmla="*/ 54917 w 490994"/>
              <a:gd name="connsiteY40" fmla="*/ 222024 h 607497"/>
              <a:gd name="connsiteX41" fmla="*/ 59269 w 490994"/>
              <a:gd name="connsiteY41" fmla="*/ 236489 h 607497"/>
              <a:gd name="connsiteX42" fmla="*/ 58636 w 490994"/>
              <a:gd name="connsiteY42" fmla="*/ 245104 h 607497"/>
              <a:gd name="connsiteX43" fmla="*/ 59269 w 490994"/>
              <a:gd name="connsiteY43" fmla="*/ 253719 h 607497"/>
              <a:gd name="connsiteX44" fmla="*/ 54996 w 490994"/>
              <a:gd name="connsiteY44" fmla="*/ 268263 h 607497"/>
              <a:gd name="connsiteX45" fmla="*/ 41069 w 490994"/>
              <a:gd name="connsiteY45" fmla="*/ 274428 h 607497"/>
              <a:gd name="connsiteX46" fmla="*/ 19624 w 490994"/>
              <a:gd name="connsiteY46" fmla="*/ 274428 h 607497"/>
              <a:gd name="connsiteX47" fmla="*/ 0 w 490994"/>
              <a:gd name="connsiteY47" fmla="*/ 254826 h 607497"/>
              <a:gd name="connsiteX48" fmla="*/ 0 w 490994"/>
              <a:gd name="connsiteY48" fmla="*/ 235461 h 607497"/>
              <a:gd name="connsiteX49" fmla="*/ 19624 w 490994"/>
              <a:gd name="connsiteY49" fmla="*/ 215859 h 607497"/>
              <a:gd name="connsiteX50" fmla="*/ 450011 w 490994"/>
              <a:gd name="connsiteY50" fmla="*/ 215789 h 607497"/>
              <a:gd name="connsiteX51" fmla="*/ 471373 w 490994"/>
              <a:gd name="connsiteY51" fmla="*/ 215789 h 607497"/>
              <a:gd name="connsiteX52" fmla="*/ 490994 w 490994"/>
              <a:gd name="connsiteY52" fmla="*/ 235467 h 607497"/>
              <a:gd name="connsiteX53" fmla="*/ 490994 w 490994"/>
              <a:gd name="connsiteY53" fmla="*/ 254830 h 607497"/>
              <a:gd name="connsiteX54" fmla="*/ 471373 w 490994"/>
              <a:gd name="connsiteY54" fmla="*/ 274429 h 607497"/>
              <a:gd name="connsiteX55" fmla="*/ 449931 w 490994"/>
              <a:gd name="connsiteY55" fmla="*/ 274429 h 607497"/>
              <a:gd name="connsiteX56" fmla="*/ 436007 w 490994"/>
              <a:gd name="connsiteY56" fmla="*/ 268265 h 607497"/>
              <a:gd name="connsiteX57" fmla="*/ 431655 w 490994"/>
              <a:gd name="connsiteY57" fmla="*/ 253723 h 607497"/>
              <a:gd name="connsiteX58" fmla="*/ 432367 w 490994"/>
              <a:gd name="connsiteY58" fmla="*/ 245109 h 607497"/>
              <a:gd name="connsiteX59" fmla="*/ 431655 w 490994"/>
              <a:gd name="connsiteY59" fmla="*/ 236495 h 607497"/>
              <a:gd name="connsiteX60" fmla="*/ 436007 w 490994"/>
              <a:gd name="connsiteY60" fmla="*/ 221953 h 607497"/>
              <a:gd name="connsiteX61" fmla="*/ 450011 w 490994"/>
              <a:gd name="connsiteY61" fmla="*/ 215789 h 607497"/>
              <a:gd name="connsiteX62" fmla="*/ 245501 w 490994"/>
              <a:gd name="connsiteY62" fmla="*/ 133735 h 607497"/>
              <a:gd name="connsiteX63" fmla="*/ 137281 w 490994"/>
              <a:gd name="connsiteY63" fmla="*/ 241809 h 607497"/>
              <a:gd name="connsiteX64" fmla="*/ 171639 w 490994"/>
              <a:gd name="connsiteY64" fmla="*/ 338656 h 607497"/>
              <a:gd name="connsiteX65" fmla="*/ 208372 w 490994"/>
              <a:gd name="connsiteY65" fmla="*/ 425858 h 607497"/>
              <a:gd name="connsiteX66" fmla="*/ 211459 w 490994"/>
              <a:gd name="connsiteY66" fmla="*/ 428388 h 607497"/>
              <a:gd name="connsiteX67" fmla="*/ 279305 w 490994"/>
              <a:gd name="connsiteY67" fmla="*/ 428388 h 607497"/>
              <a:gd name="connsiteX68" fmla="*/ 282313 w 490994"/>
              <a:gd name="connsiteY68" fmla="*/ 425858 h 607497"/>
              <a:gd name="connsiteX69" fmla="*/ 319838 w 490994"/>
              <a:gd name="connsiteY69" fmla="*/ 336759 h 607497"/>
              <a:gd name="connsiteX70" fmla="*/ 319918 w 490994"/>
              <a:gd name="connsiteY70" fmla="*/ 336601 h 607497"/>
              <a:gd name="connsiteX71" fmla="*/ 353722 w 490994"/>
              <a:gd name="connsiteY71" fmla="*/ 241809 h 607497"/>
              <a:gd name="connsiteX72" fmla="*/ 245501 w 490994"/>
              <a:gd name="connsiteY72" fmla="*/ 133735 h 607497"/>
              <a:gd name="connsiteX73" fmla="*/ 436205 w 490994"/>
              <a:gd name="connsiteY73" fmla="*/ 104366 h 607497"/>
              <a:gd name="connsiteX74" fmla="*/ 453224 w 490994"/>
              <a:gd name="connsiteY74" fmla="*/ 114168 h 607497"/>
              <a:gd name="connsiteX75" fmla="*/ 462960 w 490994"/>
              <a:gd name="connsiteY75" fmla="*/ 131006 h 607497"/>
              <a:gd name="connsiteX76" fmla="*/ 455757 w 490994"/>
              <a:gd name="connsiteY76" fmla="*/ 157804 h 607497"/>
              <a:gd name="connsiteX77" fmla="*/ 437788 w 490994"/>
              <a:gd name="connsiteY77" fmla="*/ 168159 h 607497"/>
              <a:gd name="connsiteX78" fmla="*/ 428289 w 490994"/>
              <a:gd name="connsiteY78" fmla="*/ 170768 h 607497"/>
              <a:gd name="connsiteX79" fmla="*/ 411349 w 490994"/>
              <a:gd name="connsiteY79" fmla="*/ 160254 h 607497"/>
              <a:gd name="connsiteX80" fmla="*/ 402009 w 490994"/>
              <a:gd name="connsiteY80" fmla="*/ 144365 h 607497"/>
              <a:gd name="connsiteX81" fmla="*/ 399317 w 490994"/>
              <a:gd name="connsiteY81" fmla="*/ 129346 h 607497"/>
              <a:gd name="connsiteX82" fmla="*/ 408262 w 490994"/>
              <a:gd name="connsiteY82" fmla="*/ 117488 h 607497"/>
              <a:gd name="connsiteX83" fmla="*/ 426389 w 490994"/>
              <a:gd name="connsiteY83" fmla="*/ 107054 h 607497"/>
              <a:gd name="connsiteX84" fmla="*/ 436205 w 490994"/>
              <a:gd name="connsiteY84" fmla="*/ 104366 h 607497"/>
              <a:gd name="connsiteX85" fmla="*/ 54676 w 490994"/>
              <a:gd name="connsiteY85" fmla="*/ 104366 h 607497"/>
              <a:gd name="connsiteX86" fmla="*/ 64501 w 490994"/>
              <a:gd name="connsiteY86" fmla="*/ 107054 h 607497"/>
              <a:gd name="connsiteX87" fmla="*/ 82644 w 490994"/>
              <a:gd name="connsiteY87" fmla="*/ 117488 h 607497"/>
              <a:gd name="connsiteX88" fmla="*/ 91596 w 490994"/>
              <a:gd name="connsiteY88" fmla="*/ 129346 h 607497"/>
              <a:gd name="connsiteX89" fmla="*/ 88903 w 490994"/>
              <a:gd name="connsiteY89" fmla="*/ 144365 h 607497"/>
              <a:gd name="connsiteX90" fmla="*/ 79633 w 490994"/>
              <a:gd name="connsiteY90" fmla="*/ 160254 h 607497"/>
              <a:gd name="connsiteX91" fmla="*/ 62678 w 490994"/>
              <a:gd name="connsiteY91" fmla="*/ 170768 h 607497"/>
              <a:gd name="connsiteX92" fmla="*/ 53171 w 490994"/>
              <a:gd name="connsiteY92" fmla="*/ 168159 h 607497"/>
              <a:gd name="connsiteX93" fmla="*/ 35186 w 490994"/>
              <a:gd name="connsiteY93" fmla="*/ 157804 h 607497"/>
              <a:gd name="connsiteX94" fmla="*/ 27977 w 490994"/>
              <a:gd name="connsiteY94" fmla="*/ 131006 h 607497"/>
              <a:gd name="connsiteX95" fmla="*/ 37642 w 490994"/>
              <a:gd name="connsiteY95" fmla="*/ 114168 h 607497"/>
              <a:gd name="connsiteX96" fmla="*/ 54676 w 490994"/>
              <a:gd name="connsiteY96" fmla="*/ 104366 h 607497"/>
              <a:gd name="connsiteX97" fmla="*/ 245501 w 490994"/>
              <a:gd name="connsiteY97" fmla="*/ 75152 h 607497"/>
              <a:gd name="connsiteX98" fmla="*/ 412384 w 490994"/>
              <a:gd name="connsiteY98" fmla="*/ 241809 h 607497"/>
              <a:gd name="connsiteX99" fmla="*/ 372247 w 490994"/>
              <a:gd name="connsiteY99" fmla="*/ 363006 h 607497"/>
              <a:gd name="connsiteX100" fmla="*/ 334168 w 490994"/>
              <a:gd name="connsiteY100" fmla="*/ 468155 h 607497"/>
              <a:gd name="connsiteX101" fmla="*/ 314138 w 490994"/>
              <a:gd name="connsiteY101" fmla="*/ 486971 h 607497"/>
              <a:gd name="connsiteX102" fmla="*/ 176864 w 490994"/>
              <a:gd name="connsiteY102" fmla="*/ 486971 h 607497"/>
              <a:gd name="connsiteX103" fmla="*/ 156755 w 490994"/>
              <a:gd name="connsiteY103" fmla="*/ 468155 h 607497"/>
              <a:gd name="connsiteX104" fmla="*/ 119151 w 490994"/>
              <a:gd name="connsiteY104" fmla="*/ 364825 h 607497"/>
              <a:gd name="connsiteX105" fmla="*/ 78618 w 490994"/>
              <a:gd name="connsiteY105" fmla="*/ 241809 h 607497"/>
              <a:gd name="connsiteX106" fmla="*/ 245501 w 490994"/>
              <a:gd name="connsiteY106" fmla="*/ 75152 h 607497"/>
              <a:gd name="connsiteX107" fmla="*/ 350001 w 490994"/>
              <a:gd name="connsiteY107" fmla="*/ 25404 h 607497"/>
              <a:gd name="connsiteX108" fmla="*/ 359812 w 490994"/>
              <a:gd name="connsiteY108" fmla="*/ 28012 h 607497"/>
              <a:gd name="connsiteX109" fmla="*/ 376587 w 490994"/>
              <a:gd name="connsiteY109" fmla="*/ 37731 h 607497"/>
              <a:gd name="connsiteX110" fmla="*/ 383787 w 490994"/>
              <a:gd name="connsiteY110" fmla="*/ 64519 h 607497"/>
              <a:gd name="connsiteX111" fmla="*/ 373343 w 490994"/>
              <a:gd name="connsiteY111" fmla="*/ 82536 h 607497"/>
              <a:gd name="connsiteX112" fmla="*/ 357043 w 490994"/>
              <a:gd name="connsiteY112" fmla="*/ 92018 h 607497"/>
              <a:gd name="connsiteX113" fmla="*/ 346440 w 490994"/>
              <a:gd name="connsiteY113" fmla="*/ 88857 h 607497"/>
              <a:gd name="connsiteX114" fmla="*/ 330536 w 490994"/>
              <a:gd name="connsiteY114" fmla="*/ 79533 h 607497"/>
              <a:gd name="connsiteX115" fmla="*/ 320803 w 490994"/>
              <a:gd name="connsiteY115" fmla="*/ 67917 h 607497"/>
              <a:gd name="connsiteX116" fmla="*/ 322623 w 490994"/>
              <a:gd name="connsiteY116" fmla="*/ 53219 h 607497"/>
              <a:gd name="connsiteX117" fmla="*/ 332989 w 490994"/>
              <a:gd name="connsiteY117" fmla="*/ 35202 h 607497"/>
              <a:gd name="connsiteX118" fmla="*/ 350001 w 490994"/>
              <a:gd name="connsiteY118" fmla="*/ 25404 h 607497"/>
              <a:gd name="connsiteX119" fmla="*/ 140881 w 490994"/>
              <a:gd name="connsiteY119" fmla="*/ 25404 h 607497"/>
              <a:gd name="connsiteX120" fmla="*/ 157911 w 490994"/>
              <a:gd name="connsiteY120" fmla="*/ 35202 h 607497"/>
              <a:gd name="connsiteX121" fmla="*/ 168367 w 490994"/>
              <a:gd name="connsiteY121" fmla="*/ 53219 h 607497"/>
              <a:gd name="connsiteX122" fmla="*/ 170189 w 490994"/>
              <a:gd name="connsiteY122" fmla="*/ 67917 h 607497"/>
              <a:gd name="connsiteX123" fmla="*/ 160367 w 490994"/>
              <a:gd name="connsiteY123" fmla="*/ 79533 h 607497"/>
              <a:gd name="connsiteX124" fmla="*/ 144446 w 490994"/>
              <a:gd name="connsiteY124" fmla="*/ 88857 h 607497"/>
              <a:gd name="connsiteX125" fmla="*/ 133831 w 490994"/>
              <a:gd name="connsiteY125" fmla="*/ 92018 h 607497"/>
              <a:gd name="connsiteX126" fmla="*/ 117514 w 490994"/>
              <a:gd name="connsiteY126" fmla="*/ 82615 h 607497"/>
              <a:gd name="connsiteX127" fmla="*/ 107058 w 490994"/>
              <a:gd name="connsiteY127" fmla="*/ 64519 h 607497"/>
              <a:gd name="connsiteX128" fmla="*/ 105078 w 490994"/>
              <a:gd name="connsiteY128" fmla="*/ 49584 h 607497"/>
              <a:gd name="connsiteX129" fmla="*/ 114266 w 490994"/>
              <a:gd name="connsiteY129" fmla="*/ 37731 h 607497"/>
              <a:gd name="connsiteX130" fmla="*/ 131059 w 490994"/>
              <a:gd name="connsiteY130" fmla="*/ 28012 h 607497"/>
              <a:gd name="connsiteX131" fmla="*/ 140881 w 490994"/>
              <a:gd name="connsiteY131" fmla="*/ 25404 h 607497"/>
              <a:gd name="connsiteX132" fmla="*/ 235768 w 490994"/>
              <a:gd name="connsiteY132" fmla="*/ 0 h 607497"/>
              <a:gd name="connsiteX133" fmla="*/ 255156 w 490994"/>
              <a:gd name="connsiteY133" fmla="*/ 0 h 607497"/>
              <a:gd name="connsiteX134" fmla="*/ 274782 w 490994"/>
              <a:gd name="connsiteY134" fmla="*/ 19595 h 607497"/>
              <a:gd name="connsiteX135" fmla="*/ 274782 w 490994"/>
              <a:gd name="connsiteY135" fmla="*/ 40927 h 607497"/>
              <a:gd name="connsiteX136" fmla="*/ 256581 w 490994"/>
              <a:gd name="connsiteY136" fmla="*/ 59416 h 607497"/>
              <a:gd name="connsiteX137" fmla="*/ 254127 w 490994"/>
              <a:gd name="connsiteY137" fmla="*/ 59258 h 607497"/>
              <a:gd name="connsiteX138" fmla="*/ 245502 w 490994"/>
              <a:gd name="connsiteY138" fmla="*/ 58547 h 607497"/>
              <a:gd name="connsiteX139" fmla="*/ 236876 w 490994"/>
              <a:gd name="connsiteY139" fmla="*/ 59258 h 607497"/>
              <a:gd name="connsiteX140" fmla="*/ 234422 w 490994"/>
              <a:gd name="connsiteY140" fmla="*/ 59416 h 607497"/>
              <a:gd name="connsiteX141" fmla="*/ 216142 w 490994"/>
              <a:gd name="connsiteY141" fmla="*/ 40927 h 607497"/>
              <a:gd name="connsiteX142" fmla="*/ 216142 w 490994"/>
              <a:gd name="connsiteY142" fmla="*/ 19595 h 607497"/>
              <a:gd name="connsiteX143" fmla="*/ 235768 w 490994"/>
              <a:gd name="connsiteY143" fmla="*/ 0 h 6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0994" h="607497">
                <a:moveTo>
                  <a:pt x="203312" y="568333"/>
                </a:moveTo>
                <a:lnTo>
                  <a:pt x="287691" y="568333"/>
                </a:lnTo>
                <a:cubicBezTo>
                  <a:pt x="298456" y="568333"/>
                  <a:pt x="307242" y="577115"/>
                  <a:pt x="307242" y="587955"/>
                </a:cubicBezTo>
                <a:cubicBezTo>
                  <a:pt x="307242" y="598794"/>
                  <a:pt x="298456" y="607497"/>
                  <a:pt x="287691" y="607497"/>
                </a:cubicBezTo>
                <a:lnTo>
                  <a:pt x="203312" y="607497"/>
                </a:lnTo>
                <a:cubicBezTo>
                  <a:pt x="192468" y="607497"/>
                  <a:pt x="183682" y="598794"/>
                  <a:pt x="183682" y="587955"/>
                </a:cubicBezTo>
                <a:cubicBezTo>
                  <a:pt x="183682" y="577115"/>
                  <a:pt x="192468" y="568333"/>
                  <a:pt x="203312" y="568333"/>
                </a:cubicBezTo>
                <a:close/>
                <a:moveTo>
                  <a:pt x="186520" y="510187"/>
                </a:moveTo>
                <a:lnTo>
                  <a:pt x="304395" y="510187"/>
                </a:lnTo>
                <a:cubicBezTo>
                  <a:pt x="315320" y="510187"/>
                  <a:pt x="324107" y="518967"/>
                  <a:pt x="324107" y="529804"/>
                </a:cubicBezTo>
                <a:cubicBezTo>
                  <a:pt x="324107" y="540641"/>
                  <a:pt x="315320" y="549421"/>
                  <a:pt x="304395" y="549421"/>
                </a:cubicBezTo>
                <a:lnTo>
                  <a:pt x="186520" y="549421"/>
                </a:lnTo>
                <a:cubicBezTo>
                  <a:pt x="175674" y="549421"/>
                  <a:pt x="166887" y="540641"/>
                  <a:pt x="166887" y="529804"/>
                </a:cubicBezTo>
                <a:cubicBezTo>
                  <a:pt x="166887" y="518967"/>
                  <a:pt x="175674" y="510187"/>
                  <a:pt x="186520" y="510187"/>
                </a:cubicBezTo>
                <a:close/>
                <a:moveTo>
                  <a:pt x="62837" y="319449"/>
                </a:moveTo>
                <a:cubicBezTo>
                  <a:pt x="70116" y="319449"/>
                  <a:pt x="76684" y="323954"/>
                  <a:pt x="79611" y="330831"/>
                </a:cubicBezTo>
                <a:cubicBezTo>
                  <a:pt x="82064" y="336601"/>
                  <a:pt x="84676" y="342529"/>
                  <a:pt x="87445" y="348457"/>
                </a:cubicBezTo>
                <a:cubicBezTo>
                  <a:pt x="91876" y="358021"/>
                  <a:pt x="88236" y="369640"/>
                  <a:pt x="79137" y="374856"/>
                </a:cubicBezTo>
                <a:lnTo>
                  <a:pt x="64498" y="383314"/>
                </a:lnTo>
                <a:cubicBezTo>
                  <a:pt x="61571" y="384974"/>
                  <a:pt x="58168" y="385922"/>
                  <a:pt x="54687" y="385922"/>
                </a:cubicBezTo>
                <a:cubicBezTo>
                  <a:pt x="47724" y="385922"/>
                  <a:pt x="41156" y="382128"/>
                  <a:pt x="37675" y="376121"/>
                </a:cubicBezTo>
                <a:lnTo>
                  <a:pt x="28021" y="359285"/>
                </a:lnTo>
                <a:cubicBezTo>
                  <a:pt x="25410" y="354780"/>
                  <a:pt x="24698" y="349484"/>
                  <a:pt x="26043" y="344426"/>
                </a:cubicBezTo>
                <a:cubicBezTo>
                  <a:pt x="27388" y="339367"/>
                  <a:pt x="30632" y="335099"/>
                  <a:pt x="35222" y="332491"/>
                </a:cubicBezTo>
                <a:lnTo>
                  <a:pt x="53500" y="321978"/>
                </a:lnTo>
                <a:cubicBezTo>
                  <a:pt x="56348" y="320319"/>
                  <a:pt x="59593" y="319449"/>
                  <a:pt x="62837" y="319449"/>
                </a:cubicBezTo>
                <a:close/>
                <a:moveTo>
                  <a:pt x="427899" y="319379"/>
                </a:moveTo>
                <a:cubicBezTo>
                  <a:pt x="431145" y="319379"/>
                  <a:pt x="434391" y="320248"/>
                  <a:pt x="437320" y="321908"/>
                </a:cubicBezTo>
                <a:lnTo>
                  <a:pt x="455767" y="332498"/>
                </a:lnTo>
                <a:cubicBezTo>
                  <a:pt x="460279" y="335106"/>
                  <a:pt x="463525" y="339374"/>
                  <a:pt x="464871" y="344431"/>
                </a:cubicBezTo>
                <a:cubicBezTo>
                  <a:pt x="466296" y="349489"/>
                  <a:pt x="465583" y="354784"/>
                  <a:pt x="462971" y="359289"/>
                </a:cubicBezTo>
                <a:lnTo>
                  <a:pt x="453233" y="376122"/>
                </a:lnTo>
                <a:cubicBezTo>
                  <a:pt x="449750" y="382129"/>
                  <a:pt x="443258" y="385922"/>
                  <a:pt x="436212" y="385922"/>
                </a:cubicBezTo>
                <a:cubicBezTo>
                  <a:pt x="432808" y="385922"/>
                  <a:pt x="429403" y="384974"/>
                  <a:pt x="426395" y="383235"/>
                </a:cubicBezTo>
                <a:lnTo>
                  <a:pt x="411511" y="374700"/>
                </a:lnTo>
                <a:cubicBezTo>
                  <a:pt x="402407" y="369405"/>
                  <a:pt x="398765" y="357787"/>
                  <a:pt x="403198" y="348225"/>
                </a:cubicBezTo>
                <a:cubicBezTo>
                  <a:pt x="405969" y="342456"/>
                  <a:pt x="408582" y="336529"/>
                  <a:pt x="411115" y="330759"/>
                </a:cubicBezTo>
                <a:cubicBezTo>
                  <a:pt x="414045" y="323805"/>
                  <a:pt x="420616" y="319379"/>
                  <a:pt x="427899" y="319379"/>
                </a:cubicBezTo>
                <a:close/>
                <a:moveTo>
                  <a:pt x="19624" y="215859"/>
                </a:moveTo>
                <a:lnTo>
                  <a:pt x="40990" y="215859"/>
                </a:lnTo>
                <a:cubicBezTo>
                  <a:pt x="46371" y="215859"/>
                  <a:pt x="51435" y="218072"/>
                  <a:pt x="54917" y="222024"/>
                </a:cubicBezTo>
                <a:cubicBezTo>
                  <a:pt x="58398" y="225897"/>
                  <a:pt x="59981" y="231193"/>
                  <a:pt x="59269" y="236489"/>
                </a:cubicBezTo>
                <a:cubicBezTo>
                  <a:pt x="58952" y="239097"/>
                  <a:pt x="58636" y="242101"/>
                  <a:pt x="58636" y="245104"/>
                </a:cubicBezTo>
                <a:cubicBezTo>
                  <a:pt x="58636" y="248187"/>
                  <a:pt x="58952" y="251348"/>
                  <a:pt x="59269" y="253719"/>
                </a:cubicBezTo>
                <a:cubicBezTo>
                  <a:pt x="59981" y="259094"/>
                  <a:pt x="58398" y="264390"/>
                  <a:pt x="54996" y="268263"/>
                </a:cubicBezTo>
                <a:cubicBezTo>
                  <a:pt x="51514" y="272136"/>
                  <a:pt x="46450" y="274428"/>
                  <a:pt x="41069" y="274428"/>
                </a:cubicBezTo>
                <a:lnTo>
                  <a:pt x="19624" y="274428"/>
                </a:lnTo>
                <a:cubicBezTo>
                  <a:pt x="8783" y="274428"/>
                  <a:pt x="0" y="265576"/>
                  <a:pt x="0" y="254826"/>
                </a:cubicBezTo>
                <a:lnTo>
                  <a:pt x="0" y="235461"/>
                </a:lnTo>
                <a:cubicBezTo>
                  <a:pt x="0" y="224633"/>
                  <a:pt x="8783" y="215859"/>
                  <a:pt x="19624" y="215859"/>
                </a:cubicBezTo>
                <a:close/>
                <a:moveTo>
                  <a:pt x="450011" y="215789"/>
                </a:moveTo>
                <a:lnTo>
                  <a:pt x="471373" y="215789"/>
                </a:lnTo>
                <a:cubicBezTo>
                  <a:pt x="482133" y="215789"/>
                  <a:pt x="490994" y="224640"/>
                  <a:pt x="490994" y="235467"/>
                </a:cubicBezTo>
                <a:lnTo>
                  <a:pt x="490994" y="254830"/>
                </a:lnTo>
                <a:cubicBezTo>
                  <a:pt x="490994" y="265578"/>
                  <a:pt x="482133" y="274429"/>
                  <a:pt x="471373" y="274429"/>
                </a:cubicBezTo>
                <a:lnTo>
                  <a:pt x="449931" y="274429"/>
                </a:lnTo>
                <a:cubicBezTo>
                  <a:pt x="444472" y="274429"/>
                  <a:pt x="439409" y="272137"/>
                  <a:pt x="436007" y="268265"/>
                </a:cubicBezTo>
                <a:cubicBezTo>
                  <a:pt x="432525" y="264313"/>
                  <a:pt x="430943" y="259018"/>
                  <a:pt x="431655" y="253723"/>
                </a:cubicBezTo>
                <a:cubicBezTo>
                  <a:pt x="431972" y="251352"/>
                  <a:pt x="432367" y="248191"/>
                  <a:pt x="432367" y="245109"/>
                </a:cubicBezTo>
                <a:cubicBezTo>
                  <a:pt x="432367" y="242106"/>
                  <a:pt x="431972" y="239024"/>
                  <a:pt x="431655" y="236495"/>
                </a:cubicBezTo>
                <a:cubicBezTo>
                  <a:pt x="431022" y="231200"/>
                  <a:pt x="432604" y="225905"/>
                  <a:pt x="436007" y="221953"/>
                </a:cubicBezTo>
                <a:cubicBezTo>
                  <a:pt x="439488" y="218081"/>
                  <a:pt x="444551" y="215789"/>
                  <a:pt x="450011" y="215789"/>
                </a:cubicBezTo>
                <a:close/>
                <a:moveTo>
                  <a:pt x="245501" y="133735"/>
                </a:moveTo>
                <a:cubicBezTo>
                  <a:pt x="185810" y="133735"/>
                  <a:pt x="137281" y="182198"/>
                  <a:pt x="137281" y="241809"/>
                </a:cubicBezTo>
                <a:cubicBezTo>
                  <a:pt x="137281" y="269717"/>
                  <a:pt x="153905" y="303159"/>
                  <a:pt x="171639" y="338656"/>
                </a:cubicBezTo>
                <a:cubicBezTo>
                  <a:pt x="185572" y="366564"/>
                  <a:pt x="199901" y="395342"/>
                  <a:pt x="208372" y="425858"/>
                </a:cubicBezTo>
                <a:cubicBezTo>
                  <a:pt x="208768" y="427123"/>
                  <a:pt x="210430" y="428388"/>
                  <a:pt x="211459" y="428388"/>
                </a:cubicBezTo>
                <a:lnTo>
                  <a:pt x="279305" y="428388"/>
                </a:lnTo>
                <a:cubicBezTo>
                  <a:pt x="280255" y="428388"/>
                  <a:pt x="281997" y="427123"/>
                  <a:pt x="282313" y="425858"/>
                </a:cubicBezTo>
                <a:cubicBezTo>
                  <a:pt x="290863" y="394314"/>
                  <a:pt x="305588" y="364983"/>
                  <a:pt x="319838" y="336759"/>
                </a:cubicBezTo>
                <a:lnTo>
                  <a:pt x="319918" y="336601"/>
                </a:lnTo>
                <a:cubicBezTo>
                  <a:pt x="337255" y="301973"/>
                  <a:pt x="353722" y="269321"/>
                  <a:pt x="353722" y="241809"/>
                </a:cubicBezTo>
                <a:cubicBezTo>
                  <a:pt x="353722" y="182198"/>
                  <a:pt x="305113" y="133735"/>
                  <a:pt x="245501" y="133735"/>
                </a:cubicBezTo>
                <a:close/>
                <a:moveTo>
                  <a:pt x="436205" y="104366"/>
                </a:moveTo>
                <a:cubicBezTo>
                  <a:pt x="443250" y="104366"/>
                  <a:pt x="449741" y="108160"/>
                  <a:pt x="453224" y="114168"/>
                </a:cubicBezTo>
                <a:lnTo>
                  <a:pt x="462960" y="131006"/>
                </a:lnTo>
                <a:cubicBezTo>
                  <a:pt x="468343" y="140334"/>
                  <a:pt x="465098" y="152428"/>
                  <a:pt x="455757" y="157804"/>
                </a:cubicBezTo>
                <a:lnTo>
                  <a:pt x="437788" y="168159"/>
                </a:lnTo>
                <a:cubicBezTo>
                  <a:pt x="434859" y="169819"/>
                  <a:pt x="431535" y="170768"/>
                  <a:pt x="428289" y="170768"/>
                </a:cubicBezTo>
                <a:cubicBezTo>
                  <a:pt x="421165" y="170768"/>
                  <a:pt x="414674" y="166737"/>
                  <a:pt x="411349" y="160254"/>
                </a:cubicBezTo>
                <a:cubicBezTo>
                  <a:pt x="408579" y="154879"/>
                  <a:pt x="405413" y="149504"/>
                  <a:pt x="402009" y="144365"/>
                </a:cubicBezTo>
                <a:cubicBezTo>
                  <a:pt x="399080" y="139780"/>
                  <a:pt x="398130" y="134484"/>
                  <a:pt x="399317" y="129346"/>
                </a:cubicBezTo>
                <a:cubicBezTo>
                  <a:pt x="400505" y="124366"/>
                  <a:pt x="403671" y="120097"/>
                  <a:pt x="408262" y="117488"/>
                </a:cubicBezTo>
                <a:lnTo>
                  <a:pt x="426389" y="107054"/>
                </a:lnTo>
                <a:cubicBezTo>
                  <a:pt x="429397" y="105315"/>
                  <a:pt x="432801" y="104366"/>
                  <a:pt x="436205" y="104366"/>
                </a:cubicBezTo>
                <a:close/>
                <a:moveTo>
                  <a:pt x="54676" y="104366"/>
                </a:moveTo>
                <a:cubicBezTo>
                  <a:pt x="58162" y="104366"/>
                  <a:pt x="61569" y="105315"/>
                  <a:pt x="64501" y="107054"/>
                </a:cubicBezTo>
                <a:lnTo>
                  <a:pt x="82644" y="117488"/>
                </a:lnTo>
                <a:cubicBezTo>
                  <a:pt x="87239" y="120097"/>
                  <a:pt x="90408" y="124366"/>
                  <a:pt x="91596" y="129346"/>
                </a:cubicBezTo>
                <a:cubicBezTo>
                  <a:pt x="92864" y="134484"/>
                  <a:pt x="91913" y="139780"/>
                  <a:pt x="88903" y="144365"/>
                </a:cubicBezTo>
                <a:cubicBezTo>
                  <a:pt x="85575" y="149504"/>
                  <a:pt x="82406" y="154879"/>
                  <a:pt x="79633" y="160254"/>
                </a:cubicBezTo>
                <a:cubicBezTo>
                  <a:pt x="76305" y="166737"/>
                  <a:pt x="69809" y="170768"/>
                  <a:pt x="62678" y="170768"/>
                </a:cubicBezTo>
                <a:cubicBezTo>
                  <a:pt x="59430" y="170768"/>
                  <a:pt x="56102" y="169819"/>
                  <a:pt x="53171" y="168159"/>
                </a:cubicBezTo>
                <a:lnTo>
                  <a:pt x="35186" y="157804"/>
                </a:lnTo>
                <a:cubicBezTo>
                  <a:pt x="25758" y="152428"/>
                  <a:pt x="22510" y="140334"/>
                  <a:pt x="27977" y="131006"/>
                </a:cubicBezTo>
                <a:lnTo>
                  <a:pt x="37642" y="114168"/>
                </a:lnTo>
                <a:cubicBezTo>
                  <a:pt x="41128" y="108160"/>
                  <a:pt x="47704" y="104366"/>
                  <a:pt x="54676" y="104366"/>
                </a:cubicBezTo>
                <a:close/>
                <a:moveTo>
                  <a:pt x="245501" y="75152"/>
                </a:moveTo>
                <a:cubicBezTo>
                  <a:pt x="337493" y="75152"/>
                  <a:pt x="412384" y="149942"/>
                  <a:pt x="412384" y="241809"/>
                </a:cubicBezTo>
                <a:cubicBezTo>
                  <a:pt x="412384" y="283236"/>
                  <a:pt x="391959" y="323793"/>
                  <a:pt x="372247" y="363006"/>
                </a:cubicBezTo>
                <a:cubicBezTo>
                  <a:pt x="354909" y="397634"/>
                  <a:pt x="336859" y="433448"/>
                  <a:pt x="334168" y="468155"/>
                </a:cubicBezTo>
                <a:cubicBezTo>
                  <a:pt x="333297" y="478749"/>
                  <a:pt x="324509" y="486971"/>
                  <a:pt x="314138" y="486971"/>
                </a:cubicBezTo>
                <a:lnTo>
                  <a:pt x="176864" y="486971"/>
                </a:lnTo>
                <a:cubicBezTo>
                  <a:pt x="166493" y="486971"/>
                  <a:pt x="157705" y="478749"/>
                  <a:pt x="156755" y="468155"/>
                </a:cubicBezTo>
                <a:cubicBezTo>
                  <a:pt x="153985" y="434792"/>
                  <a:pt x="137043" y="400797"/>
                  <a:pt x="119151" y="364825"/>
                </a:cubicBezTo>
                <a:cubicBezTo>
                  <a:pt x="99201" y="324821"/>
                  <a:pt x="78539" y="283473"/>
                  <a:pt x="78618" y="241809"/>
                </a:cubicBezTo>
                <a:cubicBezTo>
                  <a:pt x="78618" y="149942"/>
                  <a:pt x="153430" y="75152"/>
                  <a:pt x="245501" y="75152"/>
                </a:cubicBezTo>
                <a:close/>
                <a:moveTo>
                  <a:pt x="350001" y="25404"/>
                </a:moveTo>
                <a:cubicBezTo>
                  <a:pt x="353482" y="25404"/>
                  <a:pt x="356885" y="26273"/>
                  <a:pt x="359812" y="28012"/>
                </a:cubicBezTo>
                <a:lnTo>
                  <a:pt x="376587" y="37731"/>
                </a:lnTo>
                <a:cubicBezTo>
                  <a:pt x="386003" y="43104"/>
                  <a:pt x="389168" y="55116"/>
                  <a:pt x="383787" y="64519"/>
                </a:cubicBezTo>
                <a:lnTo>
                  <a:pt x="373343" y="82536"/>
                </a:lnTo>
                <a:cubicBezTo>
                  <a:pt x="369940" y="88462"/>
                  <a:pt x="363848" y="92018"/>
                  <a:pt x="357043" y="92018"/>
                </a:cubicBezTo>
                <a:cubicBezTo>
                  <a:pt x="353324" y="92018"/>
                  <a:pt x="349684" y="90912"/>
                  <a:pt x="346440" y="88857"/>
                </a:cubicBezTo>
                <a:cubicBezTo>
                  <a:pt x="341297" y="85459"/>
                  <a:pt x="335916" y="82378"/>
                  <a:pt x="330536" y="79533"/>
                </a:cubicBezTo>
                <a:cubicBezTo>
                  <a:pt x="325788" y="77083"/>
                  <a:pt x="322307" y="72974"/>
                  <a:pt x="320803" y="67917"/>
                </a:cubicBezTo>
                <a:cubicBezTo>
                  <a:pt x="319379" y="62939"/>
                  <a:pt x="320012" y="57723"/>
                  <a:pt x="322623" y="53219"/>
                </a:cubicBezTo>
                <a:lnTo>
                  <a:pt x="332989" y="35202"/>
                </a:lnTo>
                <a:cubicBezTo>
                  <a:pt x="336549" y="29197"/>
                  <a:pt x="343038" y="25404"/>
                  <a:pt x="350001" y="25404"/>
                </a:cubicBezTo>
                <a:close/>
                <a:moveTo>
                  <a:pt x="140881" y="25404"/>
                </a:moveTo>
                <a:cubicBezTo>
                  <a:pt x="147931" y="25404"/>
                  <a:pt x="154426" y="29197"/>
                  <a:pt x="157911" y="35202"/>
                </a:cubicBezTo>
                <a:lnTo>
                  <a:pt x="168367" y="53219"/>
                </a:lnTo>
                <a:cubicBezTo>
                  <a:pt x="170981" y="57723"/>
                  <a:pt x="171615" y="62939"/>
                  <a:pt x="170189" y="67917"/>
                </a:cubicBezTo>
                <a:cubicBezTo>
                  <a:pt x="168684" y="72974"/>
                  <a:pt x="165199" y="77083"/>
                  <a:pt x="160367" y="79533"/>
                </a:cubicBezTo>
                <a:cubicBezTo>
                  <a:pt x="154981" y="82378"/>
                  <a:pt x="149673" y="85459"/>
                  <a:pt x="144446" y="88857"/>
                </a:cubicBezTo>
                <a:cubicBezTo>
                  <a:pt x="141198" y="90912"/>
                  <a:pt x="137554" y="92018"/>
                  <a:pt x="133831" y="92018"/>
                </a:cubicBezTo>
                <a:cubicBezTo>
                  <a:pt x="127019" y="92018"/>
                  <a:pt x="120999" y="88541"/>
                  <a:pt x="117514" y="82615"/>
                </a:cubicBezTo>
                <a:lnTo>
                  <a:pt x="107058" y="64519"/>
                </a:lnTo>
                <a:cubicBezTo>
                  <a:pt x="104444" y="59936"/>
                  <a:pt x="103731" y="54641"/>
                  <a:pt x="105078" y="49584"/>
                </a:cubicBezTo>
                <a:cubicBezTo>
                  <a:pt x="106424" y="44527"/>
                  <a:pt x="109672" y="40339"/>
                  <a:pt x="114266" y="37731"/>
                </a:cubicBezTo>
                <a:lnTo>
                  <a:pt x="131059" y="28012"/>
                </a:lnTo>
                <a:cubicBezTo>
                  <a:pt x="134069" y="26273"/>
                  <a:pt x="137475" y="25404"/>
                  <a:pt x="140881" y="25404"/>
                </a:cubicBezTo>
                <a:close/>
                <a:moveTo>
                  <a:pt x="235768" y="0"/>
                </a:moveTo>
                <a:lnTo>
                  <a:pt x="255156" y="0"/>
                </a:lnTo>
                <a:cubicBezTo>
                  <a:pt x="265998" y="0"/>
                  <a:pt x="274782" y="8770"/>
                  <a:pt x="274782" y="19595"/>
                </a:cubicBezTo>
                <a:lnTo>
                  <a:pt x="274782" y="40927"/>
                </a:lnTo>
                <a:cubicBezTo>
                  <a:pt x="274782" y="51278"/>
                  <a:pt x="266789" y="59416"/>
                  <a:pt x="256581" y="59416"/>
                </a:cubicBezTo>
                <a:cubicBezTo>
                  <a:pt x="255710" y="59416"/>
                  <a:pt x="254919" y="59337"/>
                  <a:pt x="254127" y="59258"/>
                </a:cubicBezTo>
                <a:cubicBezTo>
                  <a:pt x="251516" y="58863"/>
                  <a:pt x="248509" y="58547"/>
                  <a:pt x="245502" y="58547"/>
                </a:cubicBezTo>
                <a:cubicBezTo>
                  <a:pt x="242415" y="58547"/>
                  <a:pt x="239408" y="58863"/>
                  <a:pt x="236876" y="59258"/>
                </a:cubicBezTo>
                <a:cubicBezTo>
                  <a:pt x="236005" y="59337"/>
                  <a:pt x="235214" y="59416"/>
                  <a:pt x="234422" y="59416"/>
                </a:cubicBezTo>
                <a:cubicBezTo>
                  <a:pt x="224135" y="59416"/>
                  <a:pt x="216142" y="51278"/>
                  <a:pt x="216142" y="40927"/>
                </a:cubicBezTo>
                <a:lnTo>
                  <a:pt x="216142" y="19595"/>
                </a:lnTo>
                <a:cubicBezTo>
                  <a:pt x="216142" y="8770"/>
                  <a:pt x="224926" y="0"/>
                  <a:pt x="235768" y="0"/>
                </a:cubicBezTo>
                <a:close/>
              </a:path>
            </a:pathLst>
          </a:custGeom>
          <a:solidFill>
            <a:srgbClr val="B71C2B"/>
          </a:solidFill>
          <a:ln>
            <a:noFill/>
          </a:ln>
        </p:spPr>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27227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3</a:t>
            </a:r>
            <a:r>
              <a:rPr lang="zh-CN" altLang="en-US" sz="2400" b="1" u="none" dirty="0">
                <a:solidFill>
                  <a:schemeClr val="tx1">
                    <a:lumMod val="75000"/>
                    <a:lumOff val="25000"/>
                  </a:schemeClr>
                </a:solidFill>
                <a:latin typeface="+mn-lt"/>
                <a:ea typeface="+mn-ea"/>
                <a:cs typeface="+mn-ea"/>
                <a:sym typeface="+mn-lt"/>
              </a:rPr>
              <a:t>：风险评价</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4" name="矩形 3"/>
          <p:cNvSpPr/>
          <p:nvPr/>
        </p:nvSpPr>
        <p:spPr>
          <a:xfrm>
            <a:off x="1814266" y="1502864"/>
            <a:ext cx="9297563" cy="733534"/>
          </a:xfrm>
          <a:prstGeom prst="rect">
            <a:avLst/>
          </a:prstGeom>
        </p:spPr>
        <p:txBody>
          <a:bodyPr wrap="square">
            <a:spAutoFit/>
          </a:bodyPr>
          <a:lstStyle/>
          <a:p>
            <a:pPr>
              <a:lnSpc>
                <a:spcPts val="2500"/>
              </a:lnSpc>
            </a:pPr>
            <a:r>
              <a:rPr lang="zh-CN" altLang="en-US" sz="1600" dirty="0">
                <a:solidFill>
                  <a:schemeClr val="tx1">
                    <a:lumMod val="75000"/>
                    <a:lumOff val="25000"/>
                  </a:schemeClr>
                </a:solidFill>
                <a:cs typeface="+mn-ea"/>
                <a:sym typeface="+mn-lt"/>
              </a:rPr>
              <a:t>风险评价是</a:t>
            </a:r>
            <a:r>
              <a:rPr lang="zh-CN" altLang="en-US" sz="1600" b="1" dirty="0">
                <a:solidFill>
                  <a:srgbClr val="B71C2B"/>
                </a:solidFill>
                <a:cs typeface="+mn-ea"/>
                <a:sym typeface="+mn-lt"/>
              </a:rPr>
              <a:t>对设备安全程度</a:t>
            </a:r>
            <a:r>
              <a:rPr lang="en-US" altLang="zh-CN" sz="1600" b="1" dirty="0">
                <a:solidFill>
                  <a:srgbClr val="B71C2B"/>
                </a:solidFill>
                <a:cs typeface="+mn-ea"/>
                <a:sym typeface="+mn-lt"/>
              </a:rPr>
              <a:t>/</a:t>
            </a:r>
            <a:r>
              <a:rPr lang="zh-CN" altLang="en-US" sz="1600" b="1" dirty="0">
                <a:solidFill>
                  <a:srgbClr val="B71C2B"/>
                </a:solidFill>
                <a:cs typeface="+mn-ea"/>
                <a:sym typeface="+mn-lt"/>
              </a:rPr>
              <a:t>危险程度的客观评价</a:t>
            </a:r>
            <a:r>
              <a:rPr lang="zh-CN" altLang="en-US" sz="1600" dirty="0">
                <a:solidFill>
                  <a:schemeClr val="tx1">
                    <a:lumMod val="75000"/>
                    <a:lumOff val="25000"/>
                  </a:schemeClr>
                </a:solidFill>
                <a:cs typeface="+mn-ea"/>
                <a:sym typeface="+mn-lt"/>
              </a:rPr>
              <a:t>，它通过对系统中存在的危险源及其控制措施的评价，客观地描述系统的安全</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危险程度，从而确定对危险源采取的措施。</a:t>
            </a:r>
            <a:endParaRPr lang="zh-CN" altLang="en-US" sz="1600" dirty="0">
              <a:solidFill>
                <a:schemeClr val="tx1">
                  <a:lumMod val="75000"/>
                  <a:lumOff val="25000"/>
                </a:schemeClr>
              </a:solidFill>
              <a:cs typeface="+mn-ea"/>
              <a:sym typeface="+mn-lt"/>
            </a:endParaRPr>
          </a:p>
        </p:txBody>
      </p:sp>
      <p:sp>
        <p:nvSpPr>
          <p:cNvPr id="8" name="idea-lightbulb-symbol_45725"/>
          <p:cNvSpPr>
            <a:spLocks noChangeAspect="1"/>
          </p:cNvSpPr>
          <p:nvPr/>
        </p:nvSpPr>
        <p:spPr bwMode="auto">
          <a:xfrm>
            <a:off x="1126603" y="1545782"/>
            <a:ext cx="609685" cy="608550"/>
          </a:xfrm>
          <a:custGeom>
            <a:avLst/>
            <a:gdLst>
              <a:gd name="connsiteX0" fmla="*/ 470631 w 606721"/>
              <a:gd name="connsiteY0" fmla="*/ 489441 h 605592"/>
              <a:gd name="connsiteX1" fmla="*/ 549816 w 606721"/>
              <a:gd name="connsiteY1" fmla="*/ 489441 h 605592"/>
              <a:gd name="connsiteX2" fmla="*/ 606721 w 606721"/>
              <a:gd name="connsiteY2" fmla="*/ 542094 h 605592"/>
              <a:gd name="connsiteX3" fmla="*/ 606721 w 606721"/>
              <a:gd name="connsiteY3" fmla="*/ 605592 h 605592"/>
              <a:gd name="connsiteX4" fmla="*/ 413725 w 606721"/>
              <a:gd name="connsiteY4" fmla="*/ 605592 h 605592"/>
              <a:gd name="connsiteX5" fmla="*/ 413725 w 606721"/>
              <a:gd name="connsiteY5" fmla="*/ 542094 h 605592"/>
              <a:gd name="connsiteX6" fmla="*/ 470631 w 606721"/>
              <a:gd name="connsiteY6" fmla="*/ 489441 h 605592"/>
              <a:gd name="connsiteX7" fmla="*/ 510293 w 606721"/>
              <a:gd name="connsiteY7" fmla="*/ 350145 h 605592"/>
              <a:gd name="connsiteX8" fmla="*/ 573343 w 606721"/>
              <a:gd name="connsiteY8" fmla="*/ 412666 h 605592"/>
              <a:gd name="connsiteX9" fmla="*/ 510293 w 606721"/>
              <a:gd name="connsiteY9" fmla="*/ 475187 h 605592"/>
              <a:gd name="connsiteX10" fmla="*/ 447243 w 606721"/>
              <a:gd name="connsiteY10" fmla="*/ 412666 h 605592"/>
              <a:gd name="connsiteX11" fmla="*/ 510293 w 606721"/>
              <a:gd name="connsiteY11" fmla="*/ 350145 h 605592"/>
              <a:gd name="connsiteX12" fmla="*/ 51993 w 606721"/>
              <a:gd name="connsiteY12" fmla="*/ 0 h 605592"/>
              <a:gd name="connsiteX13" fmla="*/ 415854 w 606721"/>
              <a:gd name="connsiteY13" fmla="*/ 0 h 605592"/>
              <a:gd name="connsiteX14" fmla="*/ 467848 w 606721"/>
              <a:gd name="connsiteY14" fmla="*/ 51819 h 605592"/>
              <a:gd name="connsiteX15" fmla="*/ 467848 w 606721"/>
              <a:gd name="connsiteY15" fmla="*/ 281901 h 605592"/>
              <a:gd name="connsiteX16" fmla="*/ 415854 w 606721"/>
              <a:gd name="connsiteY16" fmla="*/ 333720 h 605592"/>
              <a:gd name="connsiteX17" fmla="*/ 368596 w 606721"/>
              <a:gd name="connsiteY17" fmla="*/ 333720 h 605592"/>
              <a:gd name="connsiteX18" fmla="*/ 368596 w 606721"/>
              <a:gd name="connsiteY18" fmla="*/ 452747 h 605592"/>
              <a:gd name="connsiteX19" fmla="*/ 219022 w 606721"/>
              <a:gd name="connsiteY19" fmla="*/ 333720 h 605592"/>
              <a:gd name="connsiteX20" fmla="*/ 51993 w 606721"/>
              <a:gd name="connsiteY20" fmla="*/ 333720 h 605592"/>
              <a:gd name="connsiteX21" fmla="*/ 0 w 606721"/>
              <a:gd name="connsiteY21" fmla="*/ 281901 h 605592"/>
              <a:gd name="connsiteX22" fmla="*/ 0 w 606721"/>
              <a:gd name="connsiteY22" fmla="*/ 51819 h 605592"/>
              <a:gd name="connsiteX23" fmla="*/ 51993 w 606721"/>
              <a:gd name="connsiteY23"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6721" h="605592">
                <a:moveTo>
                  <a:pt x="470631" y="489441"/>
                </a:moveTo>
                <a:lnTo>
                  <a:pt x="549816" y="489441"/>
                </a:lnTo>
                <a:cubicBezTo>
                  <a:pt x="549816" y="489441"/>
                  <a:pt x="606721" y="490368"/>
                  <a:pt x="606721" y="542094"/>
                </a:cubicBezTo>
                <a:lnTo>
                  <a:pt x="606721" y="605592"/>
                </a:lnTo>
                <a:lnTo>
                  <a:pt x="413725" y="605592"/>
                </a:lnTo>
                <a:lnTo>
                  <a:pt x="413725" y="542094"/>
                </a:lnTo>
                <a:cubicBezTo>
                  <a:pt x="413725" y="489997"/>
                  <a:pt x="470631" y="489441"/>
                  <a:pt x="470631" y="489441"/>
                </a:cubicBezTo>
                <a:close/>
                <a:moveTo>
                  <a:pt x="510293" y="350145"/>
                </a:moveTo>
                <a:cubicBezTo>
                  <a:pt x="545115" y="350145"/>
                  <a:pt x="573343" y="378137"/>
                  <a:pt x="573343" y="412666"/>
                </a:cubicBezTo>
                <a:cubicBezTo>
                  <a:pt x="573343" y="447195"/>
                  <a:pt x="545115" y="475187"/>
                  <a:pt x="510293" y="475187"/>
                </a:cubicBezTo>
                <a:cubicBezTo>
                  <a:pt x="475471" y="475187"/>
                  <a:pt x="447243" y="447195"/>
                  <a:pt x="447243" y="412666"/>
                </a:cubicBezTo>
                <a:cubicBezTo>
                  <a:pt x="447243" y="378137"/>
                  <a:pt x="475471" y="350145"/>
                  <a:pt x="510293" y="350145"/>
                </a:cubicBezTo>
                <a:close/>
                <a:moveTo>
                  <a:pt x="51993" y="0"/>
                </a:moveTo>
                <a:lnTo>
                  <a:pt x="415854" y="0"/>
                </a:lnTo>
                <a:cubicBezTo>
                  <a:pt x="444544" y="0"/>
                  <a:pt x="467848" y="23268"/>
                  <a:pt x="467848" y="51819"/>
                </a:cubicBezTo>
                <a:lnTo>
                  <a:pt x="467848" y="281901"/>
                </a:lnTo>
                <a:cubicBezTo>
                  <a:pt x="467848" y="310545"/>
                  <a:pt x="444544" y="333720"/>
                  <a:pt x="415854" y="333720"/>
                </a:cubicBezTo>
                <a:lnTo>
                  <a:pt x="368596" y="333720"/>
                </a:lnTo>
                <a:lnTo>
                  <a:pt x="368596" y="452747"/>
                </a:lnTo>
                <a:lnTo>
                  <a:pt x="219022" y="333720"/>
                </a:lnTo>
                <a:lnTo>
                  <a:pt x="51993" y="333720"/>
                </a:lnTo>
                <a:cubicBezTo>
                  <a:pt x="23304" y="333720"/>
                  <a:pt x="0" y="310545"/>
                  <a:pt x="0" y="281901"/>
                </a:cubicBezTo>
                <a:lnTo>
                  <a:pt x="0" y="51819"/>
                </a:lnTo>
                <a:cubicBezTo>
                  <a:pt x="0" y="23268"/>
                  <a:pt x="23304" y="0"/>
                  <a:pt x="51993" y="0"/>
                </a:cubicBezTo>
                <a:close/>
              </a:path>
            </a:pathLst>
          </a:custGeom>
          <a:solidFill>
            <a:srgbClr val="B71C2B"/>
          </a:solidFill>
          <a:ln>
            <a:noFill/>
          </a:ln>
        </p:spPr>
        <p:txBody>
          <a:bodyPr/>
          <a:lstStyle/>
          <a:p>
            <a:endParaRPr lang="zh-CN" altLang="en-US"/>
          </a:p>
        </p:txBody>
      </p:sp>
      <p:graphicFrame>
        <p:nvGraphicFramePr>
          <p:cNvPr id="2" name="表格 1"/>
          <p:cNvGraphicFramePr>
            <a:graphicFrameLocks noGrp="1"/>
          </p:cNvGraphicFramePr>
          <p:nvPr/>
        </p:nvGraphicFramePr>
        <p:xfrm>
          <a:off x="1121353" y="2560742"/>
          <a:ext cx="9990476" cy="3202161"/>
        </p:xfrm>
        <a:graphic>
          <a:graphicData uri="http://schemas.openxmlformats.org/drawingml/2006/table">
            <a:tbl>
              <a:tblPr>
                <a:tableStyleId>{BC89EF96-8CEA-46FF-86C4-4CE0E7609802}</a:tableStyleId>
              </a:tblPr>
              <a:tblGrid>
                <a:gridCol w="1447439"/>
                <a:gridCol w="481227"/>
                <a:gridCol w="620706"/>
                <a:gridCol w="749662"/>
                <a:gridCol w="1310931"/>
                <a:gridCol w="860229"/>
                <a:gridCol w="847792"/>
                <a:gridCol w="955865"/>
                <a:gridCol w="1104729"/>
                <a:gridCol w="857441"/>
                <a:gridCol w="754455"/>
              </a:tblGrid>
              <a:tr h="295275">
                <a:tc gridSpan="11">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i="0" u="none" strike="noStrike" cap="none" normalizeH="0" baseline="0" dirty="0">
                          <a:ln>
                            <a:noFill/>
                          </a:ln>
                          <a:solidFill>
                            <a:srgbClr val="B71C2B"/>
                          </a:solidFill>
                          <a:effectLst/>
                          <a:latin typeface="+mj-ea"/>
                          <a:ea typeface="+mj-ea"/>
                          <a:sym typeface="+mn-lt"/>
                        </a:rPr>
                        <a:t>初始风险分析</a:t>
                      </a:r>
                      <a:endParaRPr kumimoji="0" lang="zh-CN" sz="1400" b="1" i="0" u="none" strike="noStrike" cap="none" normalizeH="0" baseline="0" dirty="0">
                        <a:ln>
                          <a:noFill/>
                        </a:ln>
                        <a:solidFill>
                          <a:srgbClr val="B71C2B"/>
                        </a:solidFill>
                        <a:effectLst/>
                        <a:latin typeface="+mj-ea"/>
                        <a:ea typeface="+mj-ea"/>
                        <a:cs typeface="+mn-ea"/>
                        <a:sym typeface="+mn-lt"/>
                      </a:endParaRPr>
                    </a:p>
                  </a:txBody>
                  <a:tcPr marL="45530" marR="45530" marT="0" marB="0" anchor="ctr" horzOverflow="overflow"/>
                </a:tc>
                <a:tc hMerge="1">
                  <a:tcPr/>
                </a:tc>
                <a:tc hMerge="1">
                  <a:tcPr/>
                </a:tc>
                <a:tc hMerge="1">
                  <a:tcPr/>
                </a:tc>
                <a:tc hMerge="1">
                  <a:tcPr/>
                </a:tc>
                <a:tc hMerge="1">
                  <a:tcPr/>
                </a:tc>
                <a:tc hMerge="1">
                  <a:tcPr/>
                </a:tc>
                <a:tc hMerge="1">
                  <a:tcPr/>
                </a:tc>
                <a:tc hMerge="1">
                  <a:tcPr/>
                </a:tc>
                <a:tc hMerge="1">
                  <a:tcPr/>
                </a:tc>
                <a:tc hMerge="1">
                  <a:tcPr/>
                </a:tc>
              </a:tr>
              <a:tr h="239665">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b="1" i="0" u="none" strike="noStrike" cap="none" normalizeH="0" baseline="0">
                          <a:ln>
                            <a:noFill/>
                          </a:ln>
                          <a:solidFill>
                            <a:srgbClr val="B71C2B"/>
                          </a:solidFill>
                          <a:effectLst/>
                          <a:latin typeface="+mj-ea"/>
                          <a:ea typeface="+mj-ea"/>
                          <a:sym typeface="+mn-lt"/>
                        </a:rPr>
                        <a:t>活动</a:t>
                      </a:r>
                      <a:endParaRPr kumimoji="0" lang="zh-CN" sz="1200" b="1" i="0" u="none" strike="noStrike" cap="none" normalizeH="0" baseline="0">
                        <a:ln>
                          <a:noFill/>
                        </a:ln>
                        <a:solidFill>
                          <a:srgbClr val="B71C2B"/>
                        </a:solidFill>
                        <a:effectLst/>
                        <a:latin typeface="+mj-ea"/>
                        <a:ea typeface="+mj-ea"/>
                        <a:cs typeface="+mn-ea"/>
                        <a:sym typeface="+mn-lt"/>
                      </a:endParaRPr>
                    </a:p>
                  </a:txBody>
                  <a:tcPr marL="45530" marR="45530" marT="0" marB="0" anchor="ctr" horzOverflow="overflow"/>
                </a:tc>
                <a:tc hMerge="1">
                  <a:tcPr/>
                </a:tc>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400" b="1" i="0" u="none" strike="noStrike" cap="none" normalizeH="0" baseline="0">
                          <a:ln>
                            <a:noFill/>
                          </a:ln>
                          <a:solidFill>
                            <a:srgbClr val="B71C2B"/>
                          </a:solidFill>
                          <a:effectLst/>
                          <a:latin typeface="+mj-ea"/>
                          <a:ea typeface="+mj-ea"/>
                          <a:sym typeface="+mn-lt"/>
                        </a:rPr>
                        <a:t>危险条件</a:t>
                      </a:r>
                      <a:endParaRPr kumimoji="0" lang="zh-CN" sz="1400" b="1" i="0" u="none" strike="noStrike" cap="none" normalizeH="0" baseline="0">
                        <a:ln>
                          <a:noFill/>
                        </a:ln>
                        <a:solidFill>
                          <a:srgbClr val="B71C2B"/>
                        </a:solidFill>
                        <a:effectLst/>
                        <a:latin typeface="+mj-ea"/>
                        <a:ea typeface="+mj-ea"/>
                        <a:cs typeface="+mn-ea"/>
                        <a:sym typeface="+mn-lt"/>
                      </a:endParaRPr>
                    </a:p>
                  </a:txBody>
                  <a:tcPr marL="45530" marR="45530" marT="0" marB="0" anchor="ctr" horzOverflow="overflow"/>
                </a:tc>
                <a:tc hMerge="1">
                  <a:tcPr/>
                </a:tc>
                <a:tc hMerge="1">
                  <a:tcPr/>
                </a:tc>
                <a:tc hMerge="1">
                  <a:tcPr/>
                </a:tc>
                <a:tc gridSpan="5">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b="1" i="0" u="none" strike="noStrike" cap="none" normalizeH="0" baseline="0" dirty="0">
                          <a:ln>
                            <a:noFill/>
                          </a:ln>
                          <a:solidFill>
                            <a:srgbClr val="B71C2B"/>
                          </a:solidFill>
                          <a:effectLst/>
                          <a:latin typeface="+mj-ea"/>
                          <a:ea typeface="+mj-ea"/>
                          <a:sym typeface="+mn-lt"/>
                        </a:rPr>
                        <a:t>风险</a:t>
                      </a:r>
                      <a:r>
                        <a:rPr kumimoji="0" lang="zh-CN" sz="1400" b="1" i="0" u="none" strike="noStrike" cap="none" normalizeH="0" baseline="0" dirty="0">
                          <a:ln>
                            <a:noFill/>
                          </a:ln>
                          <a:solidFill>
                            <a:srgbClr val="B71C2B"/>
                          </a:solidFill>
                          <a:effectLst/>
                          <a:latin typeface="+mj-ea"/>
                          <a:ea typeface="+mj-ea"/>
                          <a:sym typeface="+mn-lt"/>
                        </a:rPr>
                        <a:t>评估风险指数计算</a:t>
                      </a:r>
                      <a:endParaRPr kumimoji="0" lang="zh-CN" sz="1400" b="1" i="0" u="none" strike="noStrike" cap="none" normalizeH="0" baseline="0" dirty="0">
                        <a:ln>
                          <a:noFill/>
                        </a:ln>
                        <a:solidFill>
                          <a:srgbClr val="B71C2B"/>
                        </a:solidFill>
                        <a:effectLst/>
                        <a:latin typeface="+mj-ea"/>
                        <a:ea typeface="+mj-ea"/>
                        <a:cs typeface="+mn-ea"/>
                        <a:sym typeface="+mn-lt"/>
                      </a:endParaRPr>
                    </a:p>
                  </a:txBody>
                  <a:tcPr marL="45530" marR="45530" marT="0" marB="0" anchor="ctr" horzOverflow="overflow"/>
                </a:tc>
                <a:tc hMerge="1">
                  <a:tcPr/>
                </a:tc>
                <a:tc hMerge="1">
                  <a:tcPr/>
                </a:tc>
                <a:tc hMerge="1">
                  <a:tcPr/>
                </a:tc>
                <a:tc hMerge="1">
                  <a:tcPr/>
                </a:tc>
              </a:tr>
              <a:tr h="73137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方案编号</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a:ln>
                            <a:noFill/>
                          </a:ln>
                          <a:effectLst/>
                          <a:latin typeface="+mj-ea"/>
                          <a:ea typeface="+mj-ea"/>
                          <a:sym typeface="+mn-lt"/>
                        </a:rPr>
                        <a:t>活动</a:t>
                      </a:r>
                      <a:endParaRPr kumimoji="0" lang="zh-CN"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a:ln>
                            <a:noFill/>
                          </a:ln>
                          <a:effectLst/>
                          <a:latin typeface="+mj-ea"/>
                          <a:ea typeface="+mj-ea"/>
                          <a:sym typeface="+mn-lt"/>
                        </a:rPr>
                        <a:t>危险</a:t>
                      </a:r>
                      <a:endParaRPr kumimoji="0" lang="zh-CN"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危险状态</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危险事件</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可能的伤害</a:t>
                      </a:r>
                      <a:r>
                        <a:rPr kumimoji="0" lang="zh-CN" altLang="en-US" sz="1200" u="none" strike="noStrike" cap="none" normalizeH="0" baseline="0" dirty="0">
                          <a:ln>
                            <a:noFill/>
                          </a:ln>
                          <a:effectLst/>
                          <a:latin typeface="+mj-ea"/>
                          <a:ea typeface="+mj-ea"/>
                          <a:sym typeface="+mn-lt"/>
                        </a:rPr>
                        <a:t>  </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严重程度（</a:t>
                      </a:r>
                      <a:r>
                        <a:rPr kumimoji="0" lang="en-US" altLang="zh-CN" sz="1200" u="none" strike="noStrike" cap="none" normalizeH="0" baseline="0" dirty="0">
                          <a:ln>
                            <a:noFill/>
                          </a:ln>
                          <a:effectLst/>
                          <a:latin typeface="+mj-ea"/>
                          <a:ea typeface="+mj-ea"/>
                          <a:sym typeface="+mn-lt"/>
                        </a:rPr>
                        <a:t>S1/S2</a:t>
                      </a:r>
                      <a:r>
                        <a:rPr kumimoji="0" lang="zh-CN" sz="1200" u="none" strike="noStrike" cap="none" normalizeH="0" baseline="0" dirty="0">
                          <a:ln>
                            <a:noFill/>
                          </a:ln>
                          <a:effectLst/>
                          <a:latin typeface="+mj-ea"/>
                          <a:ea typeface="+mj-ea"/>
                          <a:sym typeface="+mn-lt"/>
                        </a:rPr>
                        <a:t>）</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频率</a:t>
                      </a:r>
                      <a:r>
                        <a:rPr kumimoji="0" lang="en-US" altLang="zh-CN" sz="1200" u="none" strike="noStrike" cap="none" normalizeH="0" baseline="0" dirty="0">
                          <a:ln>
                            <a:noFill/>
                          </a:ln>
                          <a:effectLst/>
                          <a:latin typeface="+mj-ea"/>
                          <a:ea typeface="+mj-ea"/>
                          <a:sym typeface="+mn-lt"/>
                        </a:rPr>
                        <a:t>/</a:t>
                      </a:r>
                      <a:r>
                        <a:rPr kumimoji="0" lang="zh-CN" sz="1200" u="none" strike="noStrike" cap="none" normalizeH="0" baseline="0" dirty="0">
                          <a:ln>
                            <a:noFill/>
                          </a:ln>
                          <a:effectLst/>
                          <a:latin typeface="+mj-ea"/>
                          <a:ea typeface="+mj-ea"/>
                          <a:sym typeface="+mn-lt"/>
                        </a:rPr>
                        <a:t>暴露度（</a:t>
                      </a:r>
                      <a:r>
                        <a:rPr kumimoji="0" lang="en-US" altLang="zh-CN" sz="1200" u="none" strike="noStrike" cap="none" normalizeH="0" baseline="0" dirty="0">
                          <a:ln>
                            <a:noFill/>
                          </a:ln>
                          <a:effectLst/>
                          <a:latin typeface="+mj-ea"/>
                          <a:ea typeface="+mj-ea"/>
                          <a:sym typeface="+mn-lt"/>
                        </a:rPr>
                        <a:t>F1/F2</a:t>
                      </a:r>
                      <a:r>
                        <a:rPr kumimoji="0" lang="zh-CN" sz="1200" u="none" strike="noStrike" cap="none" normalizeH="0" baseline="0" dirty="0">
                          <a:ln>
                            <a:noFill/>
                          </a:ln>
                          <a:effectLst/>
                          <a:latin typeface="+mj-ea"/>
                          <a:ea typeface="+mj-ea"/>
                          <a:sym typeface="+mn-lt"/>
                        </a:rPr>
                        <a:t>）</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a:ln>
                            <a:noFill/>
                          </a:ln>
                          <a:effectLst/>
                          <a:latin typeface="+mj-ea"/>
                          <a:ea typeface="+mj-ea"/>
                          <a:sym typeface="+mn-lt"/>
                        </a:rPr>
                        <a:t>发生概率（</a:t>
                      </a:r>
                      <a:r>
                        <a:rPr kumimoji="0" lang="en-US" altLang="zh-CN" sz="1200" u="none" strike="noStrike" cap="none" normalizeH="0" baseline="0">
                          <a:ln>
                            <a:noFill/>
                          </a:ln>
                          <a:effectLst/>
                          <a:latin typeface="+mj-ea"/>
                          <a:ea typeface="+mj-ea"/>
                          <a:sym typeface="+mn-lt"/>
                        </a:rPr>
                        <a:t>O1/O2/O3</a:t>
                      </a:r>
                      <a:r>
                        <a:rPr kumimoji="0" lang="zh-CN" sz="1200" u="none" strike="noStrike" cap="none" normalizeH="0" baseline="0">
                          <a:ln>
                            <a:noFill/>
                          </a:ln>
                          <a:effectLst/>
                          <a:latin typeface="+mj-ea"/>
                          <a:ea typeface="+mj-ea"/>
                          <a:sym typeface="+mn-lt"/>
                        </a:rPr>
                        <a:t>）</a:t>
                      </a:r>
                      <a:endParaRPr kumimoji="0" lang="zh-CN"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a:ln>
                            <a:noFill/>
                          </a:ln>
                          <a:effectLst/>
                          <a:latin typeface="+mj-ea"/>
                          <a:ea typeface="+mj-ea"/>
                          <a:sym typeface="+mn-lt"/>
                        </a:rPr>
                        <a:t>规避可能性（</a:t>
                      </a:r>
                      <a:r>
                        <a:rPr kumimoji="0" lang="en-US" altLang="zh-CN" sz="1200" u="none" strike="noStrike" cap="none" normalizeH="0" baseline="0">
                          <a:ln>
                            <a:noFill/>
                          </a:ln>
                          <a:effectLst/>
                          <a:latin typeface="+mj-ea"/>
                          <a:ea typeface="+mj-ea"/>
                          <a:sym typeface="+mn-lt"/>
                        </a:rPr>
                        <a:t>A1/A2</a:t>
                      </a:r>
                      <a:r>
                        <a:rPr kumimoji="0" lang="zh-CN" sz="1200" u="none" strike="noStrike" cap="none" normalizeH="0" baseline="0">
                          <a:ln>
                            <a:noFill/>
                          </a:ln>
                          <a:effectLst/>
                          <a:latin typeface="+mj-ea"/>
                          <a:ea typeface="+mj-ea"/>
                          <a:sym typeface="+mn-lt"/>
                        </a:rPr>
                        <a:t>）</a:t>
                      </a:r>
                      <a:endParaRPr kumimoji="0" lang="zh-CN"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sz="1200" u="none" strike="noStrike" cap="none" normalizeH="0" baseline="0" dirty="0">
                          <a:ln>
                            <a:noFill/>
                          </a:ln>
                          <a:effectLst/>
                          <a:latin typeface="+mj-ea"/>
                          <a:ea typeface="+mj-ea"/>
                          <a:sym typeface="+mn-lt"/>
                        </a:rPr>
                        <a:t>风险指数 （</a:t>
                      </a:r>
                      <a:r>
                        <a:rPr kumimoji="0" lang="en-US" altLang="zh-CN" sz="1200" u="none" strike="noStrike" cap="none" normalizeH="0" baseline="0" dirty="0">
                          <a:ln>
                            <a:noFill/>
                          </a:ln>
                          <a:effectLst/>
                          <a:latin typeface="+mj-ea"/>
                          <a:ea typeface="+mj-ea"/>
                          <a:sym typeface="+mn-lt"/>
                        </a:rPr>
                        <a:t>1~6</a:t>
                      </a:r>
                      <a:r>
                        <a:rPr kumimoji="0" lang="zh-CN" sz="1200" u="none" strike="noStrike" cap="none" normalizeH="0" baseline="0" dirty="0">
                          <a:ln>
                            <a:noFill/>
                          </a:ln>
                          <a:effectLst/>
                          <a:latin typeface="+mj-ea"/>
                          <a:ea typeface="+mj-ea"/>
                          <a:sym typeface="+mn-lt"/>
                        </a:rPr>
                        <a:t>）</a:t>
                      </a:r>
                      <a:endParaRPr kumimoji="0" lang="zh-CN" sz="1200" b="1"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r>
              <a:tr h="31743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5">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200" b="1"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404733">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cPr/>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0">
                <a:tc vMerge="1">
                  <a:tcPr/>
                </a:tc>
                <a:tc vMerge="1">
                  <a:tcPr/>
                </a:tc>
                <a:tc vMerge="1">
                  <a:tcPr/>
                </a:tc>
                <a:tc vMerge="1">
                  <a:tcPr/>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cPr/>
                </a:tc>
                <a:tc vMerge="1">
                  <a:tcPr/>
                </a:tc>
                <a:tc vMerge="1">
                  <a:tcPr/>
                </a:tc>
                <a:tc vMerge="1">
                  <a:tcPr/>
                </a:tc>
                <a:tc vMerge="1">
                  <a:tcPr/>
                </a:tc>
                <a:tc vMerge="1">
                  <a:tcPr/>
                </a:tc>
              </a:tr>
              <a:tr h="32219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cPr/>
                </a:tc>
                <a:tc vMerge="1">
                  <a:tcPr/>
                </a:tc>
                <a:tc vMerge="1">
                  <a:tcPr/>
                </a:tc>
                <a:tc vMerge="1">
                  <a:tcPr/>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27426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31743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row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r>
              <a:tr h="27426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700" u="none" strike="noStrike" cap="none" normalizeH="0" baseline="0">
                          <a:ln>
                            <a:noFill/>
                          </a:ln>
                          <a:effectLst/>
                          <a:latin typeface="+mj-ea"/>
                          <a:ea typeface="+mj-ea"/>
                          <a:sym typeface="+mn-lt"/>
                        </a:rPr>
                        <a:t>--</a:t>
                      </a:r>
                      <a:endParaRPr kumimoji="0" lang="zh-CN" altLang="zh-CN" sz="7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cPr/>
                </a:tc>
                <a:tc vMerge="1">
                  <a:tcPr/>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a:ln>
                          <a:noFill/>
                        </a:ln>
                        <a:solidFill>
                          <a:schemeClr val="tx1"/>
                        </a:solidFill>
                        <a:effectLst/>
                        <a:latin typeface="+mj-ea"/>
                        <a:ea typeface="+mj-ea"/>
                        <a:cs typeface="+mn-ea"/>
                        <a:sym typeface="+mn-lt"/>
                      </a:endParaRPr>
                    </a:p>
                  </a:txBody>
                  <a:tcPr marL="45530" marR="45530" marT="0" marB="0"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800" b="0" i="0" u="none" strike="noStrike" cap="none" normalizeH="0" baseline="0" dirty="0">
                        <a:ln>
                          <a:noFill/>
                        </a:ln>
                        <a:solidFill>
                          <a:schemeClr val="tx1"/>
                        </a:solidFill>
                        <a:effectLst/>
                        <a:latin typeface="+mj-ea"/>
                        <a:ea typeface="+mj-ea"/>
                        <a:cs typeface="+mn-ea"/>
                        <a:sym typeface="+mn-lt"/>
                      </a:endParaRPr>
                    </a:p>
                  </a:txBody>
                  <a:tcPr marL="45530" marR="45530" marT="0" marB="0" anchor="ctr" horzOverflow="overflow"/>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272272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风险评估常用方法</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2068352" y="1962150"/>
            <a:ext cx="3600450" cy="466725"/>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68977" y="1962150"/>
            <a:ext cx="3600450" cy="466725"/>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068352" y="2908565"/>
            <a:ext cx="3600450" cy="466725"/>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68977" y="2908565"/>
            <a:ext cx="3600450" cy="466725"/>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068352" y="3854979"/>
            <a:ext cx="3600450" cy="466725"/>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068977" y="3854979"/>
            <a:ext cx="3600450" cy="466725"/>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068352" y="4801394"/>
            <a:ext cx="3600450" cy="466725"/>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068977" y="4801394"/>
            <a:ext cx="3600450" cy="466725"/>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3"/>
          <p:cNvSpPr>
            <a:spLocks noChangeArrowheads="1"/>
          </p:cNvSpPr>
          <p:nvPr/>
        </p:nvSpPr>
        <p:spPr bwMode="auto">
          <a:xfrm>
            <a:off x="2896313" y="1843288"/>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安全检查表（</a:t>
            </a:r>
            <a:r>
              <a:rPr lang="en-US" altLang="zh-CN" sz="1600" u="none" dirty="0">
                <a:solidFill>
                  <a:schemeClr val="bg1"/>
                </a:solidFill>
                <a:latin typeface="+mn-lt"/>
                <a:ea typeface="+mn-ea"/>
                <a:cs typeface="+mn-ea"/>
                <a:sym typeface="+mn-lt"/>
              </a:rPr>
              <a:t>SCL</a:t>
            </a:r>
            <a:r>
              <a:rPr lang="zh-CN" altLang="en-US" sz="1600" u="none" dirty="0">
                <a:solidFill>
                  <a:schemeClr val="bg1"/>
                </a:solidFill>
                <a:latin typeface="+mn-lt"/>
                <a:ea typeface="+mn-ea"/>
                <a:cs typeface="+mn-ea"/>
                <a:sym typeface="+mn-lt"/>
              </a:rPr>
              <a:t>）</a:t>
            </a:r>
            <a:endParaRPr lang="zh-CN" altLang="en-US" sz="1600" u="none" dirty="0">
              <a:solidFill>
                <a:schemeClr val="bg1"/>
              </a:solidFill>
              <a:latin typeface="+mn-lt"/>
              <a:ea typeface="+mn-ea"/>
              <a:cs typeface="+mn-ea"/>
              <a:sym typeface="+mn-lt"/>
            </a:endParaRPr>
          </a:p>
        </p:txBody>
      </p:sp>
      <p:sp>
        <p:nvSpPr>
          <p:cNvPr id="25" name="Rectangle 3"/>
          <p:cNvSpPr>
            <a:spLocks noChangeArrowheads="1"/>
          </p:cNvSpPr>
          <p:nvPr/>
        </p:nvSpPr>
        <p:spPr bwMode="auto">
          <a:xfrm>
            <a:off x="8115300" y="1819475"/>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预先危险性分析</a:t>
            </a:r>
            <a:endParaRPr lang="zh-CN" altLang="en-US" sz="1600" u="none" dirty="0">
              <a:solidFill>
                <a:schemeClr val="bg1"/>
              </a:solidFill>
              <a:latin typeface="+mn-lt"/>
              <a:ea typeface="+mn-ea"/>
              <a:cs typeface="+mn-ea"/>
              <a:sym typeface="+mn-lt"/>
            </a:endParaRPr>
          </a:p>
        </p:txBody>
      </p:sp>
      <p:sp>
        <p:nvSpPr>
          <p:cNvPr id="26" name="Rectangle 3"/>
          <p:cNvSpPr>
            <a:spLocks noChangeArrowheads="1"/>
          </p:cNvSpPr>
          <p:nvPr/>
        </p:nvSpPr>
        <p:spPr bwMode="auto">
          <a:xfrm>
            <a:off x="8296275" y="2787784"/>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事件树分析</a:t>
            </a:r>
            <a:endParaRPr lang="zh-CN" altLang="en-US" sz="1600" u="none" dirty="0">
              <a:solidFill>
                <a:schemeClr val="bg1"/>
              </a:solidFill>
              <a:latin typeface="+mn-lt"/>
              <a:ea typeface="+mn-ea"/>
              <a:cs typeface="+mn-ea"/>
              <a:sym typeface="+mn-lt"/>
            </a:endParaRPr>
          </a:p>
        </p:txBody>
      </p:sp>
      <p:sp>
        <p:nvSpPr>
          <p:cNvPr id="27" name="Rectangle 3"/>
          <p:cNvSpPr>
            <a:spLocks noChangeArrowheads="1"/>
          </p:cNvSpPr>
          <p:nvPr/>
        </p:nvSpPr>
        <p:spPr bwMode="auto">
          <a:xfrm>
            <a:off x="8296275" y="3717925"/>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风险图评价法</a:t>
            </a:r>
            <a:endParaRPr lang="zh-CN" altLang="en-US" sz="1600" u="none" dirty="0">
              <a:solidFill>
                <a:schemeClr val="bg1"/>
              </a:solidFill>
              <a:latin typeface="+mn-lt"/>
              <a:ea typeface="+mn-ea"/>
              <a:cs typeface="+mn-ea"/>
              <a:sym typeface="+mn-lt"/>
            </a:endParaRPr>
          </a:p>
        </p:txBody>
      </p:sp>
      <p:sp>
        <p:nvSpPr>
          <p:cNvPr id="28" name="Rectangle 3"/>
          <p:cNvSpPr>
            <a:spLocks noChangeArrowheads="1"/>
          </p:cNvSpPr>
          <p:nvPr/>
        </p:nvSpPr>
        <p:spPr bwMode="auto">
          <a:xfrm>
            <a:off x="7488077" y="4691856"/>
            <a:ext cx="3181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故障类型和影响分析（</a:t>
            </a:r>
            <a:r>
              <a:rPr lang="en-US" altLang="zh-CN" sz="1600" u="none" dirty="0">
                <a:solidFill>
                  <a:schemeClr val="bg1"/>
                </a:solidFill>
                <a:latin typeface="+mn-lt"/>
                <a:ea typeface="+mn-ea"/>
                <a:cs typeface="+mn-ea"/>
                <a:sym typeface="+mn-lt"/>
              </a:rPr>
              <a:t>FMEA</a:t>
            </a:r>
            <a:r>
              <a:rPr lang="zh-CN" altLang="en-US" sz="1600" u="none" dirty="0">
                <a:solidFill>
                  <a:schemeClr val="bg1"/>
                </a:solidFill>
                <a:latin typeface="+mn-lt"/>
                <a:ea typeface="+mn-ea"/>
                <a:cs typeface="+mn-ea"/>
                <a:sym typeface="+mn-lt"/>
              </a:rPr>
              <a:t>）</a:t>
            </a:r>
            <a:endParaRPr lang="zh-CN" altLang="en-US" sz="1600" u="none" dirty="0">
              <a:solidFill>
                <a:schemeClr val="bg1"/>
              </a:solidFill>
              <a:latin typeface="+mn-lt"/>
              <a:ea typeface="+mn-ea"/>
              <a:cs typeface="+mn-ea"/>
              <a:sym typeface="+mn-lt"/>
            </a:endParaRPr>
          </a:p>
        </p:txBody>
      </p:sp>
      <p:sp>
        <p:nvSpPr>
          <p:cNvPr id="29" name="Rectangle 3"/>
          <p:cNvSpPr>
            <a:spLocks noChangeArrowheads="1"/>
          </p:cNvSpPr>
          <p:nvPr/>
        </p:nvSpPr>
        <p:spPr bwMode="auto">
          <a:xfrm>
            <a:off x="2489476" y="4691856"/>
            <a:ext cx="29553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作业条件危险性评价法</a:t>
            </a:r>
            <a:r>
              <a:rPr lang="en-US" altLang="zh-CN" sz="1600" u="none" dirty="0">
                <a:solidFill>
                  <a:schemeClr val="bg1"/>
                </a:solidFill>
                <a:latin typeface="+mn-lt"/>
                <a:ea typeface="+mn-ea"/>
                <a:cs typeface="+mn-ea"/>
                <a:sym typeface="+mn-lt"/>
              </a:rPr>
              <a:t>(LEC)</a:t>
            </a:r>
            <a:endParaRPr lang="zh-CN" altLang="en-US" sz="1600" u="none" dirty="0">
              <a:solidFill>
                <a:schemeClr val="bg1"/>
              </a:solidFill>
              <a:latin typeface="+mn-lt"/>
              <a:ea typeface="+mn-ea"/>
              <a:cs typeface="+mn-ea"/>
              <a:sym typeface="+mn-lt"/>
            </a:endParaRPr>
          </a:p>
        </p:txBody>
      </p:sp>
      <p:sp>
        <p:nvSpPr>
          <p:cNvPr id="30" name="Rectangle 3"/>
          <p:cNvSpPr>
            <a:spLocks noChangeArrowheads="1"/>
          </p:cNvSpPr>
          <p:nvPr/>
        </p:nvSpPr>
        <p:spPr bwMode="auto">
          <a:xfrm>
            <a:off x="2619374" y="3730625"/>
            <a:ext cx="2695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火灾、爆炸危险指数评价法</a:t>
            </a:r>
            <a:endParaRPr lang="zh-CN" altLang="en-US" sz="1600" u="none" dirty="0">
              <a:solidFill>
                <a:schemeClr val="bg1"/>
              </a:solidFill>
              <a:latin typeface="+mn-lt"/>
              <a:ea typeface="+mn-ea"/>
              <a:cs typeface="+mn-ea"/>
              <a:sym typeface="+mn-lt"/>
            </a:endParaRPr>
          </a:p>
        </p:txBody>
      </p:sp>
      <p:sp>
        <p:nvSpPr>
          <p:cNvPr id="31" name="Rectangle 3"/>
          <p:cNvSpPr>
            <a:spLocks noChangeArrowheads="1"/>
          </p:cNvSpPr>
          <p:nvPr/>
        </p:nvSpPr>
        <p:spPr bwMode="auto">
          <a:xfrm>
            <a:off x="3242781" y="2796911"/>
            <a:ext cx="214169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1600" u="none" dirty="0">
                <a:solidFill>
                  <a:schemeClr val="bg1"/>
                </a:solidFill>
                <a:latin typeface="+mn-lt"/>
                <a:ea typeface="+mn-ea"/>
                <a:cs typeface="+mn-ea"/>
                <a:sym typeface="+mn-lt"/>
              </a:rPr>
              <a:t>故障树分析</a:t>
            </a:r>
            <a:endParaRPr lang="zh-CN" altLang="en-US" sz="1600" u="none"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31727" y="1466430"/>
          <a:ext cx="10326848" cy="5221416"/>
        </p:xfrm>
        <a:graphic>
          <a:graphicData uri="http://schemas.openxmlformats.org/drawingml/2006/table">
            <a:tbl>
              <a:tblPr>
                <a:tableStyleId>{BC89EF96-8CEA-46FF-86C4-4CE0E7609802}</a:tableStyleId>
              </a:tblPr>
              <a:tblGrid>
                <a:gridCol w="3442970"/>
                <a:gridCol w="1215045"/>
                <a:gridCol w="2225862"/>
                <a:gridCol w="3442971"/>
              </a:tblGrid>
              <a:tr h="347980">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de-DE" altLang="zh-CN" sz="1600" u="none" strike="noStrike" cap="none" normalizeH="0" baseline="0" dirty="0">
                          <a:ln>
                            <a:noFill/>
                          </a:ln>
                          <a:solidFill>
                            <a:schemeClr val="bg1"/>
                          </a:solidFill>
                          <a:effectLst/>
                          <a:latin typeface="+mn-ea"/>
                          <a:ea typeface="+mn-ea"/>
                          <a:sym typeface="+mn-lt"/>
                        </a:rPr>
                        <a:t>S1           </a:t>
                      </a:r>
                      <a:r>
                        <a:rPr kumimoji="0" lang="zh-CN" altLang="en-US" sz="1600" u="none" strike="noStrike" cap="none" normalizeH="0" baseline="0" dirty="0">
                          <a:ln>
                            <a:noFill/>
                          </a:ln>
                          <a:solidFill>
                            <a:schemeClr val="bg1"/>
                          </a:solidFill>
                          <a:effectLst/>
                          <a:latin typeface="+mn-ea"/>
                          <a:ea typeface="+mn-ea"/>
                          <a:sym typeface="+mn-lt"/>
                        </a:rPr>
                        <a:t>伤害的严重程度</a:t>
                      </a:r>
                      <a:r>
                        <a:rPr kumimoji="0" lang="zh-CN" altLang="de-DE" sz="1600" u="none" strike="noStrike" cap="none" normalizeH="0" baseline="0" dirty="0">
                          <a:ln>
                            <a:noFill/>
                          </a:ln>
                          <a:solidFill>
                            <a:schemeClr val="bg1"/>
                          </a:solidFill>
                          <a:effectLst/>
                          <a:latin typeface="+mn-ea"/>
                          <a:ea typeface="+mn-ea"/>
                          <a:sym typeface="+mn-lt"/>
                        </a:rPr>
                        <a:t>          </a:t>
                      </a:r>
                      <a:r>
                        <a:rPr kumimoji="0" lang="de-DE" altLang="zh-CN" sz="1600" u="none" strike="noStrike" cap="none" normalizeH="0" baseline="0" dirty="0">
                          <a:ln>
                            <a:noFill/>
                          </a:ln>
                          <a:solidFill>
                            <a:schemeClr val="bg1"/>
                          </a:solidFill>
                          <a:effectLst/>
                          <a:latin typeface="+mn-ea"/>
                          <a:ea typeface="+mn-ea"/>
                          <a:sym typeface="+mn-lt"/>
                        </a:rPr>
                        <a:t>S2</a:t>
                      </a:r>
                      <a:endParaRPr kumimoji="0" lang="de-DE" altLang="zh-CN" sz="1600" b="0" i="0" u="none" strike="noStrike" cap="none" normalizeH="0" baseline="0" dirty="0">
                        <a:ln>
                          <a:noFill/>
                        </a:ln>
                        <a:solidFill>
                          <a:schemeClr val="bg1"/>
                        </a:solidFill>
                        <a:effectLst/>
                        <a:latin typeface="+mn-ea"/>
                        <a:ea typeface="+mn-ea"/>
                        <a:cs typeface="+mn-ea"/>
                        <a:sym typeface="+mn-lt"/>
                      </a:endParaRPr>
                    </a:p>
                  </a:txBody>
                  <a:tcPr marL="96429" marR="96429" marT="52002" marB="52002" anchor="b" horzOverflow="overflow">
                    <a:solidFill>
                      <a:srgbClr val="B71C2B"/>
                    </a:solidFill>
                  </a:tcPr>
                </a:tc>
                <a:tc hMerge="1">
                  <a:tcPr/>
                </a:tc>
                <a:tc hMerge="1">
                  <a:tcPr/>
                </a:tc>
                <a:tc hMerge="1">
                  <a:tcPr/>
                </a:tc>
              </a:tr>
              <a:tr h="835547">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de-DE" sz="1600" u="none" strike="noStrike" cap="none" normalizeH="0" baseline="0" dirty="0">
                          <a:ln>
                            <a:noFill/>
                          </a:ln>
                          <a:effectLst/>
                          <a:latin typeface="+mn-ea"/>
                          <a:ea typeface="+mn-ea"/>
                          <a:sym typeface="+mn-lt"/>
                        </a:rPr>
                        <a:t>轻度的 </a:t>
                      </a:r>
                      <a:r>
                        <a:rPr kumimoji="0" lang="zh-CN" altLang="en-US" sz="1600" u="none" strike="noStrike" cap="none" normalizeH="0" baseline="0" dirty="0">
                          <a:ln>
                            <a:noFill/>
                          </a:ln>
                          <a:effectLst/>
                          <a:latin typeface="+mn-ea"/>
                          <a:ea typeface="+mn-ea"/>
                          <a:sym typeface="+mn-lt"/>
                        </a:rPr>
                        <a:t>（</a:t>
                      </a:r>
                      <a:r>
                        <a:rPr kumimoji="0" lang="zh-CN" altLang="de-DE" sz="1600" u="none" strike="noStrike" cap="none" normalizeH="0" baseline="0" dirty="0">
                          <a:ln>
                            <a:noFill/>
                          </a:ln>
                          <a:effectLst/>
                          <a:latin typeface="+mn-ea"/>
                          <a:ea typeface="+mn-ea"/>
                          <a:sym typeface="+mn-lt"/>
                        </a:rPr>
                        <a:t> 通常是可逆转的</a:t>
                      </a:r>
                      <a:r>
                        <a:rPr kumimoji="0" lang="zh-CN" altLang="en-US" sz="1600" u="none" strike="noStrike" cap="none" normalizeH="0" baseline="0" dirty="0">
                          <a:ln>
                            <a:noFill/>
                          </a:ln>
                          <a:effectLst/>
                          <a:latin typeface="+mn-ea"/>
                          <a:ea typeface="+mn-ea"/>
                          <a:sym typeface="+mn-lt"/>
                        </a:rPr>
                        <a:t>），例如：擦伤、划伤。</a:t>
                      </a:r>
                      <a:endParaRPr kumimoji="0" lang="zh-CN" altLang="de-DE"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hMerge="1">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伤害</a:t>
                      </a:r>
                      <a:r>
                        <a:rPr kumimoji="0" lang="en-US" altLang="zh-CN" sz="1600" u="none" strike="noStrike" cap="none" normalizeH="0" baseline="0" dirty="0">
                          <a:ln>
                            <a:noFill/>
                          </a:ln>
                          <a:effectLst/>
                          <a:latin typeface="+mn-ea"/>
                          <a:ea typeface="+mn-ea"/>
                          <a:sym typeface="+mn-lt"/>
                        </a:rPr>
                        <a:t>(</a:t>
                      </a:r>
                      <a:r>
                        <a:rPr kumimoji="0" lang="zh-CN" altLang="en-US" sz="1600" u="none" strike="noStrike" cap="none" normalizeH="0" baseline="0" dirty="0">
                          <a:ln>
                            <a:noFill/>
                          </a:ln>
                          <a:effectLst/>
                          <a:latin typeface="+mn-ea"/>
                          <a:ea typeface="+mn-ea"/>
                          <a:sym typeface="+mn-lt"/>
                        </a:rPr>
                        <a:t>通常不能恢复，包括死亡</a:t>
                      </a:r>
                      <a:r>
                        <a:rPr kumimoji="0" lang="en-US" altLang="zh-CN" sz="1600" u="none" strike="noStrike" cap="none" normalizeH="0" baseline="0" dirty="0">
                          <a:ln>
                            <a:noFill/>
                          </a:ln>
                          <a:effectLst/>
                          <a:latin typeface="+mn-ea"/>
                          <a:ea typeface="+mn-ea"/>
                          <a:sym typeface="+mn-lt"/>
                        </a:rPr>
                        <a:t>)</a:t>
                      </a:r>
                      <a:r>
                        <a:rPr kumimoji="0" lang="zh-CN" altLang="en-US" sz="1600" u="none" strike="noStrike" cap="none" normalizeH="0" baseline="0" dirty="0">
                          <a:ln>
                            <a:noFill/>
                          </a:ln>
                          <a:effectLst/>
                          <a:latin typeface="+mn-ea"/>
                          <a:ea typeface="+mn-ea"/>
                          <a:sym typeface="+mn-lt"/>
                        </a:rPr>
                        <a:t>。例如：肢体被切断、撕裂或挤压，骨折，需要缝线的严重伤害，严重的骨骼损伤，死亡。</a:t>
                      </a:r>
                      <a:endParaRPr kumimoji="0" lang="zh-CN" altLang="en-US"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hMerge="1">
                  <a:tcPr/>
                </a:tc>
              </a:tr>
              <a:tr h="347851">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de-DE" altLang="zh-CN" sz="1600" u="none" strike="noStrike" cap="none" normalizeH="0" baseline="0" dirty="0">
                          <a:ln>
                            <a:noFill/>
                          </a:ln>
                          <a:solidFill>
                            <a:schemeClr val="bg1"/>
                          </a:solidFill>
                          <a:effectLst/>
                          <a:latin typeface="+mn-ea"/>
                          <a:ea typeface="+mn-ea"/>
                          <a:sym typeface="+mn-lt"/>
                        </a:rPr>
                        <a:t>F1                  </a:t>
                      </a:r>
                      <a:r>
                        <a:rPr kumimoji="0" lang="zh-CN" altLang="en-US" sz="1600" u="none" strike="noStrike" cap="none" normalizeH="0" baseline="0" dirty="0">
                          <a:ln>
                            <a:noFill/>
                          </a:ln>
                          <a:solidFill>
                            <a:schemeClr val="bg1"/>
                          </a:solidFill>
                          <a:effectLst/>
                          <a:latin typeface="+mn-ea"/>
                          <a:ea typeface="+mn-ea"/>
                          <a:sym typeface="+mn-lt"/>
                        </a:rPr>
                        <a:t>暴露于</a:t>
                      </a:r>
                      <a:r>
                        <a:rPr kumimoji="0" lang="zh-CN" altLang="de-DE" sz="1600" u="none" strike="noStrike" cap="none" normalizeH="0" baseline="0" dirty="0">
                          <a:ln>
                            <a:noFill/>
                          </a:ln>
                          <a:solidFill>
                            <a:schemeClr val="bg1"/>
                          </a:solidFill>
                          <a:effectLst/>
                          <a:latin typeface="+mn-ea"/>
                          <a:ea typeface="+mn-ea"/>
                          <a:sym typeface="+mn-lt"/>
                        </a:rPr>
                        <a:t>危险区域的频率                      </a:t>
                      </a:r>
                      <a:r>
                        <a:rPr kumimoji="0" lang="de-DE" altLang="zh-CN" sz="1600" u="none" strike="noStrike" cap="none" normalizeH="0" baseline="0" dirty="0">
                          <a:ln>
                            <a:noFill/>
                          </a:ln>
                          <a:solidFill>
                            <a:schemeClr val="bg1"/>
                          </a:solidFill>
                          <a:effectLst/>
                          <a:latin typeface="+mn-ea"/>
                          <a:ea typeface="+mn-ea"/>
                          <a:sym typeface="+mn-lt"/>
                        </a:rPr>
                        <a:t>F2</a:t>
                      </a:r>
                      <a:endParaRPr kumimoji="0" lang="de-DE" altLang="zh-CN" sz="1600" b="1" i="0" u="none" strike="noStrike" cap="none" normalizeH="0" baseline="0" dirty="0">
                        <a:ln>
                          <a:noFill/>
                        </a:ln>
                        <a:solidFill>
                          <a:schemeClr val="bg1"/>
                        </a:solidFill>
                        <a:effectLst/>
                        <a:latin typeface="+mn-ea"/>
                        <a:ea typeface="+mn-ea"/>
                        <a:cs typeface="+mn-ea"/>
                        <a:sym typeface="+mn-lt"/>
                      </a:endParaRPr>
                    </a:p>
                  </a:txBody>
                  <a:tcPr marL="96429" marR="96429" marT="52002" marB="52002" anchor="ctr" horzOverflow="overflow">
                    <a:solidFill>
                      <a:schemeClr val="accent6">
                        <a:lumMod val="60000"/>
                        <a:lumOff val="40000"/>
                      </a:schemeClr>
                    </a:solidFill>
                  </a:tcPr>
                </a:tc>
                <a:tc hMerge="1">
                  <a:tcPr/>
                </a:tc>
                <a:tc hMerge="1">
                  <a:tcPr/>
                </a:tc>
                <a:tc hMerge="1">
                  <a:tcPr/>
                </a:tc>
              </a:tr>
              <a:tr h="591699">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a:ln>
                            <a:noFill/>
                          </a:ln>
                          <a:effectLst/>
                          <a:latin typeface="+mn-ea"/>
                          <a:ea typeface="+mn-ea"/>
                          <a:sym typeface="+mn-lt"/>
                        </a:rPr>
                        <a:t>每个工作班次不超过</a:t>
                      </a:r>
                      <a:r>
                        <a:rPr kumimoji="0" lang="en-US" altLang="zh-CN" sz="1600" u="none" strike="noStrike" cap="none" normalizeH="0" baseline="0">
                          <a:ln>
                            <a:noFill/>
                          </a:ln>
                          <a:effectLst/>
                          <a:latin typeface="+mn-ea"/>
                          <a:ea typeface="+mn-ea"/>
                          <a:sym typeface="+mn-lt"/>
                        </a:rPr>
                        <a:t>2</a:t>
                      </a:r>
                      <a:r>
                        <a:rPr kumimoji="0" lang="zh-CN" altLang="en-US" sz="1600" u="none" strike="noStrike" cap="none" normalizeH="0" baseline="0">
                          <a:ln>
                            <a:noFill/>
                          </a:ln>
                          <a:effectLst/>
                          <a:latin typeface="+mn-ea"/>
                          <a:ea typeface="+mn-ea"/>
                          <a:sym typeface="+mn-lt"/>
                        </a:rPr>
                        <a:t>次或每个工作班次累积暴露时间不超过</a:t>
                      </a:r>
                      <a:r>
                        <a:rPr kumimoji="0" lang="en-US" altLang="zh-CN" sz="1600" u="none" strike="noStrike" cap="none" normalizeH="0" baseline="0">
                          <a:ln>
                            <a:noFill/>
                          </a:ln>
                          <a:effectLst/>
                          <a:latin typeface="+mn-ea"/>
                          <a:ea typeface="+mn-ea"/>
                          <a:sym typeface="+mn-lt"/>
                        </a:rPr>
                        <a:t>15 min</a:t>
                      </a:r>
                      <a:r>
                        <a:rPr kumimoji="0" lang="zh-CN" altLang="en-US" sz="1600" u="none" strike="noStrike" cap="none" normalizeH="0" baseline="0">
                          <a:ln>
                            <a:noFill/>
                          </a:ln>
                          <a:effectLst/>
                          <a:latin typeface="+mn-ea"/>
                          <a:ea typeface="+mn-ea"/>
                          <a:sym typeface="+mn-lt"/>
                        </a:rPr>
                        <a:t>。</a:t>
                      </a:r>
                      <a:endParaRPr kumimoji="0" lang="zh-CN" altLang="de-DE" sz="1600" b="0" i="0" u="none" strike="noStrike" cap="none" normalizeH="0" baseline="0">
                        <a:ln>
                          <a:noFill/>
                        </a:ln>
                        <a:solidFill>
                          <a:schemeClr val="tx1"/>
                        </a:solidFill>
                        <a:effectLst/>
                        <a:latin typeface="+mn-ea"/>
                        <a:ea typeface="+mn-ea"/>
                        <a:cs typeface="+mn-ea"/>
                        <a:sym typeface="+mn-lt"/>
                      </a:endParaRPr>
                    </a:p>
                  </a:txBody>
                  <a:tcPr marL="96429" marR="96429" marT="52002" marB="52002" anchor="ctr" horzOverflow="overflow"/>
                </a:tc>
                <a:tc hMerge="1">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每个工作班次超过</a:t>
                      </a:r>
                      <a:r>
                        <a:rPr kumimoji="0" lang="en-US" altLang="zh-CN" sz="1600" u="none" strike="noStrike" cap="none" normalizeH="0" baseline="0" dirty="0">
                          <a:ln>
                            <a:noFill/>
                          </a:ln>
                          <a:effectLst/>
                          <a:latin typeface="+mn-ea"/>
                          <a:ea typeface="+mn-ea"/>
                          <a:sym typeface="+mn-lt"/>
                        </a:rPr>
                        <a:t>2</a:t>
                      </a:r>
                      <a:r>
                        <a:rPr kumimoji="0" lang="zh-CN" altLang="en-US" sz="1600" u="none" strike="noStrike" cap="none" normalizeH="0" baseline="0" dirty="0">
                          <a:ln>
                            <a:noFill/>
                          </a:ln>
                          <a:effectLst/>
                          <a:latin typeface="+mn-ea"/>
                          <a:ea typeface="+mn-ea"/>
                          <a:sym typeface="+mn-lt"/>
                        </a:rPr>
                        <a:t>次或每个工作班次累积暴露时间超过</a:t>
                      </a:r>
                      <a:r>
                        <a:rPr kumimoji="0" lang="en-US" altLang="zh-CN" sz="1600" u="none" strike="noStrike" cap="none" normalizeH="0" baseline="0" dirty="0">
                          <a:ln>
                            <a:noFill/>
                          </a:ln>
                          <a:effectLst/>
                          <a:latin typeface="+mn-ea"/>
                          <a:ea typeface="+mn-ea"/>
                          <a:sym typeface="+mn-lt"/>
                        </a:rPr>
                        <a:t>15 min</a:t>
                      </a:r>
                      <a:r>
                        <a:rPr kumimoji="0" lang="zh-CN" altLang="en-US" sz="1600" u="none" strike="noStrike" cap="none" normalizeH="0" baseline="0" dirty="0">
                          <a:ln>
                            <a:noFill/>
                          </a:ln>
                          <a:effectLst/>
                          <a:latin typeface="+mn-ea"/>
                          <a:ea typeface="+mn-ea"/>
                          <a:sym typeface="+mn-lt"/>
                        </a:rPr>
                        <a:t>。</a:t>
                      </a:r>
                      <a:endParaRPr kumimoji="0" lang="zh-CN" altLang="de-DE"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hMerge="1">
                  <a:tcPr/>
                </a:tc>
              </a:tr>
              <a:tr h="347851">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en-US" altLang="zh-CN" sz="1600" u="none" strike="noStrike" cap="none" normalizeH="0" baseline="0" dirty="0">
                          <a:ln>
                            <a:noFill/>
                          </a:ln>
                          <a:solidFill>
                            <a:schemeClr val="bg1"/>
                          </a:solidFill>
                          <a:effectLst/>
                          <a:latin typeface="+mn-ea"/>
                          <a:ea typeface="+mn-ea"/>
                          <a:sym typeface="+mn-lt"/>
                        </a:rPr>
                        <a:t>A</a:t>
                      </a:r>
                      <a:r>
                        <a:rPr kumimoji="0" lang="zh-CN" altLang="zh-CN" sz="1600" u="none" strike="noStrike" cap="none" normalizeH="0" baseline="0" dirty="0">
                          <a:ln>
                            <a:noFill/>
                          </a:ln>
                          <a:solidFill>
                            <a:schemeClr val="bg1"/>
                          </a:solidFill>
                          <a:effectLst/>
                          <a:latin typeface="+mn-ea"/>
                          <a:ea typeface="+mn-ea"/>
                          <a:sym typeface="+mn-lt"/>
                        </a:rPr>
                        <a:t>1                    </a:t>
                      </a:r>
                      <a:r>
                        <a:rPr kumimoji="0" lang="zh-CN" altLang="en-US" sz="1600" u="none" strike="noStrike" cap="none" normalizeH="0" baseline="0" dirty="0">
                          <a:ln>
                            <a:noFill/>
                          </a:ln>
                          <a:solidFill>
                            <a:schemeClr val="bg1"/>
                          </a:solidFill>
                          <a:effectLst/>
                          <a:latin typeface="+mn-ea"/>
                          <a:ea typeface="+mn-ea"/>
                          <a:sym typeface="+mn-lt"/>
                        </a:rPr>
                        <a:t>规避或减少伤害</a:t>
                      </a:r>
                      <a:r>
                        <a:rPr kumimoji="0" lang="zh-CN" altLang="zh-CN" sz="1600" u="none" strike="noStrike" cap="none" normalizeH="0" baseline="0" dirty="0">
                          <a:ln>
                            <a:noFill/>
                          </a:ln>
                          <a:solidFill>
                            <a:schemeClr val="bg1"/>
                          </a:solidFill>
                          <a:effectLst/>
                          <a:latin typeface="+mn-ea"/>
                          <a:ea typeface="+mn-ea"/>
                          <a:sym typeface="+mn-lt"/>
                        </a:rPr>
                        <a:t>的可能性                        </a:t>
                      </a:r>
                      <a:r>
                        <a:rPr kumimoji="0" lang="en-US" altLang="zh-CN" sz="1600" u="none" strike="noStrike" cap="none" normalizeH="0" baseline="0" dirty="0">
                          <a:ln>
                            <a:noFill/>
                          </a:ln>
                          <a:solidFill>
                            <a:schemeClr val="bg1"/>
                          </a:solidFill>
                          <a:effectLst/>
                          <a:latin typeface="+mn-ea"/>
                          <a:ea typeface="+mn-ea"/>
                          <a:sym typeface="+mn-lt"/>
                        </a:rPr>
                        <a:t>A</a:t>
                      </a:r>
                      <a:r>
                        <a:rPr kumimoji="0" lang="zh-CN" altLang="zh-CN" sz="1600" u="none" strike="noStrike" cap="none" normalizeH="0" baseline="0" dirty="0">
                          <a:ln>
                            <a:noFill/>
                          </a:ln>
                          <a:solidFill>
                            <a:schemeClr val="bg1"/>
                          </a:solidFill>
                          <a:effectLst/>
                          <a:latin typeface="+mn-ea"/>
                          <a:ea typeface="+mn-ea"/>
                          <a:sym typeface="+mn-lt"/>
                        </a:rPr>
                        <a:t>2</a:t>
                      </a:r>
                      <a:endParaRPr kumimoji="0" lang="zh-CN" altLang="zh-CN" sz="1600" b="1" i="0" u="none" strike="noStrike" cap="none" normalizeH="0" baseline="0" dirty="0">
                        <a:ln>
                          <a:noFill/>
                        </a:ln>
                        <a:solidFill>
                          <a:schemeClr val="bg1"/>
                        </a:solidFill>
                        <a:effectLst/>
                        <a:latin typeface="+mn-ea"/>
                        <a:ea typeface="+mn-ea"/>
                        <a:cs typeface="+mn-ea"/>
                        <a:sym typeface="+mn-lt"/>
                      </a:endParaRPr>
                    </a:p>
                  </a:txBody>
                  <a:tcPr marL="96429" marR="96429" marT="52002" marB="52002" anchor="ctr" horzOverflow="overflow">
                    <a:solidFill>
                      <a:schemeClr val="bg1">
                        <a:lumMod val="50000"/>
                      </a:schemeClr>
                    </a:solidFill>
                  </a:tcPr>
                </a:tc>
                <a:tc hMerge="1">
                  <a:tcPr/>
                </a:tc>
                <a:tc hMerge="1">
                  <a:tcPr/>
                </a:tc>
                <a:tc hMerge="1">
                  <a:tcPr/>
                </a:tc>
              </a:tr>
              <a:tr h="1567090">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50000"/>
                        </a:lnSpc>
                        <a:spcBef>
                          <a:spcPct val="0"/>
                        </a:spcBef>
                        <a:spcAft>
                          <a:spcPct val="0"/>
                        </a:spcAft>
                        <a:buClr>
                          <a:schemeClr val="hlink"/>
                        </a:buClr>
                        <a:buSzPct val="120000"/>
                        <a:buFont typeface="Bosch Office Sans"/>
                        <a:buNone/>
                      </a:pPr>
                      <a:r>
                        <a:rPr lang="zh-CN" altLang="en-US" sz="1600" dirty="0">
                          <a:latin typeface="+mn-ea"/>
                          <a:ea typeface="+mn-ea"/>
                          <a:sym typeface="+mn-lt"/>
                        </a:rPr>
                        <a:t>一些情况下可能</a:t>
                      </a:r>
                      <a:endParaRPr lang="en-US" altLang="zh-CN" sz="1600" dirty="0">
                        <a:latin typeface="+mn-ea"/>
                        <a:ea typeface="+mn-ea"/>
                        <a:sym typeface="+mn-lt"/>
                      </a:endParaRPr>
                    </a:p>
                    <a:p>
                      <a:pPr marL="285750" marR="0" lvl="0" indent="-285750" algn="l" defTabSz="839470" rtl="0" eaLnBrk="1" fontAlgn="b" latinLnBrk="0" hangingPunct="1">
                        <a:lnSpc>
                          <a:spcPct val="150000"/>
                        </a:lnSpc>
                        <a:spcBef>
                          <a:spcPct val="0"/>
                        </a:spcBef>
                        <a:spcAft>
                          <a:spcPct val="0"/>
                        </a:spcAft>
                        <a:buClr>
                          <a:srgbClr val="3B3838"/>
                        </a:buClr>
                        <a:buSzPct val="120000"/>
                        <a:buFont typeface="Arial" panose="020B0604020202020204" pitchFamily="34" charset="0"/>
                        <a:buChar char="•"/>
                      </a:pPr>
                      <a:r>
                        <a:rPr lang="zh-CN" altLang="en-US" sz="1400" dirty="0">
                          <a:latin typeface="+mn-ea"/>
                          <a:ea typeface="+mn-ea"/>
                          <a:sym typeface="+mn-lt"/>
                        </a:rPr>
                        <a:t>如果零部件的移动速度小于</a:t>
                      </a:r>
                      <a:r>
                        <a:rPr lang="en-US" altLang="zh-CN" sz="1400" dirty="0">
                          <a:latin typeface="+mn-ea"/>
                          <a:ea typeface="+mn-ea"/>
                          <a:sym typeface="+mn-lt"/>
                        </a:rPr>
                        <a:t>0</a:t>
                      </a:r>
                      <a:r>
                        <a:rPr lang="zh-CN" altLang="en-US" sz="1400" dirty="0">
                          <a:latin typeface="+mn-ea"/>
                          <a:ea typeface="+mn-ea"/>
                          <a:sym typeface="+mn-lt"/>
                        </a:rPr>
                        <a:t>．</a:t>
                      </a:r>
                      <a:r>
                        <a:rPr lang="en-US" altLang="zh-CN" sz="1400" dirty="0">
                          <a:latin typeface="+mn-ea"/>
                          <a:ea typeface="+mn-ea"/>
                          <a:sym typeface="+mn-lt"/>
                        </a:rPr>
                        <a:t>25 m</a:t>
                      </a:r>
                      <a:r>
                        <a:rPr lang="zh-CN" altLang="en-US" sz="1400" dirty="0">
                          <a:latin typeface="+mn-ea"/>
                          <a:ea typeface="+mn-ea"/>
                          <a:sym typeface="+mn-lt"/>
                        </a:rPr>
                        <a:t>／</a:t>
                      </a:r>
                      <a:r>
                        <a:rPr lang="en-US" altLang="zh-CN" sz="1400" dirty="0">
                          <a:latin typeface="+mn-ea"/>
                          <a:ea typeface="+mn-ea"/>
                          <a:sym typeface="+mn-lt"/>
                        </a:rPr>
                        <a:t>s</a:t>
                      </a:r>
                      <a:r>
                        <a:rPr lang="zh-CN" altLang="en-US" sz="1400" dirty="0">
                          <a:latin typeface="+mn-ea"/>
                          <a:ea typeface="+mn-ea"/>
                          <a:sym typeface="+mn-lt"/>
                        </a:rPr>
                        <a:t>，且暴露工人熟悉风险和危险状态或即将发生危险事件的迹象；</a:t>
                      </a:r>
                      <a:endParaRPr lang="en-US" altLang="zh-CN" sz="1400" dirty="0">
                        <a:latin typeface="+mn-ea"/>
                        <a:ea typeface="+mn-ea"/>
                        <a:sym typeface="+mn-lt"/>
                      </a:endParaRPr>
                    </a:p>
                    <a:p>
                      <a:pPr marL="285750" marR="0" lvl="0" indent="-285750" algn="l" defTabSz="839470" rtl="0" eaLnBrk="1" fontAlgn="b" latinLnBrk="0" hangingPunct="1">
                        <a:lnSpc>
                          <a:spcPct val="150000"/>
                        </a:lnSpc>
                        <a:spcBef>
                          <a:spcPct val="0"/>
                        </a:spcBef>
                        <a:spcAft>
                          <a:spcPct val="0"/>
                        </a:spcAft>
                        <a:buClr>
                          <a:srgbClr val="3B3838"/>
                        </a:buClr>
                        <a:buSzPct val="120000"/>
                        <a:buFont typeface="Arial" panose="020B0604020202020204" pitchFamily="34" charset="0"/>
                        <a:buChar char="•"/>
                      </a:pPr>
                      <a:r>
                        <a:rPr lang="zh-CN" altLang="en-US" sz="1400" dirty="0">
                          <a:latin typeface="+mn-ea"/>
                          <a:ea typeface="+mn-ea"/>
                          <a:sym typeface="+mn-lt"/>
                        </a:rPr>
                        <a:t>取决于特定条件</a:t>
                      </a:r>
                      <a:r>
                        <a:rPr lang="en-US" altLang="zh-CN" sz="1400" dirty="0">
                          <a:latin typeface="+mn-ea"/>
                          <a:ea typeface="+mn-ea"/>
                          <a:sym typeface="+mn-lt"/>
                        </a:rPr>
                        <a:t>(</a:t>
                      </a:r>
                      <a:r>
                        <a:rPr lang="zh-CN" altLang="en-US" sz="1400" dirty="0">
                          <a:latin typeface="+mn-ea"/>
                          <a:ea typeface="+mn-ea"/>
                          <a:sym typeface="+mn-lt"/>
                        </a:rPr>
                        <a:t>温度、噪声、人类工效学等</a:t>
                      </a:r>
                      <a:r>
                        <a:rPr lang="en-US" altLang="zh-CN" sz="1400" dirty="0">
                          <a:latin typeface="+mn-ea"/>
                          <a:ea typeface="+mn-ea"/>
                          <a:sym typeface="+mn-lt"/>
                        </a:rPr>
                        <a:t>)</a:t>
                      </a:r>
                      <a:r>
                        <a:rPr lang="zh-CN" altLang="en-US" sz="1400" dirty="0">
                          <a:latin typeface="+mn-ea"/>
                          <a:ea typeface="+mn-ea"/>
                          <a:sym typeface="+mn-lt"/>
                        </a:rPr>
                        <a:t>。</a:t>
                      </a:r>
                      <a:endParaRPr lang="zh-CN" altLang="en-US" sz="1400" dirty="0">
                        <a:latin typeface="+mn-ea"/>
                        <a:ea typeface="+mn-ea"/>
                        <a:sym typeface="+mn-lt"/>
                      </a:endParaRPr>
                    </a:p>
                  </a:txBody>
                  <a:tcPr marL="96429" marR="96429" marT="52002" marB="52002" anchor="ctr" horzOverflow="overflow"/>
                </a:tc>
                <a:tc hMerge="1">
                  <a:tcPr/>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不可能</a:t>
                      </a:r>
                      <a:endParaRPr kumimoji="0" lang="zh-CN" altLang="en-US"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hMerge="1">
                  <a:tcPr/>
                </a:tc>
              </a:tr>
              <a:tr h="347851">
                <a:tc gridSpan="4">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solidFill>
                            <a:schemeClr val="bg1"/>
                          </a:solidFill>
                          <a:effectLst/>
                          <a:latin typeface="+mn-ea"/>
                          <a:ea typeface="+mn-ea"/>
                          <a:sym typeface="+mn-lt"/>
                        </a:rPr>
                        <a:t>危险事件发生的概率</a:t>
                      </a:r>
                      <a:r>
                        <a:rPr kumimoji="0" lang="de-DE" altLang="zh-CN" sz="1600" u="none" strike="noStrike" cap="none" normalizeH="0" baseline="0" dirty="0">
                          <a:ln>
                            <a:noFill/>
                          </a:ln>
                          <a:solidFill>
                            <a:schemeClr val="bg1"/>
                          </a:solidFill>
                          <a:effectLst/>
                          <a:latin typeface="+mn-ea"/>
                          <a:ea typeface="+mn-ea"/>
                          <a:sym typeface="+mn-lt"/>
                        </a:rPr>
                        <a:t> </a:t>
                      </a:r>
                      <a:endParaRPr kumimoji="0" lang="de-DE" altLang="zh-CN" sz="1600" b="1" i="0" u="none" strike="noStrike" cap="none" normalizeH="0" baseline="0" dirty="0">
                        <a:ln>
                          <a:noFill/>
                        </a:ln>
                        <a:solidFill>
                          <a:schemeClr val="bg1"/>
                        </a:solidFill>
                        <a:effectLst/>
                        <a:latin typeface="+mn-ea"/>
                        <a:ea typeface="+mn-ea"/>
                        <a:cs typeface="+mn-ea"/>
                        <a:sym typeface="+mn-lt"/>
                      </a:endParaRPr>
                    </a:p>
                  </a:txBody>
                  <a:tcPr marL="96429" marR="96429" marT="52002" marB="52002" anchor="ctr" horzOverflow="overflow">
                    <a:solidFill>
                      <a:schemeClr val="tx1">
                        <a:lumMod val="50000"/>
                        <a:lumOff val="50000"/>
                      </a:schemeClr>
                    </a:solidFill>
                  </a:tcPr>
                </a:tc>
                <a:tc hMerge="1">
                  <a:tcPr/>
                </a:tc>
                <a:tc hMerge="1">
                  <a:tcPr/>
                </a:tc>
                <a:tc hMerge="1">
                  <a:tcPr/>
                </a:tc>
              </a:tr>
              <a:tr h="83554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en-US" altLang="zh-CN" sz="1600" u="none" strike="noStrike" cap="none" normalizeH="0" baseline="0" dirty="0">
                          <a:ln>
                            <a:noFill/>
                          </a:ln>
                          <a:effectLst/>
                          <a:latin typeface="+mn-ea"/>
                          <a:ea typeface="+mn-ea"/>
                          <a:sym typeface="+mn-lt"/>
                        </a:rPr>
                        <a:t>O1</a:t>
                      </a:r>
                      <a:endParaRPr kumimoji="0" lang="en-US" altLang="zh-CN" sz="1600" u="none" strike="noStrike" cap="none" normalizeH="0" baseline="0" dirty="0">
                        <a:ln>
                          <a:noFill/>
                        </a:ln>
                        <a:effectLst/>
                        <a:latin typeface="+mn-ea"/>
                        <a:ea typeface="+mn-ea"/>
                        <a:sym typeface="+mn-lt"/>
                      </a:endParaRPr>
                    </a:p>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在安全应用方面得到证实和公认的成熟技术 </a:t>
                      </a:r>
                      <a:endParaRPr kumimoji="0" lang="zh-CN" altLang="de-DE"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c gridSpan="2">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en-US" altLang="zh-CN" sz="1600" u="none" strike="noStrike" cap="none" normalizeH="0" baseline="0" dirty="0">
                          <a:ln>
                            <a:noFill/>
                          </a:ln>
                          <a:effectLst/>
                          <a:latin typeface="+mn-ea"/>
                          <a:ea typeface="+mn-ea"/>
                          <a:sym typeface="+mn-lt"/>
                        </a:rPr>
                        <a:t>O2</a:t>
                      </a:r>
                      <a:endParaRPr kumimoji="0" lang="en-US" altLang="zh-CN" sz="1600" u="none" strike="noStrike" cap="none" normalizeH="0" baseline="0" dirty="0">
                        <a:ln>
                          <a:noFill/>
                        </a:ln>
                        <a:effectLst/>
                        <a:latin typeface="+mn-ea"/>
                        <a:ea typeface="+mn-ea"/>
                        <a:sym typeface="+mn-lt"/>
                      </a:endParaRPr>
                    </a:p>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近</a:t>
                      </a:r>
                      <a:r>
                        <a:rPr kumimoji="0" lang="en-US" altLang="zh-CN" sz="1600" u="none" strike="noStrike" cap="none" normalizeH="0" baseline="0" dirty="0">
                          <a:ln>
                            <a:noFill/>
                          </a:ln>
                          <a:effectLst/>
                          <a:latin typeface="+mn-ea"/>
                          <a:ea typeface="+mn-ea"/>
                          <a:sym typeface="+mn-lt"/>
                        </a:rPr>
                        <a:t>2</a:t>
                      </a:r>
                      <a:r>
                        <a:rPr kumimoji="0" lang="zh-CN" altLang="en-US" sz="1600" u="none" strike="noStrike" cap="none" normalizeH="0" baseline="0" dirty="0">
                          <a:ln>
                            <a:noFill/>
                          </a:ln>
                          <a:effectLst/>
                          <a:latin typeface="+mn-ea"/>
                          <a:ea typeface="+mn-ea"/>
                          <a:sym typeface="+mn-lt"/>
                        </a:rPr>
                        <a:t>年内观察到的技术故障</a:t>
                      </a:r>
                      <a:endParaRPr kumimoji="0" lang="en-US" altLang="zh-CN" sz="1600" u="none" strike="noStrike" cap="none" normalizeH="0" baseline="0" dirty="0">
                        <a:ln>
                          <a:noFill/>
                        </a:ln>
                        <a:effectLst/>
                        <a:latin typeface="+mn-ea"/>
                        <a:ea typeface="+mn-ea"/>
                        <a:sym typeface="+mn-lt"/>
                      </a:endParaRPr>
                    </a:p>
                  </a:txBody>
                  <a:tcPr marL="96429" marR="96429" marT="52002" marB="52002" anchor="ctr" horzOverflow="overflow"/>
                </a:tc>
                <a:tc h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en-US" altLang="zh-CN" sz="1600" u="none" strike="noStrike" cap="none" normalizeH="0" baseline="0" dirty="0">
                          <a:ln>
                            <a:noFill/>
                          </a:ln>
                          <a:effectLst/>
                          <a:latin typeface="+mn-ea"/>
                          <a:ea typeface="+mn-ea"/>
                          <a:sym typeface="+mn-lt"/>
                        </a:rPr>
                        <a:t>O3</a:t>
                      </a:r>
                      <a:endParaRPr kumimoji="0" lang="en-US" altLang="zh-CN" sz="1600" u="none" strike="noStrike" cap="none" normalizeH="0" baseline="0" dirty="0">
                        <a:ln>
                          <a:noFill/>
                        </a:ln>
                        <a:effectLst/>
                        <a:latin typeface="+mn-ea"/>
                        <a:ea typeface="+mn-ea"/>
                        <a:sym typeface="+mn-lt"/>
                      </a:endParaRPr>
                    </a:p>
                    <a:p>
                      <a:pPr marL="0" marR="0" lvl="0" indent="0" algn="ctr" defTabSz="839470" rtl="0" eaLnBrk="1" fontAlgn="b" latinLnBrk="0" hangingPunct="1">
                        <a:lnSpc>
                          <a:spcPct val="100000"/>
                        </a:lnSpc>
                        <a:spcBef>
                          <a:spcPct val="0"/>
                        </a:spcBef>
                        <a:spcAft>
                          <a:spcPct val="0"/>
                        </a:spcAft>
                        <a:buClr>
                          <a:schemeClr val="hlink"/>
                        </a:buClr>
                        <a:buSzPct val="120000"/>
                        <a:buFont typeface="Bosch Office Sans"/>
                        <a:buNone/>
                      </a:pPr>
                      <a:r>
                        <a:rPr kumimoji="0" lang="zh-CN" altLang="en-US" sz="1600" u="none" strike="noStrike" cap="none" normalizeH="0" baseline="0" dirty="0">
                          <a:ln>
                            <a:noFill/>
                          </a:ln>
                          <a:effectLst/>
                          <a:latin typeface="+mn-ea"/>
                          <a:ea typeface="+mn-ea"/>
                          <a:sym typeface="+mn-lt"/>
                        </a:rPr>
                        <a:t>观察到的技术故障</a:t>
                      </a:r>
                      <a:r>
                        <a:rPr kumimoji="0" lang="en-US" altLang="zh-CN" sz="1600" u="none" strike="noStrike" cap="none" normalizeH="0" baseline="0" dirty="0">
                          <a:ln>
                            <a:noFill/>
                          </a:ln>
                          <a:effectLst/>
                          <a:latin typeface="+mn-ea"/>
                          <a:ea typeface="+mn-ea"/>
                          <a:sym typeface="+mn-lt"/>
                        </a:rPr>
                        <a:t>(</a:t>
                      </a:r>
                      <a:r>
                        <a:rPr kumimoji="0" lang="zh-CN" altLang="en-US" sz="1600" u="none" strike="noStrike" cap="none" normalizeH="0" baseline="0" dirty="0">
                          <a:ln>
                            <a:noFill/>
                          </a:ln>
                          <a:effectLst/>
                          <a:latin typeface="+mn-ea"/>
                          <a:ea typeface="+mn-ea"/>
                          <a:sym typeface="+mn-lt"/>
                        </a:rPr>
                        <a:t>每六个月或更短</a:t>
                      </a:r>
                      <a:r>
                        <a:rPr kumimoji="0" lang="en-US" altLang="zh-CN" sz="1600" u="none" strike="noStrike" cap="none" normalizeH="0" baseline="0" dirty="0">
                          <a:ln>
                            <a:noFill/>
                          </a:ln>
                          <a:effectLst/>
                          <a:latin typeface="+mn-ea"/>
                          <a:ea typeface="+mn-ea"/>
                          <a:sym typeface="+mn-lt"/>
                        </a:rPr>
                        <a:t>)</a:t>
                      </a:r>
                      <a:endParaRPr kumimoji="0" lang="zh-CN" altLang="de-DE" sz="1600" b="0" i="0" u="none" strike="noStrike" cap="none" normalizeH="0" baseline="0" dirty="0">
                        <a:ln>
                          <a:noFill/>
                        </a:ln>
                        <a:solidFill>
                          <a:schemeClr val="tx1"/>
                        </a:solidFill>
                        <a:effectLst/>
                        <a:latin typeface="+mn-ea"/>
                        <a:ea typeface="+mn-ea"/>
                        <a:cs typeface="+mn-ea"/>
                        <a:sym typeface="+mn-lt"/>
                      </a:endParaRPr>
                    </a:p>
                  </a:txBody>
                  <a:tcPr marL="96429" marR="96429" marT="52002" marB="52002" anchor="ctr" horzOverflow="overflow"/>
                </a:tc>
              </a:tr>
            </a:tbl>
          </a:graphicData>
        </a:graphic>
      </p:graphicFrame>
      <p:sp>
        <p:nvSpPr>
          <p:cNvPr id="45" name="Rectangle 3"/>
          <p:cNvSpPr>
            <a:spLocks noChangeArrowheads="1"/>
          </p:cNvSpPr>
          <p:nvPr/>
        </p:nvSpPr>
        <p:spPr bwMode="auto">
          <a:xfrm>
            <a:off x="1677827" y="407363"/>
            <a:ext cx="64374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风险评价细则</a:t>
            </a:r>
            <a:r>
              <a:rPr lang="en-US" altLang="zh-CN" sz="2400" b="1" u="none" dirty="0">
                <a:solidFill>
                  <a:schemeClr val="tx1">
                    <a:lumMod val="75000"/>
                    <a:lumOff val="25000"/>
                  </a:schemeClr>
                </a:solidFill>
                <a:latin typeface="+mn-lt"/>
                <a:ea typeface="+mn-ea"/>
                <a:cs typeface="+mn-ea"/>
                <a:sym typeface="+mn-lt"/>
              </a:rPr>
              <a:t>--- </a:t>
            </a:r>
            <a:r>
              <a:rPr lang="zh-CN" altLang="en-US" sz="2400" b="1" u="none" dirty="0">
                <a:solidFill>
                  <a:schemeClr val="tx1">
                    <a:lumMod val="75000"/>
                    <a:lumOff val="25000"/>
                  </a:schemeClr>
                </a:solidFill>
                <a:latin typeface="+mn-lt"/>
                <a:ea typeface="+mn-ea"/>
                <a:cs typeface="+mn-ea"/>
                <a:sym typeface="+mn-lt"/>
              </a:rPr>
              <a:t>多因素（风险图）评价法</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风险评估方法</a:t>
            </a:r>
            <a:r>
              <a:rPr lang="en-US" altLang="zh-CN" sz="2400" b="1" u="none" dirty="0">
                <a:solidFill>
                  <a:schemeClr val="tx1">
                    <a:lumMod val="75000"/>
                    <a:lumOff val="25000"/>
                  </a:schemeClr>
                </a:solidFill>
                <a:latin typeface="+mn-lt"/>
                <a:ea typeface="+mn-ea"/>
                <a:cs typeface="+mn-ea"/>
                <a:sym typeface="+mn-lt"/>
              </a:rPr>
              <a:t>--- </a:t>
            </a:r>
            <a:r>
              <a:rPr lang="zh-CN" altLang="en-US" sz="2400" b="1" u="none" dirty="0">
                <a:solidFill>
                  <a:schemeClr val="tx1">
                    <a:lumMod val="75000"/>
                    <a:lumOff val="25000"/>
                  </a:schemeClr>
                </a:solidFill>
                <a:latin typeface="+mn-lt"/>
                <a:ea typeface="+mn-ea"/>
                <a:cs typeface="+mn-ea"/>
                <a:sym typeface="+mn-lt"/>
              </a:rPr>
              <a:t>多因素（风险图）评价法</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cxnSp>
        <p:nvCxnSpPr>
          <p:cNvPr id="9" name="直接连接符 8"/>
          <p:cNvCxnSpPr/>
          <p:nvPr/>
        </p:nvCxnSpPr>
        <p:spPr>
          <a:xfrm>
            <a:off x="1617961" y="3566439"/>
            <a:ext cx="646113" cy="0"/>
          </a:xfrm>
          <a:prstGeom prst="line">
            <a:avLst/>
          </a:prstGeom>
          <a:ln w="6350" cap="flat" cmpd="sng">
            <a:solidFill>
              <a:schemeClr val="tx1"/>
            </a:solidFill>
            <a:prstDash val="solid"/>
            <a:headEnd type="none" w="med" len="med"/>
            <a:tailEnd type="none" w="med" len="med"/>
          </a:ln>
        </p:spPr>
      </p:cxnSp>
      <p:cxnSp>
        <p:nvCxnSpPr>
          <p:cNvPr id="10" name="直接连接符 9"/>
          <p:cNvCxnSpPr/>
          <p:nvPr/>
        </p:nvCxnSpPr>
        <p:spPr bwMode="auto">
          <a:xfrm rot="16200000" flipH="1">
            <a:off x="1132337" y="3447595"/>
            <a:ext cx="2293023" cy="28136"/>
          </a:xfrm>
          <a:prstGeom prst="line">
            <a:avLst/>
          </a:prstGeom>
          <a:solidFill>
            <a:schemeClr val="accent1"/>
          </a:solidFill>
          <a:ln w="6350" cap="flat" cmpd="sng" algn="ctr">
            <a:noFill/>
            <a:prstDash val="solid"/>
            <a:round/>
            <a:headEnd type="none" w="med" len="med"/>
            <a:tailEnd type="none" w="med" len="med"/>
          </a:ln>
          <a:effectLst/>
          <a:scene3d>
            <a:camera prst="orthographicFront">
              <a:rot lat="0" lon="0" rev="0"/>
            </a:camera>
            <a:lightRig rig="soft" dir="t">
              <a:rot lat="0" lon="0" rev="0"/>
            </a:lightRig>
          </a:scene3d>
          <a:sp3d contourW="44450" prstMaterial="matte">
            <a:bevelT w="63500" h="63500" prst="artDeco"/>
            <a:contourClr>
              <a:srgbClr val="FFFFFF"/>
            </a:contourClr>
          </a:sp3d>
        </p:spPr>
      </p:cxnSp>
      <p:cxnSp>
        <p:nvCxnSpPr>
          <p:cNvPr id="11" name="直接连接符 10"/>
          <p:cNvCxnSpPr/>
          <p:nvPr/>
        </p:nvCxnSpPr>
        <p:spPr>
          <a:xfrm rot="-5400000" flipH="1">
            <a:off x="1356024" y="3699789"/>
            <a:ext cx="1871662" cy="28575"/>
          </a:xfrm>
          <a:prstGeom prst="line">
            <a:avLst/>
          </a:prstGeom>
          <a:ln w="6350" cap="flat" cmpd="sng">
            <a:solidFill>
              <a:schemeClr val="tx1"/>
            </a:solidFill>
            <a:prstDash val="solid"/>
            <a:headEnd type="none" w="med" len="med"/>
            <a:tailEnd type="none" w="med" len="med"/>
          </a:ln>
        </p:spPr>
      </p:cxnSp>
      <p:cxnSp>
        <p:nvCxnSpPr>
          <p:cNvPr id="12" name="直接箭头连接符 11"/>
          <p:cNvCxnSpPr/>
          <p:nvPr/>
        </p:nvCxnSpPr>
        <p:spPr>
          <a:xfrm flipV="1">
            <a:off x="2292649" y="2784938"/>
            <a:ext cx="2798762" cy="14287"/>
          </a:xfrm>
          <a:prstGeom prst="straightConnector1">
            <a:avLst/>
          </a:prstGeom>
          <a:ln w="6350" cap="flat" cmpd="sng">
            <a:solidFill>
              <a:schemeClr val="tx1"/>
            </a:solidFill>
            <a:prstDash val="solid"/>
            <a:headEnd type="none" w="med" len="med"/>
            <a:tailEnd type="none" w="med" len="med"/>
          </a:ln>
        </p:spPr>
      </p:cxnSp>
      <p:cxnSp>
        <p:nvCxnSpPr>
          <p:cNvPr id="13" name="直接箭头连接符 12"/>
          <p:cNvCxnSpPr/>
          <p:nvPr/>
        </p:nvCxnSpPr>
        <p:spPr>
          <a:xfrm flipV="1">
            <a:off x="2291061" y="4636414"/>
            <a:ext cx="1268413" cy="11113"/>
          </a:xfrm>
          <a:prstGeom prst="straightConnector1">
            <a:avLst/>
          </a:prstGeom>
          <a:ln w="6350" cap="flat" cmpd="sng">
            <a:solidFill>
              <a:schemeClr val="tx1"/>
            </a:solidFill>
            <a:prstDash val="solid"/>
            <a:headEnd type="none" w="med" len="med"/>
            <a:tailEnd type="none" w="med" len="med"/>
          </a:ln>
        </p:spPr>
      </p:cxnSp>
      <p:cxnSp>
        <p:nvCxnSpPr>
          <p:cNvPr id="14" name="直接连接符 13"/>
          <p:cNvCxnSpPr/>
          <p:nvPr/>
        </p:nvCxnSpPr>
        <p:spPr>
          <a:xfrm rot="5400000">
            <a:off x="2972099" y="4584027"/>
            <a:ext cx="1166812" cy="0"/>
          </a:xfrm>
          <a:prstGeom prst="line">
            <a:avLst/>
          </a:prstGeom>
          <a:ln w="6350" cap="flat" cmpd="sng">
            <a:solidFill>
              <a:schemeClr val="tx1"/>
            </a:solidFill>
            <a:prstDash val="solid"/>
            <a:headEnd type="none" w="med" len="med"/>
            <a:tailEnd type="none" w="med" len="med"/>
          </a:ln>
        </p:spPr>
      </p:cxnSp>
      <p:cxnSp>
        <p:nvCxnSpPr>
          <p:cNvPr id="15" name="直接箭头连接符 14"/>
          <p:cNvCxnSpPr/>
          <p:nvPr/>
        </p:nvCxnSpPr>
        <p:spPr>
          <a:xfrm flipV="1">
            <a:off x="3556299" y="3988714"/>
            <a:ext cx="1549400" cy="12700"/>
          </a:xfrm>
          <a:prstGeom prst="straightConnector1">
            <a:avLst/>
          </a:prstGeom>
          <a:ln w="6350" cap="flat" cmpd="sng">
            <a:solidFill>
              <a:schemeClr val="tx1"/>
            </a:solidFill>
            <a:prstDash val="solid"/>
            <a:headEnd type="none" w="med" len="med"/>
            <a:tailEnd type="none" w="med" len="med"/>
          </a:ln>
        </p:spPr>
      </p:cxnSp>
      <p:cxnSp>
        <p:nvCxnSpPr>
          <p:cNvPr id="16" name="直接箭头连接符 15"/>
          <p:cNvCxnSpPr/>
          <p:nvPr/>
        </p:nvCxnSpPr>
        <p:spPr>
          <a:xfrm flipV="1">
            <a:off x="3554711" y="5139652"/>
            <a:ext cx="1549400" cy="12700"/>
          </a:xfrm>
          <a:prstGeom prst="straightConnector1">
            <a:avLst/>
          </a:prstGeom>
          <a:ln w="6350" cap="flat" cmpd="sng">
            <a:solidFill>
              <a:schemeClr val="tx1"/>
            </a:solidFill>
            <a:prstDash val="solid"/>
            <a:headEnd type="none" w="med" len="med"/>
            <a:tailEnd type="none" w="med" len="med"/>
          </a:ln>
        </p:spPr>
      </p:cxnSp>
      <p:cxnSp>
        <p:nvCxnSpPr>
          <p:cNvPr id="17" name="直接箭头连接符 16"/>
          <p:cNvCxnSpPr/>
          <p:nvPr/>
        </p:nvCxnSpPr>
        <p:spPr>
          <a:xfrm>
            <a:off x="5105699" y="2784938"/>
            <a:ext cx="1506537" cy="14287"/>
          </a:xfrm>
          <a:prstGeom prst="straightConnector1">
            <a:avLst/>
          </a:prstGeom>
          <a:ln w="6350" cap="flat" cmpd="sng">
            <a:solidFill>
              <a:schemeClr val="tx1"/>
            </a:solidFill>
            <a:prstDash val="solid"/>
            <a:headEnd type="none" w="med" len="med"/>
            <a:tailEnd type="arrow" w="med" len="med"/>
          </a:ln>
        </p:spPr>
      </p:cxnSp>
      <p:cxnSp>
        <p:nvCxnSpPr>
          <p:cNvPr id="18" name="直接箭头连接符 17"/>
          <p:cNvCxnSpPr/>
          <p:nvPr/>
        </p:nvCxnSpPr>
        <p:spPr>
          <a:xfrm>
            <a:off x="5146974" y="2833014"/>
            <a:ext cx="1422400" cy="635000"/>
          </a:xfrm>
          <a:prstGeom prst="straightConnector1">
            <a:avLst/>
          </a:prstGeom>
          <a:ln w="6350" cap="flat" cmpd="sng">
            <a:solidFill>
              <a:schemeClr val="tx1"/>
            </a:solidFill>
            <a:prstDash val="solid"/>
            <a:headEnd type="none" w="med" len="med"/>
            <a:tailEnd type="arrow" w="med" len="med"/>
          </a:ln>
        </p:spPr>
      </p:cxnSp>
      <p:cxnSp>
        <p:nvCxnSpPr>
          <p:cNvPr id="19" name="直接箭头连接符 18"/>
          <p:cNvCxnSpPr/>
          <p:nvPr/>
        </p:nvCxnSpPr>
        <p:spPr>
          <a:xfrm flipV="1">
            <a:off x="5104111" y="3525164"/>
            <a:ext cx="1479550" cy="461963"/>
          </a:xfrm>
          <a:prstGeom prst="straightConnector1">
            <a:avLst/>
          </a:prstGeom>
          <a:ln w="6350" cap="flat" cmpd="sng">
            <a:solidFill>
              <a:schemeClr val="tx1"/>
            </a:solidFill>
            <a:prstDash val="solid"/>
            <a:headEnd type="none" w="med" len="med"/>
            <a:tailEnd type="arrow" w="med" len="med"/>
          </a:ln>
        </p:spPr>
      </p:cxnSp>
      <p:cxnSp>
        <p:nvCxnSpPr>
          <p:cNvPr id="20" name="直接箭头连接符 19"/>
          <p:cNvCxnSpPr/>
          <p:nvPr/>
        </p:nvCxnSpPr>
        <p:spPr>
          <a:xfrm>
            <a:off x="5104111" y="3987127"/>
            <a:ext cx="1504950" cy="14287"/>
          </a:xfrm>
          <a:prstGeom prst="straightConnector1">
            <a:avLst/>
          </a:prstGeom>
          <a:ln w="6350" cap="flat" cmpd="sng">
            <a:solidFill>
              <a:schemeClr val="tx1"/>
            </a:solidFill>
            <a:prstDash val="solid"/>
            <a:headEnd type="none" w="med" len="med"/>
            <a:tailEnd type="arrow" w="med" len="med"/>
          </a:ln>
        </p:spPr>
      </p:cxnSp>
      <p:cxnSp>
        <p:nvCxnSpPr>
          <p:cNvPr id="21" name="直接箭头连接符 20"/>
          <p:cNvCxnSpPr/>
          <p:nvPr/>
        </p:nvCxnSpPr>
        <p:spPr>
          <a:xfrm>
            <a:off x="5148561" y="4003002"/>
            <a:ext cx="1392238" cy="647700"/>
          </a:xfrm>
          <a:prstGeom prst="straightConnector1">
            <a:avLst/>
          </a:prstGeom>
          <a:ln w="6350" cap="flat" cmpd="sng">
            <a:solidFill>
              <a:schemeClr val="tx1"/>
            </a:solidFill>
            <a:prstDash val="solid"/>
            <a:headEnd type="none" w="med" len="med"/>
            <a:tailEnd type="arrow" w="med" len="med"/>
          </a:ln>
        </p:spPr>
      </p:cxnSp>
      <p:cxnSp>
        <p:nvCxnSpPr>
          <p:cNvPr id="22" name="直接箭头连接符 21"/>
          <p:cNvCxnSpPr/>
          <p:nvPr/>
        </p:nvCxnSpPr>
        <p:spPr>
          <a:xfrm flipV="1">
            <a:off x="5089824" y="4664989"/>
            <a:ext cx="1450975" cy="488950"/>
          </a:xfrm>
          <a:prstGeom prst="straightConnector1">
            <a:avLst/>
          </a:prstGeom>
          <a:ln w="6350" cap="flat" cmpd="sng">
            <a:solidFill>
              <a:schemeClr val="tx1"/>
            </a:solidFill>
            <a:prstDash val="solid"/>
            <a:headEnd type="none" w="med" len="med"/>
            <a:tailEnd type="arrow" w="med" len="med"/>
          </a:ln>
        </p:spPr>
      </p:cxnSp>
      <p:cxnSp>
        <p:nvCxnSpPr>
          <p:cNvPr id="23" name="直接箭头连接符 22"/>
          <p:cNvCxnSpPr/>
          <p:nvPr/>
        </p:nvCxnSpPr>
        <p:spPr>
          <a:xfrm>
            <a:off x="5075536" y="5153939"/>
            <a:ext cx="1504950" cy="14288"/>
          </a:xfrm>
          <a:prstGeom prst="straightConnector1">
            <a:avLst/>
          </a:prstGeom>
          <a:ln w="6350" cap="flat" cmpd="sng">
            <a:solidFill>
              <a:schemeClr val="tx1"/>
            </a:solidFill>
            <a:prstDash val="solid"/>
            <a:headEnd type="none" w="med" len="med"/>
            <a:tailEnd type="arrow" w="med" len="med"/>
          </a:ln>
        </p:spPr>
      </p:cxnSp>
      <p:cxnSp>
        <p:nvCxnSpPr>
          <p:cNvPr id="24" name="直接箭头连接符 23"/>
          <p:cNvCxnSpPr/>
          <p:nvPr/>
        </p:nvCxnSpPr>
        <p:spPr>
          <a:xfrm>
            <a:off x="5105699" y="5198389"/>
            <a:ext cx="1517650" cy="560388"/>
          </a:xfrm>
          <a:prstGeom prst="straightConnector1">
            <a:avLst/>
          </a:prstGeom>
          <a:ln w="6350" cap="flat" cmpd="sng">
            <a:solidFill>
              <a:schemeClr val="tx1"/>
            </a:solidFill>
            <a:prstDash val="solid"/>
            <a:headEnd type="none" w="med" len="med"/>
            <a:tailEnd type="arrow" w="med" len="med"/>
          </a:ln>
        </p:spPr>
      </p:cxnSp>
      <p:cxnSp>
        <p:nvCxnSpPr>
          <p:cNvPr id="25" name="直接箭头连接符 24"/>
          <p:cNvCxnSpPr/>
          <p:nvPr/>
        </p:nvCxnSpPr>
        <p:spPr>
          <a:xfrm>
            <a:off x="6623349" y="2804439"/>
            <a:ext cx="1504950" cy="14288"/>
          </a:xfrm>
          <a:prstGeom prst="straightConnector1">
            <a:avLst/>
          </a:prstGeom>
          <a:ln w="6350" cap="flat" cmpd="sng">
            <a:solidFill>
              <a:schemeClr val="tx1"/>
            </a:solidFill>
            <a:prstDash val="solid"/>
            <a:headEnd type="none" w="med" len="med"/>
            <a:tailEnd type="arrow" w="med" len="med"/>
          </a:ln>
        </p:spPr>
      </p:cxnSp>
      <p:cxnSp>
        <p:nvCxnSpPr>
          <p:cNvPr id="26" name="直接箭头连接符 25"/>
          <p:cNvCxnSpPr/>
          <p:nvPr/>
        </p:nvCxnSpPr>
        <p:spPr>
          <a:xfrm>
            <a:off x="6580486" y="3495002"/>
            <a:ext cx="1506538" cy="14287"/>
          </a:xfrm>
          <a:prstGeom prst="straightConnector1">
            <a:avLst/>
          </a:prstGeom>
          <a:ln w="6350" cap="flat" cmpd="sng">
            <a:solidFill>
              <a:schemeClr val="tx1"/>
            </a:solidFill>
            <a:prstDash val="solid"/>
            <a:headEnd type="none" w="med" len="med"/>
            <a:tailEnd type="arrow" w="med" len="med"/>
          </a:ln>
        </p:spPr>
      </p:cxnSp>
      <p:cxnSp>
        <p:nvCxnSpPr>
          <p:cNvPr id="27" name="直接箭头连接符 26"/>
          <p:cNvCxnSpPr/>
          <p:nvPr/>
        </p:nvCxnSpPr>
        <p:spPr>
          <a:xfrm>
            <a:off x="6623349" y="4001414"/>
            <a:ext cx="1504950" cy="14288"/>
          </a:xfrm>
          <a:prstGeom prst="straightConnector1">
            <a:avLst/>
          </a:prstGeom>
          <a:ln w="6350" cap="flat" cmpd="sng">
            <a:solidFill>
              <a:schemeClr val="tx1"/>
            </a:solidFill>
            <a:prstDash val="solid"/>
            <a:headEnd type="none" w="med" len="med"/>
            <a:tailEnd type="arrow" w="med" len="med"/>
          </a:ln>
        </p:spPr>
      </p:cxnSp>
      <p:cxnSp>
        <p:nvCxnSpPr>
          <p:cNvPr id="28" name="直接箭头连接符 27"/>
          <p:cNvCxnSpPr/>
          <p:nvPr/>
        </p:nvCxnSpPr>
        <p:spPr>
          <a:xfrm flipV="1">
            <a:off x="6569374" y="3553739"/>
            <a:ext cx="1547812" cy="407988"/>
          </a:xfrm>
          <a:prstGeom prst="straightConnector1">
            <a:avLst/>
          </a:prstGeom>
          <a:ln w="6350" cap="flat" cmpd="sng">
            <a:solidFill>
              <a:schemeClr val="tx1"/>
            </a:solidFill>
            <a:prstDash val="solid"/>
            <a:headEnd type="none" w="med" len="med"/>
            <a:tailEnd type="arrow" w="med" len="med"/>
          </a:ln>
        </p:spPr>
      </p:cxnSp>
      <p:cxnSp>
        <p:nvCxnSpPr>
          <p:cNvPr id="29" name="直接箭头连接符 28"/>
          <p:cNvCxnSpPr/>
          <p:nvPr/>
        </p:nvCxnSpPr>
        <p:spPr>
          <a:xfrm>
            <a:off x="6553499" y="4676102"/>
            <a:ext cx="1504950" cy="14287"/>
          </a:xfrm>
          <a:prstGeom prst="straightConnector1">
            <a:avLst/>
          </a:prstGeom>
          <a:ln w="6350" cap="flat" cmpd="sng">
            <a:solidFill>
              <a:schemeClr val="tx1"/>
            </a:solidFill>
            <a:prstDash val="solid"/>
            <a:headEnd type="none" w="med" len="med"/>
            <a:tailEnd type="arrow" w="med" len="med"/>
          </a:ln>
        </p:spPr>
      </p:cxnSp>
      <p:cxnSp>
        <p:nvCxnSpPr>
          <p:cNvPr id="30" name="直接箭头连接符 29"/>
          <p:cNvCxnSpPr/>
          <p:nvPr/>
        </p:nvCxnSpPr>
        <p:spPr>
          <a:xfrm flipV="1">
            <a:off x="6513811" y="4060152"/>
            <a:ext cx="1574800" cy="604837"/>
          </a:xfrm>
          <a:prstGeom prst="straightConnector1">
            <a:avLst/>
          </a:prstGeom>
          <a:ln w="6350" cap="flat" cmpd="sng">
            <a:solidFill>
              <a:schemeClr val="tx1"/>
            </a:solidFill>
            <a:prstDash val="solid"/>
            <a:headEnd type="none" w="med" len="med"/>
            <a:tailEnd type="arrow" w="med" len="med"/>
          </a:ln>
        </p:spPr>
      </p:cxnSp>
      <p:cxnSp>
        <p:nvCxnSpPr>
          <p:cNvPr id="31" name="直接箭头连接符 30"/>
          <p:cNvCxnSpPr/>
          <p:nvPr/>
        </p:nvCxnSpPr>
        <p:spPr>
          <a:xfrm>
            <a:off x="6580486" y="5153939"/>
            <a:ext cx="1506538" cy="14288"/>
          </a:xfrm>
          <a:prstGeom prst="straightConnector1">
            <a:avLst/>
          </a:prstGeom>
          <a:ln w="6350" cap="flat" cmpd="sng">
            <a:solidFill>
              <a:schemeClr val="tx1"/>
            </a:solidFill>
            <a:prstDash val="solid"/>
            <a:headEnd type="none" w="med" len="med"/>
            <a:tailEnd type="arrow" w="med" len="med"/>
          </a:ln>
        </p:spPr>
      </p:cxnSp>
      <p:cxnSp>
        <p:nvCxnSpPr>
          <p:cNvPr id="32" name="直接箭头连接符 31"/>
          <p:cNvCxnSpPr/>
          <p:nvPr/>
        </p:nvCxnSpPr>
        <p:spPr>
          <a:xfrm flipV="1">
            <a:off x="6555086" y="4734839"/>
            <a:ext cx="1477963" cy="407988"/>
          </a:xfrm>
          <a:prstGeom prst="straightConnector1">
            <a:avLst/>
          </a:prstGeom>
          <a:ln w="6350" cap="flat" cmpd="sng">
            <a:solidFill>
              <a:schemeClr val="tx1"/>
            </a:solidFill>
            <a:prstDash val="solid"/>
            <a:headEnd type="none" w="med" len="med"/>
            <a:tailEnd type="arrow" w="med" len="med"/>
          </a:ln>
        </p:spPr>
      </p:cxnSp>
      <p:cxnSp>
        <p:nvCxnSpPr>
          <p:cNvPr id="33" name="直接箭头连接符 32"/>
          <p:cNvCxnSpPr/>
          <p:nvPr/>
        </p:nvCxnSpPr>
        <p:spPr>
          <a:xfrm>
            <a:off x="6609061" y="5773064"/>
            <a:ext cx="1504950" cy="14288"/>
          </a:xfrm>
          <a:prstGeom prst="straightConnector1">
            <a:avLst/>
          </a:prstGeom>
          <a:ln w="6350" cap="flat" cmpd="sng">
            <a:solidFill>
              <a:schemeClr val="tx1"/>
            </a:solidFill>
            <a:prstDash val="solid"/>
            <a:headEnd type="none" w="med" len="med"/>
            <a:tailEnd type="arrow" w="med" len="med"/>
          </a:ln>
        </p:spPr>
      </p:cxnSp>
      <p:cxnSp>
        <p:nvCxnSpPr>
          <p:cNvPr id="34" name="直接箭头连接符 33"/>
          <p:cNvCxnSpPr/>
          <p:nvPr/>
        </p:nvCxnSpPr>
        <p:spPr>
          <a:xfrm flipV="1">
            <a:off x="6597949" y="5226964"/>
            <a:ext cx="1462087" cy="506413"/>
          </a:xfrm>
          <a:prstGeom prst="straightConnector1">
            <a:avLst/>
          </a:prstGeom>
          <a:ln w="6350" cap="flat" cmpd="sng">
            <a:solidFill>
              <a:schemeClr val="tx1"/>
            </a:solidFill>
            <a:prstDash val="solid"/>
            <a:headEnd type="none" w="med" len="med"/>
            <a:tailEnd type="arrow" w="med" len="med"/>
          </a:ln>
        </p:spPr>
      </p:cxnSp>
      <p:sp>
        <p:nvSpPr>
          <p:cNvPr id="35" name="TextBox 71"/>
          <p:cNvSpPr txBox="1">
            <a:spLocks noChangeArrowheads="1"/>
          </p:cNvSpPr>
          <p:nvPr/>
        </p:nvSpPr>
        <p:spPr bwMode="auto">
          <a:xfrm>
            <a:off x="2400598" y="1560930"/>
            <a:ext cx="1214438" cy="338554"/>
          </a:xfrm>
          <a:prstGeom prst="rect">
            <a:avLst/>
          </a:prstGeom>
          <a:solidFill>
            <a:srgbClr val="B71C2B"/>
          </a:solidFill>
          <a:ln>
            <a:noFill/>
          </a:ln>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a:ln>
                  <a:noFill/>
                </a:ln>
                <a:solidFill>
                  <a:schemeClr val="bg1"/>
                </a:solidFill>
                <a:effectLst/>
                <a:uLnTx/>
                <a:uFillTx/>
                <a:latin typeface="+mn-ea"/>
                <a:ea typeface="+mn-ea"/>
                <a:cs typeface="+mn-ea"/>
                <a:sym typeface="+mn-lt"/>
              </a:rPr>
              <a:t>严重程度</a:t>
            </a:r>
            <a:r>
              <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rPr>
              <a:t>S</a:t>
            </a:r>
            <a:endPar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36" name="TextBox 74"/>
          <p:cNvSpPr txBox="1">
            <a:spLocks noChangeArrowheads="1"/>
          </p:cNvSpPr>
          <p:nvPr/>
        </p:nvSpPr>
        <p:spPr bwMode="auto">
          <a:xfrm>
            <a:off x="3806284" y="1560930"/>
            <a:ext cx="931359" cy="338554"/>
          </a:xfrm>
          <a:prstGeom prst="rect">
            <a:avLst/>
          </a:prstGeom>
          <a:solidFill>
            <a:srgbClr val="B71C2B"/>
          </a:solidFill>
          <a:ln>
            <a:noFill/>
          </a:ln>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bg1"/>
                </a:solidFill>
                <a:effectLst/>
                <a:uLnTx/>
                <a:uFillTx/>
                <a:latin typeface="+mn-ea"/>
                <a:ea typeface="+mn-ea"/>
                <a:cs typeface="+mn-ea"/>
                <a:sym typeface="+mn-lt"/>
              </a:rPr>
              <a:t>暴露度</a:t>
            </a:r>
            <a:r>
              <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rPr>
              <a:t>F</a:t>
            </a:r>
            <a:endPar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37" name="TextBox 76"/>
          <p:cNvSpPr txBox="1">
            <a:spLocks noChangeArrowheads="1"/>
          </p:cNvSpPr>
          <p:nvPr/>
        </p:nvSpPr>
        <p:spPr bwMode="auto">
          <a:xfrm>
            <a:off x="4936166" y="1560930"/>
            <a:ext cx="1505940" cy="338554"/>
          </a:xfrm>
          <a:prstGeom prst="rect">
            <a:avLst/>
          </a:prstGeom>
          <a:solidFill>
            <a:srgbClr val="B71C2B"/>
          </a:solidFill>
          <a:ln>
            <a:noFill/>
          </a:ln>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bg1"/>
                </a:solidFill>
                <a:effectLst/>
                <a:uLnTx/>
                <a:uFillTx/>
                <a:latin typeface="+mn-ea"/>
                <a:ea typeface="+mn-ea"/>
                <a:cs typeface="+mn-ea"/>
                <a:sym typeface="+mn-lt"/>
              </a:rPr>
              <a:t>发生的概率</a:t>
            </a:r>
            <a:r>
              <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rPr>
              <a:t>O</a:t>
            </a:r>
            <a:endPar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38" name="TextBox 78"/>
          <p:cNvSpPr txBox="1">
            <a:spLocks noChangeArrowheads="1"/>
          </p:cNvSpPr>
          <p:nvPr/>
        </p:nvSpPr>
        <p:spPr bwMode="auto">
          <a:xfrm>
            <a:off x="6633354" y="1560930"/>
            <a:ext cx="1585731" cy="338554"/>
          </a:xfrm>
          <a:prstGeom prst="rect">
            <a:avLst/>
          </a:prstGeom>
          <a:solidFill>
            <a:srgbClr val="B71C2B"/>
          </a:solidFill>
          <a:ln>
            <a:noFill/>
          </a:ln>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bg1"/>
                </a:solidFill>
                <a:effectLst/>
                <a:uLnTx/>
                <a:uFillTx/>
                <a:latin typeface="+mn-ea"/>
                <a:ea typeface="+mn-ea"/>
                <a:cs typeface="+mn-ea"/>
                <a:sym typeface="+mn-lt"/>
              </a:rPr>
              <a:t>避免的可能性</a:t>
            </a:r>
            <a:r>
              <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rPr>
              <a:t>A</a:t>
            </a:r>
            <a:endPar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39" name="圆角矩形 79"/>
          <p:cNvSpPr>
            <a:spLocks noChangeArrowheads="1"/>
          </p:cNvSpPr>
          <p:nvPr/>
        </p:nvSpPr>
        <p:spPr bwMode="auto">
          <a:xfrm>
            <a:off x="8510886" y="2477414"/>
            <a:ext cx="760413" cy="466725"/>
          </a:xfrm>
          <a:prstGeom prst="roundRect">
            <a:avLst>
              <a:gd name="adj" fmla="val 16667"/>
            </a:avLst>
          </a:prstGeom>
          <a:solidFill>
            <a:schemeClr val="bg1">
              <a:lumMod val="75000"/>
            </a:schemeClr>
          </a:solidFill>
          <a:ln w="6350" algn="ctr">
            <a:noFill/>
            <a:round/>
          </a:ln>
        </p:spPr>
        <p:txBody>
          <a:bodyPr lIns="144000" tIns="72000" rIns="72000" bIns="72000">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dirty="0">
                <a:ln>
                  <a:noFill/>
                </a:ln>
                <a:solidFill>
                  <a:schemeClr val="bg1"/>
                </a:solidFill>
                <a:effectLst/>
                <a:uLnTx/>
                <a:uFillTx/>
                <a:latin typeface="+mn-lt"/>
                <a:ea typeface="+mn-ea"/>
                <a:cs typeface="+mn-ea"/>
                <a:sym typeface="+mn-lt"/>
              </a:rPr>
              <a:t>1</a:t>
            </a:r>
            <a:endParaRPr kumimoji="0" lang="zh-CN" altLang="en-US" sz="1800" b="0" i="0" u="sng" strike="noStrike" kern="1200" cap="none" spc="0" normalizeH="0" baseline="0" noProof="0" dirty="0">
              <a:ln>
                <a:noFill/>
              </a:ln>
              <a:solidFill>
                <a:schemeClr val="bg1"/>
              </a:solidFill>
              <a:effectLst/>
              <a:uLnTx/>
              <a:uFillTx/>
              <a:latin typeface="+mn-lt"/>
              <a:ea typeface="+mn-ea"/>
              <a:cs typeface="+mn-ea"/>
              <a:sym typeface="+mn-lt"/>
            </a:endParaRPr>
          </a:p>
        </p:txBody>
      </p:sp>
      <p:sp>
        <p:nvSpPr>
          <p:cNvPr id="40" name="TextBox 80"/>
          <p:cNvSpPr txBox="1">
            <a:spLocks noChangeArrowheads="1"/>
          </p:cNvSpPr>
          <p:nvPr/>
        </p:nvSpPr>
        <p:spPr bwMode="auto">
          <a:xfrm>
            <a:off x="8344952" y="1560930"/>
            <a:ext cx="1090692" cy="338554"/>
          </a:xfrm>
          <a:prstGeom prst="rect">
            <a:avLst/>
          </a:prstGeom>
          <a:solidFill>
            <a:srgbClr val="B71C2B"/>
          </a:solidFill>
          <a:ln>
            <a:noFill/>
          </a:ln>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bg1"/>
                </a:solidFill>
                <a:effectLst/>
                <a:uLnTx/>
                <a:uFillTx/>
                <a:latin typeface="+mn-ea"/>
                <a:ea typeface="+mn-ea"/>
                <a:cs typeface="+mn-ea"/>
                <a:sym typeface="+mn-lt"/>
              </a:rPr>
              <a:t>风险指数</a:t>
            </a:r>
            <a:endParaRPr kumimoji="0" lang="en-US" altLang="zh-CN" sz="1600" i="0" u="none" strike="noStrike" kern="1200" cap="none" spc="0" normalizeH="0" baseline="0" noProof="0" dirty="0">
              <a:ln>
                <a:noFill/>
              </a:ln>
              <a:solidFill>
                <a:schemeClr val="bg1"/>
              </a:solidFill>
              <a:effectLst/>
              <a:uLnTx/>
              <a:uFillTx/>
              <a:latin typeface="+mn-ea"/>
              <a:ea typeface="+mn-ea"/>
              <a:cs typeface="+mn-ea"/>
              <a:sym typeface="+mn-lt"/>
            </a:endParaRPr>
          </a:p>
        </p:txBody>
      </p:sp>
      <p:sp>
        <p:nvSpPr>
          <p:cNvPr id="41" name="圆角矩形 82"/>
          <p:cNvSpPr>
            <a:spLocks noChangeArrowheads="1"/>
          </p:cNvSpPr>
          <p:nvPr/>
        </p:nvSpPr>
        <p:spPr bwMode="auto">
          <a:xfrm>
            <a:off x="8510886" y="3152721"/>
            <a:ext cx="760413" cy="468313"/>
          </a:xfrm>
          <a:prstGeom prst="roundRect">
            <a:avLst>
              <a:gd name="adj" fmla="val 16667"/>
            </a:avLst>
          </a:prstGeom>
          <a:solidFill>
            <a:schemeClr val="bg1">
              <a:lumMod val="50000"/>
            </a:schemeClr>
          </a:solidFill>
          <a:ln w="6350" algn="ctr">
            <a:noFill/>
            <a:round/>
          </a:ln>
        </p:spPr>
        <p:txBody>
          <a:bodyPr lIns="144000" tIns="72000" rIns="72000" bIns="72000">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2</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2" name="圆角矩形 83"/>
          <p:cNvSpPr>
            <a:spLocks noChangeArrowheads="1"/>
          </p:cNvSpPr>
          <p:nvPr/>
        </p:nvSpPr>
        <p:spPr bwMode="auto">
          <a:xfrm>
            <a:off x="8510886" y="3869652"/>
            <a:ext cx="758825" cy="466725"/>
          </a:xfrm>
          <a:prstGeom prst="roundRect">
            <a:avLst>
              <a:gd name="adj" fmla="val 16667"/>
            </a:avLst>
          </a:prstGeom>
          <a:solidFill>
            <a:srgbClr val="F79F9B"/>
          </a:solidFill>
          <a:ln w="6350" algn="ctr">
            <a:noFill/>
            <a:round/>
          </a:ln>
        </p:spPr>
        <p:txBody>
          <a:bodyPr lIns="144000" tIns="72000" rIns="72000" bIns="72000">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3</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3" name="圆角矩形 84"/>
          <p:cNvSpPr>
            <a:spLocks noChangeArrowheads="1"/>
          </p:cNvSpPr>
          <p:nvPr/>
        </p:nvSpPr>
        <p:spPr bwMode="auto">
          <a:xfrm>
            <a:off x="8510886" y="4460202"/>
            <a:ext cx="758825" cy="468313"/>
          </a:xfrm>
          <a:prstGeom prst="roundRect">
            <a:avLst>
              <a:gd name="adj" fmla="val 16667"/>
            </a:avLst>
          </a:prstGeom>
          <a:solidFill>
            <a:schemeClr val="accent6">
              <a:lumMod val="60000"/>
              <a:lumOff val="40000"/>
            </a:schemeClr>
          </a:solidFill>
          <a:ln w="6350" algn="ctr">
            <a:noFill/>
            <a:round/>
          </a:ln>
        </p:spPr>
        <p:txBody>
          <a:bodyPr lIns="144000" tIns="72000" rIns="72000" bIns="72000">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4</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4" name="圆角矩形 85"/>
          <p:cNvSpPr>
            <a:spLocks noChangeArrowheads="1"/>
          </p:cNvSpPr>
          <p:nvPr/>
        </p:nvSpPr>
        <p:spPr bwMode="auto">
          <a:xfrm>
            <a:off x="8510886" y="5009477"/>
            <a:ext cx="758825" cy="466725"/>
          </a:xfrm>
          <a:prstGeom prst="roundRect">
            <a:avLst>
              <a:gd name="adj" fmla="val 16667"/>
            </a:avLst>
          </a:prstGeom>
          <a:solidFill>
            <a:schemeClr val="accent6">
              <a:lumMod val="75000"/>
            </a:schemeClr>
          </a:solidFill>
          <a:ln w="6350" algn="ctr">
            <a:noFill/>
            <a:round/>
          </a:ln>
        </p:spPr>
        <p:txBody>
          <a:bodyPr lIns="144000" tIns="72000" rIns="72000" bIns="72000">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5</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8" name="圆角矩形 86"/>
          <p:cNvSpPr>
            <a:spLocks noChangeArrowheads="1"/>
          </p:cNvSpPr>
          <p:nvPr/>
        </p:nvSpPr>
        <p:spPr bwMode="auto">
          <a:xfrm>
            <a:off x="8510886" y="5606377"/>
            <a:ext cx="758825" cy="468313"/>
          </a:xfrm>
          <a:prstGeom prst="roundRect">
            <a:avLst>
              <a:gd name="adj" fmla="val 16667"/>
            </a:avLst>
          </a:prstGeom>
          <a:solidFill>
            <a:schemeClr val="accent6">
              <a:lumMod val="50000"/>
            </a:schemeClr>
          </a:solidFill>
          <a:ln w="6350" algn="ctr">
            <a:noFill/>
            <a:round/>
          </a:ln>
        </p:spPr>
        <p:txBody>
          <a:bodyPr lIns="144000" tIns="72000" rIns="72000" bIns="72000">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sng" strike="noStrike" kern="1200" cap="none" spc="0" normalizeH="0" baseline="0" noProof="0">
                <a:ln>
                  <a:noFill/>
                </a:ln>
                <a:solidFill>
                  <a:schemeClr val="bg1"/>
                </a:solidFill>
                <a:effectLst/>
                <a:uLnTx/>
                <a:uFillTx/>
                <a:latin typeface="+mn-lt"/>
                <a:ea typeface="+mn-ea"/>
                <a:cs typeface="+mn-ea"/>
                <a:sym typeface="+mn-lt"/>
              </a:rPr>
              <a:t>6</a:t>
            </a:r>
            <a:endParaRPr kumimoji="0" lang="zh-CN" altLang="en-US" sz="1800" b="0" i="0" u="sng" strike="noStrike" kern="1200" cap="none" spc="0" normalizeH="0" baseline="0" noProof="0">
              <a:ln>
                <a:noFill/>
              </a:ln>
              <a:solidFill>
                <a:schemeClr val="bg1"/>
              </a:solidFill>
              <a:effectLst/>
              <a:uLnTx/>
              <a:uFillTx/>
              <a:latin typeface="+mn-lt"/>
              <a:ea typeface="+mn-ea"/>
              <a:cs typeface="+mn-ea"/>
              <a:sym typeface="+mn-lt"/>
            </a:endParaRPr>
          </a:p>
        </p:txBody>
      </p:sp>
      <p:sp>
        <p:nvSpPr>
          <p:cNvPr id="49" name="TextBox 88"/>
          <p:cNvSpPr txBox="1">
            <a:spLocks noChangeArrowheads="1"/>
          </p:cNvSpPr>
          <p:nvPr/>
        </p:nvSpPr>
        <p:spPr bwMode="auto">
          <a:xfrm>
            <a:off x="2332336" y="2340889"/>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S1</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：轻微的</a:t>
            </a:r>
            <a:endPar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0" name="TextBox 89"/>
          <p:cNvSpPr txBox="1">
            <a:spLocks noChangeArrowheads="1"/>
          </p:cNvSpPr>
          <p:nvPr/>
        </p:nvSpPr>
        <p:spPr bwMode="auto">
          <a:xfrm>
            <a:off x="2354163" y="420121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S2</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：严重的</a:t>
            </a:r>
            <a:endPar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1" name="TextBox 90"/>
          <p:cNvSpPr txBox="1">
            <a:spLocks noChangeArrowheads="1"/>
          </p:cNvSpPr>
          <p:nvPr/>
        </p:nvSpPr>
        <p:spPr bwMode="auto">
          <a:xfrm>
            <a:off x="3891261" y="2340889"/>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F1</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rPr>
              <a:t>F2</a:t>
            </a:r>
            <a:endPar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2" name="TextBox 91"/>
          <p:cNvSpPr txBox="1">
            <a:spLocks noChangeArrowheads="1"/>
          </p:cNvSpPr>
          <p:nvPr/>
        </p:nvSpPr>
        <p:spPr bwMode="auto">
          <a:xfrm>
            <a:off x="3693078" y="3594341"/>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F1</a:t>
            </a:r>
            <a:r>
              <a:rPr kumimoji="0" lang="zh-CN" altLang="en-US" sz="1400" b="0" i="0" u="none" strike="noStrike" kern="1200" cap="none" spc="0" normalizeH="0" baseline="0" noProof="0" dirty="0">
                <a:ln>
                  <a:noFill/>
                </a:ln>
                <a:solidFill>
                  <a:schemeClr val="tx1"/>
                </a:solidFill>
                <a:effectLst/>
                <a:uLnTx/>
                <a:uFillTx/>
                <a:latin typeface="+mn-lt"/>
                <a:ea typeface="+mn-ea"/>
                <a:cs typeface="+mn-ea"/>
                <a:sym typeface="+mn-lt"/>
              </a:rPr>
              <a:t>：很少的</a:t>
            </a:r>
            <a:endParaRPr kumimoji="0" lang="en-US" altLang="zh-CN" sz="14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3" name="TextBox 92"/>
          <p:cNvSpPr txBox="1">
            <a:spLocks noChangeArrowheads="1"/>
          </p:cNvSpPr>
          <p:nvPr/>
        </p:nvSpPr>
        <p:spPr bwMode="auto">
          <a:xfrm>
            <a:off x="3708699" y="4772939"/>
            <a:ext cx="1350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F2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：频繁的</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4" name="TextBox 93"/>
          <p:cNvSpPr txBox="1">
            <a:spLocks noChangeArrowheads="1"/>
          </p:cNvSpPr>
          <p:nvPr/>
        </p:nvSpPr>
        <p:spPr bwMode="auto">
          <a:xfrm>
            <a:off x="5172374" y="2340889"/>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a:t>
            </a: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O2</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5" name="TextBox 94"/>
          <p:cNvSpPr txBox="1">
            <a:spLocks noChangeArrowheads="1"/>
          </p:cNvSpPr>
          <p:nvPr/>
        </p:nvSpPr>
        <p:spPr bwMode="auto">
          <a:xfrm rot="1275798">
            <a:off x="5580361" y="2985414"/>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O3</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，高</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6" name="TextBox 95"/>
          <p:cNvSpPr txBox="1">
            <a:spLocks noChangeArrowheads="1"/>
          </p:cNvSpPr>
          <p:nvPr/>
        </p:nvSpPr>
        <p:spPr bwMode="auto">
          <a:xfrm>
            <a:off x="6774161" y="2340889"/>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a:t>
            </a: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7" name="TextBox 96"/>
          <p:cNvSpPr txBox="1">
            <a:spLocks noChangeArrowheads="1"/>
          </p:cNvSpPr>
          <p:nvPr/>
        </p:nvSpPr>
        <p:spPr bwMode="auto">
          <a:xfrm rot="-1158298">
            <a:off x="5142211" y="3418802"/>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，很低</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8" name="TextBox 97"/>
          <p:cNvSpPr txBox="1">
            <a:spLocks noChangeArrowheads="1"/>
          </p:cNvSpPr>
          <p:nvPr/>
        </p:nvSpPr>
        <p:spPr bwMode="auto">
          <a:xfrm>
            <a:off x="5845474" y="3701377"/>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，低</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9" name="TextBox 99"/>
          <p:cNvSpPr txBox="1">
            <a:spLocks noChangeArrowheads="1"/>
          </p:cNvSpPr>
          <p:nvPr/>
        </p:nvSpPr>
        <p:spPr bwMode="auto">
          <a:xfrm>
            <a:off x="5786736" y="4852314"/>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，低</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0" name="TextBox 100"/>
          <p:cNvSpPr txBox="1">
            <a:spLocks noChangeArrowheads="1"/>
          </p:cNvSpPr>
          <p:nvPr/>
        </p:nvSpPr>
        <p:spPr bwMode="auto">
          <a:xfrm rot="1275798">
            <a:off x="5620049" y="4193502"/>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O3</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，高</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1" name="TextBox 101"/>
          <p:cNvSpPr txBox="1">
            <a:spLocks noChangeArrowheads="1"/>
          </p:cNvSpPr>
          <p:nvPr/>
        </p:nvSpPr>
        <p:spPr bwMode="auto">
          <a:xfrm rot="1275798">
            <a:off x="5675611" y="534602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O3</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，高</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2" name="TextBox 102"/>
          <p:cNvSpPr txBox="1">
            <a:spLocks noChangeArrowheads="1"/>
          </p:cNvSpPr>
          <p:nvPr/>
        </p:nvSpPr>
        <p:spPr bwMode="auto">
          <a:xfrm rot="-1158298">
            <a:off x="5069186" y="458402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O1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，很低</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3" name="TextBox 103"/>
          <p:cNvSpPr txBox="1">
            <a:spLocks noChangeArrowheads="1"/>
          </p:cNvSpPr>
          <p:nvPr/>
        </p:nvSpPr>
        <p:spPr bwMode="auto">
          <a:xfrm>
            <a:off x="6770986" y="3177502"/>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a:t>
            </a: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4" name="TextBox 104"/>
          <p:cNvSpPr txBox="1">
            <a:spLocks noChangeArrowheads="1"/>
          </p:cNvSpPr>
          <p:nvPr/>
        </p:nvSpPr>
        <p:spPr bwMode="auto">
          <a:xfrm rot="-1158298">
            <a:off x="6629699" y="3487064"/>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5" name="TextBox 105"/>
          <p:cNvSpPr txBox="1">
            <a:spLocks noChangeArrowheads="1"/>
          </p:cNvSpPr>
          <p:nvPr/>
        </p:nvSpPr>
        <p:spPr bwMode="auto">
          <a:xfrm rot="-1158298">
            <a:off x="6558261" y="4090314"/>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6" name="TextBox 106"/>
          <p:cNvSpPr txBox="1">
            <a:spLocks noChangeArrowheads="1"/>
          </p:cNvSpPr>
          <p:nvPr/>
        </p:nvSpPr>
        <p:spPr bwMode="auto">
          <a:xfrm rot="-1158298">
            <a:off x="6599536" y="4638002"/>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7" name="TextBox 107"/>
          <p:cNvSpPr txBox="1">
            <a:spLocks noChangeArrowheads="1"/>
          </p:cNvSpPr>
          <p:nvPr/>
        </p:nvSpPr>
        <p:spPr bwMode="auto">
          <a:xfrm rot="-1158298">
            <a:off x="6572549" y="5187277"/>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A1</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8" name="TextBox 108"/>
          <p:cNvSpPr txBox="1">
            <a:spLocks noChangeArrowheads="1"/>
          </p:cNvSpPr>
          <p:nvPr/>
        </p:nvSpPr>
        <p:spPr bwMode="auto">
          <a:xfrm>
            <a:off x="7247236" y="375217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，不可能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69" name="TextBox 109"/>
          <p:cNvSpPr txBox="1">
            <a:spLocks noChangeArrowheads="1"/>
          </p:cNvSpPr>
          <p:nvPr/>
        </p:nvSpPr>
        <p:spPr bwMode="auto">
          <a:xfrm>
            <a:off x="7286924" y="435542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，不可能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70" name="TextBox 110"/>
          <p:cNvSpPr txBox="1">
            <a:spLocks noChangeArrowheads="1"/>
          </p:cNvSpPr>
          <p:nvPr/>
        </p:nvSpPr>
        <p:spPr bwMode="auto">
          <a:xfrm>
            <a:off x="7371061" y="4876127"/>
            <a:ext cx="1350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，不可能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71" name="TextBox 111"/>
          <p:cNvSpPr txBox="1">
            <a:spLocks noChangeArrowheads="1"/>
          </p:cNvSpPr>
          <p:nvPr/>
        </p:nvSpPr>
        <p:spPr bwMode="auto">
          <a:xfrm>
            <a:off x="7342486" y="5466677"/>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mn-ea"/>
                <a:sym typeface="+mn-lt"/>
              </a:rPr>
              <a:t>A2</a:t>
            </a:r>
            <a:r>
              <a:rPr kumimoji="0" lang="zh-CN" altLang="en-US" sz="1400" b="0" i="0" u="none" strike="noStrike" kern="1200" cap="none" spc="0" normalizeH="0" baseline="0" noProof="0">
                <a:ln>
                  <a:noFill/>
                </a:ln>
                <a:solidFill>
                  <a:schemeClr val="tx1"/>
                </a:solidFill>
                <a:effectLst/>
                <a:uLnTx/>
                <a:uFillTx/>
                <a:latin typeface="+mn-lt"/>
                <a:ea typeface="+mn-ea"/>
                <a:cs typeface="+mn-ea"/>
                <a:sym typeface="+mn-lt"/>
              </a:rPr>
              <a:t>，不可能</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72" name="TextBox 87"/>
          <p:cNvSpPr txBox="1">
            <a:spLocks noChangeArrowheads="1"/>
          </p:cNvSpPr>
          <p:nvPr/>
        </p:nvSpPr>
        <p:spPr bwMode="auto">
          <a:xfrm>
            <a:off x="1373153" y="3149597"/>
            <a:ext cx="957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n-lt"/>
                <a:ea typeface="+mn-ea"/>
                <a:cs typeface="+mn-ea"/>
                <a:sym typeface="+mn-lt"/>
              </a:rPr>
              <a:t>    开始</a:t>
            </a:r>
            <a:endParaRPr kumimoji="0" lang="en-US" altLang="zh-CN" sz="1800" b="1" i="0" u="none" strike="noStrike" kern="1200" cap="none" spc="0" normalizeH="0" baseline="0" noProof="0" dirty="0">
              <a:ln>
                <a:noFill/>
              </a:ln>
              <a:solidFill>
                <a:schemeClr val="tx1"/>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4</a:t>
            </a:r>
            <a:r>
              <a:rPr lang="zh-CN" altLang="en-US" sz="2400" b="1" u="none" dirty="0">
                <a:solidFill>
                  <a:schemeClr val="tx1">
                    <a:lumMod val="75000"/>
                    <a:lumOff val="25000"/>
                  </a:schemeClr>
                </a:solidFill>
                <a:latin typeface="+mn-lt"/>
                <a:ea typeface="+mn-ea"/>
                <a:cs typeface="+mn-ea"/>
                <a:sym typeface="+mn-lt"/>
              </a:rPr>
              <a:t>：确定风险控制措施</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1221570" y="1495425"/>
            <a:ext cx="10303680" cy="1828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a:spLocks noChangeArrowheads="1"/>
          </p:cNvSpPr>
          <p:nvPr/>
        </p:nvSpPr>
        <p:spPr bwMode="auto">
          <a:xfrm>
            <a:off x="1517650" y="1696243"/>
            <a:ext cx="2032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106170" eaLnBrk="0" hangingPunct="0">
              <a:defRPr u="sng">
                <a:solidFill>
                  <a:schemeClr val="tx1"/>
                </a:solidFill>
                <a:latin typeface="Arial" panose="020B0604020202020204" pitchFamily="34" charset="0"/>
                <a:ea typeface="宋体" panose="02010600030101010101" pitchFamily="2" charset="-122"/>
              </a:defRPr>
            </a:lvl1pPr>
            <a:lvl2pPr marL="742950" indent="-285750" defTabSz="1106170" eaLnBrk="0" hangingPunct="0">
              <a:defRPr u="sng">
                <a:solidFill>
                  <a:schemeClr val="tx1"/>
                </a:solidFill>
                <a:latin typeface="Arial" panose="020B0604020202020204" pitchFamily="34" charset="0"/>
                <a:ea typeface="宋体" panose="02010600030101010101" pitchFamily="2" charset="-122"/>
              </a:defRPr>
            </a:lvl2pPr>
            <a:lvl3pPr marL="1143000" indent="-228600" defTabSz="1106170" eaLnBrk="0" hangingPunct="0">
              <a:defRPr u="sng">
                <a:solidFill>
                  <a:schemeClr val="tx1"/>
                </a:solidFill>
                <a:latin typeface="Arial" panose="020B0604020202020204" pitchFamily="34" charset="0"/>
                <a:ea typeface="宋体" panose="02010600030101010101" pitchFamily="2" charset="-122"/>
              </a:defRPr>
            </a:lvl3pPr>
            <a:lvl4pPr marL="1600200" indent="-228600" defTabSz="1106170" eaLnBrk="0" hangingPunct="0">
              <a:defRPr u="sng">
                <a:solidFill>
                  <a:schemeClr val="tx1"/>
                </a:solidFill>
                <a:latin typeface="Arial" panose="020B0604020202020204" pitchFamily="34" charset="0"/>
                <a:ea typeface="宋体" panose="02010600030101010101" pitchFamily="2" charset="-122"/>
              </a:defRPr>
            </a:lvl4pPr>
            <a:lvl5pPr marL="2057400" indent="-228600" defTabSz="1106170" eaLnBrk="0" hangingPunct="0">
              <a:defRPr u="sng">
                <a:solidFill>
                  <a:schemeClr val="tx1"/>
                </a:solidFill>
                <a:latin typeface="Arial" panose="020B0604020202020204" pitchFamily="34" charset="0"/>
                <a:ea typeface="宋体" panose="02010600030101010101" pitchFamily="2" charset="-122"/>
              </a:defRPr>
            </a:lvl5pPr>
            <a:lvl6pPr marL="2514600" indent="-228600" defTabSz="110617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defTabSz="110617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defTabSz="110617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defTabSz="110617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1106170" rtl="0" eaLnBrk="0" fontAlgn="base" latinLnBrk="0" hangingPunct="0">
              <a:lnSpc>
                <a:spcPct val="9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B71C2B"/>
                </a:solidFill>
                <a:effectLst/>
                <a:uLnTx/>
                <a:uFillTx/>
                <a:latin typeface="+mn-lt"/>
                <a:ea typeface="+mn-ea"/>
                <a:cs typeface="+mn-ea"/>
                <a:sym typeface="+mn-lt"/>
              </a:rPr>
              <a:t>确定风险控制措施</a:t>
            </a:r>
            <a:endParaRPr kumimoji="0" lang="zh-CN" altLang="en-GB" sz="1800" b="1" i="0" u="none" strike="noStrike" kern="1200" cap="none" spc="0" normalizeH="0" baseline="0" noProof="0">
              <a:ln>
                <a:noFill/>
              </a:ln>
              <a:solidFill>
                <a:srgbClr val="B71C2B"/>
              </a:solidFill>
              <a:effectLst/>
              <a:uLnTx/>
              <a:uFillTx/>
              <a:latin typeface="+mn-lt"/>
              <a:ea typeface="+mn-ea"/>
              <a:cs typeface="+mn-ea"/>
              <a:sym typeface="+mn-lt"/>
            </a:endParaRPr>
          </a:p>
        </p:txBody>
      </p:sp>
      <p:sp>
        <p:nvSpPr>
          <p:cNvPr id="74" name="矩形 73"/>
          <p:cNvSpPr>
            <a:spLocks noChangeArrowheads="1"/>
          </p:cNvSpPr>
          <p:nvPr/>
        </p:nvSpPr>
        <p:spPr bwMode="auto">
          <a:xfrm>
            <a:off x="1332644" y="2077621"/>
            <a:ext cx="10081532" cy="8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215900" marR="0" lvl="0" indent="215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schemeClr val="tx1"/>
                </a:solidFill>
                <a:effectLst/>
                <a:uLnTx/>
                <a:uFillTx/>
                <a:latin typeface="+mn-lt"/>
                <a:ea typeface="+mn-ea"/>
                <a:cs typeface="+mn-ea"/>
                <a:sym typeface="+mn-lt"/>
              </a:rPr>
              <a:t>危险的风险程度超出可容许风险标准，必须采取措施降低风险；</a:t>
            </a:r>
            <a:endParaRPr kumimoji="0" lang="zh-CN" altLang="en-US" b="0" i="0" u="none" strike="noStrike" kern="1200" cap="none" spc="0" normalizeH="0" baseline="0" noProof="0" dirty="0">
              <a:ln>
                <a:noFill/>
              </a:ln>
              <a:solidFill>
                <a:schemeClr val="tx1"/>
              </a:solidFill>
              <a:effectLst/>
              <a:uLnTx/>
              <a:uFillTx/>
              <a:latin typeface="+mn-lt"/>
              <a:ea typeface="+mn-ea"/>
              <a:cs typeface="+mn-ea"/>
              <a:sym typeface="+mn-lt"/>
            </a:endParaRPr>
          </a:p>
          <a:p>
            <a:pPr marL="215900" marR="0" lvl="0" indent="215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b="0" i="0" u="none" strike="noStrike" kern="1200" cap="none" spc="0" normalizeH="0" baseline="0" noProof="0" dirty="0">
                <a:ln>
                  <a:noFill/>
                </a:ln>
                <a:solidFill>
                  <a:schemeClr val="tx1"/>
                </a:solidFill>
                <a:effectLst/>
                <a:uLnTx/>
                <a:uFillTx/>
                <a:latin typeface="+mn-lt"/>
                <a:ea typeface="+mn-ea"/>
                <a:cs typeface="+mn-ea"/>
                <a:sym typeface="+mn-lt"/>
              </a:rPr>
              <a:t>危险的风险程度在可容许风险标准范围内，可以对原有控制措施加强监测和维护。</a:t>
            </a:r>
            <a:endParaRPr kumimoji="0" lang="zh-CN" altLang="en-US"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 name="矩形 4"/>
          <p:cNvSpPr/>
          <p:nvPr/>
        </p:nvSpPr>
        <p:spPr>
          <a:xfrm>
            <a:off x="1221570" y="1495425"/>
            <a:ext cx="111074" cy="1828800"/>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11399965" y="1495425"/>
            <a:ext cx="111074" cy="1828800"/>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15428" y="3680278"/>
            <a:ext cx="6809822" cy="3029975"/>
          </a:xfrm>
          <a:prstGeom prst="rect">
            <a:avLst/>
          </a:prstGeom>
        </p:spPr>
      </p:pic>
      <p:sp>
        <p:nvSpPr>
          <p:cNvPr id="77" name="矩形 76"/>
          <p:cNvSpPr>
            <a:spLocks noChangeArrowheads="1"/>
          </p:cNvSpPr>
          <p:nvPr/>
        </p:nvSpPr>
        <p:spPr bwMode="auto">
          <a:xfrm>
            <a:off x="1724330" y="4724778"/>
            <a:ext cx="3114675" cy="87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rPr>
              <a:t>公司应根据具体条件</a:t>
            </a:r>
            <a:endParaRPr kumimoji="0" lang="en-US" altLang="zh-CN" sz="1800" b="0" i="0" u="none" strike="noStrike" kern="1200" cap="none" spc="0" normalizeH="0" baseline="0" noProof="0" dirty="0">
              <a:ln>
                <a:noFill/>
              </a:ln>
              <a:solidFill>
                <a:schemeClr val="tx1"/>
              </a:solidFill>
              <a:effectLst/>
              <a:uLnTx/>
              <a:uFillTx/>
              <a:latin typeface="+mn-lt"/>
              <a:ea typeface="+mn-ea"/>
              <a:cs typeface="+mn-ea"/>
              <a:sym typeface="+mn-lt"/>
            </a:endParaRPr>
          </a:p>
          <a:p>
            <a:pPr marL="0" marR="0" lvl="0" indent="0" algn="r"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rPr>
              <a:t>选择适用的风险控制措施</a:t>
            </a:r>
            <a:endParaRPr kumimoji="0" lang="zh-CN" altLang="en-US" sz="18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78" name="等腰三角形 77"/>
          <p:cNvSpPr/>
          <p:nvPr/>
        </p:nvSpPr>
        <p:spPr>
          <a:xfrm rot="5400000">
            <a:off x="5062844" y="5038500"/>
            <a:ext cx="363696" cy="313531"/>
          </a:xfrm>
          <a:prstGeom prst="triangl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风险控制措施选用原则优先次序</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3" name="Rectangle 2"/>
          <p:cNvSpPr>
            <a:spLocks noChangeArrowheads="1"/>
          </p:cNvSpPr>
          <p:nvPr/>
        </p:nvSpPr>
        <p:spPr bwMode="auto">
          <a:xfrm>
            <a:off x="3240088" y="5713413"/>
            <a:ext cx="7369175" cy="431800"/>
          </a:xfrm>
          <a:prstGeom prst="rect">
            <a:avLst/>
          </a:prstGeom>
          <a:solidFill>
            <a:srgbClr val="B71C2B"/>
          </a:solidFill>
          <a:ln w="25400">
            <a:noFill/>
            <a:miter lim="800000"/>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4" name="Rectangle 3"/>
          <p:cNvSpPr>
            <a:spLocks noChangeArrowheads="1"/>
          </p:cNvSpPr>
          <p:nvPr/>
        </p:nvSpPr>
        <p:spPr bwMode="auto">
          <a:xfrm>
            <a:off x="4078288" y="5256213"/>
            <a:ext cx="6530975" cy="431800"/>
          </a:xfrm>
          <a:prstGeom prst="rect">
            <a:avLst/>
          </a:prstGeom>
          <a:solidFill>
            <a:srgbClr val="3B3838"/>
          </a:solidFill>
          <a:ln w="25400">
            <a:noFill/>
            <a:miter lim="800000"/>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5" name="Rectangle 4"/>
          <p:cNvSpPr>
            <a:spLocks noChangeArrowheads="1"/>
          </p:cNvSpPr>
          <p:nvPr/>
        </p:nvSpPr>
        <p:spPr bwMode="auto">
          <a:xfrm>
            <a:off x="4916488" y="4799013"/>
            <a:ext cx="5692775" cy="431800"/>
          </a:xfrm>
          <a:prstGeom prst="rect">
            <a:avLst/>
          </a:prstGeom>
          <a:solidFill>
            <a:srgbClr val="B71C2B"/>
          </a:solidFill>
          <a:ln w="25400">
            <a:noFill/>
            <a:miter lim="800000"/>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6" name="Rectangle 5"/>
          <p:cNvSpPr>
            <a:spLocks noChangeArrowheads="1"/>
          </p:cNvSpPr>
          <p:nvPr/>
        </p:nvSpPr>
        <p:spPr bwMode="auto">
          <a:xfrm>
            <a:off x="5830888" y="4341813"/>
            <a:ext cx="4778375" cy="431800"/>
          </a:xfrm>
          <a:prstGeom prst="rect">
            <a:avLst/>
          </a:prstGeom>
          <a:solidFill>
            <a:srgbClr val="3B3838"/>
          </a:solidFill>
          <a:ln w="25400">
            <a:noFill/>
            <a:miter lim="800000"/>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7" name="Rectangle 6"/>
          <p:cNvSpPr>
            <a:spLocks noChangeArrowheads="1"/>
          </p:cNvSpPr>
          <p:nvPr/>
        </p:nvSpPr>
        <p:spPr bwMode="auto">
          <a:xfrm>
            <a:off x="6745288" y="3884613"/>
            <a:ext cx="3863975" cy="431800"/>
          </a:xfrm>
          <a:prstGeom prst="rect">
            <a:avLst/>
          </a:prstGeom>
          <a:solidFill>
            <a:srgbClr val="B71C2B"/>
          </a:solidFill>
          <a:ln w="25400">
            <a:noFill/>
            <a:miter lim="800000"/>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8" name="Rectangle 7"/>
          <p:cNvSpPr>
            <a:spLocks noChangeArrowheads="1"/>
          </p:cNvSpPr>
          <p:nvPr/>
        </p:nvSpPr>
        <p:spPr bwMode="auto">
          <a:xfrm>
            <a:off x="7659688" y="3427413"/>
            <a:ext cx="2949575" cy="431800"/>
          </a:xfrm>
          <a:prstGeom prst="rect">
            <a:avLst/>
          </a:prstGeom>
          <a:solidFill>
            <a:srgbClr val="3B3838"/>
          </a:solidFill>
          <a:ln w="25400">
            <a:noFill/>
            <a:miter lim="800000"/>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9" name="Rectangle 8"/>
          <p:cNvSpPr>
            <a:spLocks noChangeArrowheads="1"/>
          </p:cNvSpPr>
          <p:nvPr/>
        </p:nvSpPr>
        <p:spPr bwMode="auto">
          <a:xfrm>
            <a:off x="8421688" y="2970213"/>
            <a:ext cx="2187575" cy="431800"/>
          </a:xfrm>
          <a:prstGeom prst="rect">
            <a:avLst/>
          </a:prstGeom>
          <a:solidFill>
            <a:srgbClr val="B71C2B"/>
          </a:solidFill>
          <a:ln w="25400">
            <a:noFill/>
            <a:miter lim="800000"/>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0" name="Rectangle 9"/>
          <p:cNvSpPr>
            <a:spLocks noChangeArrowheads="1"/>
          </p:cNvSpPr>
          <p:nvPr/>
        </p:nvSpPr>
        <p:spPr bwMode="auto">
          <a:xfrm>
            <a:off x="9107488" y="2513013"/>
            <a:ext cx="1501775" cy="431800"/>
          </a:xfrm>
          <a:prstGeom prst="rect">
            <a:avLst/>
          </a:prstGeom>
          <a:solidFill>
            <a:srgbClr val="3B3838"/>
          </a:solidFill>
          <a:ln w="25400">
            <a:noFill/>
            <a:miter lim="800000"/>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1" name="Rectangle 10"/>
          <p:cNvSpPr>
            <a:spLocks noChangeArrowheads="1"/>
          </p:cNvSpPr>
          <p:nvPr/>
        </p:nvSpPr>
        <p:spPr bwMode="auto">
          <a:xfrm>
            <a:off x="3346450" y="5703888"/>
            <a:ext cx="2493963"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通过设计消除危险</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2" name="Rectangle 11"/>
          <p:cNvSpPr>
            <a:spLocks noChangeArrowheads="1"/>
          </p:cNvSpPr>
          <p:nvPr/>
        </p:nvSpPr>
        <p:spPr bwMode="auto">
          <a:xfrm>
            <a:off x="4356100" y="5246688"/>
            <a:ext cx="2725738"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通过设计减小风险</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3" name="Rectangle 12"/>
          <p:cNvSpPr>
            <a:spLocks noChangeArrowheads="1"/>
          </p:cNvSpPr>
          <p:nvPr/>
        </p:nvSpPr>
        <p:spPr bwMode="auto">
          <a:xfrm>
            <a:off x="5194300" y="4789488"/>
            <a:ext cx="2493963"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采取安全防护对策</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4" name="Rectangle 13"/>
          <p:cNvSpPr>
            <a:spLocks noChangeArrowheads="1"/>
          </p:cNvSpPr>
          <p:nvPr/>
        </p:nvSpPr>
        <p:spPr bwMode="auto">
          <a:xfrm>
            <a:off x="6184900" y="4332288"/>
            <a:ext cx="2493963"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采取补充保护措施</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5" name="Rectangle 14"/>
          <p:cNvSpPr>
            <a:spLocks noChangeArrowheads="1"/>
          </p:cNvSpPr>
          <p:nvPr/>
        </p:nvSpPr>
        <p:spPr bwMode="auto">
          <a:xfrm>
            <a:off x="7115175" y="3848101"/>
            <a:ext cx="1600200"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使用信息</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6" name="Rectangle 15"/>
          <p:cNvSpPr>
            <a:spLocks noChangeArrowheads="1"/>
          </p:cNvSpPr>
          <p:nvPr/>
        </p:nvSpPr>
        <p:spPr bwMode="auto">
          <a:xfrm>
            <a:off x="7648575" y="3417888"/>
            <a:ext cx="2971800"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培训</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7" name="Rectangle 16"/>
          <p:cNvSpPr>
            <a:spLocks noChangeArrowheads="1"/>
          </p:cNvSpPr>
          <p:nvPr/>
        </p:nvSpPr>
        <p:spPr bwMode="auto">
          <a:xfrm>
            <a:off x="8410575" y="2957513"/>
            <a:ext cx="2209800"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个人防护装备</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8" name="Rectangle 17"/>
          <p:cNvSpPr>
            <a:spLocks noChangeArrowheads="1"/>
          </p:cNvSpPr>
          <p:nvPr/>
        </p:nvSpPr>
        <p:spPr bwMode="auto">
          <a:xfrm>
            <a:off x="9096375" y="2503488"/>
            <a:ext cx="1714500" cy="369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标准操作程序 </a:t>
            </a:r>
            <a:endParaRPr kumimoji="0" lang="zh-TW" altLang="en-US" sz="1800" i="0" u="none" strike="noStrike" kern="1200" cap="none" spc="0" normalizeH="0" baseline="0" noProof="0" dirty="0">
              <a:ln>
                <a:noFill/>
              </a:ln>
              <a:solidFill>
                <a:schemeClr val="bg1"/>
              </a:solidFill>
              <a:effectLst/>
              <a:uLnTx/>
              <a:uFillTx/>
              <a:latin typeface="+mn-lt"/>
              <a:ea typeface="+mn-ea"/>
              <a:cs typeface="+mn-ea"/>
              <a:sym typeface="+mn-lt"/>
            </a:endParaRPr>
          </a:p>
        </p:txBody>
      </p:sp>
      <p:grpSp>
        <p:nvGrpSpPr>
          <p:cNvPr id="2" name="组合 1"/>
          <p:cNvGrpSpPr/>
          <p:nvPr/>
        </p:nvGrpSpPr>
        <p:grpSpPr>
          <a:xfrm>
            <a:off x="4230688" y="2284413"/>
            <a:ext cx="1055687" cy="2882900"/>
            <a:chOff x="3944938" y="2284413"/>
            <a:chExt cx="1055687" cy="2882900"/>
          </a:xfrm>
        </p:grpSpPr>
        <p:sp>
          <p:nvSpPr>
            <p:cNvPr id="29" name="Oval 18"/>
            <p:cNvSpPr>
              <a:spLocks noChangeArrowheads="1"/>
            </p:cNvSpPr>
            <p:nvPr/>
          </p:nvSpPr>
          <p:spPr bwMode="auto">
            <a:xfrm>
              <a:off x="3944938" y="2284413"/>
              <a:ext cx="663575" cy="660400"/>
            </a:xfrm>
            <a:prstGeom prst="ellipse">
              <a:avLst/>
            </a:prstGeom>
            <a:noFill/>
            <a:ln w="254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0" name="Line 19"/>
            <p:cNvSpPr>
              <a:spLocks noChangeShapeType="1"/>
            </p:cNvSpPr>
            <p:nvPr/>
          </p:nvSpPr>
          <p:spPr bwMode="auto">
            <a:xfrm>
              <a:off x="4314825" y="5167313"/>
              <a:ext cx="228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1" name="Line 20"/>
            <p:cNvSpPr>
              <a:spLocks noChangeShapeType="1"/>
            </p:cNvSpPr>
            <p:nvPr/>
          </p:nvSpPr>
          <p:spPr bwMode="auto">
            <a:xfrm>
              <a:off x="4314825" y="4100513"/>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2" name="Line 21"/>
            <p:cNvSpPr>
              <a:spLocks noChangeShapeType="1"/>
            </p:cNvSpPr>
            <p:nvPr/>
          </p:nvSpPr>
          <p:spPr bwMode="auto">
            <a:xfrm>
              <a:off x="4848225" y="4329113"/>
              <a:ext cx="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3" name="Line 22"/>
            <p:cNvSpPr>
              <a:spLocks noChangeShapeType="1"/>
            </p:cNvSpPr>
            <p:nvPr/>
          </p:nvSpPr>
          <p:spPr bwMode="auto">
            <a:xfrm>
              <a:off x="4848225" y="4710113"/>
              <a:ext cx="152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4" name="Line 23"/>
            <p:cNvSpPr>
              <a:spLocks noChangeShapeType="1"/>
            </p:cNvSpPr>
            <p:nvPr/>
          </p:nvSpPr>
          <p:spPr bwMode="auto">
            <a:xfrm flipV="1">
              <a:off x="4314825" y="2957513"/>
              <a:ext cx="0" cy="2209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5" name="Line 24"/>
            <p:cNvSpPr>
              <a:spLocks noChangeShapeType="1"/>
            </p:cNvSpPr>
            <p:nvPr/>
          </p:nvSpPr>
          <p:spPr bwMode="auto">
            <a:xfrm>
              <a:off x="4314825" y="3414713"/>
              <a:ext cx="4572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6" name="Line 25"/>
            <p:cNvSpPr>
              <a:spLocks noChangeShapeType="1"/>
            </p:cNvSpPr>
            <p:nvPr/>
          </p:nvSpPr>
          <p:spPr bwMode="auto">
            <a:xfrm>
              <a:off x="4772025" y="3643313"/>
              <a:ext cx="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sng" strike="noStrike" kern="1200" cap="none" spc="0" normalizeH="0" baseline="0" noProof="0">
                <a:ln>
                  <a:noFill/>
                </a:ln>
                <a:solidFill>
                  <a:schemeClr val="tx1"/>
                </a:solidFill>
                <a:effectLst/>
                <a:uLnTx/>
                <a:uFillTx/>
                <a:latin typeface="+mn-lt"/>
                <a:ea typeface="+mn-ea"/>
                <a:cs typeface="+mn-ea"/>
                <a:sym typeface="+mn-lt"/>
              </a:endParaRPr>
            </a:p>
          </p:txBody>
        </p:sp>
      </p:grpSp>
      <p:sp>
        <p:nvSpPr>
          <p:cNvPr id="37" name="AutoShape 26"/>
          <p:cNvSpPr>
            <a:spLocks noChangeArrowheads="1"/>
          </p:cNvSpPr>
          <p:nvPr/>
        </p:nvSpPr>
        <p:spPr bwMode="auto">
          <a:xfrm>
            <a:off x="1562100" y="4231482"/>
            <a:ext cx="609600" cy="522288"/>
          </a:xfrm>
          <a:prstGeom prst="upArrow">
            <a:avLst>
              <a:gd name="adj1" fmla="val 50000"/>
              <a:gd name="adj2" fmla="val 53125"/>
            </a:avLst>
          </a:prstGeom>
          <a:solidFill>
            <a:srgbClr val="3B3838"/>
          </a:solidFill>
          <a:ln w="9525">
            <a:noFill/>
            <a:miter lim="800000"/>
            <a:headEnd type="none" w="sm" len="sm"/>
            <a:tailEnd type="none" w="sm" len="sm"/>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8" name="AutoShape 27"/>
          <p:cNvSpPr>
            <a:spLocks noChangeArrowheads="1"/>
          </p:cNvSpPr>
          <p:nvPr/>
        </p:nvSpPr>
        <p:spPr bwMode="auto">
          <a:xfrm>
            <a:off x="1562100" y="2631282"/>
            <a:ext cx="609600" cy="522288"/>
          </a:xfrm>
          <a:prstGeom prst="upArrow">
            <a:avLst>
              <a:gd name="adj1" fmla="val 50000"/>
              <a:gd name="adj2" fmla="val 53125"/>
            </a:avLst>
          </a:prstGeom>
          <a:solidFill>
            <a:srgbClr val="3B3838"/>
          </a:solidFill>
          <a:ln w="9525">
            <a:noFill/>
            <a:miter lim="800000"/>
            <a:headEnd type="none" w="sm" len="sm"/>
            <a:tailEnd type="none" w="sm" len="sm"/>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9" name="Text Box 28"/>
          <p:cNvSpPr txBox="1">
            <a:spLocks noChangeArrowheads="1"/>
          </p:cNvSpPr>
          <p:nvPr/>
        </p:nvSpPr>
        <p:spPr bwMode="auto">
          <a:xfrm>
            <a:off x="1312862" y="5006181"/>
            <a:ext cx="1108075" cy="369888"/>
          </a:xfrm>
          <a:prstGeom prst="rect">
            <a:avLst/>
          </a:prstGeom>
          <a:solidFill>
            <a:srgbClr val="B71C2B"/>
          </a:solidFill>
          <a:ln w="9525">
            <a:noFill/>
            <a:miter lim="800000"/>
            <a:headEnd type="none" w="sm" len="sm"/>
            <a:tailEnd type="none" w="sm" len="sm"/>
          </a:ln>
        </p:spPr>
        <p:txBody>
          <a:bodyPr wrap="non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消除风险</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40" name="Text Box 29"/>
          <p:cNvSpPr txBox="1">
            <a:spLocks noChangeArrowheads="1"/>
          </p:cNvSpPr>
          <p:nvPr/>
        </p:nvSpPr>
        <p:spPr bwMode="auto">
          <a:xfrm>
            <a:off x="1312862" y="3526632"/>
            <a:ext cx="1108075" cy="369888"/>
          </a:xfrm>
          <a:prstGeom prst="rect">
            <a:avLst/>
          </a:prstGeom>
          <a:solidFill>
            <a:srgbClr val="B71C2B"/>
          </a:solidFill>
          <a:ln w="9525">
            <a:noFill/>
            <a:miter lim="800000"/>
            <a:headEnd type="none" w="sm" len="sm"/>
            <a:tailEnd type="none" w="sm" len="sm"/>
          </a:ln>
        </p:spPr>
        <p:txBody>
          <a:bodyPr wrap="non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a:ln>
                  <a:noFill/>
                </a:ln>
                <a:solidFill>
                  <a:schemeClr val="bg1"/>
                </a:solidFill>
                <a:effectLst/>
                <a:uLnTx/>
                <a:uFillTx/>
                <a:latin typeface="+mn-lt"/>
                <a:ea typeface="+mn-ea"/>
                <a:cs typeface="+mn-ea"/>
                <a:sym typeface="+mn-lt"/>
              </a:rPr>
              <a:t>降低风险</a:t>
            </a:r>
            <a:endParaRPr kumimoji="0" lang="zh-TW" altLang="en-US" sz="180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41" name="Text Box 30"/>
          <p:cNvSpPr txBox="1">
            <a:spLocks noChangeArrowheads="1"/>
          </p:cNvSpPr>
          <p:nvPr/>
        </p:nvSpPr>
        <p:spPr bwMode="auto">
          <a:xfrm>
            <a:off x="1312862" y="1914525"/>
            <a:ext cx="1108075" cy="369888"/>
          </a:xfrm>
          <a:prstGeom prst="rect">
            <a:avLst/>
          </a:prstGeom>
          <a:solidFill>
            <a:srgbClr val="B71C2B"/>
          </a:solidFill>
          <a:ln w="9525">
            <a:noFill/>
            <a:miter lim="800000"/>
            <a:headEnd type="none" w="sm" len="sm"/>
            <a:tailEnd type="none" w="sm" len="sm"/>
          </a:ln>
        </p:spPr>
        <p:txBody>
          <a:bodyPr wrap="non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rPr>
              <a:t>个人防护</a:t>
            </a:r>
            <a:endParaRPr kumimoji="0" lang="zh-TW" altLang="en-US" sz="180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步骤</a:t>
            </a:r>
            <a:r>
              <a:rPr lang="en-US" altLang="zh-CN" sz="2400" b="1" u="none" dirty="0">
                <a:solidFill>
                  <a:schemeClr val="tx1">
                    <a:lumMod val="75000"/>
                    <a:lumOff val="25000"/>
                  </a:schemeClr>
                </a:solidFill>
                <a:latin typeface="+mn-lt"/>
                <a:ea typeface="+mn-ea"/>
                <a:cs typeface="+mn-ea"/>
                <a:sym typeface="+mn-lt"/>
              </a:rPr>
              <a:t>5</a:t>
            </a:r>
            <a:r>
              <a:rPr lang="zh-CN" altLang="en-US" sz="2400" b="1" u="none" dirty="0">
                <a:solidFill>
                  <a:schemeClr val="tx1">
                    <a:lumMod val="75000"/>
                    <a:lumOff val="25000"/>
                  </a:schemeClr>
                </a:solidFill>
                <a:latin typeface="+mn-lt"/>
                <a:ea typeface="+mn-ea"/>
                <a:cs typeface="+mn-ea"/>
                <a:sym typeface="+mn-lt"/>
              </a:rPr>
              <a:t>：实施及效果评估</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1936429" y="1551093"/>
            <a:ext cx="8734425" cy="733534"/>
          </a:xfrm>
          <a:prstGeom prst="rect">
            <a:avLst/>
          </a:prstGeom>
        </p:spPr>
        <p:txBody>
          <a:bodyPr wrap="square">
            <a:spAutoFit/>
          </a:bodyPr>
          <a:lstStyle/>
          <a:p>
            <a:pPr>
              <a:lnSpc>
                <a:spcPts val="2500"/>
              </a:lnSpc>
            </a:pPr>
            <a:r>
              <a:rPr lang="zh-CN" altLang="en-US" dirty="0">
                <a:cs typeface="+mn-ea"/>
                <a:sym typeface="+mn-lt"/>
              </a:rPr>
              <a:t>公司应按风险评价的结果选择最适合的风险控制措施，并对措施实施后的残留风险进行再评估，以确保所有风险均处在可接受的水平之下</a:t>
            </a:r>
            <a:endParaRPr lang="zh-CN" altLang="en-US" dirty="0"/>
          </a:p>
        </p:txBody>
      </p:sp>
      <p:sp>
        <p:nvSpPr>
          <p:cNvPr id="42" name="矩形 41"/>
          <p:cNvSpPr/>
          <p:nvPr/>
        </p:nvSpPr>
        <p:spPr>
          <a:xfrm>
            <a:off x="1345684" y="2480252"/>
            <a:ext cx="9246116" cy="375285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71C2B"/>
              </a:solidFill>
            </a:endParaRPr>
          </a:p>
        </p:txBody>
      </p:sp>
      <p:sp>
        <p:nvSpPr>
          <p:cNvPr id="43" name="stocks-graphic-for-business-stats_20803"/>
          <p:cNvSpPr>
            <a:spLocks noChangeAspect="1"/>
          </p:cNvSpPr>
          <p:nvPr/>
        </p:nvSpPr>
        <p:spPr bwMode="auto">
          <a:xfrm>
            <a:off x="1345684" y="1651468"/>
            <a:ext cx="590745" cy="532784"/>
          </a:xfrm>
          <a:custGeom>
            <a:avLst/>
            <a:gdLst>
              <a:gd name="T0" fmla="*/ 7830 w 8541"/>
              <a:gd name="T1" fmla="*/ 7703 h 7703"/>
              <a:gd name="T2" fmla="*/ 0 w 8541"/>
              <a:gd name="T3" fmla="*/ 7703 h 7703"/>
              <a:gd name="T4" fmla="*/ 0 w 8541"/>
              <a:gd name="T5" fmla="*/ 0 h 7703"/>
              <a:gd name="T6" fmla="*/ 632 w 8541"/>
              <a:gd name="T7" fmla="*/ 0 h 7703"/>
              <a:gd name="T8" fmla="*/ 632 w 8541"/>
              <a:gd name="T9" fmla="*/ 4272 h 7703"/>
              <a:gd name="T10" fmla="*/ 4513 w 8541"/>
              <a:gd name="T11" fmla="*/ 1449 h 7703"/>
              <a:gd name="T12" fmla="*/ 5841 w 8541"/>
              <a:gd name="T13" fmla="*/ 2017 h 7703"/>
              <a:gd name="T14" fmla="*/ 7667 w 8541"/>
              <a:gd name="T15" fmla="*/ 357 h 7703"/>
              <a:gd name="T16" fmla="*/ 7305 w 8541"/>
              <a:gd name="T17" fmla="*/ 0 h 7703"/>
              <a:gd name="T18" fmla="*/ 8541 w 8541"/>
              <a:gd name="T19" fmla="*/ 0 h 7703"/>
              <a:gd name="T20" fmla="*/ 8541 w 8541"/>
              <a:gd name="T21" fmla="*/ 1235 h 7703"/>
              <a:gd name="T22" fmla="*/ 8116 w 8541"/>
              <a:gd name="T23" fmla="*/ 806 h 7703"/>
              <a:gd name="T24" fmla="*/ 5965 w 8541"/>
              <a:gd name="T25" fmla="*/ 2756 h 7703"/>
              <a:gd name="T26" fmla="*/ 4593 w 8541"/>
              <a:gd name="T27" fmla="*/ 2172 h 7703"/>
              <a:gd name="T28" fmla="*/ 632 w 8541"/>
              <a:gd name="T29" fmla="*/ 5054 h 7703"/>
              <a:gd name="T30" fmla="*/ 632 w 8541"/>
              <a:gd name="T31" fmla="*/ 7072 h 7703"/>
              <a:gd name="T32" fmla="*/ 1348 w 8541"/>
              <a:gd name="T33" fmla="*/ 7072 h 7703"/>
              <a:gd name="T34" fmla="*/ 1348 w 8541"/>
              <a:gd name="T35" fmla="*/ 5289 h 7703"/>
              <a:gd name="T36" fmla="*/ 1980 w 8541"/>
              <a:gd name="T37" fmla="*/ 5289 h 7703"/>
              <a:gd name="T38" fmla="*/ 1980 w 8541"/>
              <a:gd name="T39" fmla="*/ 7072 h 7703"/>
              <a:gd name="T40" fmla="*/ 2517 w 8541"/>
              <a:gd name="T41" fmla="*/ 7072 h 7703"/>
              <a:gd name="T42" fmla="*/ 2517 w 8541"/>
              <a:gd name="T43" fmla="*/ 4558 h 7703"/>
              <a:gd name="T44" fmla="*/ 3149 w 8541"/>
              <a:gd name="T45" fmla="*/ 4558 h 7703"/>
              <a:gd name="T46" fmla="*/ 3149 w 8541"/>
              <a:gd name="T47" fmla="*/ 7072 h 7703"/>
              <a:gd name="T48" fmla="*/ 3686 w 8541"/>
              <a:gd name="T49" fmla="*/ 7072 h 7703"/>
              <a:gd name="T50" fmla="*/ 3686 w 8541"/>
              <a:gd name="T51" fmla="*/ 3824 h 7703"/>
              <a:gd name="T52" fmla="*/ 4318 w 8541"/>
              <a:gd name="T53" fmla="*/ 3824 h 7703"/>
              <a:gd name="T54" fmla="*/ 4318 w 8541"/>
              <a:gd name="T55" fmla="*/ 7072 h 7703"/>
              <a:gd name="T56" fmla="*/ 4855 w 8541"/>
              <a:gd name="T57" fmla="*/ 7072 h 7703"/>
              <a:gd name="T58" fmla="*/ 4855 w 8541"/>
              <a:gd name="T59" fmla="*/ 3458 h 7703"/>
              <a:gd name="T60" fmla="*/ 5491 w 8541"/>
              <a:gd name="T61" fmla="*/ 3458 h 7703"/>
              <a:gd name="T62" fmla="*/ 5491 w 8541"/>
              <a:gd name="T63" fmla="*/ 7072 h 7703"/>
              <a:gd name="T64" fmla="*/ 6028 w 8541"/>
              <a:gd name="T65" fmla="*/ 7072 h 7703"/>
              <a:gd name="T66" fmla="*/ 6028 w 8541"/>
              <a:gd name="T67" fmla="*/ 4193 h 7703"/>
              <a:gd name="T68" fmla="*/ 6660 w 8541"/>
              <a:gd name="T69" fmla="*/ 4193 h 7703"/>
              <a:gd name="T70" fmla="*/ 6660 w 8541"/>
              <a:gd name="T71" fmla="*/ 7072 h 7703"/>
              <a:gd name="T72" fmla="*/ 7197 w 8541"/>
              <a:gd name="T73" fmla="*/ 7072 h 7703"/>
              <a:gd name="T74" fmla="*/ 7197 w 8541"/>
              <a:gd name="T75" fmla="*/ 2728 h 7703"/>
              <a:gd name="T76" fmla="*/ 7830 w 8541"/>
              <a:gd name="T77" fmla="*/ 2728 h 7703"/>
              <a:gd name="T78" fmla="*/ 7830 w 8541"/>
              <a:gd name="T79" fmla="*/ 7703 h 7703"/>
              <a:gd name="T80" fmla="*/ 7830 w 8541"/>
              <a:gd name="T81" fmla="*/ 7703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41" h="7703">
                <a:moveTo>
                  <a:pt x="7830" y="7703"/>
                </a:moveTo>
                <a:lnTo>
                  <a:pt x="0" y="7703"/>
                </a:lnTo>
                <a:lnTo>
                  <a:pt x="0" y="0"/>
                </a:lnTo>
                <a:lnTo>
                  <a:pt x="632" y="0"/>
                </a:lnTo>
                <a:lnTo>
                  <a:pt x="632" y="4272"/>
                </a:lnTo>
                <a:lnTo>
                  <a:pt x="4513" y="1449"/>
                </a:lnTo>
                <a:lnTo>
                  <a:pt x="5841" y="2017"/>
                </a:lnTo>
                <a:lnTo>
                  <a:pt x="7667" y="357"/>
                </a:lnTo>
                <a:lnTo>
                  <a:pt x="7305" y="0"/>
                </a:lnTo>
                <a:lnTo>
                  <a:pt x="8541" y="0"/>
                </a:lnTo>
                <a:lnTo>
                  <a:pt x="8541" y="1235"/>
                </a:lnTo>
                <a:lnTo>
                  <a:pt x="8116" y="806"/>
                </a:lnTo>
                <a:lnTo>
                  <a:pt x="5965" y="2756"/>
                </a:lnTo>
                <a:lnTo>
                  <a:pt x="4593" y="2172"/>
                </a:lnTo>
                <a:lnTo>
                  <a:pt x="632" y="5054"/>
                </a:lnTo>
                <a:lnTo>
                  <a:pt x="632" y="7072"/>
                </a:lnTo>
                <a:lnTo>
                  <a:pt x="1348" y="7072"/>
                </a:lnTo>
                <a:lnTo>
                  <a:pt x="1348" y="5289"/>
                </a:lnTo>
                <a:lnTo>
                  <a:pt x="1980" y="5289"/>
                </a:lnTo>
                <a:lnTo>
                  <a:pt x="1980" y="7072"/>
                </a:lnTo>
                <a:lnTo>
                  <a:pt x="2517" y="7072"/>
                </a:lnTo>
                <a:lnTo>
                  <a:pt x="2517" y="4558"/>
                </a:lnTo>
                <a:lnTo>
                  <a:pt x="3149" y="4558"/>
                </a:lnTo>
                <a:lnTo>
                  <a:pt x="3149" y="7072"/>
                </a:lnTo>
                <a:lnTo>
                  <a:pt x="3686" y="7072"/>
                </a:lnTo>
                <a:lnTo>
                  <a:pt x="3686" y="3824"/>
                </a:lnTo>
                <a:lnTo>
                  <a:pt x="4318" y="3824"/>
                </a:lnTo>
                <a:lnTo>
                  <a:pt x="4318" y="7072"/>
                </a:lnTo>
                <a:lnTo>
                  <a:pt x="4855" y="7072"/>
                </a:lnTo>
                <a:lnTo>
                  <a:pt x="4855" y="3458"/>
                </a:lnTo>
                <a:lnTo>
                  <a:pt x="5491" y="3458"/>
                </a:lnTo>
                <a:lnTo>
                  <a:pt x="5491" y="7072"/>
                </a:lnTo>
                <a:lnTo>
                  <a:pt x="6028" y="7072"/>
                </a:lnTo>
                <a:lnTo>
                  <a:pt x="6028" y="4193"/>
                </a:lnTo>
                <a:lnTo>
                  <a:pt x="6660" y="4193"/>
                </a:lnTo>
                <a:lnTo>
                  <a:pt x="6660" y="7072"/>
                </a:lnTo>
                <a:lnTo>
                  <a:pt x="7197" y="7072"/>
                </a:lnTo>
                <a:lnTo>
                  <a:pt x="7197" y="2728"/>
                </a:lnTo>
                <a:lnTo>
                  <a:pt x="7830" y="2728"/>
                </a:lnTo>
                <a:lnTo>
                  <a:pt x="7830" y="7703"/>
                </a:lnTo>
                <a:lnTo>
                  <a:pt x="7830" y="7703"/>
                </a:lnTo>
                <a:close/>
              </a:path>
            </a:pathLst>
          </a:custGeom>
          <a:solidFill>
            <a:srgbClr val="B71C2B"/>
          </a:solidFill>
          <a:ln>
            <a:noFill/>
          </a:ln>
        </p:spPr>
      </p:sp>
      <p:sp>
        <p:nvSpPr>
          <p:cNvPr id="44" name="矩形 43"/>
          <p:cNvSpPr/>
          <p:nvPr/>
        </p:nvSpPr>
        <p:spPr>
          <a:xfrm>
            <a:off x="1600200" y="2742557"/>
            <a:ext cx="8734425" cy="387286"/>
          </a:xfrm>
          <a:prstGeom prst="rect">
            <a:avLst/>
          </a:prstGeom>
        </p:spPr>
        <p:txBody>
          <a:bodyPr wrap="square">
            <a:spAutoFit/>
          </a:bodyPr>
          <a:lstStyle/>
          <a:p>
            <a:pPr>
              <a:lnSpc>
                <a:spcPts val="2500"/>
              </a:lnSpc>
            </a:pPr>
            <a:r>
              <a:rPr lang="zh-CN" altLang="en-US" b="1" dirty="0">
                <a:solidFill>
                  <a:srgbClr val="B71C2B"/>
                </a:solidFill>
                <a:cs typeface="+mn-ea"/>
                <a:sym typeface="+mn-lt"/>
              </a:rPr>
              <a:t>一旦采取了保护措施，为了减小风险，风险评价的所有阶段都应重复进行以下核查：</a:t>
            </a:r>
            <a:endParaRPr lang="zh-CN" altLang="en-US" b="1" dirty="0">
              <a:solidFill>
                <a:srgbClr val="B71C2B"/>
              </a:solidFill>
            </a:endParaRPr>
          </a:p>
        </p:txBody>
      </p:sp>
      <p:sp>
        <p:nvSpPr>
          <p:cNvPr id="5" name="矩形 4"/>
          <p:cNvSpPr/>
          <p:nvPr/>
        </p:nvSpPr>
        <p:spPr>
          <a:xfrm>
            <a:off x="5287467" y="3403098"/>
            <a:ext cx="4391025" cy="2585323"/>
          </a:xfrm>
          <a:prstGeom prst="rect">
            <a:avLst/>
          </a:prstGeom>
        </p:spPr>
        <p:txBody>
          <a:bodyPr wrap="square">
            <a:spAutoFit/>
          </a:bodyPr>
          <a:lstStyle/>
          <a:p>
            <a:pPr marL="285750" lvl="0" indent="-285750" fontAlgn="base">
              <a:lnSpc>
                <a:spcPct val="150000"/>
              </a:lnSpc>
              <a:spcBef>
                <a:spcPct val="0"/>
              </a:spcBef>
              <a:spcAft>
                <a:spcPct val="0"/>
              </a:spcAft>
              <a:buFont typeface="Arial" panose="020B0604020202020204" pitchFamily="34" charset="0"/>
              <a:buChar char="•"/>
              <a:defRPr/>
            </a:pPr>
            <a:r>
              <a:rPr lang="zh-CN" altLang="en-US" dirty="0">
                <a:cs typeface="+mn-ea"/>
                <a:sym typeface="+mn-lt"/>
              </a:rPr>
              <a:t>对机械的限制是否有任何改变；</a:t>
            </a:r>
            <a:endParaRPr lang="zh-CN" altLang="en-US" dirty="0">
              <a:cs typeface="+mn-ea"/>
              <a:sym typeface="+mn-lt"/>
            </a:endParaRPr>
          </a:p>
          <a:p>
            <a:pPr marL="285750" lvl="0" indent="-285750" fontAlgn="base">
              <a:lnSpc>
                <a:spcPct val="150000"/>
              </a:lnSpc>
              <a:spcBef>
                <a:spcPct val="0"/>
              </a:spcBef>
              <a:spcAft>
                <a:spcPct val="0"/>
              </a:spcAft>
              <a:buFont typeface="Arial" panose="020B0604020202020204" pitchFamily="34" charset="0"/>
              <a:buChar char="•"/>
              <a:defRPr/>
            </a:pPr>
            <a:r>
              <a:rPr lang="zh-CN" altLang="en-US" dirty="0">
                <a:cs typeface="+mn-ea"/>
                <a:sym typeface="+mn-lt"/>
              </a:rPr>
              <a:t>是否引起了任何新的危险或危险状态；</a:t>
            </a:r>
            <a:endParaRPr lang="zh-CN" altLang="en-US" dirty="0">
              <a:cs typeface="+mn-ea"/>
              <a:sym typeface="+mn-lt"/>
            </a:endParaRPr>
          </a:p>
          <a:p>
            <a:pPr marL="285750" lvl="0" indent="-285750" fontAlgn="base">
              <a:lnSpc>
                <a:spcPct val="150000"/>
              </a:lnSpc>
              <a:spcBef>
                <a:spcPct val="0"/>
              </a:spcBef>
              <a:spcAft>
                <a:spcPct val="0"/>
              </a:spcAft>
              <a:buFont typeface="Arial" panose="020B0604020202020204" pitchFamily="34" charset="0"/>
              <a:buChar char="•"/>
              <a:defRPr/>
            </a:pPr>
            <a:r>
              <a:rPr lang="zh-CN" altLang="en-US" dirty="0">
                <a:cs typeface="+mn-ea"/>
                <a:sym typeface="+mn-lt"/>
              </a:rPr>
              <a:t>是否增加了现存危险状态的风险；</a:t>
            </a:r>
            <a:endParaRPr lang="zh-CN" altLang="en-US" dirty="0">
              <a:cs typeface="+mn-ea"/>
              <a:sym typeface="+mn-lt"/>
            </a:endParaRPr>
          </a:p>
          <a:p>
            <a:pPr marL="285750" lvl="0" indent="-285750" fontAlgn="base">
              <a:lnSpc>
                <a:spcPct val="150000"/>
              </a:lnSpc>
              <a:spcBef>
                <a:spcPct val="0"/>
              </a:spcBef>
              <a:spcAft>
                <a:spcPct val="0"/>
              </a:spcAft>
              <a:buFont typeface="Arial" panose="020B0604020202020204" pitchFamily="34" charset="0"/>
              <a:buChar char="•"/>
              <a:defRPr/>
            </a:pPr>
            <a:r>
              <a:rPr lang="zh-CN" altLang="en-US" dirty="0">
                <a:cs typeface="+mn-ea"/>
                <a:sym typeface="+mn-lt"/>
              </a:rPr>
              <a:t>保护措施是否充分减小风险；</a:t>
            </a:r>
            <a:endParaRPr lang="zh-CN" altLang="en-US" dirty="0">
              <a:cs typeface="+mn-ea"/>
              <a:sym typeface="+mn-lt"/>
            </a:endParaRPr>
          </a:p>
          <a:p>
            <a:pPr marL="285750" lvl="0" indent="-285750" fontAlgn="base">
              <a:lnSpc>
                <a:spcPct val="150000"/>
              </a:lnSpc>
              <a:spcBef>
                <a:spcPct val="0"/>
              </a:spcBef>
              <a:spcAft>
                <a:spcPct val="0"/>
              </a:spcAft>
              <a:buFont typeface="Arial" panose="020B0604020202020204" pitchFamily="34" charset="0"/>
              <a:buChar char="•"/>
              <a:defRPr/>
            </a:pPr>
            <a:r>
              <a:rPr lang="zh-CN" altLang="en-US" dirty="0">
                <a:cs typeface="+mn-ea"/>
                <a:sym typeface="+mn-lt"/>
              </a:rPr>
              <a:t>是否需要附加保护措施；</a:t>
            </a:r>
            <a:endParaRPr lang="zh-CN" altLang="en-US" dirty="0">
              <a:cs typeface="+mn-ea"/>
              <a:sym typeface="+mn-lt"/>
            </a:endParaRPr>
          </a:p>
          <a:p>
            <a:pPr marL="285750" lvl="0" indent="-285750" fontAlgn="base">
              <a:lnSpc>
                <a:spcPct val="150000"/>
              </a:lnSpc>
              <a:spcBef>
                <a:spcPct val="0"/>
              </a:spcBef>
              <a:spcAft>
                <a:spcPct val="0"/>
              </a:spcAft>
              <a:buFont typeface="Arial" panose="020B0604020202020204" pitchFamily="34" charset="0"/>
              <a:buChar char="•"/>
              <a:defRPr/>
            </a:pPr>
            <a:r>
              <a:rPr lang="zh-CN" altLang="en-US" dirty="0">
                <a:cs typeface="+mn-ea"/>
                <a:sym typeface="+mn-lt"/>
              </a:rPr>
              <a:t>是否达到风险减小目标。</a:t>
            </a:r>
            <a:endParaRPr lang="zh-CN" altLang="en-US" dirty="0">
              <a:cs typeface="+mn-ea"/>
              <a:sym typeface="+mn-lt"/>
            </a:endParaRPr>
          </a:p>
        </p:txBody>
      </p:sp>
      <p:sp>
        <p:nvSpPr>
          <p:cNvPr id="75" name="zoom-in-tool_77322"/>
          <p:cNvSpPr>
            <a:spLocks noChangeAspect="1"/>
          </p:cNvSpPr>
          <p:nvPr/>
        </p:nvSpPr>
        <p:spPr bwMode="auto">
          <a:xfrm>
            <a:off x="2646858" y="3728158"/>
            <a:ext cx="1860651" cy="1857615"/>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accent1"/>
          </a:solidFill>
          <a:ln>
            <a:noFill/>
          </a:ln>
        </p:spPr>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死亡事故回顾</a:t>
            </a:r>
            <a:r>
              <a:rPr lang="en-US" altLang="zh-CN" sz="2400" b="1" u="none" dirty="0">
                <a:solidFill>
                  <a:schemeClr val="tx1">
                    <a:lumMod val="75000"/>
                    <a:lumOff val="25000"/>
                  </a:schemeClr>
                </a:solidFill>
                <a:latin typeface="+mn-lt"/>
                <a:ea typeface="+mn-ea"/>
                <a:cs typeface="+mn-ea"/>
                <a:sym typeface="+mn-lt"/>
              </a:rPr>
              <a:t>1</a:t>
            </a:r>
            <a:endParaRPr lang="en-US" altLang="zh-CN"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1936429" y="1551093"/>
            <a:ext cx="8734425" cy="733534"/>
          </a:xfrm>
          <a:prstGeom prst="rect">
            <a:avLst/>
          </a:prstGeom>
        </p:spPr>
        <p:txBody>
          <a:bodyPr wrap="square">
            <a:spAutoFit/>
          </a:bodyPr>
          <a:lstStyle/>
          <a:p>
            <a:pPr>
              <a:lnSpc>
                <a:spcPts val="2500"/>
              </a:lnSpc>
            </a:pPr>
            <a:r>
              <a:rPr lang="zh-CN" altLang="en-US" dirty="0">
                <a:cs typeface="+mn-ea"/>
                <a:sym typeface="+mn-lt"/>
              </a:rPr>
              <a:t> 合同方因不明原因进入皮带隧道，在距隧道入口约</a:t>
            </a:r>
            <a:r>
              <a:rPr lang="en-US" altLang="zh-CN" dirty="0">
                <a:cs typeface="+mn-ea"/>
                <a:sym typeface="+mn-lt"/>
              </a:rPr>
              <a:t>30</a:t>
            </a:r>
            <a:r>
              <a:rPr lang="zh-CN" altLang="en-US" dirty="0">
                <a:cs typeface="+mn-ea"/>
                <a:sym typeface="+mn-lt"/>
              </a:rPr>
              <a:t>米处被皮带尾轮卷入，被救出</a:t>
            </a:r>
            <a:r>
              <a:rPr lang="en-US" altLang="zh-CN" dirty="0">
                <a:cs typeface="+mn-ea"/>
                <a:sym typeface="+mn-lt"/>
              </a:rPr>
              <a:t>15</a:t>
            </a:r>
            <a:r>
              <a:rPr lang="zh-CN" altLang="en-US" dirty="0">
                <a:cs typeface="+mn-ea"/>
                <a:sym typeface="+mn-lt"/>
              </a:rPr>
              <a:t>分钟后当场死亡。</a:t>
            </a:r>
            <a:r>
              <a:rPr lang="zh-CN" altLang="en-US" dirty="0">
                <a:solidFill>
                  <a:srgbClr val="B71C2B"/>
                </a:solidFill>
                <a:cs typeface="+mn-ea"/>
                <a:sym typeface="+mn-lt"/>
              </a:rPr>
              <a:t>事发当时尾轮处没有安装防护网，工厂的生产运营也在进行中。</a:t>
            </a:r>
            <a:r>
              <a:rPr lang="zh-CN" altLang="en-US" dirty="0">
                <a:cs typeface="+mn-ea"/>
                <a:sym typeface="+mn-lt"/>
              </a:rPr>
              <a:t> </a:t>
            </a:r>
            <a:endParaRPr lang="zh-CN" altLang="en-US" dirty="0">
              <a:cs typeface="+mn-ea"/>
              <a:sym typeface="+mn-lt"/>
            </a:endParaRPr>
          </a:p>
        </p:txBody>
      </p:sp>
      <p:sp>
        <p:nvSpPr>
          <p:cNvPr id="11" name="stocks-graphic-for-business-stats_20803"/>
          <p:cNvSpPr>
            <a:spLocks noChangeAspect="1"/>
          </p:cNvSpPr>
          <p:nvPr/>
        </p:nvSpPr>
        <p:spPr bwMode="auto">
          <a:xfrm>
            <a:off x="1221570" y="1551093"/>
            <a:ext cx="583530" cy="590745"/>
          </a:xfrm>
          <a:custGeom>
            <a:avLst/>
            <a:gdLst>
              <a:gd name="T0" fmla="*/ 4863 w 6733"/>
              <a:gd name="T1" fmla="*/ 2522 h 6827"/>
              <a:gd name="T2" fmla="*/ 4863 w 6733"/>
              <a:gd name="T3" fmla="*/ 2057 h 6827"/>
              <a:gd name="T4" fmla="*/ 4533 w 6733"/>
              <a:gd name="T5" fmla="*/ 2057 h 6827"/>
              <a:gd name="T6" fmla="*/ 4769 w 6733"/>
              <a:gd name="T7" fmla="*/ 1309 h 6827"/>
              <a:gd name="T8" fmla="*/ 3460 w 6733"/>
              <a:gd name="T9" fmla="*/ 0 h 6827"/>
              <a:gd name="T10" fmla="*/ 2431 w 6733"/>
              <a:gd name="T11" fmla="*/ 501 h 6827"/>
              <a:gd name="T12" fmla="*/ 1402 w 6733"/>
              <a:gd name="T13" fmla="*/ 0 h 6827"/>
              <a:gd name="T14" fmla="*/ 93 w 6733"/>
              <a:gd name="T15" fmla="*/ 1309 h 6827"/>
              <a:gd name="T16" fmla="*/ 329 w 6733"/>
              <a:gd name="T17" fmla="*/ 2057 h 6827"/>
              <a:gd name="T18" fmla="*/ 0 w 6733"/>
              <a:gd name="T19" fmla="*/ 2057 h 6827"/>
              <a:gd name="T20" fmla="*/ 0 w 6733"/>
              <a:gd name="T21" fmla="*/ 5237 h 6827"/>
              <a:gd name="T22" fmla="*/ 1844 w 6733"/>
              <a:gd name="T23" fmla="*/ 5237 h 6827"/>
              <a:gd name="T24" fmla="*/ 1266 w 6733"/>
              <a:gd name="T25" fmla="*/ 6827 h 6827"/>
              <a:gd name="T26" fmla="*/ 1863 w 6733"/>
              <a:gd name="T27" fmla="*/ 6827 h 6827"/>
              <a:gd name="T28" fmla="*/ 2431 w 6733"/>
              <a:gd name="T29" fmla="*/ 5263 h 6827"/>
              <a:gd name="T30" fmla="*/ 3000 w 6733"/>
              <a:gd name="T31" fmla="*/ 6827 h 6827"/>
              <a:gd name="T32" fmla="*/ 3597 w 6733"/>
              <a:gd name="T33" fmla="*/ 6827 h 6827"/>
              <a:gd name="T34" fmla="*/ 3019 w 6733"/>
              <a:gd name="T35" fmla="*/ 5237 h 6827"/>
              <a:gd name="T36" fmla="*/ 4863 w 6733"/>
              <a:gd name="T37" fmla="*/ 5237 h 6827"/>
              <a:gd name="T38" fmla="*/ 4863 w 6733"/>
              <a:gd name="T39" fmla="*/ 4772 h 6827"/>
              <a:gd name="T40" fmla="*/ 6733 w 6733"/>
              <a:gd name="T41" fmla="*/ 5333 h 6827"/>
              <a:gd name="T42" fmla="*/ 6733 w 6733"/>
              <a:gd name="T43" fmla="*/ 1961 h 6827"/>
              <a:gd name="T44" fmla="*/ 4863 w 6733"/>
              <a:gd name="T45" fmla="*/ 2522 h 6827"/>
              <a:gd name="T46" fmla="*/ 1683 w 6733"/>
              <a:gd name="T47" fmla="*/ 3741 h 6827"/>
              <a:gd name="T48" fmla="*/ 1122 w 6733"/>
              <a:gd name="T49" fmla="*/ 3741 h 6827"/>
              <a:gd name="T50" fmla="*/ 1122 w 6733"/>
              <a:gd name="T51" fmla="*/ 3180 h 6827"/>
              <a:gd name="T52" fmla="*/ 1683 w 6733"/>
              <a:gd name="T53" fmla="*/ 3180 h 6827"/>
              <a:gd name="T54" fmla="*/ 1683 w 6733"/>
              <a:gd name="T55" fmla="*/ 3741 h 6827"/>
              <a:gd name="T56" fmla="*/ 1402 w 6733"/>
              <a:gd name="T57" fmla="*/ 2057 h 6827"/>
              <a:gd name="T58" fmla="*/ 654 w 6733"/>
              <a:gd name="T59" fmla="*/ 1309 h 6827"/>
              <a:gd name="T60" fmla="*/ 1402 w 6733"/>
              <a:gd name="T61" fmla="*/ 561 h 6827"/>
              <a:gd name="T62" fmla="*/ 2151 w 6733"/>
              <a:gd name="T63" fmla="*/ 1309 h 6827"/>
              <a:gd name="T64" fmla="*/ 1402 w 6733"/>
              <a:gd name="T65" fmla="*/ 2057 h 6827"/>
              <a:gd name="T66" fmla="*/ 2805 w 6733"/>
              <a:gd name="T67" fmla="*/ 3741 h 6827"/>
              <a:gd name="T68" fmla="*/ 2244 w 6733"/>
              <a:gd name="T69" fmla="*/ 3741 h 6827"/>
              <a:gd name="T70" fmla="*/ 2244 w 6733"/>
              <a:gd name="T71" fmla="*/ 3180 h 6827"/>
              <a:gd name="T72" fmla="*/ 2805 w 6733"/>
              <a:gd name="T73" fmla="*/ 3180 h 6827"/>
              <a:gd name="T74" fmla="*/ 2805 w 6733"/>
              <a:gd name="T75" fmla="*/ 3741 h 6827"/>
              <a:gd name="T76" fmla="*/ 3460 w 6733"/>
              <a:gd name="T77" fmla="*/ 2057 h 6827"/>
              <a:gd name="T78" fmla="*/ 2712 w 6733"/>
              <a:gd name="T79" fmla="*/ 1309 h 6827"/>
              <a:gd name="T80" fmla="*/ 3460 w 6733"/>
              <a:gd name="T81" fmla="*/ 561 h 6827"/>
              <a:gd name="T82" fmla="*/ 4208 w 6733"/>
              <a:gd name="T83" fmla="*/ 1309 h 6827"/>
              <a:gd name="T84" fmla="*/ 3460 w 6733"/>
              <a:gd name="T85" fmla="*/ 205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33" h="6827">
                <a:moveTo>
                  <a:pt x="4863" y="2522"/>
                </a:moveTo>
                <a:lnTo>
                  <a:pt x="4863" y="2057"/>
                </a:lnTo>
                <a:lnTo>
                  <a:pt x="4533" y="2057"/>
                </a:lnTo>
                <a:cubicBezTo>
                  <a:pt x="4682" y="1845"/>
                  <a:pt x="4769" y="1587"/>
                  <a:pt x="4769" y="1309"/>
                </a:cubicBezTo>
                <a:cubicBezTo>
                  <a:pt x="4769" y="587"/>
                  <a:pt x="4182" y="0"/>
                  <a:pt x="3460" y="0"/>
                </a:cubicBezTo>
                <a:cubicBezTo>
                  <a:pt x="3043" y="0"/>
                  <a:pt x="2671" y="196"/>
                  <a:pt x="2431" y="501"/>
                </a:cubicBezTo>
                <a:cubicBezTo>
                  <a:pt x="2191" y="196"/>
                  <a:pt x="1819" y="0"/>
                  <a:pt x="1402" y="0"/>
                </a:cubicBezTo>
                <a:cubicBezTo>
                  <a:pt x="681" y="0"/>
                  <a:pt x="93" y="587"/>
                  <a:pt x="93" y="1309"/>
                </a:cubicBezTo>
                <a:cubicBezTo>
                  <a:pt x="93" y="1587"/>
                  <a:pt x="181" y="1845"/>
                  <a:pt x="329" y="2057"/>
                </a:cubicBezTo>
                <a:lnTo>
                  <a:pt x="0" y="2057"/>
                </a:lnTo>
                <a:lnTo>
                  <a:pt x="0" y="5237"/>
                </a:lnTo>
                <a:lnTo>
                  <a:pt x="1844" y="5237"/>
                </a:lnTo>
                <a:lnTo>
                  <a:pt x="1266" y="6827"/>
                </a:lnTo>
                <a:lnTo>
                  <a:pt x="1863" y="6827"/>
                </a:lnTo>
                <a:lnTo>
                  <a:pt x="2431" y="5263"/>
                </a:lnTo>
                <a:lnTo>
                  <a:pt x="3000" y="6827"/>
                </a:lnTo>
                <a:lnTo>
                  <a:pt x="3597" y="6827"/>
                </a:lnTo>
                <a:lnTo>
                  <a:pt x="3019" y="5237"/>
                </a:lnTo>
                <a:lnTo>
                  <a:pt x="4863" y="5237"/>
                </a:lnTo>
                <a:lnTo>
                  <a:pt x="4863" y="4772"/>
                </a:lnTo>
                <a:lnTo>
                  <a:pt x="6733" y="5333"/>
                </a:lnTo>
                <a:lnTo>
                  <a:pt x="6733" y="1961"/>
                </a:lnTo>
                <a:lnTo>
                  <a:pt x="4863" y="2522"/>
                </a:lnTo>
                <a:close/>
                <a:moveTo>
                  <a:pt x="1683" y="3741"/>
                </a:moveTo>
                <a:lnTo>
                  <a:pt x="1122" y="3741"/>
                </a:lnTo>
                <a:lnTo>
                  <a:pt x="1122" y="3180"/>
                </a:lnTo>
                <a:lnTo>
                  <a:pt x="1683" y="3180"/>
                </a:lnTo>
                <a:lnTo>
                  <a:pt x="1683" y="3741"/>
                </a:lnTo>
                <a:close/>
                <a:moveTo>
                  <a:pt x="1402" y="2057"/>
                </a:moveTo>
                <a:cubicBezTo>
                  <a:pt x="990" y="2057"/>
                  <a:pt x="654" y="1722"/>
                  <a:pt x="654" y="1309"/>
                </a:cubicBezTo>
                <a:cubicBezTo>
                  <a:pt x="654" y="897"/>
                  <a:pt x="990" y="561"/>
                  <a:pt x="1402" y="561"/>
                </a:cubicBezTo>
                <a:cubicBezTo>
                  <a:pt x="1815" y="561"/>
                  <a:pt x="2151" y="897"/>
                  <a:pt x="2151" y="1309"/>
                </a:cubicBezTo>
                <a:cubicBezTo>
                  <a:pt x="2151" y="1722"/>
                  <a:pt x="1815" y="2057"/>
                  <a:pt x="1402" y="2057"/>
                </a:cubicBezTo>
                <a:close/>
                <a:moveTo>
                  <a:pt x="2805" y="3741"/>
                </a:moveTo>
                <a:lnTo>
                  <a:pt x="2244" y="3741"/>
                </a:lnTo>
                <a:lnTo>
                  <a:pt x="2244" y="3180"/>
                </a:lnTo>
                <a:lnTo>
                  <a:pt x="2805" y="3180"/>
                </a:lnTo>
                <a:lnTo>
                  <a:pt x="2805" y="3741"/>
                </a:lnTo>
                <a:close/>
                <a:moveTo>
                  <a:pt x="3460" y="2057"/>
                </a:moveTo>
                <a:cubicBezTo>
                  <a:pt x="3047" y="2057"/>
                  <a:pt x="2712" y="1722"/>
                  <a:pt x="2712" y="1309"/>
                </a:cubicBezTo>
                <a:cubicBezTo>
                  <a:pt x="2712" y="897"/>
                  <a:pt x="3047" y="561"/>
                  <a:pt x="3460" y="561"/>
                </a:cubicBezTo>
                <a:cubicBezTo>
                  <a:pt x="3872" y="561"/>
                  <a:pt x="4208" y="897"/>
                  <a:pt x="4208" y="1309"/>
                </a:cubicBezTo>
                <a:cubicBezTo>
                  <a:pt x="4208" y="1722"/>
                  <a:pt x="3872" y="2057"/>
                  <a:pt x="3460" y="2057"/>
                </a:cubicBezTo>
                <a:close/>
              </a:path>
            </a:pathLst>
          </a:custGeom>
          <a:solidFill>
            <a:srgbClr val="B71C2B"/>
          </a:solidFill>
          <a:ln>
            <a:noFill/>
          </a:ln>
        </p:spPr>
        <p:txBody>
          <a:bodyPr/>
          <a:lstStyle/>
          <a:p>
            <a:endParaRPr lang="zh-CN" altLang="en-US"/>
          </a:p>
        </p:txBody>
      </p:sp>
      <p:sp>
        <p:nvSpPr>
          <p:cNvPr id="12" name="Rectangle 3"/>
          <p:cNvSpPr>
            <a:spLocks noChangeArrowheads="1"/>
          </p:cNvSpPr>
          <p:nvPr/>
        </p:nvSpPr>
        <p:spPr bwMode="auto">
          <a:xfrm rot="-2086282">
            <a:off x="6316663" y="5168106"/>
            <a:ext cx="2286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13" name="Text Box 7"/>
          <p:cNvSpPr txBox="1">
            <a:spLocks noChangeArrowheads="1"/>
          </p:cNvSpPr>
          <p:nvPr/>
        </p:nvSpPr>
        <p:spPr bwMode="auto">
          <a:xfrm>
            <a:off x="6962775" y="3252498"/>
            <a:ext cx="800100" cy="342900"/>
          </a:xfrm>
          <a:prstGeom prst="rect">
            <a:avLst/>
          </a:prstGeom>
          <a:solidFill>
            <a:srgbClr val="B4302B"/>
          </a:solidFill>
          <a:ln w="9525">
            <a:no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lt"/>
                <a:ea typeface="+mn-ea"/>
                <a:cs typeface="+mn-ea"/>
                <a:sym typeface="+mn-lt"/>
              </a:rPr>
              <a:t>防护网</a:t>
            </a:r>
            <a:endParaRPr kumimoji="0" lang="zh-CN" altLang="en-US" sz="1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4" name="Text Box 8"/>
          <p:cNvSpPr txBox="1">
            <a:spLocks noChangeArrowheads="1"/>
          </p:cNvSpPr>
          <p:nvPr/>
        </p:nvSpPr>
        <p:spPr bwMode="auto">
          <a:xfrm>
            <a:off x="6962775" y="4964007"/>
            <a:ext cx="1143000" cy="342900"/>
          </a:xfrm>
          <a:prstGeom prst="rect">
            <a:avLst/>
          </a:prstGeom>
          <a:solidFill>
            <a:srgbClr val="B4302B"/>
          </a:solidFill>
          <a:ln w="9525">
            <a:no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mn-lt"/>
                <a:ea typeface="+mn-ea"/>
                <a:cs typeface="+mn-ea"/>
                <a:sym typeface="+mn-lt"/>
              </a:rPr>
              <a:t>皮带机尾轮</a:t>
            </a:r>
            <a:endParaRPr kumimoji="0" lang="zh-CN" altLang="en-US" sz="1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15" name="Text Box 9"/>
          <p:cNvSpPr txBox="1">
            <a:spLocks noChangeArrowheads="1"/>
          </p:cNvSpPr>
          <p:nvPr/>
        </p:nvSpPr>
        <p:spPr bwMode="auto">
          <a:xfrm>
            <a:off x="6962775" y="5745057"/>
            <a:ext cx="3152775" cy="331893"/>
          </a:xfrm>
          <a:prstGeom prst="rect">
            <a:avLst/>
          </a:prstGeom>
          <a:solidFill>
            <a:srgbClr val="B4302B"/>
          </a:solidFill>
          <a:ln w="9525">
            <a:no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mn-lt"/>
                <a:ea typeface="+mn-ea"/>
                <a:cs typeface="+mn-ea"/>
                <a:sym typeface="+mn-lt"/>
              </a:rPr>
              <a:t>将皮带切开后，受害者被从此处救出</a:t>
            </a:r>
            <a:endParaRPr kumimoji="0" lang="zh-CN" altLang="en-US" sz="1400" b="0" i="0" u="none" strike="noStrike" kern="1200" cap="none" spc="0" normalizeH="0" baseline="0" noProof="0" dirty="0">
              <a:ln>
                <a:noFill/>
              </a:ln>
              <a:solidFill>
                <a:schemeClr val="bg1"/>
              </a:solidFill>
              <a:effectLst/>
              <a:uLnTx/>
              <a:uFillTx/>
              <a:latin typeface="+mn-lt"/>
              <a:ea typeface="+mn-ea"/>
              <a:cs typeface="+mn-ea"/>
              <a:sym typeface="+mn-lt"/>
            </a:endParaRPr>
          </a:p>
        </p:txBody>
      </p:sp>
      <p:pic>
        <p:nvPicPr>
          <p:cNvPr id="16" name="Picture 10"/>
          <p:cNvPicPr>
            <a:picLocks noChangeAspect="1"/>
          </p:cNvPicPr>
          <p:nvPr/>
        </p:nvPicPr>
        <p:blipFill rotWithShape="1">
          <a:blip r:embed="rId1"/>
          <a:srcRect l="1923" t="3307" r="6730" b="3009"/>
          <a:stretch>
            <a:fillRect/>
          </a:stretch>
        </p:blipFill>
        <p:spPr>
          <a:xfrm>
            <a:off x="2333625" y="2990850"/>
            <a:ext cx="4524375" cy="29908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做为安全管理人员，你是否了解你身边的设备？</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2050" name="Picture 2" descr="https://timgsa.baidu.com/timg?image&amp;quality=80&amp;size=b9999_10000&amp;sec=1521371752675&amp;di=fa47c9b0ef15f01bd2ecd8ee137f67b6&amp;imgtype=0&amp;src=http%3A%2F%2Fimgsrc.baidu.com%2Fimgad%2Fpic%2Fitem%2F8718367adab44aedc83c95cdb81c8701a18bfbad.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00" b="98800" l="9745" r="89805"/>
                    </a14:imgEffect>
                  </a14:imgLayer>
                </a14:imgProps>
              </a:ext>
              <a:ext uri="{28A0092B-C50C-407E-A947-70E740481C1C}">
                <a14:useLocalDpi xmlns:a14="http://schemas.microsoft.com/office/drawing/2010/main" val="0"/>
              </a:ext>
            </a:extLst>
          </a:blip>
          <a:srcRect/>
          <a:stretch>
            <a:fillRect/>
          </a:stretch>
        </p:blipFill>
        <p:spPr bwMode="auto">
          <a:xfrm>
            <a:off x="4971143" y="2250046"/>
            <a:ext cx="2815771" cy="422365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组合 47"/>
          <p:cNvGrpSpPr/>
          <p:nvPr/>
        </p:nvGrpSpPr>
        <p:grpSpPr>
          <a:xfrm>
            <a:off x="7630773" y="1757808"/>
            <a:ext cx="2881312" cy="1223962"/>
            <a:chOff x="4808538" y="1912938"/>
            <a:chExt cx="2881312" cy="1223962"/>
          </a:xfrm>
        </p:grpSpPr>
        <p:sp>
          <p:nvSpPr>
            <p:cNvPr id="49" name="AutoShape 2"/>
            <p:cNvSpPr>
              <a:spLocks noChangeArrowheads="1"/>
            </p:cNvSpPr>
            <p:nvPr/>
          </p:nvSpPr>
          <p:spPr bwMode="auto">
            <a:xfrm>
              <a:off x="4808538" y="1912938"/>
              <a:ext cx="2881312" cy="1223962"/>
            </a:xfrm>
            <a:prstGeom prst="cloudCallout">
              <a:avLst>
                <a:gd name="adj1" fmla="val -47190"/>
                <a:gd name="adj2" fmla="val 102787"/>
              </a:avLst>
            </a:prstGeom>
            <a:solidFill>
              <a:srgbClr val="B71C2B"/>
            </a:solidFill>
            <a:ln>
              <a:noFill/>
            </a:ln>
            <a:effectLst>
              <a:prstShdw prst="shdw17" dist="17961" dir="2700000">
                <a:srgbClr val="99993D"/>
              </a:prstShdw>
            </a:effectLst>
            <a:extLst>
              <a:ext uri="{91240B29-F687-4F45-9708-019B960494DF}">
                <a14:hiddenLine xmlns:a14="http://schemas.microsoft.com/office/drawing/2010/main" w="9525">
                  <a:solidFill>
                    <a:srgbClr val="000000"/>
                  </a:solidFill>
                  <a:round/>
                </a14:hiddenLine>
              </a:ext>
            </a:extLst>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50" name="Text Box 3"/>
            <p:cNvSpPr txBox="1">
              <a:spLocks noChangeArrowheads="1"/>
            </p:cNvSpPr>
            <p:nvPr/>
          </p:nvSpPr>
          <p:spPr bwMode="auto">
            <a:xfrm>
              <a:off x="5187950" y="2141538"/>
              <a:ext cx="2376488" cy="584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defTabSz="914400" eaLnBrk="1" hangingPunct="1">
                <a:spcBef>
                  <a:spcPct val="50000"/>
                </a:spcBef>
                <a:buClrTx/>
                <a:buSzTx/>
                <a:buFontTx/>
                <a:buNone/>
                <a:defRPr/>
              </a:pPr>
              <a:r>
                <a:rPr kumimoji="0" lang="zh-CN" altLang="en-US" sz="1600" u="none" kern="1200" cap="none" spc="0" normalizeH="0" baseline="0" noProof="0" dirty="0">
                  <a:solidFill>
                    <a:schemeClr val="bg1"/>
                  </a:solidFill>
                  <a:latin typeface="+mn-lt"/>
                  <a:ea typeface="+mn-ea"/>
                  <a:cs typeface="+mn-ea"/>
                  <a:sym typeface="+mn-lt"/>
                </a:rPr>
                <a:t>目前这些设备的安全危害控制措施有哪些？</a:t>
              </a:r>
              <a:endParaRPr kumimoji="0" lang="en-US" altLang="zh-CN" sz="1600" u="none" kern="1200" cap="none" spc="0" normalizeH="0" baseline="0" noProof="0" dirty="0">
                <a:solidFill>
                  <a:schemeClr val="bg1"/>
                </a:solidFill>
                <a:latin typeface="+mn-lt"/>
                <a:ea typeface="+mn-ea"/>
                <a:cs typeface="+mn-ea"/>
                <a:sym typeface="+mn-lt"/>
              </a:endParaRPr>
            </a:p>
          </p:txBody>
        </p:sp>
      </p:grpSp>
      <p:grpSp>
        <p:nvGrpSpPr>
          <p:cNvPr id="51" name="组合 50"/>
          <p:cNvGrpSpPr/>
          <p:nvPr/>
        </p:nvGrpSpPr>
        <p:grpSpPr>
          <a:xfrm>
            <a:off x="8652442" y="4927931"/>
            <a:ext cx="2376488" cy="1223962"/>
            <a:chOff x="6321425" y="3497263"/>
            <a:chExt cx="2376488" cy="1223962"/>
          </a:xfrm>
        </p:grpSpPr>
        <p:sp>
          <p:nvSpPr>
            <p:cNvPr id="52" name="AutoShape 7"/>
            <p:cNvSpPr>
              <a:spLocks noChangeArrowheads="1"/>
            </p:cNvSpPr>
            <p:nvPr/>
          </p:nvSpPr>
          <p:spPr bwMode="auto">
            <a:xfrm>
              <a:off x="6321425" y="3497263"/>
              <a:ext cx="2376488" cy="1223962"/>
            </a:xfrm>
            <a:prstGeom prst="cloudCallout">
              <a:avLst>
                <a:gd name="adj1" fmla="val -105912"/>
                <a:gd name="adj2" fmla="val 51373"/>
              </a:avLst>
            </a:prstGeom>
            <a:solidFill>
              <a:srgbClr val="333333"/>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round/>
                </a14:hiddenLine>
              </a:ext>
            </a:extLst>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3" name="Text Box 8"/>
            <p:cNvSpPr txBox="1">
              <a:spLocks noChangeArrowheads="1"/>
            </p:cNvSpPr>
            <p:nvPr/>
          </p:nvSpPr>
          <p:spPr bwMode="auto">
            <a:xfrm>
              <a:off x="6608763" y="3732213"/>
              <a:ext cx="1890712" cy="584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defTabSz="914400" eaLnBrk="1" hangingPunct="1">
                <a:spcBef>
                  <a:spcPct val="50000"/>
                </a:spcBef>
                <a:buClrTx/>
                <a:buSzTx/>
                <a:buFontTx/>
                <a:buNone/>
                <a:defRPr/>
              </a:pPr>
              <a:r>
                <a:rPr kumimoji="0" lang="zh-CN" altLang="en-US" sz="1600" u="none" kern="1200" cap="none" spc="0" normalizeH="0" baseline="0" noProof="0" dirty="0">
                  <a:solidFill>
                    <a:schemeClr val="bg1"/>
                  </a:solidFill>
                  <a:latin typeface="+mn-lt"/>
                  <a:ea typeface="+mn-ea"/>
                  <a:cs typeface="+mn-ea"/>
                  <a:sym typeface="+mn-lt"/>
                </a:rPr>
                <a:t>你认为这些安全防护措施足够吗？</a:t>
              </a:r>
              <a:endParaRPr kumimoji="0" lang="en-US" altLang="zh-CN" sz="1600" u="none" kern="1200" cap="none" spc="0" normalizeH="0" baseline="0" noProof="0" dirty="0">
                <a:solidFill>
                  <a:schemeClr val="bg1"/>
                </a:solidFill>
                <a:latin typeface="+mn-lt"/>
                <a:ea typeface="+mn-ea"/>
                <a:cs typeface="+mn-ea"/>
                <a:sym typeface="+mn-lt"/>
              </a:endParaRPr>
            </a:p>
          </p:txBody>
        </p:sp>
      </p:grpSp>
      <p:grpSp>
        <p:nvGrpSpPr>
          <p:cNvPr id="54" name="组合 53"/>
          <p:cNvGrpSpPr/>
          <p:nvPr/>
        </p:nvGrpSpPr>
        <p:grpSpPr>
          <a:xfrm>
            <a:off x="1634548" y="4361874"/>
            <a:ext cx="2232025" cy="1223962"/>
            <a:chOff x="560388" y="3497263"/>
            <a:chExt cx="2232025" cy="1223962"/>
          </a:xfrm>
        </p:grpSpPr>
        <p:sp>
          <p:nvSpPr>
            <p:cNvPr id="55" name="AutoShape 5"/>
            <p:cNvSpPr>
              <a:spLocks noChangeArrowheads="1"/>
            </p:cNvSpPr>
            <p:nvPr/>
          </p:nvSpPr>
          <p:spPr bwMode="auto">
            <a:xfrm>
              <a:off x="560388" y="3497263"/>
              <a:ext cx="2232025" cy="1223962"/>
            </a:xfrm>
            <a:prstGeom prst="cloudCallout">
              <a:avLst>
                <a:gd name="adj1" fmla="val 93528"/>
                <a:gd name="adj2" fmla="val 93060"/>
              </a:avLst>
            </a:prstGeom>
            <a:solidFill>
              <a:srgbClr val="333333"/>
            </a:solidFill>
            <a:ln>
              <a:noFill/>
            </a:ln>
            <a:effectLst>
              <a:prstShdw prst="shdw17" dist="17961" dir="2700000">
                <a:srgbClr val="99995C"/>
              </a:prstShdw>
            </a:effectLst>
            <a:extLst>
              <a:ext uri="{91240B29-F687-4F45-9708-019B960494DF}">
                <a14:hiddenLine xmlns:a14="http://schemas.microsoft.com/office/drawing/2010/main" w="9525">
                  <a:solidFill>
                    <a:srgbClr val="000000"/>
                  </a:solidFill>
                  <a:round/>
                </a14:hiddenLine>
              </a:ext>
            </a:extLst>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56" name="Text Box 6"/>
            <p:cNvSpPr txBox="1">
              <a:spLocks noChangeArrowheads="1"/>
            </p:cNvSpPr>
            <p:nvPr/>
          </p:nvSpPr>
          <p:spPr bwMode="auto">
            <a:xfrm>
              <a:off x="849313" y="3773488"/>
              <a:ext cx="1800225" cy="585787"/>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defTabSz="914400" eaLnBrk="1" hangingPunct="1">
                <a:spcBef>
                  <a:spcPct val="50000"/>
                </a:spcBef>
                <a:buClrTx/>
                <a:buSzTx/>
                <a:buFontTx/>
                <a:buNone/>
                <a:defRPr/>
              </a:pPr>
              <a:r>
                <a:rPr kumimoji="0" lang="zh-CN" altLang="en-US" sz="1600" u="none" kern="1200" cap="none" spc="0" normalizeH="0" baseline="0" noProof="0" dirty="0">
                  <a:solidFill>
                    <a:schemeClr val="bg1"/>
                  </a:solidFill>
                  <a:latin typeface="+mn-lt"/>
                  <a:ea typeface="+mn-ea"/>
                  <a:cs typeface="+mn-ea"/>
                  <a:sym typeface="+mn-lt"/>
                </a:rPr>
                <a:t>我们身边有哪些设备？</a:t>
              </a:r>
              <a:endParaRPr kumimoji="0" lang="en-US" altLang="zh-CN" sz="1600" u="none" kern="1200" cap="none" spc="0" normalizeH="0" baseline="0" noProof="0" dirty="0">
                <a:solidFill>
                  <a:schemeClr val="bg1"/>
                </a:solidFill>
                <a:latin typeface="+mn-lt"/>
                <a:ea typeface="+mn-ea"/>
                <a:cs typeface="+mn-ea"/>
                <a:sym typeface="+mn-lt"/>
              </a:endParaRPr>
            </a:p>
          </p:txBody>
        </p:sp>
      </p:grpSp>
      <p:sp>
        <p:nvSpPr>
          <p:cNvPr id="57" name="AutoShape 4"/>
          <p:cNvSpPr>
            <a:spLocks noChangeArrowheads="1"/>
          </p:cNvSpPr>
          <p:nvPr/>
        </p:nvSpPr>
        <p:spPr bwMode="auto">
          <a:xfrm>
            <a:off x="1683595" y="1673498"/>
            <a:ext cx="2735263" cy="1152525"/>
          </a:xfrm>
          <a:prstGeom prst="cloudCallout">
            <a:avLst>
              <a:gd name="adj1" fmla="val 48898"/>
              <a:gd name="adj2" fmla="val 101653"/>
            </a:avLst>
          </a:prstGeom>
          <a:solidFill>
            <a:srgbClr val="B71C2B"/>
          </a:solidFill>
          <a:ln>
            <a:noFill/>
          </a:ln>
          <a:effectLst>
            <a:prstShdw prst="shdw17" dist="17961" dir="2700000">
              <a:srgbClr val="99993D"/>
            </a:prstShdw>
          </a:effectLst>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这些设备有什么安全危害？</a:t>
            </a:r>
            <a:endPar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死亡事故回顾</a:t>
            </a:r>
            <a:r>
              <a:rPr lang="en-US" altLang="zh-CN" sz="2400" b="1" u="none" dirty="0">
                <a:solidFill>
                  <a:schemeClr val="tx1">
                    <a:lumMod val="75000"/>
                    <a:lumOff val="25000"/>
                  </a:schemeClr>
                </a:solidFill>
                <a:latin typeface="+mn-lt"/>
                <a:ea typeface="+mn-ea"/>
                <a:cs typeface="+mn-ea"/>
                <a:sym typeface="+mn-lt"/>
              </a:rPr>
              <a:t>2</a:t>
            </a:r>
            <a:endParaRPr lang="en-US" altLang="zh-CN"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 name="矩形 2"/>
          <p:cNvSpPr/>
          <p:nvPr/>
        </p:nvSpPr>
        <p:spPr>
          <a:xfrm>
            <a:off x="1936429" y="1551093"/>
            <a:ext cx="9417371" cy="733534"/>
          </a:xfrm>
          <a:prstGeom prst="rect">
            <a:avLst/>
          </a:prstGeom>
        </p:spPr>
        <p:txBody>
          <a:bodyPr wrap="square">
            <a:spAutoFit/>
          </a:bodyPr>
          <a:lstStyle/>
          <a:p>
            <a:pPr>
              <a:lnSpc>
                <a:spcPts val="2500"/>
              </a:lnSpc>
            </a:pPr>
            <a:r>
              <a:rPr lang="zh-CN" altLang="en-US" dirty="0">
                <a:cs typeface="+mn-ea"/>
                <a:sym typeface="+mn-lt"/>
              </a:rPr>
              <a:t>合同方员工在皮带机处于运转状态时进行清料作业，</a:t>
            </a:r>
            <a:r>
              <a:rPr lang="zh-CN" altLang="en-US" b="1" dirty="0">
                <a:cs typeface="+mn-ea"/>
                <a:sym typeface="+mn-lt"/>
              </a:rPr>
              <a:t>他被夹在滚筒端部与支架之间</a:t>
            </a:r>
            <a:r>
              <a:rPr lang="zh-CN" altLang="en-US" dirty="0">
                <a:cs typeface="+mn-ea"/>
                <a:sym typeface="+mn-lt"/>
              </a:rPr>
              <a:t>，因全身骨折和内出血在现场死亡。</a:t>
            </a:r>
            <a:endParaRPr lang="zh-CN" altLang="en-US" dirty="0">
              <a:cs typeface="+mn-ea"/>
              <a:sym typeface="+mn-lt"/>
            </a:endParaRPr>
          </a:p>
        </p:txBody>
      </p:sp>
      <p:sp>
        <p:nvSpPr>
          <p:cNvPr id="11" name="stocks-graphic-for-business-stats_20803"/>
          <p:cNvSpPr>
            <a:spLocks noChangeAspect="1"/>
          </p:cNvSpPr>
          <p:nvPr/>
        </p:nvSpPr>
        <p:spPr bwMode="auto">
          <a:xfrm>
            <a:off x="1221570" y="1551093"/>
            <a:ext cx="583530" cy="590745"/>
          </a:xfrm>
          <a:custGeom>
            <a:avLst/>
            <a:gdLst>
              <a:gd name="T0" fmla="*/ 4863 w 6733"/>
              <a:gd name="T1" fmla="*/ 2522 h 6827"/>
              <a:gd name="T2" fmla="*/ 4863 w 6733"/>
              <a:gd name="T3" fmla="*/ 2057 h 6827"/>
              <a:gd name="T4" fmla="*/ 4533 w 6733"/>
              <a:gd name="T5" fmla="*/ 2057 h 6827"/>
              <a:gd name="T6" fmla="*/ 4769 w 6733"/>
              <a:gd name="T7" fmla="*/ 1309 h 6827"/>
              <a:gd name="T8" fmla="*/ 3460 w 6733"/>
              <a:gd name="T9" fmla="*/ 0 h 6827"/>
              <a:gd name="T10" fmla="*/ 2431 w 6733"/>
              <a:gd name="T11" fmla="*/ 501 h 6827"/>
              <a:gd name="T12" fmla="*/ 1402 w 6733"/>
              <a:gd name="T13" fmla="*/ 0 h 6827"/>
              <a:gd name="T14" fmla="*/ 93 w 6733"/>
              <a:gd name="T15" fmla="*/ 1309 h 6827"/>
              <a:gd name="T16" fmla="*/ 329 w 6733"/>
              <a:gd name="T17" fmla="*/ 2057 h 6827"/>
              <a:gd name="T18" fmla="*/ 0 w 6733"/>
              <a:gd name="T19" fmla="*/ 2057 h 6827"/>
              <a:gd name="T20" fmla="*/ 0 w 6733"/>
              <a:gd name="T21" fmla="*/ 5237 h 6827"/>
              <a:gd name="T22" fmla="*/ 1844 w 6733"/>
              <a:gd name="T23" fmla="*/ 5237 h 6827"/>
              <a:gd name="T24" fmla="*/ 1266 w 6733"/>
              <a:gd name="T25" fmla="*/ 6827 h 6827"/>
              <a:gd name="T26" fmla="*/ 1863 w 6733"/>
              <a:gd name="T27" fmla="*/ 6827 h 6827"/>
              <a:gd name="T28" fmla="*/ 2431 w 6733"/>
              <a:gd name="T29" fmla="*/ 5263 h 6827"/>
              <a:gd name="T30" fmla="*/ 3000 w 6733"/>
              <a:gd name="T31" fmla="*/ 6827 h 6827"/>
              <a:gd name="T32" fmla="*/ 3597 w 6733"/>
              <a:gd name="T33" fmla="*/ 6827 h 6827"/>
              <a:gd name="T34" fmla="*/ 3019 w 6733"/>
              <a:gd name="T35" fmla="*/ 5237 h 6827"/>
              <a:gd name="T36" fmla="*/ 4863 w 6733"/>
              <a:gd name="T37" fmla="*/ 5237 h 6827"/>
              <a:gd name="T38" fmla="*/ 4863 w 6733"/>
              <a:gd name="T39" fmla="*/ 4772 h 6827"/>
              <a:gd name="T40" fmla="*/ 6733 w 6733"/>
              <a:gd name="T41" fmla="*/ 5333 h 6827"/>
              <a:gd name="T42" fmla="*/ 6733 w 6733"/>
              <a:gd name="T43" fmla="*/ 1961 h 6827"/>
              <a:gd name="T44" fmla="*/ 4863 w 6733"/>
              <a:gd name="T45" fmla="*/ 2522 h 6827"/>
              <a:gd name="T46" fmla="*/ 1683 w 6733"/>
              <a:gd name="T47" fmla="*/ 3741 h 6827"/>
              <a:gd name="T48" fmla="*/ 1122 w 6733"/>
              <a:gd name="T49" fmla="*/ 3741 h 6827"/>
              <a:gd name="T50" fmla="*/ 1122 w 6733"/>
              <a:gd name="T51" fmla="*/ 3180 h 6827"/>
              <a:gd name="T52" fmla="*/ 1683 w 6733"/>
              <a:gd name="T53" fmla="*/ 3180 h 6827"/>
              <a:gd name="T54" fmla="*/ 1683 w 6733"/>
              <a:gd name="T55" fmla="*/ 3741 h 6827"/>
              <a:gd name="T56" fmla="*/ 1402 w 6733"/>
              <a:gd name="T57" fmla="*/ 2057 h 6827"/>
              <a:gd name="T58" fmla="*/ 654 w 6733"/>
              <a:gd name="T59" fmla="*/ 1309 h 6827"/>
              <a:gd name="T60" fmla="*/ 1402 w 6733"/>
              <a:gd name="T61" fmla="*/ 561 h 6827"/>
              <a:gd name="T62" fmla="*/ 2151 w 6733"/>
              <a:gd name="T63" fmla="*/ 1309 h 6827"/>
              <a:gd name="T64" fmla="*/ 1402 w 6733"/>
              <a:gd name="T65" fmla="*/ 2057 h 6827"/>
              <a:gd name="T66" fmla="*/ 2805 w 6733"/>
              <a:gd name="T67" fmla="*/ 3741 h 6827"/>
              <a:gd name="T68" fmla="*/ 2244 w 6733"/>
              <a:gd name="T69" fmla="*/ 3741 h 6827"/>
              <a:gd name="T70" fmla="*/ 2244 w 6733"/>
              <a:gd name="T71" fmla="*/ 3180 h 6827"/>
              <a:gd name="T72" fmla="*/ 2805 w 6733"/>
              <a:gd name="T73" fmla="*/ 3180 h 6827"/>
              <a:gd name="T74" fmla="*/ 2805 w 6733"/>
              <a:gd name="T75" fmla="*/ 3741 h 6827"/>
              <a:gd name="T76" fmla="*/ 3460 w 6733"/>
              <a:gd name="T77" fmla="*/ 2057 h 6827"/>
              <a:gd name="T78" fmla="*/ 2712 w 6733"/>
              <a:gd name="T79" fmla="*/ 1309 h 6827"/>
              <a:gd name="T80" fmla="*/ 3460 w 6733"/>
              <a:gd name="T81" fmla="*/ 561 h 6827"/>
              <a:gd name="T82" fmla="*/ 4208 w 6733"/>
              <a:gd name="T83" fmla="*/ 1309 h 6827"/>
              <a:gd name="T84" fmla="*/ 3460 w 6733"/>
              <a:gd name="T85" fmla="*/ 205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33" h="6827">
                <a:moveTo>
                  <a:pt x="4863" y="2522"/>
                </a:moveTo>
                <a:lnTo>
                  <a:pt x="4863" y="2057"/>
                </a:lnTo>
                <a:lnTo>
                  <a:pt x="4533" y="2057"/>
                </a:lnTo>
                <a:cubicBezTo>
                  <a:pt x="4682" y="1845"/>
                  <a:pt x="4769" y="1587"/>
                  <a:pt x="4769" y="1309"/>
                </a:cubicBezTo>
                <a:cubicBezTo>
                  <a:pt x="4769" y="587"/>
                  <a:pt x="4182" y="0"/>
                  <a:pt x="3460" y="0"/>
                </a:cubicBezTo>
                <a:cubicBezTo>
                  <a:pt x="3043" y="0"/>
                  <a:pt x="2671" y="196"/>
                  <a:pt x="2431" y="501"/>
                </a:cubicBezTo>
                <a:cubicBezTo>
                  <a:pt x="2191" y="196"/>
                  <a:pt x="1819" y="0"/>
                  <a:pt x="1402" y="0"/>
                </a:cubicBezTo>
                <a:cubicBezTo>
                  <a:pt x="681" y="0"/>
                  <a:pt x="93" y="587"/>
                  <a:pt x="93" y="1309"/>
                </a:cubicBezTo>
                <a:cubicBezTo>
                  <a:pt x="93" y="1587"/>
                  <a:pt x="181" y="1845"/>
                  <a:pt x="329" y="2057"/>
                </a:cubicBezTo>
                <a:lnTo>
                  <a:pt x="0" y="2057"/>
                </a:lnTo>
                <a:lnTo>
                  <a:pt x="0" y="5237"/>
                </a:lnTo>
                <a:lnTo>
                  <a:pt x="1844" y="5237"/>
                </a:lnTo>
                <a:lnTo>
                  <a:pt x="1266" y="6827"/>
                </a:lnTo>
                <a:lnTo>
                  <a:pt x="1863" y="6827"/>
                </a:lnTo>
                <a:lnTo>
                  <a:pt x="2431" y="5263"/>
                </a:lnTo>
                <a:lnTo>
                  <a:pt x="3000" y="6827"/>
                </a:lnTo>
                <a:lnTo>
                  <a:pt x="3597" y="6827"/>
                </a:lnTo>
                <a:lnTo>
                  <a:pt x="3019" y="5237"/>
                </a:lnTo>
                <a:lnTo>
                  <a:pt x="4863" y="5237"/>
                </a:lnTo>
                <a:lnTo>
                  <a:pt x="4863" y="4772"/>
                </a:lnTo>
                <a:lnTo>
                  <a:pt x="6733" y="5333"/>
                </a:lnTo>
                <a:lnTo>
                  <a:pt x="6733" y="1961"/>
                </a:lnTo>
                <a:lnTo>
                  <a:pt x="4863" y="2522"/>
                </a:lnTo>
                <a:close/>
                <a:moveTo>
                  <a:pt x="1683" y="3741"/>
                </a:moveTo>
                <a:lnTo>
                  <a:pt x="1122" y="3741"/>
                </a:lnTo>
                <a:lnTo>
                  <a:pt x="1122" y="3180"/>
                </a:lnTo>
                <a:lnTo>
                  <a:pt x="1683" y="3180"/>
                </a:lnTo>
                <a:lnTo>
                  <a:pt x="1683" y="3741"/>
                </a:lnTo>
                <a:close/>
                <a:moveTo>
                  <a:pt x="1402" y="2057"/>
                </a:moveTo>
                <a:cubicBezTo>
                  <a:pt x="990" y="2057"/>
                  <a:pt x="654" y="1722"/>
                  <a:pt x="654" y="1309"/>
                </a:cubicBezTo>
                <a:cubicBezTo>
                  <a:pt x="654" y="897"/>
                  <a:pt x="990" y="561"/>
                  <a:pt x="1402" y="561"/>
                </a:cubicBezTo>
                <a:cubicBezTo>
                  <a:pt x="1815" y="561"/>
                  <a:pt x="2151" y="897"/>
                  <a:pt x="2151" y="1309"/>
                </a:cubicBezTo>
                <a:cubicBezTo>
                  <a:pt x="2151" y="1722"/>
                  <a:pt x="1815" y="2057"/>
                  <a:pt x="1402" y="2057"/>
                </a:cubicBezTo>
                <a:close/>
                <a:moveTo>
                  <a:pt x="2805" y="3741"/>
                </a:moveTo>
                <a:lnTo>
                  <a:pt x="2244" y="3741"/>
                </a:lnTo>
                <a:lnTo>
                  <a:pt x="2244" y="3180"/>
                </a:lnTo>
                <a:lnTo>
                  <a:pt x="2805" y="3180"/>
                </a:lnTo>
                <a:lnTo>
                  <a:pt x="2805" y="3741"/>
                </a:lnTo>
                <a:close/>
                <a:moveTo>
                  <a:pt x="3460" y="2057"/>
                </a:moveTo>
                <a:cubicBezTo>
                  <a:pt x="3047" y="2057"/>
                  <a:pt x="2712" y="1722"/>
                  <a:pt x="2712" y="1309"/>
                </a:cubicBezTo>
                <a:cubicBezTo>
                  <a:pt x="2712" y="897"/>
                  <a:pt x="3047" y="561"/>
                  <a:pt x="3460" y="561"/>
                </a:cubicBezTo>
                <a:cubicBezTo>
                  <a:pt x="3872" y="561"/>
                  <a:pt x="4208" y="897"/>
                  <a:pt x="4208" y="1309"/>
                </a:cubicBezTo>
                <a:cubicBezTo>
                  <a:pt x="4208" y="1722"/>
                  <a:pt x="3872" y="2057"/>
                  <a:pt x="3460" y="2057"/>
                </a:cubicBezTo>
                <a:close/>
              </a:path>
            </a:pathLst>
          </a:custGeom>
          <a:solidFill>
            <a:srgbClr val="B71C2B"/>
          </a:solidFill>
          <a:ln>
            <a:noFill/>
          </a:ln>
        </p:spPr>
        <p:txBody>
          <a:bodyPr/>
          <a:lstStyle/>
          <a:p>
            <a:endParaRPr lang="zh-CN" altLang="en-US"/>
          </a:p>
        </p:txBody>
      </p:sp>
      <p:pic>
        <p:nvPicPr>
          <p:cNvPr id="4" name="图片 3"/>
          <p:cNvPicPr>
            <a:picLocks noChangeAspect="1"/>
          </p:cNvPicPr>
          <p:nvPr/>
        </p:nvPicPr>
        <p:blipFill>
          <a:blip r:embed="rId1"/>
          <a:stretch>
            <a:fillRect/>
          </a:stretch>
        </p:blipFill>
        <p:spPr>
          <a:xfrm>
            <a:off x="1936429" y="2457950"/>
            <a:ext cx="5338082" cy="3251934"/>
          </a:xfrm>
          <a:prstGeom prst="rect">
            <a:avLst/>
          </a:prstGeom>
        </p:spPr>
      </p:pic>
      <p:pic>
        <p:nvPicPr>
          <p:cNvPr id="17" name="Picture 5" descr="DSCN1269"/>
          <p:cNvPicPr>
            <a:picLocks noChangeAspect="1"/>
          </p:cNvPicPr>
          <p:nvPr/>
        </p:nvPicPr>
        <p:blipFill>
          <a:blip r:embed="rId2"/>
          <a:stretch>
            <a:fillRect/>
          </a:stretch>
        </p:blipFill>
        <p:spPr>
          <a:xfrm>
            <a:off x="7181282" y="2577149"/>
            <a:ext cx="4016696" cy="3013536"/>
          </a:xfrm>
          <a:prstGeom prst="rect">
            <a:avLst/>
          </a:prstGeom>
          <a:noFill/>
          <a:ln w="9525">
            <a:noFill/>
          </a:ln>
        </p:spPr>
      </p:pic>
      <p:sp>
        <p:nvSpPr>
          <p:cNvPr id="5" name="矩形 4"/>
          <p:cNvSpPr/>
          <p:nvPr/>
        </p:nvSpPr>
        <p:spPr>
          <a:xfrm>
            <a:off x="7905913" y="5883207"/>
            <a:ext cx="2723823" cy="369332"/>
          </a:xfrm>
          <a:prstGeom prst="rect">
            <a:avLst/>
          </a:prstGeom>
        </p:spPr>
        <p:txBody>
          <a:bodyPr wrap="none">
            <a:spAutoFit/>
          </a:bodyPr>
          <a:lstStyle/>
          <a:p>
            <a:pPr lvl="0" fontAlgn="base">
              <a:spcBef>
                <a:spcPct val="0"/>
              </a:spcBef>
              <a:spcAft>
                <a:spcPct val="0"/>
              </a:spcAft>
              <a:defRPr/>
            </a:pPr>
            <a:r>
              <a:rPr lang="zh-CN" altLang="en-US" dirty="0">
                <a:cs typeface="+mn-ea"/>
                <a:sym typeface="+mn-lt"/>
              </a:rPr>
              <a:t>受害者使用的铁铲及头盔</a:t>
            </a:r>
            <a:endParaRPr lang="zh-CN" altLang="en-US" dirty="0">
              <a:cs typeface="+mn-ea"/>
              <a:sym typeface="+mn-lt"/>
            </a:endParaRPr>
          </a:p>
        </p:txBody>
      </p:sp>
      <p:sp>
        <p:nvSpPr>
          <p:cNvPr id="19" name="矩形 18"/>
          <p:cNvSpPr/>
          <p:nvPr/>
        </p:nvSpPr>
        <p:spPr>
          <a:xfrm>
            <a:off x="3867477" y="5883207"/>
            <a:ext cx="1107996" cy="369332"/>
          </a:xfrm>
          <a:prstGeom prst="rect">
            <a:avLst/>
          </a:prstGeom>
        </p:spPr>
        <p:txBody>
          <a:bodyPr wrap="none">
            <a:spAutoFit/>
          </a:bodyPr>
          <a:lstStyle/>
          <a:p>
            <a:pPr lvl="0" fontAlgn="base">
              <a:spcBef>
                <a:spcPct val="0"/>
              </a:spcBef>
              <a:spcAft>
                <a:spcPct val="0"/>
              </a:spcAft>
              <a:defRPr/>
            </a:pPr>
            <a:r>
              <a:rPr lang="zh-CN" altLang="en-US" dirty="0">
                <a:cs typeface="+mn-ea"/>
                <a:sym typeface="+mn-lt"/>
              </a:rPr>
              <a:t>事故情况</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输送设备的主要危害源分析</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1026" name="Picture 2" descr="https://timgsa.baidu.com/timg?image&amp;quality=80&amp;size=b9999_10000&amp;sec=1521984609&amp;di=a5814f332e543bebd61502ca02f752b0&amp;imgtype=jpg&amp;er=1&amp;src=http%3A%2F%2Fimage5.huangye88.com%2F2014%2F08%2F05%2F2d6cd4542c43103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3288" y="2419348"/>
            <a:ext cx="4565533" cy="342093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698821" y="2419349"/>
            <a:ext cx="5550204" cy="34209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755971" y="2540425"/>
            <a:ext cx="5293029" cy="3131627"/>
          </a:xfrm>
          <a:prstGeom prst="rect">
            <a:avLst/>
          </a:prstGeom>
        </p:spPr>
        <p:txBody>
          <a:bodyPr wrap="square">
            <a:spAutoFit/>
          </a:bodyPr>
          <a:lstStyle/>
          <a:p>
            <a:pPr marL="252095" lvl="0" indent="-252095" fontAlgn="base">
              <a:lnSpc>
                <a:spcPts val="2500"/>
              </a:lnSpc>
              <a:spcBef>
                <a:spcPts val="600"/>
              </a:spcBef>
              <a:spcAft>
                <a:spcPct val="0"/>
              </a:spcAft>
              <a:buClr>
                <a:schemeClr val="tx1"/>
              </a:buClr>
              <a:buSzPct val="100000"/>
              <a:buFontTx/>
              <a:buChar char="•"/>
              <a:defRPr/>
            </a:pPr>
            <a:r>
              <a:rPr lang="en-US" altLang="zh-CN" sz="1600" kern="0" dirty="0">
                <a:latin typeface="+mn-ea"/>
                <a:cs typeface="+mn-ea"/>
                <a:sym typeface="+mn-lt"/>
              </a:rPr>
              <a:t>1. </a:t>
            </a:r>
            <a:r>
              <a:rPr lang="zh-CN" altLang="en-US" sz="1600" kern="0" dirty="0">
                <a:latin typeface="+mn-ea"/>
                <a:cs typeface="+mn-ea"/>
                <a:sym typeface="+mn-lt"/>
              </a:rPr>
              <a:t>在水泥生产企业发生的伤亡事故中，</a:t>
            </a:r>
            <a:r>
              <a:rPr lang="zh-CN" altLang="en-US" sz="1600" b="1" kern="0" dirty="0">
                <a:solidFill>
                  <a:srgbClr val="B4302B"/>
                </a:solidFill>
                <a:latin typeface="+mn-ea"/>
                <a:cs typeface="+mn-ea"/>
                <a:sym typeface="+mn-lt"/>
              </a:rPr>
              <a:t>死亡事故</a:t>
            </a:r>
            <a:r>
              <a:rPr lang="zh-CN" altLang="en-US" sz="1600" kern="0" dirty="0">
                <a:latin typeface="+mn-ea"/>
                <a:cs typeface="+mn-ea"/>
                <a:sym typeface="+mn-lt"/>
              </a:rPr>
              <a:t>和</a:t>
            </a:r>
            <a:r>
              <a:rPr lang="zh-CN" altLang="en-US" sz="1600" b="1" kern="0" dirty="0">
                <a:solidFill>
                  <a:srgbClr val="B4302B"/>
                </a:solidFill>
                <a:latin typeface="+mn-ea"/>
                <a:cs typeface="+mn-ea"/>
                <a:sym typeface="+mn-lt"/>
              </a:rPr>
              <a:t>严重伤害事故</a:t>
            </a:r>
            <a:r>
              <a:rPr lang="zh-CN" altLang="en-US" sz="1600" kern="0" dirty="0">
                <a:latin typeface="+mn-ea"/>
                <a:cs typeface="+mn-ea"/>
                <a:sym typeface="+mn-lt"/>
              </a:rPr>
              <a:t>都与输送设备作业有关。 </a:t>
            </a:r>
            <a:endParaRPr lang="en-GB" altLang="zh-CN" sz="1600" kern="0" dirty="0">
              <a:latin typeface="+mn-ea"/>
              <a:cs typeface="+mn-ea"/>
              <a:sym typeface="+mn-lt"/>
            </a:endParaRPr>
          </a:p>
          <a:p>
            <a:pPr marL="252095" lvl="0" indent="-252095" fontAlgn="base">
              <a:lnSpc>
                <a:spcPts val="2500"/>
              </a:lnSpc>
              <a:spcBef>
                <a:spcPts val="600"/>
              </a:spcBef>
              <a:spcAft>
                <a:spcPct val="0"/>
              </a:spcAft>
              <a:buClr>
                <a:schemeClr val="tx1"/>
              </a:buClr>
              <a:buSzPct val="100000"/>
              <a:buFontTx/>
              <a:buChar char="•"/>
              <a:defRPr/>
            </a:pPr>
            <a:r>
              <a:rPr lang="en-GB" altLang="zh-CN" sz="1600" kern="0" dirty="0">
                <a:latin typeface="+mn-ea"/>
                <a:cs typeface="+mn-ea"/>
                <a:sym typeface="+mn-lt"/>
              </a:rPr>
              <a:t>2. </a:t>
            </a:r>
            <a:r>
              <a:rPr lang="zh-CN" altLang="en-US" sz="1600" kern="0" dirty="0">
                <a:latin typeface="+mn-ea"/>
                <a:cs typeface="+mn-ea"/>
                <a:sym typeface="+mn-lt"/>
              </a:rPr>
              <a:t>就其构造而言，输送设备有其固有的危险性。由于其部件需要持续运转以运送大量物料，皮带传送力会带来重大和潜在的危险。</a:t>
            </a:r>
            <a:endParaRPr lang="zh-CN" altLang="en-US" sz="1600" kern="0" dirty="0">
              <a:latin typeface="+mn-ea"/>
              <a:cs typeface="+mn-ea"/>
              <a:sym typeface="+mn-lt"/>
            </a:endParaRPr>
          </a:p>
          <a:p>
            <a:pPr marL="252095" lvl="0" indent="-252095" fontAlgn="base">
              <a:lnSpc>
                <a:spcPts val="2500"/>
              </a:lnSpc>
              <a:spcBef>
                <a:spcPts val="600"/>
              </a:spcBef>
              <a:spcAft>
                <a:spcPct val="0"/>
              </a:spcAft>
              <a:buClr>
                <a:schemeClr val="tx1"/>
              </a:buClr>
              <a:buSzPct val="100000"/>
              <a:buFontTx/>
              <a:buChar char="•"/>
              <a:defRPr/>
            </a:pPr>
            <a:r>
              <a:rPr lang="en-US" altLang="zh-CN" sz="1600" kern="0" dirty="0">
                <a:latin typeface="+mn-ea"/>
                <a:cs typeface="+mn-ea"/>
                <a:sym typeface="+mn-lt"/>
              </a:rPr>
              <a:t>3. </a:t>
            </a:r>
            <a:r>
              <a:rPr lang="zh-CN" altLang="en-US" sz="1600" kern="0" dirty="0">
                <a:latin typeface="+mn-ea"/>
                <a:cs typeface="+mn-ea"/>
                <a:sym typeface="+mn-lt"/>
              </a:rPr>
              <a:t>输送设备上还有多处</a:t>
            </a:r>
            <a:r>
              <a:rPr lang="zh-CN" altLang="en-US" sz="1600" kern="0" dirty="0">
                <a:solidFill>
                  <a:srgbClr val="B4302B"/>
                </a:solidFill>
                <a:latin typeface="+mn-ea"/>
                <a:cs typeface="+mn-ea"/>
                <a:sym typeface="+mn-lt"/>
              </a:rPr>
              <a:t>“</a:t>
            </a:r>
            <a:r>
              <a:rPr lang="zh-CN" altLang="en-US" sz="1600" b="1" kern="0" dirty="0">
                <a:solidFill>
                  <a:srgbClr val="B4302B"/>
                </a:solidFill>
                <a:latin typeface="+mn-ea"/>
                <a:cs typeface="+mn-ea"/>
                <a:sym typeface="+mn-lt"/>
              </a:rPr>
              <a:t>夹点</a:t>
            </a:r>
            <a:r>
              <a:rPr lang="zh-CN" altLang="en-US" sz="1600" kern="0" dirty="0">
                <a:solidFill>
                  <a:srgbClr val="B4302B"/>
                </a:solidFill>
                <a:latin typeface="+mn-ea"/>
                <a:cs typeface="+mn-ea"/>
                <a:sym typeface="+mn-lt"/>
              </a:rPr>
              <a:t>”</a:t>
            </a:r>
            <a:r>
              <a:rPr lang="zh-CN" altLang="en-US" sz="1600" kern="0" dirty="0">
                <a:latin typeface="+mn-ea"/>
                <a:cs typeface="+mn-ea"/>
                <a:sym typeface="+mn-lt"/>
              </a:rPr>
              <a:t>，这些夹点都具有大量的机械能。进行维护作业时，作业人员可能被卷入或拉入到皮带和转动部件之间的夹点中。</a:t>
            </a:r>
            <a:r>
              <a:rPr lang="zh-CN" altLang="en-US" sz="1600" b="1" kern="0" dirty="0">
                <a:solidFill>
                  <a:srgbClr val="B4302B"/>
                </a:solidFill>
                <a:latin typeface="+mn-ea"/>
                <a:cs typeface="+mn-ea"/>
                <a:sym typeface="+mn-lt"/>
              </a:rPr>
              <a:t>一半以上</a:t>
            </a:r>
            <a:r>
              <a:rPr lang="zh-CN" altLang="en-US" sz="1600" kern="0" dirty="0">
                <a:latin typeface="+mn-ea"/>
                <a:cs typeface="+mn-ea"/>
                <a:sym typeface="+mn-lt"/>
              </a:rPr>
              <a:t>的输送设备事故都是由于人员被卷入夹点造成的。 </a:t>
            </a:r>
            <a:endParaRPr lang="zh-CN" altLang="en-US" sz="1600" dirty="0">
              <a:latin typeface="+mn-ea"/>
            </a:endParaRPr>
          </a:p>
        </p:txBody>
      </p:sp>
      <p:sp>
        <p:nvSpPr>
          <p:cNvPr id="7" name="矩形 6"/>
          <p:cNvSpPr/>
          <p:nvPr/>
        </p:nvSpPr>
        <p:spPr>
          <a:xfrm>
            <a:off x="1133288" y="1770774"/>
            <a:ext cx="10115737" cy="495768"/>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3"/>
          <p:cNvSpPr>
            <a:spLocks noChangeArrowheads="1"/>
          </p:cNvSpPr>
          <p:nvPr/>
        </p:nvSpPr>
        <p:spPr bwMode="auto">
          <a:xfrm>
            <a:off x="4474507" y="1657145"/>
            <a:ext cx="300847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u="none" dirty="0">
                <a:solidFill>
                  <a:schemeClr val="bg1"/>
                </a:solidFill>
                <a:latin typeface="+mn-lt"/>
                <a:ea typeface="+mn-ea"/>
                <a:cs typeface="+mn-ea"/>
                <a:sym typeface="+mn-lt"/>
              </a:rPr>
              <a:t>输送设备的主要危害源分析</a:t>
            </a:r>
            <a:endParaRPr lang="zh-CN" altLang="en-US" u="none"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输送设备的主要危害源分析</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10" name="Picture 5"/>
          <p:cNvPicPr>
            <a:picLocks noChangeAspect="1"/>
          </p:cNvPicPr>
          <p:nvPr/>
        </p:nvPicPr>
        <p:blipFill>
          <a:blip r:embed="rId1"/>
          <a:srcRect l="3728" r="3728"/>
          <a:stretch>
            <a:fillRect/>
          </a:stretch>
        </p:blipFill>
        <p:spPr>
          <a:xfrm>
            <a:off x="1443718" y="1401763"/>
            <a:ext cx="2667000" cy="1485900"/>
          </a:xfrm>
          <a:prstGeom prst="rect">
            <a:avLst/>
          </a:prstGeom>
          <a:noFill/>
          <a:ln w="9525">
            <a:noFill/>
          </a:ln>
        </p:spPr>
      </p:pic>
      <p:sp>
        <p:nvSpPr>
          <p:cNvPr id="11" name="Text Box 6"/>
          <p:cNvSpPr txBox="1">
            <a:spLocks noChangeArrowheads="1"/>
          </p:cNvSpPr>
          <p:nvPr/>
        </p:nvSpPr>
        <p:spPr bwMode="auto">
          <a:xfrm>
            <a:off x="5038046" y="1677675"/>
            <a:ext cx="6086475" cy="850900"/>
          </a:xfrm>
          <a:prstGeom prst="rect">
            <a:avLst/>
          </a:prstGeom>
          <a:solidFill>
            <a:srgbClr val="B4302B"/>
          </a:solidFill>
          <a:ln w="9525" algn="ctr">
            <a:solidFill>
              <a:srgbClr val="C0C0C0"/>
            </a:solidFill>
            <a:miter lim="800000"/>
          </a:ln>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防护罩应能防止人员与头轮及其它连接部件发生接触。头轮两侧的人行道应设计得当</a:t>
            </a:r>
            <a:endPar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2" name="AutoShape 7"/>
          <p:cNvSpPr>
            <a:spLocks noChangeArrowheads="1"/>
          </p:cNvSpPr>
          <p:nvPr/>
        </p:nvSpPr>
        <p:spPr bwMode="auto">
          <a:xfrm>
            <a:off x="4208802" y="1984063"/>
            <a:ext cx="569913" cy="238125"/>
          </a:xfrm>
          <a:prstGeom prst="leftArrow">
            <a:avLst>
              <a:gd name="adj1" fmla="val 44444"/>
              <a:gd name="adj2" fmla="val 131777"/>
            </a:avLst>
          </a:prstGeom>
          <a:solidFill>
            <a:srgbClr val="B4302B"/>
          </a:solidFill>
          <a:ln w="9525" algn="ctr">
            <a:no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pic>
        <p:nvPicPr>
          <p:cNvPr id="13" name="Picture 8"/>
          <p:cNvPicPr>
            <a:picLocks noChangeAspect="1"/>
          </p:cNvPicPr>
          <p:nvPr/>
        </p:nvPicPr>
        <p:blipFill>
          <a:blip r:embed="rId2"/>
          <a:srcRect l="3728" r="3728"/>
          <a:stretch>
            <a:fillRect/>
          </a:stretch>
        </p:blipFill>
        <p:spPr>
          <a:xfrm>
            <a:off x="1443718" y="3184837"/>
            <a:ext cx="2667000" cy="1498600"/>
          </a:xfrm>
          <a:prstGeom prst="rect">
            <a:avLst/>
          </a:prstGeom>
          <a:noFill/>
          <a:ln w="9525">
            <a:noFill/>
          </a:ln>
        </p:spPr>
      </p:pic>
      <p:sp>
        <p:nvSpPr>
          <p:cNvPr id="14" name="Text Box 9"/>
          <p:cNvSpPr txBox="1">
            <a:spLocks noChangeArrowheads="1"/>
          </p:cNvSpPr>
          <p:nvPr/>
        </p:nvSpPr>
        <p:spPr bwMode="auto">
          <a:xfrm>
            <a:off x="5038047" y="3257550"/>
            <a:ext cx="6086474" cy="1123950"/>
          </a:xfrm>
          <a:prstGeom prst="rect">
            <a:avLst/>
          </a:prstGeom>
          <a:solidFill>
            <a:srgbClr val="3B3838"/>
          </a:solidFill>
          <a:ln w="9525" algn="ctr">
            <a:solidFill>
              <a:srgbClr val="C0C0C0"/>
            </a:solidFill>
            <a:miter lim="800000"/>
          </a:ln>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ts val="26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防护罩应能防止人员与尾轮及其它夹点发生接触；防护罩应设计合理，确保进行清料、加油和纠偏作业时无需卸下防护罩</a:t>
            </a:r>
            <a:endPar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6" name="AutoShape 10"/>
          <p:cNvSpPr>
            <a:spLocks noChangeArrowheads="1"/>
          </p:cNvSpPr>
          <p:nvPr/>
        </p:nvSpPr>
        <p:spPr bwMode="auto">
          <a:xfrm>
            <a:off x="4208801" y="3708400"/>
            <a:ext cx="569913" cy="238125"/>
          </a:xfrm>
          <a:prstGeom prst="leftArrow">
            <a:avLst>
              <a:gd name="adj1" fmla="val 44444"/>
              <a:gd name="adj2" fmla="val 131777"/>
            </a:avLst>
          </a:prstGeom>
          <a:solidFill>
            <a:srgbClr val="3B3838"/>
          </a:solidFill>
          <a:ln w="9525" algn="ctr">
            <a:no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pic>
        <p:nvPicPr>
          <p:cNvPr id="17" name="Picture 11"/>
          <p:cNvPicPr>
            <a:picLocks noChangeAspect="1"/>
          </p:cNvPicPr>
          <p:nvPr/>
        </p:nvPicPr>
        <p:blipFill>
          <a:blip r:embed="rId3"/>
          <a:stretch>
            <a:fillRect/>
          </a:stretch>
        </p:blipFill>
        <p:spPr>
          <a:xfrm>
            <a:off x="1420579" y="4980612"/>
            <a:ext cx="2667000" cy="1470025"/>
          </a:xfrm>
          <a:prstGeom prst="rect">
            <a:avLst/>
          </a:prstGeom>
          <a:noFill/>
          <a:ln w="9525">
            <a:noFill/>
          </a:ln>
        </p:spPr>
      </p:pic>
      <p:sp>
        <p:nvSpPr>
          <p:cNvPr id="18" name="Text Box 12"/>
          <p:cNvSpPr txBox="1">
            <a:spLocks noChangeArrowheads="1"/>
          </p:cNvSpPr>
          <p:nvPr/>
        </p:nvSpPr>
        <p:spPr bwMode="auto">
          <a:xfrm>
            <a:off x="5061186" y="4903787"/>
            <a:ext cx="6086474" cy="1470024"/>
          </a:xfrm>
          <a:prstGeom prst="rect">
            <a:avLst/>
          </a:prstGeom>
          <a:solidFill>
            <a:srgbClr val="B4302B"/>
          </a:solidFill>
          <a:ln w="9525" algn="ctr">
            <a:solidFill>
              <a:srgbClr val="C0C0C0"/>
            </a:solid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285750" marR="0" lvl="0" indent="-285750" algn="just" defTabSz="914400" rtl="0" eaLnBrk="1" fontAlgn="base" latinLnBrk="0" hangingPunct="1">
              <a:lnSpc>
                <a:spcPts val="26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头部张紧轮通常设置在输送设备下侧、头轮后部的位置，应对其设置防护罩；</a:t>
            </a:r>
            <a:endPar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endParaRPr>
          </a:p>
          <a:p>
            <a:pPr marL="285750" marR="0" lvl="0" indent="-285750" algn="just" defTabSz="914400" rtl="0" eaLnBrk="1" fontAlgn="base" latinLnBrk="0" hangingPunct="1">
              <a:lnSpc>
                <a:spcPts val="26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rPr>
              <a:t>根据风险分析和地方法规的要求确定是否需要在回程托辊和上托辊上设置防护罩</a:t>
            </a:r>
            <a:endParaRPr kumimoji="0" lang="zh-CN" altLang="en-US" sz="16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9" name="AutoShape 13"/>
          <p:cNvSpPr>
            <a:spLocks noChangeArrowheads="1"/>
          </p:cNvSpPr>
          <p:nvPr/>
        </p:nvSpPr>
        <p:spPr bwMode="auto">
          <a:xfrm>
            <a:off x="4197233" y="5565775"/>
            <a:ext cx="569913" cy="238125"/>
          </a:xfrm>
          <a:prstGeom prst="leftArrow">
            <a:avLst>
              <a:gd name="adj1" fmla="val 44444"/>
              <a:gd name="adj2" fmla="val 131777"/>
            </a:avLst>
          </a:prstGeom>
          <a:solidFill>
            <a:srgbClr val="B4302B"/>
          </a:solidFill>
          <a:ln w="9525" algn="ctr">
            <a:no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输送设备防护罩图例（续）</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11" name="Text Box 6"/>
          <p:cNvSpPr txBox="1">
            <a:spLocks noChangeArrowheads="1"/>
          </p:cNvSpPr>
          <p:nvPr/>
        </p:nvSpPr>
        <p:spPr bwMode="auto">
          <a:xfrm>
            <a:off x="5038046" y="1677675"/>
            <a:ext cx="6086475" cy="850900"/>
          </a:xfrm>
          <a:prstGeom prst="rect">
            <a:avLst/>
          </a:prstGeom>
          <a:solidFill>
            <a:srgbClr val="B4302B"/>
          </a:solidFill>
          <a:ln w="9525" algn="ctr">
            <a:solidFill>
              <a:srgbClr val="C0C0C0"/>
            </a:solidFill>
            <a:miter lim="800000"/>
          </a:ln>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285750" lvl="0" indent="-285750" algn="just" eaLnBrk="1" fontAlgn="base" hangingPunct="1">
              <a:spcBef>
                <a:spcPct val="0"/>
              </a:spcBef>
              <a:spcAft>
                <a:spcPct val="0"/>
              </a:spcAft>
              <a:buFont typeface="Arial" panose="020B0604020202020204" pitchFamily="34" charset="0"/>
              <a:buChar char="•"/>
              <a:defRPr/>
            </a:pPr>
            <a:r>
              <a:rPr lang="zh-CN" altLang="en-US" sz="1600" u="none" dirty="0">
                <a:solidFill>
                  <a:schemeClr val="bg1"/>
                </a:solidFill>
                <a:latin typeface="+mn-lt"/>
                <a:ea typeface="+mn-ea"/>
                <a:cs typeface="+mn-ea"/>
                <a:sym typeface="+mn-lt"/>
              </a:rPr>
              <a:t>防护罩应设计合理，确保对轴承进行加油和调整作业时无需卸下防护罩</a:t>
            </a:r>
            <a:endParaRPr lang="zh-CN" altLang="en-US" sz="1600" u="none" dirty="0">
              <a:solidFill>
                <a:schemeClr val="bg1"/>
              </a:solidFill>
              <a:latin typeface="+mn-lt"/>
              <a:ea typeface="+mn-ea"/>
              <a:cs typeface="+mn-ea"/>
              <a:sym typeface="+mn-lt"/>
            </a:endParaRPr>
          </a:p>
        </p:txBody>
      </p:sp>
      <p:sp>
        <p:nvSpPr>
          <p:cNvPr id="12" name="AutoShape 7"/>
          <p:cNvSpPr>
            <a:spLocks noChangeArrowheads="1"/>
          </p:cNvSpPr>
          <p:nvPr/>
        </p:nvSpPr>
        <p:spPr bwMode="auto">
          <a:xfrm>
            <a:off x="4208802" y="1984063"/>
            <a:ext cx="569913" cy="238125"/>
          </a:xfrm>
          <a:prstGeom prst="leftArrow">
            <a:avLst>
              <a:gd name="adj1" fmla="val 44444"/>
              <a:gd name="adj2" fmla="val 131777"/>
            </a:avLst>
          </a:prstGeom>
          <a:solidFill>
            <a:srgbClr val="B4302B"/>
          </a:solidFill>
          <a:ln w="9525" algn="ctr">
            <a:no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14" name="Text Box 9"/>
          <p:cNvSpPr txBox="1">
            <a:spLocks noChangeArrowheads="1"/>
          </p:cNvSpPr>
          <p:nvPr/>
        </p:nvSpPr>
        <p:spPr bwMode="auto">
          <a:xfrm>
            <a:off x="5038046" y="3381205"/>
            <a:ext cx="6086474" cy="762000"/>
          </a:xfrm>
          <a:prstGeom prst="rect">
            <a:avLst/>
          </a:prstGeom>
          <a:solidFill>
            <a:srgbClr val="3B3838"/>
          </a:solidFill>
          <a:ln w="9525" algn="ctr">
            <a:solidFill>
              <a:srgbClr val="C0C0C0"/>
            </a:solidFill>
            <a:miter lim="800000"/>
          </a:ln>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285750" lvl="0" indent="-285750" algn="just" eaLnBrk="1" fontAlgn="base" hangingPunct="1">
              <a:lnSpc>
                <a:spcPts val="2600"/>
              </a:lnSpc>
              <a:spcBef>
                <a:spcPct val="0"/>
              </a:spcBef>
              <a:spcAft>
                <a:spcPct val="0"/>
              </a:spcAft>
              <a:buFont typeface="Arial" panose="020B0604020202020204" pitchFamily="34" charset="0"/>
              <a:buChar char="•"/>
              <a:defRPr/>
            </a:pPr>
            <a:r>
              <a:rPr lang="zh-CN" altLang="en-US" sz="1600" u="none" dirty="0">
                <a:solidFill>
                  <a:schemeClr val="bg1"/>
                </a:solidFill>
                <a:latin typeface="+mn-lt"/>
                <a:ea typeface="+mn-ea"/>
                <a:cs typeface="+mn-ea"/>
                <a:sym typeface="+mn-lt"/>
              </a:rPr>
              <a:t>在垂直张紧装置上应设置防护罩，防止人员受到撞击</a:t>
            </a:r>
            <a:endParaRPr lang="zh-CN" altLang="en-US" sz="1600" u="none" dirty="0">
              <a:solidFill>
                <a:schemeClr val="bg1"/>
              </a:solidFill>
              <a:latin typeface="+mn-lt"/>
              <a:ea typeface="+mn-ea"/>
              <a:cs typeface="+mn-ea"/>
              <a:sym typeface="+mn-lt"/>
            </a:endParaRPr>
          </a:p>
        </p:txBody>
      </p:sp>
      <p:sp>
        <p:nvSpPr>
          <p:cNvPr id="16" name="AutoShape 10"/>
          <p:cNvSpPr>
            <a:spLocks noChangeArrowheads="1"/>
          </p:cNvSpPr>
          <p:nvPr/>
        </p:nvSpPr>
        <p:spPr bwMode="auto">
          <a:xfrm>
            <a:off x="4208801" y="3708400"/>
            <a:ext cx="569913" cy="238125"/>
          </a:xfrm>
          <a:prstGeom prst="leftArrow">
            <a:avLst>
              <a:gd name="adj1" fmla="val 44444"/>
              <a:gd name="adj2" fmla="val 131777"/>
            </a:avLst>
          </a:prstGeom>
          <a:solidFill>
            <a:srgbClr val="3B3838"/>
          </a:solidFill>
          <a:ln w="9525" algn="ctr">
            <a:no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18" name="Text Box 12"/>
          <p:cNvSpPr txBox="1">
            <a:spLocks noChangeArrowheads="1"/>
          </p:cNvSpPr>
          <p:nvPr/>
        </p:nvSpPr>
        <p:spPr bwMode="auto">
          <a:xfrm>
            <a:off x="5038046" y="5234780"/>
            <a:ext cx="6086474" cy="900113"/>
          </a:xfrm>
          <a:prstGeom prst="rect">
            <a:avLst/>
          </a:prstGeom>
          <a:solidFill>
            <a:srgbClr val="B4302B"/>
          </a:solidFill>
          <a:ln w="9525" algn="ctr">
            <a:solidFill>
              <a:srgbClr val="C0C0C0"/>
            </a:solidFill>
            <a:miter lim="800000"/>
          </a:ln>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285750" lvl="0" indent="-285750" algn="just" eaLnBrk="1" fontAlgn="base" hangingPunct="1">
              <a:lnSpc>
                <a:spcPts val="2600"/>
              </a:lnSpc>
              <a:spcBef>
                <a:spcPct val="0"/>
              </a:spcBef>
              <a:spcAft>
                <a:spcPct val="0"/>
              </a:spcAft>
              <a:buFont typeface="Arial" panose="020B0604020202020204" pitchFamily="34" charset="0"/>
              <a:buChar char="•"/>
              <a:defRPr/>
            </a:pPr>
            <a:r>
              <a:rPr lang="zh-CN" altLang="en-US" sz="1600" u="none" dirty="0">
                <a:solidFill>
                  <a:schemeClr val="bg1"/>
                </a:solidFill>
                <a:latin typeface="+mn-lt"/>
                <a:ea typeface="+mn-ea"/>
                <a:cs typeface="+mn-ea"/>
                <a:sym typeface="+mn-lt"/>
              </a:rPr>
              <a:t>大多数张紧轮都沿人行道设置。应在张紧轮上设置防护罩</a:t>
            </a:r>
            <a:endParaRPr lang="zh-CN" altLang="en-US" sz="1600" u="none" dirty="0">
              <a:solidFill>
                <a:schemeClr val="bg1"/>
              </a:solidFill>
              <a:latin typeface="+mn-lt"/>
              <a:ea typeface="+mn-ea"/>
              <a:cs typeface="+mn-ea"/>
              <a:sym typeface="+mn-lt"/>
            </a:endParaRPr>
          </a:p>
        </p:txBody>
      </p:sp>
      <p:sp>
        <p:nvSpPr>
          <p:cNvPr id="19" name="AutoShape 13"/>
          <p:cNvSpPr>
            <a:spLocks noChangeArrowheads="1"/>
          </p:cNvSpPr>
          <p:nvPr/>
        </p:nvSpPr>
        <p:spPr bwMode="auto">
          <a:xfrm>
            <a:off x="4197233" y="5565775"/>
            <a:ext cx="569913" cy="238125"/>
          </a:xfrm>
          <a:prstGeom prst="leftArrow">
            <a:avLst>
              <a:gd name="adj1" fmla="val 44444"/>
              <a:gd name="adj2" fmla="val 131777"/>
            </a:avLst>
          </a:prstGeom>
          <a:solidFill>
            <a:srgbClr val="B4302B"/>
          </a:solidFill>
          <a:ln w="9525" algn="ctr">
            <a:noFill/>
            <a:miter lim="800000"/>
          </a:ln>
        </p:spPr>
        <p:txBody>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pic>
        <p:nvPicPr>
          <p:cNvPr id="15" name="Picture 5"/>
          <p:cNvPicPr>
            <a:picLocks noChangeAspect="1"/>
          </p:cNvPicPr>
          <p:nvPr/>
        </p:nvPicPr>
        <p:blipFill>
          <a:blip r:embed="rId1"/>
          <a:stretch>
            <a:fillRect/>
          </a:stretch>
        </p:blipFill>
        <p:spPr>
          <a:xfrm>
            <a:off x="1383213" y="1305549"/>
            <a:ext cx="2667000" cy="1584325"/>
          </a:xfrm>
          <a:prstGeom prst="rect">
            <a:avLst/>
          </a:prstGeom>
          <a:noFill/>
          <a:ln w="9525">
            <a:noFill/>
          </a:ln>
        </p:spPr>
      </p:pic>
      <p:pic>
        <p:nvPicPr>
          <p:cNvPr id="20" name="Picture 8" descr="100-0074_IMG"/>
          <p:cNvPicPr>
            <a:picLocks noChangeAspect="1"/>
          </p:cNvPicPr>
          <p:nvPr/>
        </p:nvPicPr>
        <p:blipFill>
          <a:blip r:embed="rId2">
            <a:lum contrast="6000"/>
          </a:blip>
          <a:stretch>
            <a:fillRect/>
          </a:stretch>
        </p:blipFill>
        <p:spPr>
          <a:xfrm>
            <a:off x="1383213" y="2981949"/>
            <a:ext cx="2667000" cy="1560513"/>
          </a:xfrm>
          <a:prstGeom prst="rect">
            <a:avLst/>
          </a:prstGeom>
          <a:noFill/>
          <a:ln w="9525">
            <a:noFill/>
          </a:ln>
        </p:spPr>
      </p:pic>
      <p:pic>
        <p:nvPicPr>
          <p:cNvPr id="21" name="Picture 11" descr="100-0069_IMG"/>
          <p:cNvPicPr>
            <a:picLocks noChangeAspect="1"/>
          </p:cNvPicPr>
          <p:nvPr/>
        </p:nvPicPr>
        <p:blipFill>
          <a:blip r:embed="rId3"/>
          <a:stretch>
            <a:fillRect/>
          </a:stretch>
        </p:blipFill>
        <p:spPr>
          <a:xfrm>
            <a:off x="1383213" y="4658349"/>
            <a:ext cx="2667000" cy="179228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580515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皮带机的其它安全装置</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2218015" y="1367909"/>
            <a:ext cx="3877985" cy="369332"/>
          </a:xfrm>
          <a:prstGeom prst="rect">
            <a:avLst/>
          </a:prstGeom>
        </p:spPr>
        <p:txBody>
          <a:bodyPr wrap="none">
            <a:spAutoFit/>
          </a:bodyPr>
          <a:lstStyle/>
          <a:p>
            <a:r>
              <a:rPr lang="zh-CN" altLang="en-GB" kern="0" dirty="0">
                <a:solidFill>
                  <a:srgbClr val="B4302B"/>
                </a:solidFill>
                <a:cs typeface="+mn-ea"/>
                <a:sym typeface="+mn-lt"/>
              </a:rPr>
              <a:t>皮带机上还必须安装的安全装置包括</a:t>
            </a:r>
            <a:endParaRPr lang="zh-CN" altLang="en-US" dirty="0">
              <a:solidFill>
                <a:srgbClr val="B4302B"/>
              </a:solidFill>
            </a:endParaRPr>
          </a:p>
        </p:txBody>
      </p:sp>
      <p:sp>
        <p:nvSpPr>
          <p:cNvPr id="17" name="work-tools-cross_53063"/>
          <p:cNvSpPr>
            <a:spLocks noChangeAspect="1"/>
          </p:cNvSpPr>
          <p:nvPr/>
        </p:nvSpPr>
        <p:spPr bwMode="auto">
          <a:xfrm>
            <a:off x="1677827" y="1367909"/>
            <a:ext cx="384033" cy="369332"/>
          </a:xfrm>
          <a:custGeom>
            <a:avLst/>
            <a:gdLst>
              <a:gd name="connsiteX0" fmla="*/ 61288 w 609549"/>
              <a:gd name="connsiteY0" fmla="*/ 383285 h 586216"/>
              <a:gd name="connsiteX1" fmla="*/ 71162 w 609549"/>
              <a:gd name="connsiteY1" fmla="*/ 387101 h 586216"/>
              <a:gd name="connsiteX2" fmla="*/ 120018 w 609549"/>
              <a:gd name="connsiteY2" fmla="*/ 435892 h 586216"/>
              <a:gd name="connsiteX3" fmla="*/ 120018 w 609549"/>
              <a:gd name="connsiteY3" fmla="*/ 454200 h 586216"/>
              <a:gd name="connsiteX4" fmla="*/ 56639 w 609549"/>
              <a:gd name="connsiteY4" fmla="*/ 517543 h 586216"/>
              <a:gd name="connsiteX5" fmla="*/ 35592 w 609549"/>
              <a:gd name="connsiteY5" fmla="*/ 513644 h 586216"/>
              <a:gd name="connsiteX6" fmla="*/ 51877 w 609549"/>
              <a:gd name="connsiteY6" fmla="*/ 388099 h 586216"/>
              <a:gd name="connsiteX7" fmla="*/ 61288 w 609549"/>
              <a:gd name="connsiteY7" fmla="*/ 383285 h 586216"/>
              <a:gd name="connsiteX8" fmla="*/ 235245 w 609549"/>
              <a:gd name="connsiteY8" fmla="*/ 302810 h 586216"/>
              <a:gd name="connsiteX9" fmla="*/ 306042 w 609549"/>
              <a:gd name="connsiteY9" fmla="*/ 373466 h 586216"/>
              <a:gd name="connsiteX10" fmla="*/ 258717 w 609549"/>
              <a:gd name="connsiteY10" fmla="*/ 420680 h 586216"/>
              <a:gd name="connsiteX11" fmla="*/ 230246 w 609549"/>
              <a:gd name="connsiteY11" fmla="*/ 550152 h 586216"/>
              <a:gd name="connsiteX12" fmla="*/ 92223 w 609549"/>
              <a:gd name="connsiteY12" fmla="*/ 575305 h 586216"/>
              <a:gd name="connsiteX13" fmla="*/ 88748 w 609549"/>
              <a:gd name="connsiteY13" fmla="*/ 556143 h 586216"/>
              <a:gd name="connsiteX14" fmla="*/ 165115 w 609549"/>
              <a:gd name="connsiteY14" fmla="*/ 479877 h 586216"/>
              <a:gd name="connsiteX15" fmla="*/ 165115 w 609549"/>
              <a:gd name="connsiteY15" fmla="*/ 446308 h 586216"/>
              <a:gd name="connsiteX16" fmla="*/ 88700 w 609549"/>
              <a:gd name="connsiteY16" fmla="*/ 369995 h 586216"/>
              <a:gd name="connsiteX17" fmla="*/ 92128 w 609549"/>
              <a:gd name="connsiteY17" fmla="*/ 350976 h 586216"/>
              <a:gd name="connsiteX18" fmla="*/ 189111 w 609549"/>
              <a:gd name="connsiteY18" fmla="*/ 348884 h 586216"/>
              <a:gd name="connsiteX19" fmla="*/ 257958 w 609549"/>
              <a:gd name="connsiteY19" fmla="*/ 161679 h 586216"/>
              <a:gd name="connsiteX20" fmla="*/ 317251 w 609549"/>
              <a:gd name="connsiteY20" fmla="*/ 220879 h 586216"/>
              <a:gd name="connsiteX21" fmla="*/ 388070 w 609549"/>
              <a:gd name="connsiteY21" fmla="*/ 291586 h 586216"/>
              <a:gd name="connsiteX22" fmla="*/ 604906 w 609549"/>
              <a:gd name="connsiteY22" fmla="*/ 508130 h 586216"/>
              <a:gd name="connsiteX23" fmla="*/ 604906 w 609549"/>
              <a:gd name="connsiteY23" fmla="*/ 530526 h 586216"/>
              <a:gd name="connsiteX24" fmla="*/ 556567 w 609549"/>
              <a:gd name="connsiteY24" fmla="*/ 578789 h 586216"/>
              <a:gd name="connsiteX25" fmla="*/ 545327 w 609549"/>
              <a:gd name="connsiteY25" fmla="*/ 583449 h 586216"/>
              <a:gd name="connsiteX26" fmla="*/ 534135 w 609549"/>
              <a:gd name="connsiteY26" fmla="*/ 578789 h 586216"/>
              <a:gd name="connsiteX27" fmla="*/ 317251 w 609549"/>
              <a:gd name="connsiteY27" fmla="*/ 362293 h 586216"/>
              <a:gd name="connsiteX28" fmla="*/ 246481 w 609549"/>
              <a:gd name="connsiteY28" fmla="*/ 291586 h 586216"/>
              <a:gd name="connsiteX29" fmla="*/ 187140 w 609549"/>
              <a:gd name="connsiteY29" fmla="*/ 232339 h 586216"/>
              <a:gd name="connsiteX30" fmla="*/ 58606 w 609549"/>
              <a:gd name="connsiteY30" fmla="*/ 160814 h 586216"/>
              <a:gd name="connsiteX31" fmla="*/ 126401 w 609549"/>
              <a:gd name="connsiteY31" fmla="*/ 228498 h 586216"/>
              <a:gd name="connsiteX32" fmla="*/ 111975 w 609549"/>
              <a:gd name="connsiteY32" fmla="*/ 242899 h 586216"/>
              <a:gd name="connsiteX33" fmla="*/ 119307 w 609549"/>
              <a:gd name="connsiteY33" fmla="*/ 250219 h 586216"/>
              <a:gd name="connsiteX34" fmla="*/ 119307 w 609549"/>
              <a:gd name="connsiteY34" fmla="*/ 277692 h 586216"/>
              <a:gd name="connsiteX35" fmla="*/ 115641 w 609549"/>
              <a:gd name="connsiteY35" fmla="*/ 281352 h 586216"/>
              <a:gd name="connsiteX36" fmla="*/ 88123 w 609549"/>
              <a:gd name="connsiteY36" fmla="*/ 281352 h 586216"/>
              <a:gd name="connsiteX37" fmla="*/ 5712 w 609549"/>
              <a:gd name="connsiteY37" fmla="*/ 199029 h 586216"/>
              <a:gd name="connsiteX38" fmla="*/ 5712 w 609549"/>
              <a:gd name="connsiteY38" fmla="*/ 171604 h 586216"/>
              <a:gd name="connsiteX39" fmla="*/ 9378 w 609549"/>
              <a:gd name="connsiteY39" fmla="*/ 167944 h 586216"/>
              <a:gd name="connsiteX40" fmla="*/ 36849 w 609549"/>
              <a:gd name="connsiteY40" fmla="*/ 167944 h 586216"/>
              <a:gd name="connsiteX41" fmla="*/ 44180 w 609549"/>
              <a:gd name="connsiteY41" fmla="*/ 175264 h 586216"/>
              <a:gd name="connsiteX42" fmla="*/ 585775 w 609549"/>
              <a:gd name="connsiteY42" fmla="*/ 66370 h 586216"/>
              <a:gd name="connsiteX43" fmla="*/ 595263 w 609549"/>
              <a:gd name="connsiteY43" fmla="*/ 73839 h 586216"/>
              <a:gd name="connsiteX44" fmla="*/ 578978 w 609549"/>
              <a:gd name="connsiteY44" fmla="*/ 199341 h 586216"/>
              <a:gd name="connsiteX45" fmla="*/ 559693 w 609549"/>
              <a:gd name="connsiteY45" fmla="*/ 200387 h 586216"/>
              <a:gd name="connsiteX46" fmla="*/ 510789 w 609549"/>
              <a:gd name="connsiteY46" fmla="*/ 151612 h 586216"/>
              <a:gd name="connsiteX47" fmla="*/ 510789 w 609549"/>
              <a:gd name="connsiteY47" fmla="*/ 133262 h 586216"/>
              <a:gd name="connsiteX48" fmla="*/ 574216 w 609549"/>
              <a:gd name="connsiteY48" fmla="*/ 69988 h 586216"/>
              <a:gd name="connsiteX49" fmla="*/ 585775 w 609549"/>
              <a:gd name="connsiteY49" fmla="*/ 66370 h 586216"/>
              <a:gd name="connsiteX50" fmla="*/ 158702 w 609549"/>
              <a:gd name="connsiteY50" fmla="*/ 26758 h 586216"/>
              <a:gd name="connsiteX51" fmla="*/ 172463 w 609549"/>
              <a:gd name="connsiteY51" fmla="*/ 32464 h 586216"/>
              <a:gd name="connsiteX52" fmla="*/ 179701 w 609549"/>
              <a:gd name="connsiteY52" fmla="*/ 39691 h 586216"/>
              <a:gd name="connsiteX53" fmla="*/ 246935 w 609549"/>
              <a:gd name="connsiteY53" fmla="*/ 106831 h 586216"/>
              <a:gd name="connsiteX54" fmla="*/ 254886 w 609549"/>
              <a:gd name="connsiteY54" fmla="*/ 114819 h 586216"/>
              <a:gd name="connsiteX55" fmla="*/ 257600 w 609549"/>
              <a:gd name="connsiteY55" fmla="*/ 138879 h 586216"/>
              <a:gd name="connsiteX56" fmla="*/ 254886 w 609549"/>
              <a:gd name="connsiteY56" fmla="*/ 142255 h 586216"/>
              <a:gd name="connsiteX57" fmla="*/ 252315 w 609549"/>
              <a:gd name="connsiteY57" fmla="*/ 144823 h 586216"/>
              <a:gd name="connsiteX58" fmla="*/ 246696 w 609549"/>
              <a:gd name="connsiteY58" fmla="*/ 150434 h 586216"/>
              <a:gd name="connsiteX59" fmla="*/ 175892 w 609549"/>
              <a:gd name="connsiteY59" fmla="*/ 221140 h 586216"/>
              <a:gd name="connsiteX60" fmla="*/ 172463 w 609549"/>
              <a:gd name="connsiteY60" fmla="*/ 224611 h 586216"/>
              <a:gd name="connsiteX61" fmla="*/ 170130 w 609549"/>
              <a:gd name="connsiteY61" fmla="*/ 226560 h 586216"/>
              <a:gd name="connsiteX62" fmla="*/ 162274 w 609549"/>
              <a:gd name="connsiteY62" fmla="*/ 229936 h 586216"/>
              <a:gd name="connsiteX63" fmla="*/ 158702 w 609549"/>
              <a:gd name="connsiteY63" fmla="*/ 230269 h 586216"/>
              <a:gd name="connsiteX64" fmla="*/ 144942 w 609549"/>
              <a:gd name="connsiteY64" fmla="*/ 224611 h 586216"/>
              <a:gd name="connsiteX65" fmla="*/ 137609 w 609549"/>
              <a:gd name="connsiteY65" fmla="*/ 217288 h 586216"/>
              <a:gd name="connsiteX66" fmla="*/ 69804 w 609549"/>
              <a:gd name="connsiteY66" fmla="*/ 149578 h 586216"/>
              <a:gd name="connsiteX67" fmla="*/ 62519 w 609549"/>
              <a:gd name="connsiteY67" fmla="*/ 142255 h 586216"/>
              <a:gd name="connsiteX68" fmla="*/ 62519 w 609549"/>
              <a:gd name="connsiteY68" fmla="*/ 114819 h 586216"/>
              <a:gd name="connsiteX69" fmla="*/ 144942 w 609549"/>
              <a:gd name="connsiteY69" fmla="*/ 32464 h 586216"/>
              <a:gd name="connsiteX70" fmla="*/ 158702 w 609549"/>
              <a:gd name="connsiteY70" fmla="*/ 26758 h 586216"/>
              <a:gd name="connsiteX71" fmla="*/ 254809 w 609549"/>
              <a:gd name="connsiteY71" fmla="*/ 6542 h 586216"/>
              <a:gd name="connsiteX72" fmla="*/ 321015 w 609549"/>
              <a:gd name="connsiteY72" fmla="*/ 29913 h 586216"/>
              <a:gd name="connsiteX73" fmla="*/ 260017 w 609549"/>
              <a:gd name="connsiteY73" fmla="*/ 97465 h 586216"/>
              <a:gd name="connsiteX74" fmla="*/ 193067 w 609549"/>
              <a:gd name="connsiteY74" fmla="*/ 30626 h 586216"/>
              <a:gd name="connsiteX75" fmla="*/ 254809 w 609549"/>
              <a:gd name="connsiteY75" fmla="*/ 6542 h 586216"/>
              <a:gd name="connsiteX76" fmla="*/ 503105 w 609549"/>
              <a:gd name="connsiteY76" fmla="*/ 953 h 586216"/>
              <a:gd name="connsiteX77" fmla="*/ 538560 w 609549"/>
              <a:gd name="connsiteY77" fmla="*/ 10911 h 586216"/>
              <a:gd name="connsiteX78" fmla="*/ 542083 w 609549"/>
              <a:gd name="connsiteY78" fmla="*/ 30073 h 586216"/>
              <a:gd name="connsiteX79" fmla="*/ 465709 w 609549"/>
              <a:gd name="connsiteY79" fmla="*/ 106341 h 586216"/>
              <a:gd name="connsiteX80" fmla="*/ 465709 w 609549"/>
              <a:gd name="connsiteY80" fmla="*/ 139911 h 586216"/>
              <a:gd name="connsiteX81" fmla="*/ 542131 w 609549"/>
              <a:gd name="connsiteY81" fmla="*/ 216227 h 586216"/>
              <a:gd name="connsiteX82" fmla="*/ 538655 w 609549"/>
              <a:gd name="connsiteY82" fmla="*/ 235246 h 586216"/>
              <a:gd name="connsiteX83" fmla="*/ 442187 w 609549"/>
              <a:gd name="connsiteY83" fmla="*/ 237528 h 586216"/>
              <a:gd name="connsiteX84" fmla="*/ 399238 w 609549"/>
              <a:gd name="connsiteY84" fmla="*/ 280370 h 586216"/>
              <a:gd name="connsiteX85" fmla="*/ 328482 w 609549"/>
              <a:gd name="connsiteY85" fmla="*/ 209712 h 586216"/>
              <a:gd name="connsiteX86" fmla="*/ 372240 w 609549"/>
              <a:gd name="connsiteY86" fmla="*/ 166015 h 586216"/>
              <a:gd name="connsiteX87" fmla="*/ 400571 w 609549"/>
              <a:gd name="connsiteY87" fmla="*/ 36064 h 586216"/>
              <a:gd name="connsiteX88" fmla="*/ 503105 w 609549"/>
              <a:gd name="connsiteY88" fmla="*/ 953 h 58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09549" h="586216">
                <a:moveTo>
                  <a:pt x="61288" y="383285"/>
                </a:moveTo>
                <a:cubicBezTo>
                  <a:pt x="64829" y="383106"/>
                  <a:pt x="68448" y="384367"/>
                  <a:pt x="71162" y="387101"/>
                </a:cubicBezTo>
                <a:lnTo>
                  <a:pt x="120018" y="435892"/>
                </a:lnTo>
                <a:cubicBezTo>
                  <a:pt x="125113" y="440933"/>
                  <a:pt x="125113" y="449160"/>
                  <a:pt x="120018" y="454200"/>
                </a:cubicBezTo>
                <a:lnTo>
                  <a:pt x="56639" y="517543"/>
                </a:lnTo>
                <a:cubicBezTo>
                  <a:pt x="50211" y="523963"/>
                  <a:pt x="39211" y="522013"/>
                  <a:pt x="35592" y="513644"/>
                </a:cubicBezTo>
                <a:cubicBezTo>
                  <a:pt x="17783" y="472794"/>
                  <a:pt x="23211" y="424288"/>
                  <a:pt x="51877" y="388099"/>
                </a:cubicBezTo>
                <a:cubicBezTo>
                  <a:pt x="54282" y="385079"/>
                  <a:pt x="57746" y="383463"/>
                  <a:pt x="61288" y="383285"/>
                </a:cubicBezTo>
                <a:close/>
                <a:moveTo>
                  <a:pt x="235245" y="302810"/>
                </a:moveTo>
                <a:lnTo>
                  <a:pt x="306042" y="373466"/>
                </a:lnTo>
                <a:lnTo>
                  <a:pt x="258717" y="420680"/>
                </a:lnTo>
                <a:cubicBezTo>
                  <a:pt x="274667" y="464329"/>
                  <a:pt x="265192" y="515300"/>
                  <a:pt x="230246" y="550152"/>
                </a:cubicBezTo>
                <a:cubicBezTo>
                  <a:pt x="192919" y="587430"/>
                  <a:pt x="137644" y="595798"/>
                  <a:pt x="92223" y="575305"/>
                </a:cubicBezTo>
                <a:cubicBezTo>
                  <a:pt x="84701" y="571882"/>
                  <a:pt x="82892" y="561992"/>
                  <a:pt x="88748" y="556143"/>
                </a:cubicBezTo>
                <a:lnTo>
                  <a:pt x="165115" y="479877"/>
                </a:lnTo>
                <a:cubicBezTo>
                  <a:pt x="174399" y="470605"/>
                  <a:pt x="174399" y="455580"/>
                  <a:pt x="165115" y="446308"/>
                </a:cubicBezTo>
                <a:lnTo>
                  <a:pt x="88700" y="369995"/>
                </a:lnTo>
                <a:cubicBezTo>
                  <a:pt x="82844" y="364194"/>
                  <a:pt x="84653" y="354399"/>
                  <a:pt x="92128" y="350976"/>
                </a:cubicBezTo>
                <a:cubicBezTo>
                  <a:pt x="122789" y="337092"/>
                  <a:pt x="157973" y="336379"/>
                  <a:pt x="189111" y="348884"/>
                </a:cubicBezTo>
                <a:close/>
                <a:moveTo>
                  <a:pt x="257958" y="161679"/>
                </a:moveTo>
                <a:lnTo>
                  <a:pt x="317251" y="220879"/>
                </a:lnTo>
                <a:lnTo>
                  <a:pt x="388070" y="291586"/>
                </a:lnTo>
                <a:lnTo>
                  <a:pt x="604906" y="508130"/>
                </a:lnTo>
                <a:cubicBezTo>
                  <a:pt x="611097" y="514311"/>
                  <a:pt x="611097" y="524344"/>
                  <a:pt x="604906" y="530526"/>
                </a:cubicBezTo>
                <a:lnTo>
                  <a:pt x="556567" y="578789"/>
                </a:lnTo>
                <a:cubicBezTo>
                  <a:pt x="553471" y="581880"/>
                  <a:pt x="549423" y="583449"/>
                  <a:pt x="545327" y="583449"/>
                </a:cubicBezTo>
                <a:cubicBezTo>
                  <a:pt x="541279" y="583449"/>
                  <a:pt x="537231" y="581880"/>
                  <a:pt x="534135" y="578789"/>
                </a:cubicBezTo>
                <a:lnTo>
                  <a:pt x="317251" y="362293"/>
                </a:lnTo>
                <a:lnTo>
                  <a:pt x="246481" y="291586"/>
                </a:lnTo>
                <a:lnTo>
                  <a:pt x="187140" y="232339"/>
                </a:lnTo>
                <a:close/>
                <a:moveTo>
                  <a:pt x="58606" y="160814"/>
                </a:moveTo>
                <a:lnTo>
                  <a:pt x="126401" y="228498"/>
                </a:lnTo>
                <a:lnTo>
                  <a:pt x="111975" y="242899"/>
                </a:lnTo>
                <a:lnTo>
                  <a:pt x="119307" y="250219"/>
                </a:lnTo>
                <a:cubicBezTo>
                  <a:pt x="126877" y="257824"/>
                  <a:pt x="126877" y="270087"/>
                  <a:pt x="119307" y="277692"/>
                </a:cubicBezTo>
                <a:lnTo>
                  <a:pt x="115641" y="281352"/>
                </a:lnTo>
                <a:cubicBezTo>
                  <a:pt x="108024" y="288909"/>
                  <a:pt x="95741" y="288909"/>
                  <a:pt x="88123" y="281352"/>
                </a:cubicBezTo>
                <a:lnTo>
                  <a:pt x="5712" y="199029"/>
                </a:lnTo>
                <a:cubicBezTo>
                  <a:pt x="-1905" y="191424"/>
                  <a:pt x="-1905" y="179161"/>
                  <a:pt x="5712" y="171604"/>
                </a:cubicBezTo>
                <a:lnTo>
                  <a:pt x="9378" y="167944"/>
                </a:lnTo>
                <a:cubicBezTo>
                  <a:pt x="16948" y="160339"/>
                  <a:pt x="29231" y="160339"/>
                  <a:pt x="36849" y="167944"/>
                </a:cubicBezTo>
                <a:lnTo>
                  <a:pt x="44180" y="175264"/>
                </a:lnTo>
                <a:close/>
                <a:moveTo>
                  <a:pt x="585775" y="66370"/>
                </a:moveTo>
                <a:cubicBezTo>
                  <a:pt x="589775" y="67101"/>
                  <a:pt x="593430" y="69680"/>
                  <a:pt x="595263" y="73839"/>
                </a:cubicBezTo>
                <a:cubicBezTo>
                  <a:pt x="613072" y="114675"/>
                  <a:pt x="607644" y="163212"/>
                  <a:pt x="578978" y="199341"/>
                </a:cubicBezTo>
                <a:cubicBezTo>
                  <a:pt x="574168" y="205379"/>
                  <a:pt x="565121" y="205854"/>
                  <a:pt x="559693" y="200387"/>
                </a:cubicBezTo>
                <a:lnTo>
                  <a:pt x="510789" y="151612"/>
                </a:lnTo>
                <a:cubicBezTo>
                  <a:pt x="505742" y="146526"/>
                  <a:pt x="505742" y="138349"/>
                  <a:pt x="510789" y="133262"/>
                </a:cubicBezTo>
                <a:lnTo>
                  <a:pt x="574216" y="69988"/>
                </a:lnTo>
                <a:cubicBezTo>
                  <a:pt x="577430" y="66756"/>
                  <a:pt x="581775" y="65639"/>
                  <a:pt x="585775" y="66370"/>
                </a:cubicBezTo>
                <a:close/>
                <a:moveTo>
                  <a:pt x="158702" y="26758"/>
                </a:moveTo>
                <a:cubicBezTo>
                  <a:pt x="163655" y="26758"/>
                  <a:pt x="168654" y="28660"/>
                  <a:pt x="172463" y="32464"/>
                </a:cubicBezTo>
                <a:lnTo>
                  <a:pt x="179701" y="39691"/>
                </a:lnTo>
                <a:lnTo>
                  <a:pt x="246935" y="106831"/>
                </a:lnTo>
                <a:lnTo>
                  <a:pt x="254886" y="114819"/>
                </a:lnTo>
                <a:cubicBezTo>
                  <a:pt x="261457" y="121334"/>
                  <a:pt x="262362" y="131414"/>
                  <a:pt x="257600" y="138879"/>
                </a:cubicBezTo>
                <a:cubicBezTo>
                  <a:pt x="256839" y="140068"/>
                  <a:pt x="255934" y="141209"/>
                  <a:pt x="254886" y="142255"/>
                </a:cubicBezTo>
                <a:lnTo>
                  <a:pt x="252315" y="144823"/>
                </a:lnTo>
                <a:lnTo>
                  <a:pt x="246696" y="150434"/>
                </a:lnTo>
                <a:lnTo>
                  <a:pt x="175892" y="221140"/>
                </a:lnTo>
                <a:lnTo>
                  <a:pt x="172463" y="224611"/>
                </a:lnTo>
                <a:cubicBezTo>
                  <a:pt x="171702" y="225324"/>
                  <a:pt x="170940" y="225990"/>
                  <a:pt x="170130" y="226560"/>
                </a:cubicBezTo>
                <a:cubicBezTo>
                  <a:pt x="167749" y="228319"/>
                  <a:pt x="165083" y="229413"/>
                  <a:pt x="162274" y="229936"/>
                </a:cubicBezTo>
                <a:cubicBezTo>
                  <a:pt x="161083" y="230174"/>
                  <a:pt x="159893" y="230269"/>
                  <a:pt x="158702" y="230269"/>
                </a:cubicBezTo>
                <a:cubicBezTo>
                  <a:pt x="153703" y="230269"/>
                  <a:pt x="148751" y="228367"/>
                  <a:pt x="144942" y="224611"/>
                </a:cubicBezTo>
                <a:lnTo>
                  <a:pt x="137609" y="217288"/>
                </a:lnTo>
                <a:lnTo>
                  <a:pt x="69804" y="149578"/>
                </a:lnTo>
                <a:lnTo>
                  <a:pt x="62519" y="142255"/>
                </a:lnTo>
                <a:cubicBezTo>
                  <a:pt x="54900" y="134647"/>
                  <a:pt x="54900" y="122380"/>
                  <a:pt x="62519" y="114819"/>
                </a:cubicBezTo>
                <a:lnTo>
                  <a:pt x="144942" y="32464"/>
                </a:lnTo>
                <a:cubicBezTo>
                  <a:pt x="148751" y="28660"/>
                  <a:pt x="153750" y="26758"/>
                  <a:pt x="158702" y="26758"/>
                </a:cubicBezTo>
                <a:close/>
                <a:moveTo>
                  <a:pt x="254809" y="6542"/>
                </a:moveTo>
                <a:cubicBezTo>
                  <a:pt x="277279" y="4029"/>
                  <a:pt x="300492" y="9424"/>
                  <a:pt x="321015" y="29913"/>
                </a:cubicBezTo>
                <a:cubicBezTo>
                  <a:pt x="380347" y="89193"/>
                  <a:pt x="337205" y="46124"/>
                  <a:pt x="260017" y="97465"/>
                </a:cubicBezTo>
                <a:lnTo>
                  <a:pt x="193067" y="30626"/>
                </a:lnTo>
                <a:cubicBezTo>
                  <a:pt x="210614" y="19479"/>
                  <a:pt x="232340" y="9056"/>
                  <a:pt x="254809" y="6542"/>
                </a:cubicBezTo>
                <a:close/>
                <a:moveTo>
                  <a:pt x="503105" y="953"/>
                </a:moveTo>
                <a:cubicBezTo>
                  <a:pt x="515252" y="2468"/>
                  <a:pt x="527216" y="5788"/>
                  <a:pt x="538560" y="10911"/>
                </a:cubicBezTo>
                <a:cubicBezTo>
                  <a:pt x="546131" y="14334"/>
                  <a:pt x="547940" y="24224"/>
                  <a:pt x="542083" y="30073"/>
                </a:cubicBezTo>
                <a:lnTo>
                  <a:pt x="465709" y="106341"/>
                </a:lnTo>
                <a:cubicBezTo>
                  <a:pt x="456424" y="115613"/>
                  <a:pt x="456424" y="130639"/>
                  <a:pt x="465709" y="139911"/>
                </a:cubicBezTo>
                <a:lnTo>
                  <a:pt x="542131" y="216227"/>
                </a:lnTo>
                <a:cubicBezTo>
                  <a:pt x="547940" y="222028"/>
                  <a:pt x="546178" y="231823"/>
                  <a:pt x="538655" y="235246"/>
                </a:cubicBezTo>
                <a:cubicBezTo>
                  <a:pt x="508181" y="249035"/>
                  <a:pt x="473184" y="249844"/>
                  <a:pt x="442187" y="237528"/>
                </a:cubicBezTo>
                <a:lnTo>
                  <a:pt x="399238" y="280370"/>
                </a:lnTo>
                <a:lnTo>
                  <a:pt x="328482" y="209712"/>
                </a:lnTo>
                <a:lnTo>
                  <a:pt x="372240" y="166015"/>
                </a:lnTo>
                <a:cubicBezTo>
                  <a:pt x="356051" y="122270"/>
                  <a:pt x="365527" y="71060"/>
                  <a:pt x="400571" y="36064"/>
                </a:cubicBezTo>
                <a:cubicBezTo>
                  <a:pt x="428569" y="8106"/>
                  <a:pt x="466664" y="-3592"/>
                  <a:pt x="503105" y="953"/>
                </a:cubicBezTo>
                <a:close/>
              </a:path>
            </a:pathLst>
          </a:custGeom>
          <a:solidFill>
            <a:srgbClr val="B4302B"/>
          </a:solidFill>
          <a:ln>
            <a:noFill/>
          </a:ln>
        </p:spPr>
      </p:sp>
      <p:sp>
        <p:nvSpPr>
          <p:cNvPr id="4" name="矩形 3"/>
          <p:cNvSpPr/>
          <p:nvPr/>
        </p:nvSpPr>
        <p:spPr>
          <a:xfrm>
            <a:off x="2218015" y="2147549"/>
            <a:ext cx="8307105" cy="830997"/>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GB" sz="1600" kern="0" dirty="0">
                <a:cs typeface="+mn-ea"/>
                <a:sym typeface="+mn-lt"/>
              </a:rPr>
              <a:t>如果从皮带机控制开关的位置不能清楚地看到整条皮带机的状况，则应设置音频启动报警系统（必要时可安装可视报警系统）</a:t>
            </a:r>
            <a:endParaRPr lang="zh-CN" altLang="en-GB" sz="1600" kern="0" dirty="0">
              <a:cs typeface="+mn-ea"/>
              <a:sym typeface="+mn-lt"/>
            </a:endParaRPr>
          </a:p>
        </p:txBody>
      </p:sp>
      <p:cxnSp>
        <p:nvCxnSpPr>
          <p:cNvPr id="6" name="直接连接符 5"/>
          <p:cNvCxnSpPr/>
          <p:nvPr/>
        </p:nvCxnSpPr>
        <p:spPr>
          <a:xfrm>
            <a:off x="1948981" y="2095500"/>
            <a:ext cx="0" cy="44672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825156" y="2278687"/>
            <a:ext cx="247650" cy="247650"/>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196631" y="3080369"/>
            <a:ext cx="8307105" cy="417743"/>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US" sz="1600" kern="0" dirty="0">
                <a:cs typeface="+mn-ea"/>
                <a:sym typeface="+mn-lt"/>
              </a:rPr>
              <a:t> 紧急拉绳开关应设置在显眼且便于使用的位置；</a:t>
            </a:r>
            <a:endParaRPr lang="zh-CN" altLang="en-GB" sz="1600" kern="0" dirty="0">
              <a:cs typeface="+mn-ea"/>
              <a:sym typeface="+mn-lt"/>
            </a:endParaRPr>
          </a:p>
        </p:txBody>
      </p:sp>
      <p:sp>
        <p:nvSpPr>
          <p:cNvPr id="40" name="椭圆 39"/>
          <p:cNvSpPr/>
          <p:nvPr/>
        </p:nvSpPr>
        <p:spPr>
          <a:xfrm>
            <a:off x="1825156" y="3201243"/>
            <a:ext cx="247650" cy="24765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18015" y="4054974"/>
            <a:ext cx="8307105" cy="417743"/>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US" sz="1600" kern="0" dirty="0">
                <a:cs typeface="+mn-ea"/>
                <a:sym typeface="+mn-lt"/>
              </a:rPr>
              <a:t>设置头顶和侧壁防护，防止物料坠落对作业人员造成伤害；</a:t>
            </a:r>
            <a:endParaRPr lang="zh-CN" altLang="en-GB" sz="1600" kern="0" dirty="0">
              <a:cs typeface="+mn-ea"/>
              <a:sym typeface="+mn-lt"/>
            </a:endParaRPr>
          </a:p>
        </p:txBody>
      </p:sp>
      <p:sp>
        <p:nvSpPr>
          <p:cNvPr id="42" name="椭圆 41"/>
          <p:cNvSpPr/>
          <p:nvPr/>
        </p:nvSpPr>
        <p:spPr>
          <a:xfrm>
            <a:off x="1825156" y="4186112"/>
            <a:ext cx="247650" cy="247650"/>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2218015" y="5029964"/>
            <a:ext cx="8307105" cy="417743"/>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US" sz="1600" kern="0" dirty="0">
                <a:cs typeface="+mn-ea"/>
                <a:sym typeface="+mn-lt"/>
              </a:rPr>
              <a:t>设计合理且装有护栏、踢脚板的扶梯、人行道、平台；</a:t>
            </a:r>
            <a:endParaRPr lang="zh-CN" altLang="en-GB" sz="1600" kern="0" dirty="0">
              <a:cs typeface="+mn-ea"/>
              <a:sym typeface="+mn-lt"/>
            </a:endParaRPr>
          </a:p>
        </p:txBody>
      </p:sp>
      <p:sp>
        <p:nvSpPr>
          <p:cNvPr id="44" name="椭圆 43"/>
          <p:cNvSpPr/>
          <p:nvPr/>
        </p:nvSpPr>
        <p:spPr>
          <a:xfrm>
            <a:off x="1825156" y="5161102"/>
            <a:ext cx="247650" cy="247650"/>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218015" y="5873572"/>
            <a:ext cx="8307105" cy="417743"/>
          </a:xfrm>
          <a:prstGeom prst="rect">
            <a:avLst/>
          </a:prstGeom>
        </p:spPr>
        <p:txBody>
          <a:bodyPr wrap="square">
            <a:spAutoFit/>
          </a:bodyPr>
          <a:lstStyle/>
          <a:p>
            <a:pPr lvl="0" fontAlgn="base">
              <a:lnSpc>
                <a:spcPct val="150000"/>
              </a:lnSpc>
              <a:spcBef>
                <a:spcPct val="20000"/>
              </a:spcBef>
              <a:spcAft>
                <a:spcPct val="0"/>
              </a:spcAft>
              <a:buClr>
                <a:schemeClr val="hlink"/>
              </a:buClr>
              <a:buSzPct val="120000"/>
              <a:defRPr/>
            </a:pPr>
            <a:r>
              <a:rPr lang="zh-CN" altLang="en-US" sz="1600" kern="0" dirty="0">
                <a:cs typeface="+mn-ea"/>
                <a:sym typeface="+mn-lt"/>
              </a:rPr>
              <a:t>在必要的位置设置照明装置和安全标识。</a:t>
            </a:r>
            <a:endParaRPr lang="zh-CN" altLang="en-GB" sz="1600" kern="0" dirty="0">
              <a:cs typeface="+mn-ea"/>
              <a:sym typeface="+mn-lt"/>
            </a:endParaRPr>
          </a:p>
        </p:txBody>
      </p:sp>
      <p:sp>
        <p:nvSpPr>
          <p:cNvPr id="49" name="椭圆 48"/>
          <p:cNvSpPr/>
          <p:nvPr/>
        </p:nvSpPr>
        <p:spPr>
          <a:xfrm>
            <a:off x="1825156" y="6004710"/>
            <a:ext cx="247650" cy="247650"/>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mond 29"/>
          <p:cNvSpPr/>
          <p:nvPr/>
        </p:nvSpPr>
        <p:spPr>
          <a:xfrm>
            <a:off x="5003735" y="4204119"/>
            <a:ext cx="840217" cy="840217"/>
          </a:xfrm>
          <a:prstGeom prst="diamond">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03</a:t>
            </a:r>
            <a:endParaRPr lang="en-US" altLang="zh-CN" sz="2800" dirty="0">
              <a:solidFill>
                <a:schemeClr val="bg1"/>
              </a:solidFill>
              <a:cs typeface="+mn-ea"/>
              <a:sym typeface="+mn-lt"/>
            </a:endParaRPr>
          </a:p>
        </p:txBody>
      </p:sp>
      <p:sp>
        <p:nvSpPr>
          <p:cNvPr id="21" name="TextBox 39"/>
          <p:cNvSpPr txBox="1"/>
          <p:nvPr/>
        </p:nvSpPr>
        <p:spPr>
          <a:xfrm>
            <a:off x="5551856" y="4499898"/>
            <a:ext cx="3962573" cy="242864"/>
          </a:xfrm>
          <a:prstGeom prst="rect">
            <a:avLst/>
          </a:prstGeom>
          <a:noFill/>
        </p:spPr>
        <p:txBody>
          <a:bodyPr wrap="none" lIns="480000" tIns="0" rIns="0" bIns="0" anchor="b" anchorCtr="0">
            <a:noAutofit/>
          </a:bodyPr>
          <a:lstStyle/>
          <a:p>
            <a:r>
              <a:rPr lang="zh-CN" altLang="en-US" sz="2000" b="1" dirty="0">
                <a:solidFill>
                  <a:srgbClr val="3B3838"/>
                </a:solidFill>
                <a:cs typeface="+mn-ea"/>
                <a:sym typeface="+mn-lt"/>
              </a:rPr>
              <a:t>如何开展设备本质安全管理</a:t>
            </a:r>
            <a:endParaRPr lang="zh-CN" altLang="en-US" sz="2000" b="1" dirty="0">
              <a:solidFill>
                <a:srgbClr val="3B3838"/>
              </a:solidFill>
              <a:cs typeface="+mn-ea"/>
              <a:sym typeface="+mn-lt"/>
            </a:endParaRPr>
          </a:p>
        </p:txBody>
      </p:sp>
      <p:sp>
        <p:nvSpPr>
          <p:cNvPr id="13" name="Diamond 31"/>
          <p:cNvSpPr/>
          <p:nvPr/>
        </p:nvSpPr>
        <p:spPr>
          <a:xfrm>
            <a:off x="5003735" y="3077938"/>
            <a:ext cx="840217" cy="840217"/>
          </a:xfrm>
          <a:prstGeom prst="diamond">
            <a:avLst/>
          </a:prstGeom>
          <a:solidFill>
            <a:srgbClr val="B430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02</a:t>
            </a:r>
            <a:endParaRPr lang="en-US" altLang="zh-CN" sz="2800" dirty="0">
              <a:solidFill>
                <a:schemeClr val="bg1"/>
              </a:solidFill>
              <a:cs typeface="+mn-ea"/>
              <a:sym typeface="+mn-lt"/>
            </a:endParaRPr>
          </a:p>
        </p:txBody>
      </p:sp>
      <p:sp>
        <p:nvSpPr>
          <p:cNvPr id="19" name="TextBox 37"/>
          <p:cNvSpPr txBox="1"/>
          <p:nvPr/>
        </p:nvSpPr>
        <p:spPr>
          <a:xfrm>
            <a:off x="5551856" y="3429000"/>
            <a:ext cx="3962573" cy="242864"/>
          </a:xfrm>
          <a:prstGeom prst="rect">
            <a:avLst/>
          </a:prstGeom>
          <a:noFill/>
        </p:spPr>
        <p:txBody>
          <a:bodyPr wrap="none" lIns="480000" tIns="0" rIns="0" bIns="0" anchor="b" anchorCtr="0">
            <a:noAutofit/>
          </a:bodyPr>
          <a:lstStyle/>
          <a:p>
            <a:r>
              <a:rPr lang="zh-CN" altLang="en-US" sz="2000" b="1" dirty="0">
                <a:solidFill>
                  <a:srgbClr val="B4302B"/>
                </a:solidFill>
                <a:cs typeface="+mn-ea"/>
                <a:sym typeface="+mn-lt"/>
              </a:rPr>
              <a:t>设备本质安全风险管理</a:t>
            </a:r>
            <a:endParaRPr lang="zh-CN" altLang="en-US" sz="2000" b="1" dirty="0">
              <a:solidFill>
                <a:srgbClr val="B4302B"/>
              </a:solidFill>
              <a:cs typeface="+mn-ea"/>
              <a:sym typeface="+mn-lt"/>
            </a:endParaRPr>
          </a:p>
        </p:txBody>
      </p:sp>
      <p:sp>
        <p:nvSpPr>
          <p:cNvPr id="15" name="Diamond 33"/>
          <p:cNvSpPr/>
          <p:nvPr/>
        </p:nvSpPr>
        <p:spPr>
          <a:xfrm>
            <a:off x="5039883" y="2034307"/>
            <a:ext cx="757667" cy="75766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01</a:t>
            </a:r>
            <a:endParaRPr lang="en-US" altLang="zh-CN" sz="2800" dirty="0">
              <a:solidFill>
                <a:schemeClr val="bg1"/>
              </a:solidFill>
              <a:cs typeface="+mn-ea"/>
              <a:sym typeface="+mn-lt"/>
            </a:endParaRPr>
          </a:p>
        </p:txBody>
      </p:sp>
      <p:sp>
        <p:nvSpPr>
          <p:cNvPr id="17" name="TextBox 35"/>
          <p:cNvSpPr txBox="1"/>
          <p:nvPr/>
        </p:nvSpPr>
        <p:spPr>
          <a:xfrm>
            <a:off x="5580858" y="2338826"/>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设备本质安全管理基本原理</a:t>
            </a:r>
            <a:endParaRPr lang="zh-CN" altLang="en-US" sz="2000" b="1" dirty="0">
              <a:solidFill>
                <a:srgbClr val="B71C2B"/>
              </a:solidFill>
              <a:cs typeface="+mn-ea"/>
              <a:sym typeface="+mn-lt"/>
            </a:endParaRPr>
          </a:p>
        </p:txBody>
      </p:sp>
      <p:sp>
        <p:nvSpPr>
          <p:cNvPr id="34" name="Freeform 7"/>
          <p:cNvSpPr/>
          <p:nvPr/>
        </p:nvSpPr>
        <p:spPr bwMode="auto">
          <a:xfrm>
            <a:off x="1116550" y="-1114361"/>
            <a:ext cx="3145687" cy="3147631"/>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38" name="组合 37"/>
          <p:cNvGrpSpPr/>
          <p:nvPr/>
        </p:nvGrpSpPr>
        <p:grpSpPr>
          <a:xfrm>
            <a:off x="-1401152" y="194273"/>
            <a:ext cx="3944757" cy="3947196"/>
            <a:chOff x="265239" y="1114832"/>
            <a:chExt cx="2796817" cy="2798546"/>
          </a:xfrm>
        </p:grpSpPr>
        <p:sp>
          <p:nvSpPr>
            <p:cNvPr id="39"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1">
              <a:blip r:embed="rId1">
                <a:extLst>
                  <a:ext uri="{28A0092B-C50C-407E-A947-70E740481C1C}">
                    <a14:useLocalDpi xmlns:a14="http://schemas.microsoft.com/office/drawing/2010/main" val="0"/>
                  </a:ext>
                </a:extLst>
              </a:blip>
              <a:srcRect/>
              <a:stretch>
                <a:fillRect l="-12000" r="-30000"/>
              </a:stretch>
            </a:blip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35" name="组合 34"/>
          <p:cNvGrpSpPr/>
          <p:nvPr/>
        </p:nvGrpSpPr>
        <p:grpSpPr>
          <a:xfrm>
            <a:off x="2017685" y="2005478"/>
            <a:ext cx="2182187" cy="2184213"/>
            <a:chOff x="2343540" y="491900"/>
            <a:chExt cx="1636640" cy="1638160"/>
          </a:xfrm>
        </p:grpSpPr>
        <p:sp>
          <p:nvSpPr>
            <p:cNvPr id="36" name="Freeform 3301"/>
            <p:cNvSpPr/>
            <p:nvPr/>
          </p:nvSpPr>
          <p:spPr bwMode="auto">
            <a:xfrm>
              <a:off x="2343540" y="49190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 name="矩形 36"/>
            <p:cNvSpPr/>
            <p:nvPr/>
          </p:nvSpPr>
          <p:spPr>
            <a:xfrm>
              <a:off x="2449948" y="967459"/>
              <a:ext cx="1467561" cy="500090"/>
            </a:xfrm>
            <a:prstGeom prst="rect">
              <a:avLst/>
            </a:prstGeom>
          </p:spPr>
          <p:txBody>
            <a:bodyPr wrap="square">
              <a:spAutoFit/>
            </a:bodyPr>
            <a:lstStyle/>
            <a:p>
              <a:pPr algn="ctr"/>
              <a:r>
                <a:rPr lang="zh-CN" altLang="en-US" sz="2135" b="1" dirty="0">
                  <a:solidFill>
                    <a:schemeClr val="bg1">
                      <a:lumMod val="100000"/>
                    </a:schemeClr>
                  </a:solidFill>
                  <a:cs typeface="+mn-ea"/>
                  <a:sym typeface="+mn-lt"/>
                </a:rPr>
                <a:t>目录</a:t>
              </a:r>
              <a:endParaRPr lang="en-US" altLang="zh-CN" sz="2135" b="1" dirty="0">
                <a:solidFill>
                  <a:schemeClr val="bg1">
                    <a:lumMod val="100000"/>
                  </a:schemeClr>
                </a:solidFill>
                <a:cs typeface="+mn-ea"/>
                <a:sym typeface="+mn-lt"/>
              </a:endParaRPr>
            </a:p>
            <a:p>
              <a:pPr algn="ctr"/>
              <a:r>
                <a:rPr lang="en-US" altLang="zh-CN" sz="1600" b="1" dirty="0">
                  <a:solidFill>
                    <a:schemeClr val="bg1">
                      <a:lumMod val="100000"/>
                    </a:schemeClr>
                  </a:solidFill>
                  <a:cs typeface="+mn-ea"/>
                  <a:sym typeface="+mn-lt"/>
                </a:rPr>
                <a:t>CONTENT</a:t>
              </a:r>
              <a:endParaRPr lang="en-US" altLang="zh-CN" sz="2135" b="1" dirty="0">
                <a:solidFill>
                  <a:schemeClr val="bg1">
                    <a:lumMod val="100000"/>
                  </a:schemeClr>
                </a:solidFill>
                <a:cs typeface="+mn-ea"/>
                <a:sym typeface="+mn-lt"/>
              </a:endParaRPr>
            </a:p>
          </p:txBody>
        </p:sp>
      </p:grpSp>
      <p:sp>
        <p:nvSpPr>
          <p:cNvPr id="42" name="Freeform 7"/>
          <p:cNvSpPr/>
          <p:nvPr/>
        </p:nvSpPr>
        <p:spPr bwMode="auto">
          <a:xfrm>
            <a:off x="636699" y="3630389"/>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 name="Freeform 5"/>
          <p:cNvSpPr/>
          <p:nvPr/>
        </p:nvSpPr>
        <p:spPr bwMode="auto">
          <a:xfrm>
            <a:off x="8112224" y="5231876"/>
            <a:ext cx="3487515" cy="34918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 name="Freeform 3301"/>
          <p:cNvSpPr/>
          <p:nvPr/>
        </p:nvSpPr>
        <p:spPr bwMode="auto">
          <a:xfrm>
            <a:off x="10524216" y="602742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20000">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14:bounceEnd="20000">
                                          <p:cBhvr additive="base">
                                            <p:cTn id="14" dur="5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14:presetBounceEnd="2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20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0-#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21179" y="5314069"/>
            <a:ext cx="4470821" cy="3087862"/>
            <a:chOff x="8793059" y="2348761"/>
            <a:chExt cx="4470821" cy="3087862"/>
          </a:xfrm>
        </p:grpSpPr>
        <p:sp>
          <p:nvSpPr>
            <p:cNvPr id="46" name="Freeform 7"/>
            <p:cNvSpPr/>
            <p:nvPr/>
          </p:nvSpPr>
          <p:spPr bwMode="auto">
            <a:xfrm>
              <a:off x="8793059" y="2348761"/>
              <a:ext cx="3085954" cy="3087862"/>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10595538" y="2557281"/>
              <a:ext cx="2668342" cy="2670821"/>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pSp>
      <p:sp>
        <p:nvSpPr>
          <p:cNvPr id="16" name="文本框 1"/>
          <p:cNvSpPr txBox="1">
            <a:spLocks noChangeArrowheads="1"/>
          </p:cNvSpPr>
          <p:nvPr/>
        </p:nvSpPr>
        <p:spPr bwMode="auto">
          <a:xfrm>
            <a:off x="2073956" y="2268960"/>
            <a:ext cx="95370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6000" b="1" dirty="0">
                <a:solidFill>
                  <a:srgbClr val="B71C2B"/>
                </a:solidFill>
                <a:latin typeface="微软雅黑" panose="020B0503020204020204" pitchFamily="34" charset="-122"/>
                <a:ea typeface="微软雅黑" panose="020B0503020204020204" pitchFamily="34" charset="-122"/>
              </a:rPr>
              <a:t>如何开展设备本质安全管理</a:t>
            </a:r>
            <a:endParaRPr lang="zh-CN" altLang="en-US" sz="6000" b="1" dirty="0">
              <a:solidFill>
                <a:srgbClr val="B71C2B"/>
              </a:solidFill>
              <a:latin typeface="微软雅黑" panose="020B0503020204020204" pitchFamily="34" charset="-122"/>
              <a:ea typeface="微软雅黑" panose="020B0503020204020204" pitchFamily="34" charset="-122"/>
            </a:endParaRPr>
          </a:p>
        </p:txBody>
      </p:sp>
      <p:grpSp>
        <p:nvGrpSpPr>
          <p:cNvPr id="17" name="组合 16"/>
          <p:cNvGrpSpPr/>
          <p:nvPr/>
        </p:nvGrpSpPr>
        <p:grpSpPr bwMode="auto">
          <a:xfrm>
            <a:off x="618808" y="2157413"/>
            <a:ext cx="1289050" cy="1295400"/>
            <a:chOff x="3439886" y="2047910"/>
            <a:chExt cx="608204" cy="611710"/>
          </a:xfrm>
        </p:grpSpPr>
        <p:sp>
          <p:nvSpPr>
            <p:cNvPr id="25" name="矩形 24"/>
            <p:cNvSpPr/>
            <p:nvPr/>
          </p:nvSpPr>
          <p:spPr>
            <a:xfrm>
              <a:off x="3439886" y="2047910"/>
              <a:ext cx="608204" cy="607962"/>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p>
          </p:txBody>
        </p:sp>
        <p:sp>
          <p:nvSpPr>
            <p:cNvPr id="26" name="直角三角形 25"/>
            <p:cNvSpPr/>
            <p:nvPr/>
          </p:nvSpPr>
          <p:spPr>
            <a:xfrm>
              <a:off x="3439886" y="2051658"/>
              <a:ext cx="608204" cy="607962"/>
            </a:xfrm>
            <a:prstGeom prst="rtTriangl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sp>
        <p:nvSpPr>
          <p:cNvPr id="18" name="文本框 3"/>
          <p:cNvSpPr txBox="1">
            <a:spLocks noChangeArrowheads="1"/>
          </p:cNvSpPr>
          <p:nvPr/>
        </p:nvSpPr>
        <p:spPr bwMode="auto">
          <a:xfrm>
            <a:off x="910908" y="2244725"/>
            <a:ext cx="70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7200" b="1" dirty="0">
                <a:solidFill>
                  <a:schemeClr val="bg1"/>
                </a:solidFill>
                <a:latin typeface="微软雅黑" panose="020B0503020204020204" pitchFamily="34" charset="-122"/>
                <a:ea typeface="微软雅黑" panose="020B0503020204020204" pitchFamily="34" charset="-122"/>
              </a:rPr>
              <a:t>3</a:t>
            </a:r>
            <a:endParaRPr lang="en-US" altLang="zh-CN" sz="7200"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909445" y="3429000"/>
            <a:ext cx="9701530" cy="0"/>
          </a:xfrm>
          <a:prstGeom prst="line">
            <a:avLst/>
          </a:prstGeom>
          <a:ln>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文本框 7"/>
          <p:cNvSpPr txBox="1">
            <a:spLocks noChangeArrowheads="1"/>
          </p:cNvSpPr>
          <p:nvPr/>
        </p:nvSpPr>
        <p:spPr bwMode="auto">
          <a:xfrm>
            <a:off x="2502581" y="3922023"/>
            <a:ext cx="3866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职责分配</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8"/>
          <p:cNvSpPr txBox="1">
            <a:spLocks noChangeArrowheads="1"/>
          </p:cNvSpPr>
          <p:nvPr/>
        </p:nvSpPr>
        <p:spPr bwMode="auto">
          <a:xfrm>
            <a:off x="2502581" y="4576341"/>
            <a:ext cx="4304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设备状态评估</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7"/>
          <p:cNvSpPr txBox="1">
            <a:spLocks noChangeArrowheads="1"/>
          </p:cNvSpPr>
          <p:nvPr/>
        </p:nvSpPr>
        <p:spPr bwMode="auto">
          <a:xfrm>
            <a:off x="5464856" y="3922023"/>
            <a:ext cx="3866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设备本质安全管理方案</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8"/>
          <p:cNvSpPr txBox="1">
            <a:spLocks noChangeArrowheads="1"/>
          </p:cNvSpPr>
          <p:nvPr/>
        </p:nvSpPr>
        <p:spPr bwMode="auto">
          <a:xfrm>
            <a:off x="5464856" y="4576341"/>
            <a:ext cx="4304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方案设施与验证</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开展设备本质安全工作时应遵循的“三原则”</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pSp>
        <p:nvGrpSpPr>
          <p:cNvPr id="3" name="组合 2"/>
          <p:cNvGrpSpPr/>
          <p:nvPr/>
        </p:nvGrpSpPr>
        <p:grpSpPr>
          <a:xfrm>
            <a:off x="4557761" y="1517539"/>
            <a:ext cx="4276133" cy="4522709"/>
            <a:chOff x="5018382" y="1593739"/>
            <a:chExt cx="4276133" cy="4522709"/>
          </a:xfrm>
        </p:grpSpPr>
        <p:sp>
          <p:nvSpPr>
            <p:cNvPr id="5" name="任意多边形: 形状 4"/>
            <p:cNvSpPr/>
            <p:nvPr/>
          </p:nvSpPr>
          <p:spPr>
            <a:xfrm>
              <a:off x="6606753" y="3591871"/>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B71C2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2235" tIns="546445" rIns="472235" bIns="585536"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bg1"/>
                  </a:solidFill>
                  <a:latin typeface="+mn-lt"/>
                  <a:ea typeface="+mn-ea"/>
                  <a:cs typeface="+mn-ea"/>
                  <a:sym typeface="+mn-lt"/>
                </a:rPr>
                <a:t>整体性原则</a:t>
              </a:r>
              <a:endParaRPr lang="zh-CN" altLang="en-US" sz="1800" b="1" kern="1200" dirty="0">
                <a:solidFill>
                  <a:schemeClr val="bg1"/>
                </a:solidFill>
                <a:latin typeface="+mn-lt"/>
                <a:ea typeface="+mn-ea"/>
                <a:cs typeface="+mn-ea"/>
                <a:sym typeface="+mn-lt"/>
              </a:endParaRPr>
            </a:p>
          </p:txBody>
        </p:sp>
        <p:sp>
          <p:nvSpPr>
            <p:cNvPr id="8" name="任意多边形: 形状 7"/>
            <p:cNvSpPr/>
            <p:nvPr/>
          </p:nvSpPr>
          <p:spPr>
            <a:xfrm>
              <a:off x="5306273" y="3063551"/>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chemeClr val="accent6">
                <a:lumMod val="60000"/>
                <a:lumOff val="4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110" tIns="434583" rIns="432110" bIns="434583"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mn-lt"/>
                  <a:ea typeface="+mn-ea"/>
                  <a:cs typeface="+mn-ea"/>
                  <a:sym typeface="+mn-lt"/>
                </a:rPr>
                <a:t>安全性原则</a:t>
              </a:r>
              <a:endParaRPr lang="zh-CN" altLang="en-US" sz="1800" kern="1200" dirty="0">
                <a:solidFill>
                  <a:schemeClr val="bg1"/>
                </a:solidFill>
                <a:latin typeface="+mn-lt"/>
                <a:ea typeface="+mn-ea"/>
                <a:cs typeface="+mn-ea"/>
                <a:sym typeface="+mn-lt"/>
              </a:endParaRPr>
            </a:p>
          </p:txBody>
        </p:sp>
        <p:sp>
          <p:nvSpPr>
            <p:cNvPr id="9" name="任意多边形: 形状 8"/>
            <p:cNvSpPr/>
            <p:nvPr/>
          </p:nvSpPr>
          <p:spPr>
            <a:xfrm>
              <a:off x="6051448" y="1763070"/>
              <a:ext cx="1950720" cy="1950720"/>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3B383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51180" tIns="551181" rIns="551180" bIns="551179"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bg1"/>
                  </a:solidFill>
                  <a:latin typeface="+mn-lt"/>
                  <a:ea typeface="+mn-ea"/>
                  <a:cs typeface="+mn-ea"/>
                  <a:sym typeface="+mn-lt"/>
                </a:rPr>
                <a:t>可靠性原则</a:t>
              </a:r>
              <a:endParaRPr lang="zh-CN" altLang="en-US" sz="1800" b="1" kern="1200" dirty="0">
                <a:solidFill>
                  <a:schemeClr val="bg1"/>
                </a:solidFill>
                <a:latin typeface="+mn-lt"/>
                <a:ea typeface="+mn-ea"/>
                <a:cs typeface="+mn-ea"/>
                <a:sym typeface="+mn-lt"/>
              </a:endParaRPr>
            </a:p>
          </p:txBody>
        </p:sp>
        <p:sp>
          <p:nvSpPr>
            <p:cNvPr id="10" name="箭头: 环形 9"/>
            <p:cNvSpPr/>
            <p:nvPr/>
          </p:nvSpPr>
          <p:spPr>
            <a:xfrm>
              <a:off x="6433459" y="3255392"/>
              <a:ext cx="2861056" cy="2861056"/>
            </a:xfrm>
            <a:prstGeom prst="circularArrow">
              <a:avLst>
                <a:gd name="adj1" fmla="val 4688"/>
                <a:gd name="adj2" fmla="val 299029"/>
                <a:gd name="adj3" fmla="val 2513083"/>
                <a:gd name="adj4" fmla="val 15867933"/>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形状 10"/>
            <p:cNvSpPr/>
            <p:nvPr/>
          </p:nvSpPr>
          <p:spPr>
            <a:xfrm>
              <a:off x="5018382" y="2704426"/>
              <a:ext cx="2078736" cy="2078736"/>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箭头: 环形 11"/>
            <p:cNvSpPr/>
            <p:nvPr/>
          </p:nvSpPr>
          <p:spPr>
            <a:xfrm>
              <a:off x="5848354" y="1593739"/>
              <a:ext cx="2241296" cy="2241296"/>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19" name="矩形 18"/>
          <p:cNvSpPr>
            <a:spLocks noChangeArrowheads="1"/>
          </p:cNvSpPr>
          <p:nvPr/>
        </p:nvSpPr>
        <p:spPr bwMode="auto">
          <a:xfrm>
            <a:off x="2003019" y="5026665"/>
            <a:ext cx="43878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ts val="2400"/>
              </a:lnSpc>
              <a:spcBef>
                <a:spcPct val="0"/>
              </a:spcBef>
              <a:spcAft>
                <a:spcPct val="0"/>
              </a:spcAft>
              <a:buClrTx/>
              <a:buSzTx/>
              <a:buFont typeface="Wingdings" panose="05000000000000000000" pitchFamily="2" charset="2"/>
              <a:buChar char="ü"/>
              <a:defRPr/>
            </a:pPr>
            <a:r>
              <a:rPr kumimoji="0" lang="zh-CN" altLang="en-US" sz="1600" b="1" i="0" u="none" strike="noStrike" kern="1200" cap="none" spc="0" normalizeH="0" baseline="0" noProof="0" dirty="0">
                <a:ln>
                  <a:noFill/>
                </a:ln>
                <a:solidFill>
                  <a:srgbClr val="B71C2B"/>
                </a:solidFill>
                <a:effectLst/>
                <a:uLnTx/>
                <a:uFillTx/>
                <a:latin typeface="+mn-ea"/>
                <a:ea typeface="+mn-ea"/>
                <a:cs typeface="+mn-ea"/>
                <a:sym typeface="+mn-lt"/>
              </a:rPr>
              <a:t>系统整体性原则</a:t>
            </a:r>
            <a:endParaRPr kumimoji="0" lang="zh-CN" altLang="en-US" sz="1600" b="1" i="0" u="none" strike="noStrike" kern="1200" cap="none" spc="0" normalizeH="0" baseline="0" noProof="0" dirty="0">
              <a:ln>
                <a:noFill/>
              </a:ln>
              <a:solidFill>
                <a:srgbClr val="B71C2B"/>
              </a:solidFill>
              <a:effectLst/>
              <a:uLnTx/>
              <a:uFillTx/>
              <a:latin typeface="+mn-ea"/>
              <a:ea typeface="+mn-ea"/>
              <a:cs typeface="+mn-ea"/>
              <a:sym typeface="+mn-lt"/>
            </a:endParaRP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从对企业设备系统整体性的认识出发，理顺</a:t>
            </a:r>
            <a:endParaRPr kumimoji="0" lang="en-US" altLang="zh-CN" sz="1600" i="0" u="none" strike="noStrike" kern="1200" cap="none" spc="0" normalizeH="0" baseline="0" noProof="0" dirty="0">
              <a:ln>
                <a:noFill/>
              </a:ln>
              <a:solidFill>
                <a:srgbClr val="000000"/>
              </a:solidFill>
              <a:effectLst/>
              <a:uLnTx/>
              <a:uFillTx/>
              <a:latin typeface="+mn-ea"/>
              <a:ea typeface="+mn-ea"/>
              <a:cs typeface="+mn-ea"/>
              <a:sym typeface="+mn-lt"/>
            </a:endParaRP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设备系统中各子系统的管理关系，掌握 全局，</a:t>
            </a:r>
            <a:endParaRPr kumimoji="0" lang="en-US" altLang="zh-CN" sz="1600" i="0" u="none" strike="noStrike" kern="1200" cap="none" spc="0" normalizeH="0" baseline="0" noProof="0" dirty="0">
              <a:ln>
                <a:noFill/>
              </a:ln>
              <a:solidFill>
                <a:srgbClr val="000000"/>
              </a:solidFill>
              <a:effectLst/>
              <a:uLnTx/>
              <a:uFillTx/>
              <a:latin typeface="+mn-ea"/>
              <a:ea typeface="+mn-ea"/>
              <a:cs typeface="+mn-ea"/>
              <a:sym typeface="+mn-lt"/>
            </a:endParaRP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即为系统整体性原则。</a:t>
            </a:r>
            <a:endPar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endParaRPr>
          </a:p>
        </p:txBody>
      </p:sp>
      <p:sp>
        <p:nvSpPr>
          <p:cNvPr id="20" name="矩形 19"/>
          <p:cNvSpPr>
            <a:spLocks noChangeArrowheads="1"/>
          </p:cNvSpPr>
          <p:nvPr/>
        </p:nvSpPr>
        <p:spPr bwMode="auto">
          <a:xfrm>
            <a:off x="606179" y="2361252"/>
            <a:ext cx="42003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ts val="2400"/>
              </a:lnSpc>
              <a:spcBef>
                <a:spcPct val="0"/>
              </a:spcBef>
              <a:spcAft>
                <a:spcPct val="0"/>
              </a:spcAft>
              <a:buClrTx/>
              <a:buSzTx/>
              <a:buFont typeface="Wingdings" panose="05000000000000000000" pitchFamily="2" charset="2"/>
              <a:buChar char="ü"/>
              <a:defRPr/>
            </a:pPr>
            <a:r>
              <a:rPr kumimoji="0" lang="zh-CN" altLang="en-US" sz="1600" b="1" i="0" u="none" strike="noStrike" kern="1200" cap="none" spc="0" normalizeH="0" baseline="0" noProof="0" dirty="0">
                <a:ln>
                  <a:noFill/>
                </a:ln>
                <a:solidFill>
                  <a:srgbClr val="B71C2B"/>
                </a:solidFill>
                <a:effectLst/>
                <a:uLnTx/>
                <a:uFillTx/>
                <a:latin typeface="+mn-ea"/>
                <a:ea typeface="+mn-ea"/>
                <a:cs typeface="+mn-ea"/>
                <a:sym typeface="+mn-lt"/>
              </a:rPr>
              <a:t>系统安全性原则</a:t>
            </a:r>
            <a:endParaRPr kumimoji="0" lang="zh-CN" altLang="en-US" sz="1600" b="1" i="0" u="none" strike="noStrike" kern="1200" cap="none" spc="0" normalizeH="0" baseline="0" noProof="0" dirty="0">
              <a:ln>
                <a:noFill/>
              </a:ln>
              <a:solidFill>
                <a:srgbClr val="B71C2B"/>
              </a:solidFill>
              <a:effectLst/>
              <a:uLnTx/>
              <a:uFillTx/>
              <a:latin typeface="+mn-ea"/>
              <a:ea typeface="+mn-ea"/>
              <a:cs typeface="+mn-ea"/>
              <a:sym typeface="+mn-lt"/>
            </a:endParaRP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系统安全性是指企业拥有的设备设施、工具与物质均应达到本质安全状态。 </a:t>
            </a:r>
            <a:endPar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endParaRPr>
          </a:p>
        </p:txBody>
      </p:sp>
      <p:sp>
        <p:nvSpPr>
          <p:cNvPr id="21" name="矩形 20"/>
          <p:cNvSpPr>
            <a:spLocks noChangeArrowheads="1"/>
          </p:cNvSpPr>
          <p:nvPr/>
        </p:nvSpPr>
        <p:spPr bwMode="auto">
          <a:xfrm>
            <a:off x="7802156" y="1783402"/>
            <a:ext cx="379669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ts val="2400"/>
              </a:lnSpc>
              <a:spcBef>
                <a:spcPct val="0"/>
              </a:spcBef>
              <a:spcAft>
                <a:spcPct val="0"/>
              </a:spcAft>
              <a:buClrTx/>
              <a:buSzTx/>
              <a:buFont typeface="Wingdings" panose="05000000000000000000" pitchFamily="2" charset="2"/>
              <a:buChar char="ü"/>
              <a:defRPr/>
            </a:pPr>
            <a:r>
              <a:rPr kumimoji="0" lang="zh-CN" altLang="en-US" sz="1600" b="1" i="0" u="none" strike="noStrike" kern="1200" cap="none" spc="0" normalizeH="0" baseline="0" noProof="0" dirty="0">
                <a:ln>
                  <a:noFill/>
                </a:ln>
                <a:solidFill>
                  <a:srgbClr val="B71C2B"/>
                </a:solidFill>
                <a:effectLst/>
                <a:uLnTx/>
                <a:uFillTx/>
                <a:latin typeface="+mn-ea"/>
                <a:ea typeface="+mn-ea"/>
                <a:cs typeface="+mn-ea"/>
                <a:sym typeface="+mn-lt"/>
              </a:rPr>
              <a:t>系统可靠性原则</a:t>
            </a:r>
            <a:endParaRPr kumimoji="0" lang="zh-CN" altLang="en-US" sz="1600" b="1" i="0" u="none" strike="noStrike" kern="1200" cap="none" spc="0" normalizeH="0" baseline="0" noProof="0" dirty="0">
              <a:ln>
                <a:noFill/>
              </a:ln>
              <a:solidFill>
                <a:srgbClr val="B71C2B"/>
              </a:solidFill>
              <a:effectLst/>
              <a:uLnTx/>
              <a:uFillTx/>
              <a:latin typeface="+mn-ea"/>
              <a:ea typeface="+mn-ea"/>
              <a:cs typeface="+mn-ea"/>
              <a:sym typeface="+mn-lt"/>
            </a:endParaRPr>
          </a:p>
          <a:p>
            <a:pPr marL="0" marR="0" lvl="0" indent="0" algn="l" defTabSz="914400" rtl="0" eaLnBrk="1" fontAlgn="base" latinLnBrk="0" hangingPunct="1">
              <a:lnSpc>
                <a:spcPts val="2400"/>
              </a:lnSpc>
              <a:spcBef>
                <a:spcPct val="0"/>
              </a:spcBef>
              <a:spcAft>
                <a:spcPct val="0"/>
              </a:spcAft>
              <a:buClrTx/>
              <a:buSzTx/>
              <a:buFontTx/>
              <a:buNone/>
              <a:defRPr/>
            </a:pPr>
            <a:r>
              <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rPr>
              <a:t>应对企业设备设施、工具与物质进行系统可靠性考评，做到可知、可信、可靠，动态试验与静态查核相结合</a:t>
            </a:r>
            <a:endParaRPr kumimoji="0" lang="zh-CN" altLang="en-US" sz="1600" i="0" u="none" strike="noStrike" kern="1200" cap="none" spc="0" normalizeH="0" baseline="0" noProof="0" dirty="0">
              <a:ln>
                <a:noFill/>
              </a:ln>
              <a:solidFill>
                <a:srgbClr val="000000"/>
              </a:solidFill>
              <a:effectLst/>
              <a:uLnTx/>
              <a:uFillTx/>
              <a:latin typeface="+mn-ea"/>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全员、全周期、全过程、全范围</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4" name="AutoShape 6"/>
          <p:cNvSpPr>
            <a:spLocks noChangeArrowheads="1"/>
          </p:cNvSpPr>
          <p:nvPr/>
        </p:nvSpPr>
        <p:spPr bwMode="auto">
          <a:xfrm>
            <a:off x="1791100" y="1652637"/>
            <a:ext cx="3380499" cy="1776363"/>
          </a:xfrm>
          <a:prstGeom prst="roundRect">
            <a:avLst>
              <a:gd name="adj" fmla="val 16667"/>
            </a:avLst>
          </a:prstGeom>
          <a:solidFill>
            <a:srgbClr val="B71C2B"/>
          </a:solidFill>
          <a:ln w="9525">
            <a:no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16" name="Text Box 2"/>
          <p:cNvSpPr txBox="1">
            <a:spLocks noChangeArrowheads="1"/>
          </p:cNvSpPr>
          <p:nvPr/>
        </p:nvSpPr>
        <p:spPr bwMode="auto">
          <a:xfrm>
            <a:off x="2045426" y="2279208"/>
            <a:ext cx="2871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zh-CN" altLang="en-US" sz="2800" b="0" i="0" u="none" strike="noStrike" kern="1200" cap="none" spc="0" normalizeH="0" baseline="0" noProof="0" dirty="0">
                <a:ln>
                  <a:noFill/>
                </a:ln>
                <a:solidFill>
                  <a:schemeClr val="bg1"/>
                </a:solidFill>
                <a:effectLst/>
                <a:uLnTx/>
                <a:uFillTx/>
                <a:latin typeface="+mn-lt"/>
                <a:ea typeface="+mn-ea"/>
                <a:cs typeface="+mn-ea"/>
                <a:sym typeface="+mn-lt"/>
              </a:rPr>
              <a:t>全员责任管理</a:t>
            </a:r>
            <a:endParaRPr kumimoji="1" lang="en-US" altLang="ko-KR" sz="2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AutoShape 9"/>
          <p:cNvSpPr>
            <a:spLocks noChangeArrowheads="1"/>
          </p:cNvSpPr>
          <p:nvPr/>
        </p:nvSpPr>
        <p:spPr bwMode="auto">
          <a:xfrm>
            <a:off x="1840894" y="4496767"/>
            <a:ext cx="3380499" cy="1776363"/>
          </a:xfrm>
          <a:prstGeom prst="roundRect">
            <a:avLst>
              <a:gd name="adj" fmla="val 16667"/>
            </a:avLst>
          </a:prstGeom>
          <a:solidFill>
            <a:srgbClr val="3B3838"/>
          </a:solidFill>
          <a:ln w="9525">
            <a:no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30" name="AutoShape 14"/>
          <p:cNvSpPr>
            <a:spLocks noChangeArrowheads="1"/>
          </p:cNvSpPr>
          <p:nvPr/>
        </p:nvSpPr>
        <p:spPr bwMode="auto">
          <a:xfrm>
            <a:off x="6597493" y="1652637"/>
            <a:ext cx="3380499" cy="1776363"/>
          </a:xfrm>
          <a:prstGeom prst="roundRect">
            <a:avLst>
              <a:gd name="adj" fmla="val 16667"/>
            </a:avLst>
          </a:prstGeom>
          <a:solidFill>
            <a:srgbClr val="3B3838"/>
          </a:solidFill>
          <a:ln>
            <a:noFill/>
          </a:ln>
        </p:spPr>
        <p:txBody>
          <a:bodyPr wrap="none"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28" name="AutoShape 17"/>
          <p:cNvSpPr>
            <a:spLocks noChangeArrowheads="1"/>
          </p:cNvSpPr>
          <p:nvPr/>
        </p:nvSpPr>
        <p:spPr bwMode="auto">
          <a:xfrm>
            <a:off x="6612892" y="4496767"/>
            <a:ext cx="3380499" cy="1776363"/>
          </a:xfrm>
          <a:prstGeom prst="roundRect">
            <a:avLst>
              <a:gd name="adj" fmla="val 16667"/>
            </a:avLst>
          </a:prstGeom>
          <a:solidFill>
            <a:srgbClr val="B71C2B"/>
          </a:solidFill>
          <a:ln w="9525">
            <a:no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sng" strike="noStrike" kern="1200" cap="none" spc="0" normalizeH="0" baseline="0" noProof="0">
              <a:ln>
                <a:noFill/>
              </a:ln>
              <a:solidFill>
                <a:schemeClr val="tx1"/>
              </a:solidFill>
              <a:effectLst/>
              <a:uLnTx/>
              <a:uFillTx/>
              <a:latin typeface="+mn-lt"/>
              <a:ea typeface="+mn-ea"/>
              <a:cs typeface="+mn-ea"/>
              <a:sym typeface="+mn-lt"/>
            </a:endParaRPr>
          </a:p>
        </p:txBody>
      </p:sp>
      <p:sp>
        <p:nvSpPr>
          <p:cNvPr id="23" name="Text Box 2"/>
          <p:cNvSpPr txBox="1">
            <a:spLocks noChangeArrowheads="1"/>
          </p:cNvSpPr>
          <p:nvPr/>
        </p:nvSpPr>
        <p:spPr bwMode="auto">
          <a:xfrm>
            <a:off x="6867218" y="2191971"/>
            <a:ext cx="2871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zh-CN" altLang="en-US" sz="2800" b="0" i="0" u="none" strike="noStrike" kern="1200" cap="none" spc="0" normalizeH="0" baseline="0" noProof="0" dirty="0">
                <a:ln>
                  <a:noFill/>
                </a:ln>
                <a:solidFill>
                  <a:schemeClr val="bg1"/>
                </a:solidFill>
                <a:effectLst/>
                <a:uLnTx/>
                <a:uFillTx/>
                <a:latin typeface="+mn-lt"/>
                <a:ea typeface="+mn-ea"/>
                <a:cs typeface="+mn-ea"/>
                <a:sym typeface="+mn-lt"/>
              </a:rPr>
              <a:t>全周期过程</a:t>
            </a:r>
            <a:endParaRPr kumimoji="1" lang="en-US" altLang="ko-KR" sz="2800"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4" name="Text Box 2"/>
          <p:cNvSpPr txBox="1">
            <a:spLocks noChangeArrowheads="1"/>
          </p:cNvSpPr>
          <p:nvPr/>
        </p:nvSpPr>
        <p:spPr bwMode="auto">
          <a:xfrm>
            <a:off x="2141512" y="5272475"/>
            <a:ext cx="2871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zh-CN" altLang="en-US" sz="2800" b="0" i="0" u="none" strike="noStrike" kern="1200" cap="none" spc="0" normalizeH="0" baseline="0" noProof="0">
                <a:ln>
                  <a:noFill/>
                </a:ln>
                <a:solidFill>
                  <a:schemeClr val="bg1"/>
                </a:solidFill>
                <a:effectLst/>
                <a:uLnTx/>
                <a:uFillTx/>
                <a:latin typeface="+mn-lt"/>
                <a:ea typeface="+mn-ea"/>
                <a:cs typeface="+mn-ea"/>
                <a:sym typeface="+mn-lt"/>
              </a:rPr>
              <a:t>全过程管理</a:t>
            </a:r>
            <a:endParaRPr kumimoji="1" lang="en-US" altLang="ko-KR" sz="28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25" name="Text Box 2"/>
          <p:cNvSpPr txBox="1">
            <a:spLocks noChangeArrowheads="1"/>
          </p:cNvSpPr>
          <p:nvPr/>
        </p:nvSpPr>
        <p:spPr bwMode="auto">
          <a:xfrm>
            <a:off x="6959443" y="5272475"/>
            <a:ext cx="2871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r>
              <a:rPr kumimoji="1" lang="zh-CN" altLang="en-US" sz="2800" b="0" i="0" u="none" strike="noStrike" kern="1200" cap="none" spc="0" normalizeH="0" baseline="0" noProof="0" dirty="0">
                <a:ln>
                  <a:noFill/>
                </a:ln>
                <a:solidFill>
                  <a:schemeClr val="bg1"/>
                </a:solidFill>
                <a:effectLst/>
                <a:uLnTx/>
                <a:uFillTx/>
                <a:latin typeface="+mn-lt"/>
                <a:ea typeface="+mn-ea"/>
                <a:cs typeface="+mn-ea"/>
                <a:sym typeface="+mn-lt"/>
              </a:rPr>
              <a:t>全范围管理</a:t>
            </a:r>
            <a:endParaRPr kumimoji="1" lang="en-US" altLang="ko-KR" sz="2800" b="0" i="0" u="none" strike="noStrike" kern="1200" cap="none" spc="0" normalizeH="0" baseline="0" noProof="0" dirty="0">
              <a:ln>
                <a:noFill/>
              </a:ln>
              <a:solidFill>
                <a:schemeClr val="bg1"/>
              </a:solidFill>
              <a:effectLst/>
              <a:uLnTx/>
              <a:uFillTx/>
              <a:latin typeface="+mn-lt"/>
              <a:ea typeface="+mn-ea"/>
              <a:cs typeface="+mn-ea"/>
              <a:sym typeface="+mn-lt"/>
            </a:endParaRPr>
          </a:p>
        </p:txBody>
      </p:sp>
      <p:grpSp>
        <p:nvGrpSpPr>
          <p:cNvPr id="6" name="组合 5"/>
          <p:cNvGrpSpPr/>
          <p:nvPr/>
        </p:nvGrpSpPr>
        <p:grpSpPr>
          <a:xfrm>
            <a:off x="5013358" y="3105543"/>
            <a:ext cx="1778803" cy="1778803"/>
            <a:chOff x="4994308" y="2853527"/>
            <a:chExt cx="1778803" cy="1778803"/>
          </a:xfrm>
          <a:solidFill>
            <a:schemeClr val="bg1">
              <a:lumMod val="65000"/>
            </a:schemeClr>
          </a:solidFill>
          <a:effectLst>
            <a:outerShdw blurRad="50800" dist="38100" dir="2700000" algn="tl" rotWithShape="0">
              <a:prstClr val="black">
                <a:alpha val="40000"/>
              </a:prstClr>
            </a:outerShdw>
          </a:effectLst>
        </p:grpSpPr>
        <p:sp>
          <p:nvSpPr>
            <p:cNvPr id="4" name="矩形 3"/>
            <p:cNvSpPr/>
            <p:nvPr/>
          </p:nvSpPr>
          <p:spPr>
            <a:xfrm>
              <a:off x="4994308" y="3490517"/>
              <a:ext cx="1778803" cy="50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16200000">
              <a:off x="5008691" y="3490516"/>
              <a:ext cx="1778803" cy="50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设备安全管理责任矩阵（案例）</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2" name="表格 1"/>
          <p:cNvGraphicFramePr>
            <a:graphicFrameLocks noGrp="1"/>
          </p:cNvGraphicFramePr>
          <p:nvPr/>
        </p:nvGraphicFramePr>
        <p:xfrm>
          <a:off x="1677827" y="1482725"/>
          <a:ext cx="8783638" cy="4673713"/>
        </p:xfrm>
        <a:graphic>
          <a:graphicData uri="http://schemas.openxmlformats.org/drawingml/2006/table">
            <a:tbl>
              <a:tblPr>
                <a:tableStyleId>{BC89EF96-8CEA-46FF-86C4-4CE0E7609802}</a:tableStyleId>
              </a:tblPr>
              <a:tblGrid>
                <a:gridCol w="1593850"/>
                <a:gridCol w="1203325"/>
                <a:gridCol w="1204913"/>
                <a:gridCol w="1249362"/>
                <a:gridCol w="1235075"/>
                <a:gridCol w="1250950"/>
                <a:gridCol w="1046163"/>
              </a:tblGrid>
              <a:tr h="82296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en-US" altLang="zh-CN" sz="1800" b="1" u="none" strike="noStrike" cap="none" normalizeH="0" baseline="0" dirty="0">
                          <a:ln>
                            <a:noFill/>
                          </a:ln>
                          <a:solidFill>
                            <a:srgbClr val="B71C2B"/>
                          </a:solidFill>
                          <a:effectLst/>
                          <a:latin typeface="+mn-ea"/>
                          <a:ea typeface="+mn-ea"/>
                          <a:sym typeface="+mn-lt"/>
                        </a:rPr>
                        <a:t>       </a:t>
                      </a:r>
                      <a:r>
                        <a:rPr kumimoji="0" lang="zh-CN" altLang="en-US" sz="1800" b="1" u="none" strike="noStrike" cap="none" normalizeH="0" baseline="0" dirty="0">
                          <a:ln>
                            <a:noFill/>
                          </a:ln>
                          <a:solidFill>
                            <a:srgbClr val="B71C2B"/>
                          </a:solidFill>
                          <a:effectLst/>
                          <a:latin typeface="+mn-ea"/>
                          <a:ea typeface="+mn-ea"/>
                          <a:sym typeface="+mn-lt"/>
                        </a:rPr>
                        <a:t>管理职能</a:t>
                      </a:r>
                      <a:endParaRPr kumimoji="0" lang="en-US" altLang="zh-CN" sz="1800" b="1" u="none" strike="noStrike" cap="none" normalizeH="0" baseline="0" dirty="0">
                        <a:ln>
                          <a:noFill/>
                        </a:ln>
                        <a:solidFill>
                          <a:srgbClr val="B71C2B"/>
                        </a:solidFill>
                        <a:effectLst/>
                        <a:latin typeface="+mn-ea"/>
                        <a:ea typeface="+mn-ea"/>
                        <a:sym typeface="+mn-lt"/>
                      </a:endParaRPr>
                    </a:p>
                    <a:p>
                      <a:pPr marL="0" marR="0" lvl="0" indent="0" algn="l" defTabSz="914400" rtl="0" eaLnBrk="1" fontAlgn="base" latinLnBrk="0" hangingPunct="1">
                        <a:lnSpc>
                          <a:spcPct val="100000"/>
                        </a:lnSpc>
                        <a:spcBef>
                          <a:spcPct val="0"/>
                        </a:spcBef>
                        <a:spcAft>
                          <a:spcPct val="0"/>
                        </a:spcAft>
                        <a:buClr>
                          <a:schemeClr val="hlink"/>
                        </a:buClr>
                        <a:buSzPct val="120000"/>
                        <a:buFontTx/>
                        <a:buNone/>
                      </a:pPr>
                      <a:endParaRPr kumimoji="0" lang="en-US" altLang="zh-CN" sz="1200" b="1" u="none" strike="noStrike" cap="none" normalizeH="0" baseline="0" dirty="0">
                        <a:ln>
                          <a:noFill/>
                        </a:ln>
                        <a:solidFill>
                          <a:srgbClr val="B71C2B"/>
                        </a:solidFill>
                        <a:effectLst/>
                        <a:latin typeface="+mn-ea"/>
                        <a:ea typeface="+mn-ea"/>
                        <a:sym typeface="+mn-lt"/>
                      </a:endParaRPr>
                    </a:p>
                    <a:p>
                      <a:pPr marL="0" marR="0" lvl="0" indent="0" algn="l"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职责</a:t>
                      </a:r>
                      <a:r>
                        <a:rPr kumimoji="0" lang="en-US" altLang="zh-CN" sz="1800" b="1" u="none" strike="noStrike" cap="none" normalizeH="0" baseline="0" dirty="0">
                          <a:ln>
                            <a:noFill/>
                          </a:ln>
                          <a:solidFill>
                            <a:srgbClr val="B71C2B"/>
                          </a:solidFill>
                          <a:effectLst/>
                          <a:latin typeface="+mn-ea"/>
                          <a:ea typeface="+mn-ea"/>
                          <a:sym typeface="+mn-lt"/>
                        </a:rPr>
                        <a:t>/</a:t>
                      </a:r>
                      <a:r>
                        <a:rPr kumimoji="0" lang="zh-CN" altLang="en-US" sz="1800" b="1" u="none" strike="noStrike" cap="none" normalizeH="0" baseline="0" dirty="0">
                          <a:ln>
                            <a:noFill/>
                          </a:ln>
                          <a:solidFill>
                            <a:srgbClr val="B71C2B"/>
                          </a:solidFill>
                          <a:effectLst/>
                          <a:latin typeface="+mn-ea"/>
                          <a:ea typeface="+mn-ea"/>
                          <a:sym typeface="+mn-lt"/>
                        </a:rPr>
                        <a:t>任务</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设备管理</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生产制造</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安全监督</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财务</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800" b="1" u="none" strike="noStrike" cap="none" normalizeH="0" baseline="0" dirty="0">
                          <a:ln>
                            <a:noFill/>
                          </a:ln>
                          <a:solidFill>
                            <a:srgbClr val="B71C2B"/>
                          </a:solidFill>
                          <a:effectLst/>
                          <a:latin typeface="+mn-ea"/>
                          <a:ea typeface="+mn-ea"/>
                          <a:sym typeface="+mn-lt"/>
                        </a:rPr>
                        <a:t>人事</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800" b="1" u="none" strike="noStrike" cap="none" normalizeH="0" baseline="0" dirty="0">
                          <a:ln>
                            <a:noFill/>
                          </a:ln>
                          <a:solidFill>
                            <a:srgbClr val="B71C2B"/>
                          </a:solidFill>
                          <a:effectLst/>
                          <a:latin typeface="+mn-ea"/>
                          <a:ea typeface="+mn-ea"/>
                          <a:sym typeface="+mn-lt"/>
                        </a:rPr>
                        <a:t>…</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4" marB="45714" anchor="ctr" horzOverflow="overflow"/>
                </a:tc>
              </a:tr>
              <a:tr h="59681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设备采购</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设计安全评估</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r>
              <a:tr h="63967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安装</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调试安全保障</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r>
              <a:tr h="68253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日常设备安全检查</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r>
              <a:tr h="696818">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定期运行安全监督</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监控</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r>
              <a:tr h="66824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人员上岗</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换岗</a:t>
                      </a:r>
                      <a:r>
                        <a:rPr kumimoji="0" lang="en-US" altLang="zh-CN" sz="1400" u="none" strike="noStrike" cap="none" normalizeH="0" baseline="0" dirty="0">
                          <a:ln>
                            <a:noFill/>
                          </a:ln>
                          <a:effectLst/>
                          <a:sym typeface="+mn-lt"/>
                        </a:rPr>
                        <a:t>/</a:t>
                      </a:r>
                      <a:r>
                        <a:rPr kumimoji="0" lang="zh-CN" altLang="en-US" sz="1400" u="none" strike="noStrike" cap="none" normalizeH="0" baseline="0" dirty="0">
                          <a:ln>
                            <a:noFill/>
                          </a:ln>
                          <a:effectLst/>
                          <a:sym typeface="+mn-lt"/>
                        </a:rPr>
                        <a:t>转岗培训</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a:ln>
                            <a:noFill/>
                          </a:ln>
                          <a:effectLst/>
                          <a:sym typeface="+mn-lt"/>
                        </a:rPr>
                        <a:t>/</a:t>
                      </a:r>
                      <a:endParaRPr kumimoji="0" lang="zh-CN" altLang="en-US" sz="1400" b="0" i="0" u="none" strike="noStrike" cap="none" normalizeH="0" baseline="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zh-CN" altLang="en-US"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tc>
              </a:tr>
              <a:tr h="566661">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r>
                        <a:rPr kumimoji="0" lang="en-US" altLang="zh-CN" sz="1400" u="none" strike="noStrike" cap="none" normalizeH="0" baseline="0" dirty="0">
                          <a:ln>
                            <a:noFill/>
                          </a:ln>
                          <a:effectLst/>
                          <a:sym typeface="+mn-lt"/>
                        </a:rPr>
                        <a:t>…</a:t>
                      </a: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pPr>
                      <a:endParaRPr kumimoji="0" lang="zh-CN" altLang="en-US" sz="1400" b="0" i="0" u="none" strike="noStrike" cap="none" normalizeH="0" baseline="0" dirty="0">
                        <a:ln>
                          <a:noFill/>
                        </a:ln>
                        <a:solidFill>
                          <a:srgbClr val="000000"/>
                        </a:solidFill>
                        <a:effectLst/>
                        <a:latin typeface="+mn-lt"/>
                        <a:ea typeface="+mn-ea"/>
                        <a:cs typeface="+mn-ea"/>
                        <a:sym typeface="+mn-lt"/>
                      </a:endParaRPr>
                    </a:p>
                  </a:txBody>
                  <a:tcPr marT="45714" marB="45714" anchor="ctr" horzOverflow="overflow">
                    <a:solidFill>
                      <a:schemeClr val="bg1">
                        <a:lumMod val="65000"/>
                        <a:alpha val="20000"/>
                      </a:schemeClr>
                    </a:solidFill>
                  </a:tcPr>
                </a:tc>
              </a:tr>
            </a:tbl>
          </a:graphicData>
        </a:graphic>
      </p:graphicFrame>
      <p:cxnSp>
        <p:nvCxnSpPr>
          <p:cNvPr id="5" name="直接连接符 4"/>
          <p:cNvCxnSpPr/>
          <p:nvPr/>
        </p:nvCxnSpPr>
        <p:spPr>
          <a:xfrm>
            <a:off x="1677827" y="1482725"/>
            <a:ext cx="1589248" cy="812800"/>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Diamond 29"/>
          <p:cNvSpPr/>
          <p:nvPr/>
        </p:nvSpPr>
        <p:spPr>
          <a:xfrm>
            <a:off x="5003735" y="4204119"/>
            <a:ext cx="840217" cy="84021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03</a:t>
            </a:r>
            <a:endParaRPr lang="en-US" altLang="zh-CN" sz="2800" dirty="0">
              <a:solidFill>
                <a:schemeClr val="bg1"/>
              </a:solidFill>
              <a:cs typeface="+mn-ea"/>
              <a:sym typeface="+mn-lt"/>
            </a:endParaRPr>
          </a:p>
        </p:txBody>
      </p:sp>
      <p:sp>
        <p:nvSpPr>
          <p:cNvPr id="21" name="TextBox 39"/>
          <p:cNvSpPr txBox="1"/>
          <p:nvPr/>
        </p:nvSpPr>
        <p:spPr>
          <a:xfrm>
            <a:off x="5551856" y="4499898"/>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如何开展设备本质安全管理</a:t>
            </a:r>
            <a:endParaRPr lang="zh-CN" altLang="en-US" sz="2000" b="1" dirty="0">
              <a:solidFill>
                <a:srgbClr val="B71C2B"/>
              </a:solidFill>
              <a:cs typeface="+mn-ea"/>
              <a:sym typeface="+mn-lt"/>
            </a:endParaRPr>
          </a:p>
        </p:txBody>
      </p:sp>
      <p:sp>
        <p:nvSpPr>
          <p:cNvPr id="13" name="Diamond 31"/>
          <p:cNvSpPr/>
          <p:nvPr/>
        </p:nvSpPr>
        <p:spPr>
          <a:xfrm>
            <a:off x="5003735" y="3077938"/>
            <a:ext cx="840217" cy="840217"/>
          </a:xfrm>
          <a:prstGeom prst="diamond">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02</a:t>
            </a:r>
            <a:endParaRPr lang="en-US" altLang="zh-CN" sz="2800" dirty="0">
              <a:solidFill>
                <a:schemeClr val="bg1"/>
              </a:solidFill>
              <a:cs typeface="+mn-ea"/>
              <a:sym typeface="+mn-lt"/>
            </a:endParaRPr>
          </a:p>
        </p:txBody>
      </p:sp>
      <p:sp>
        <p:nvSpPr>
          <p:cNvPr id="19" name="TextBox 37"/>
          <p:cNvSpPr txBox="1"/>
          <p:nvPr/>
        </p:nvSpPr>
        <p:spPr>
          <a:xfrm>
            <a:off x="5551856" y="3429000"/>
            <a:ext cx="3962573" cy="242864"/>
          </a:xfrm>
          <a:prstGeom prst="rect">
            <a:avLst/>
          </a:prstGeom>
          <a:noFill/>
        </p:spPr>
        <p:txBody>
          <a:bodyPr wrap="none" lIns="480000" tIns="0" rIns="0" bIns="0" anchor="b" anchorCtr="0">
            <a:noAutofit/>
          </a:bodyPr>
          <a:lstStyle/>
          <a:p>
            <a:r>
              <a:rPr lang="zh-CN" altLang="en-US" sz="2000" b="1" dirty="0">
                <a:solidFill>
                  <a:srgbClr val="B71C2B"/>
                </a:solidFill>
                <a:cs typeface="+mn-ea"/>
                <a:sym typeface="+mn-lt"/>
              </a:rPr>
              <a:t>设备本质安全风险管理</a:t>
            </a:r>
            <a:endParaRPr lang="zh-CN" altLang="en-US" sz="2000" b="1" dirty="0">
              <a:solidFill>
                <a:srgbClr val="B71C2B"/>
              </a:solidFill>
              <a:cs typeface="+mn-ea"/>
              <a:sym typeface="+mn-lt"/>
            </a:endParaRPr>
          </a:p>
        </p:txBody>
      </p:sp>
      <p:sp>
        <p:nvSpPr>
          <p:cNvPr id="15" name="Diamond 33"/>
          <p:cNvSpPr/>
          <p:nvPr/>
        </p:nvSpPr>
        <p:spPr>
          <a:xfrm>
            <a:off x="5039883" y="2034307"/>
            <a:ext cx="757667" cy="75766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2800" dirty="0">
                <a:solidFill>
                  <a:schemeClr val="bg1"/>
                </a:solidFill>
                <a:cs typeface="+mn-ea"/>
                <a:sym typeface="+mn-lt"/>
              </a:rPr>
              <a:t>01</a:t>
            </a:r>
            <a:endParaRPr lang="en-US" altLang="zh-CN" sz="2800" dirty="0">
              <a:solidFill>
                <a:schemeClr val="bg1"/>
              </a:solidFill>
              <a:cs typeface="+mn-ea"/>
              <a:sym typeface="+mn-lt"/>
            </a:endParaRPr>
          </a:p>
        </p:txBody>
      </p:sp>
      <p:sp>
        <p:nvSpPr>
          <p:cNvPr id="17" name="TextBox 35"/>
          <p:cNvSpPr txBox="1"/>
          <p:nvPr/>
        </p:nvSpPr>
        <p:spPr>
          <a:xfrm>
            <a:off x="5580858" y="2338826"/>
            <a:ext cx="3962573" cy="242864"/>
          </a:xfrm>
          <a:prstGeom prst="rect">
            <a:avLst/>
          </a:prstGeom>
          <a:noFill/>
        </p:spPr>
        <p:txBody>
          <a:bodyPr wrap="none" lIns="480000" tIns="0" rIns="0" bIns="0" anchor="b" anchorCtr="0">
            <a:noAutofit/>
          </a:bodyPr>
          <a:lstStyle/>
          <a:p>
            <a:r>
              <a:rPr lang="zh-CN" altLang="en-US" sz="2000" b="1" dirty="0">
                <a:solidFill>
                  <a:srgbClr val="3B3838"/>
                </a:solidFill>
                <a:cs typeface="+mn-ea"/>
                <a:sym typeface="+mn-lt"/>
              </a:rPr>
              <a:t>设备本质安全管理基本原理</a:t>
            </a:r>
            <a:endParaRPr lang="zh-CN" altLang="en-US" sz="2000" b="1" dirty="0">
              <a:solidFill>
                <a:srgbClr val="3B3838"/>
              </a:solidFill>
              <a:cs typeface="+mn-ea"/>
              <a:sym typeface="+mn-lt"/>
            </a:endParaRPr>
          </a:p>
        </p:txBody>
      </p:sp>
      <p:sp>
        <p:nvSpPr>
          <p:cNvPr id="34" name="Freeform 7"/>
          <p:cNvSpPr/>
          <p:nvPr/>
        </p:nvSpPr>
        <p:spPr bwMode="auto">
          <a:xfrm>
            <a:off x="1116550" y="-1114361"/>
            <a:ext cx="3145687" cy="3147631"/>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38" name="组合 37"/>
          <p:cNvGrpSpPr/>
          <p:nvPr/>
        </p:nvGrpSpPr>
        <p:grpSpPr>
          <a:xfrm>
            <a:off x="-1401152" y="194273"/>
            <a:ext cx="3944757" cy="3947196"/>
            <a:chOff x="265239" y="1114832"/>
            <a:chExt cx="2796817" cy="2798546"/>
          </a:xfrm>
        </p:grpSpPr>
        <p:sp>
          <p:nvSpPr>
            <p:cNvPr id="39" name="Freeform 3297"/>
            <p:cNvSpPr/>
            <p:nvPr/>
          </p:nvSpPr>
          <p:spPr bwMode="auto">
            <a:xfrm>
              <a:off x="265239" y="1114832"/>
              <a:ext cx="2796817" cy="279854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solidFill>
              <a:srgbClr val="FFFFFF"/>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Freeform 3297"/>
            <p:cNvSpPr/>
            <p:nvPr/>
          </p:nvSpPr>
          <p:spPr bwMode="auto">
            <a:xfrm>
              <a:off x="436579" y="1266619"/>
              <a:ext cx="2469149" cy="2470676"/>
            </a:xfrm>
            <a:custGeom>
              <a:avLst/>
              <a:gdLst>
                <a:gd name="T0" fmla="*/ 1619 w 3239"/>
                <a:gd name="T1" fmla="*/ 3241 h 3241"/>
                <a:gd name="T2" fmla="*/ 0 w 3239"/>
                <a:gd name="T3" fmla="*/ 1620 h 3241"/>
                <a:gd name="T4" fmla="*/ 1619 w 3239"/>
                <a:gd name="T5" fmla="*/ 0 h 3241"/>
                <a:gd name="T6" fmla="*/ 3239 w 3239"/>
                <a:gd name="T7" fmla="*/ 1620 h 3241"/>
                <a:gd name="T8" fmla="*/ 1619 w 3239"/>
                <a:gd name="T9" fmla="*/ 3241 h 3241"/>
              </a:gdLst>
              <a:ahLst/>
              <a:cxnLst>
                <a:cxn ang="0">
                  <a:pos x="T0" y="T1"/>
                </a:cxn>
                <a:cxn ang="0">
                  <a:pos x="T2" y="T3"/>
                </a:cxn>
                <a:cxn ang="0">
                  <a:pos x="T4" y="T5"/>
                </a:cxn>
                <a:cxn ang="0">
                  <a:pos x="T6" y="T7"/>
                </a:cxn>
                <a:cxn ang="0">
                  <a:pos x="T8" y="T9"/>
                </a:cxn>
              </a:cxnLst>
              <a:rect l="0" t="0" r="r" b="b"/>
              <a:pathLst>
                <a:path w="3239" h="3241">
                  <a:moveTo>
                    <a:pt x="1619" y="3241"/>
                  </a:moveTo>
                  <a:lnTo>
                    <a:pt x="0" y="1620"/>
                  </a:lnTo>
                  <a:lnTo>
                    <a:pt x="1619" y="0"/>
                  </a:lnTo>
                  <a:lnTo>
                    <a:pt x="3239" y="1620"/>
                  </a:lnTo>
                  <a:lnTo>
                    <a:pt x="1619" y="3241"/>
                  </a:lnTo>
                  <a:close/>
                </a:path>
              </a:pathLst>
            </a:custGeom>
            <a:blipFill dpi="0" rotWithShape="1">
              <a:blip r:embed="rId2">
                <a:extLst>
                  <a:ext uri="{28A0092B-C50C-407E-A947-70E740481C1C}">
                    <a14:useLocalDpi xmlns:a14="http://schemas.microsoft.com/office/drawing/2010/main" val="0"/>
                  </a:ext>
                </a:extLst>
              </a:blip>
              <a:srcRect/>
              <a:stretch>
                <a:fillRect l="-12000" r="-30000"/>
              </a:stretch>
            </a:blip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35" name="组合 34"/>
          <p:cNvGrpSpPr/>
          <p:nvPr/>
        </p:nvGrpSpPr>
        <p:grpSpPr>
          <a:xfrm>
            <a:off x="2017685" y="2005478"/>
            <a:ext cx="2182187" cy="2184213"/>
            <a:chOff x="2343540" y="491900"/>
            <a:chExt cx="1636640" cy="1638160"/>
          </a:xfrm>
        </p:grpSpPr>
        <p:sp>
          <p:nvSpPr>
            <p:cNvPr id="36" name="Freeform 3301"/>
            <p:cNvSpPr/>
            <p:nvPr/>
          </p:nvSpPr>
          <p:spPr bwMode="auto">
            <a:xfrm>
              <a:off x="2343540" y="491900"/>
              <a:ext cx="1636640" cy="1638160"/>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 name="矩形 36"/>
            <p:cNvSpPr/>
            <p:nvPr/>
          </p:nvSpPr>
          <p:spPr>
            <a:xfrm>
              <a:off x="2449948" y="967459"/>
              <a:ext cx="1467561" cy="500090"/>
            </a:xfrm>
            <a:prstGeom prst="rect">
              <a:avLst/>
            </a:prstGeom>
          </p:spPr>
          <p:txBody>
            <a:bodyPr wrap="square">
              <a:spAutoFit/>
            </a:bodyPr>
            <a:lstStyle/>
            <a:p>
              <a:pPr algn="ctr"/>
              <a:r>
                <a:rPr lang="zh-CN" altLang="en-US" sz="2135" b="1" dirty="0">
                  <a:solidFill>
                    <a:schemeClr val="bg1">
                      <a:lumMod val="100000"/>
                    </a:schemeClr>
                  </a:solidFill>
                  <a:cs typeface="+mn-ea"/>
                  <a:sym typeface="+mn-lt"/>
                </a:rPr>
                <a:t>目录</a:t>
              </a:r>
              <a:endParaRPr lang="en-US" altLang="zh-CN" sz="2135" b="1" dirty="0">
                <a:solidFill>
                  <a:schemeClr val="bg1">
                    <a:lumMod val="100000"/>
                  </a:schemeClr>
                </a:solidFill>
                <a:cs typeface="+mn-ea"/>
                <a:sym typeface="+mn-lt"/>
              </a:endParaRPr>
            </a:p>
            <a:p>
              <a:pPr algn="ctr"/>
              <a:r>
                <a:rPr lang="en-US" altLang="zh-CN" sz="1600" b="1" dirty="0">
                  <a:solidFill>
                    <a:schemeClr val="bg1">
                      <a:lumMod val="100000"/>
                    </a:schemeClr>
                  </a:solidFill>
                  <a:cs typeface="+mn-ea"/>
                  <a:sym typeface="+mn-lt"/>
                </a:rPr>
                <a:t>CONTENT</a:t>
              </a:r>
              <a:endParaRPr lang="en-US" altLang="zh-CN" sz="2135" b="1" dirty="0">
                <a:solidFill>
                  <a:schemeClr val="bg1">
                    <a:lumMod val="100000"/>
                  </a:schemeClr>
                </a:solidFill>
                <a:cs typeface="+mn-ea"/>
                <a:sym typeface="+mn-lt"/>
              </a:endParaRPr>
            </a:p>
          </p:txBody>
        </p:sp>
      </p:grpSp>
      <p:sp>
        <p:nvSpPr>
          <p:cNvPr id="42" name="Freeform 7"/>
          <p:cNvSpPr/>
          <p:nvPr/>
        </p:nvSpPr>
        <p:spPr bwMode="auto">
          <a:xfrm>
            <a:off x="636699" y="3630389"/>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 name="Freeform 5"/>
          <p:cNvSpPr/>
          <p:nvPr/>
        </p:nvSpPr>
        <p:spPr bwMode="auto">
          <a:xfrm>
            <a:off x="8112224" y="5231876"/>
            <a:ext cx="3487515" cy="34918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 name="Freeform 3301"/>
          <p:cNvSpPr/>
          <p:nvPr/>
        </p:nvSpPr>
        <p:spPr bwMode="auto">
          <a:xfrm>
            <a:off x="10524216" y="6027427"/>
            <a:ext cx="2182187" cy="2184213"/>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333333"/>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20000">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14:bounceEnd="20000">
                                          <p:cBhvr additive="base">
                                            <p:cTn id="14" dur="5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14:presetBounceEnd="20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20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0-#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0-#ppt_h/2"/>
                                              </p:val>
                                            </p:tav>
                                            <p:tav tm="100000">
                                              <p:val>
                                                <p:strVal val="#ppt_y"/>
                                              </p:val>
                                            </p:tav>
                                          </p:tavLst>
                                        </p:anim>
                                      </p:childTnLst>
                                    </p:cTn>
                                  </p:par>
                                  <p:par>
                                    <p:cTn id="22" presetID="53" presetClass="entr" presetSubtype="16" fill="hold" grpId="0" nodeType="withEffect">
                                      <p:stCondLst>
                                        <p:cond delay="25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par>
                              <p:cTn id="27" fill="hold">
                                <p:stCondLst>
                                  <p:cond delay="500"/>
                                </p:stCondLst>
                                <p:childTnLst>
                                  <p:par>
                                    <p:cTn id="28" presetID="42"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7"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8"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9"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0"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1"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2"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3"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4"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grpSp>
        <p:nvGrpSpPr>
          <p:cNvPr id="6" name="组合 5"/>
          <p:cNvGrpSpPr/>
          <p:nvPr/>
        </p:nvGrpSpPr>
        <p:grpSpPr>
          <a:xfrm>
            <a:off x="6886301" y="2089429"/>
            <a:ext cx="3924848" cy="3539532"/>
            <a:chOff x="6886301" y="2089429"/>
            <a:chExt cx="3924848" cy="3539532"/>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86301" y="2089429"/>
              <a:ext cx="3924848" cy="3539532"/>
            </a:xfrm>
            <a:prstGeom prst="rect">
              <a:avLst/>
            </a:prstGeom>
          </p:spPr>
        </p:pic>
        <p:sp>
          <p:nvSpPr>
            <p:cNvPr id="17" name="Text Box 15"/>
            <p:cNvSpPr txBox="1">
              <a:spLocks noChangeArrowheads="1"/>
            </p:cNvSpPr>
            <p:nvPr/>
          </p:nvSpPr>
          <p:spPr bwMode="auto">
            <a:xfrm>
              <a:off x="8485188" y="2684705"/>
              <a:ext cx="936625" cy="457200"/>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just" defTabSz="914400" eaLnBrk="1" hangingPunct="1">
                <a:spcBef>
                  <a:spcPct val="50000"/>
                </a:spcBef>
                <a:buClrTx/>
                <a:buSzTx/>
                <a:buFontTx/>
                <a:buNone/>
                <a:defRPr/>
              </a:pPr>
              <a:r>
                <a:rPr kumimoji="0" lang="en-US" altLang="zh-TW" sz="2400" b="1" kern="1200" cap="none" spc="0" normalizeH="0" baseline="0" noProof="0" dirty="0">
                  <a:solidFill>
                    <a:srgbClr val="B71C2B"/>
                  </a:solidFill>
                  <a:latin typeface="+mn-lt"/>
                  <a:ea typeface="+mn-ea"/>
                  <a:cs typeface="+mn-ea"/>
                  <a:sym typeface="+mn-lt"/>
                </a:rPr>
                <a:t>Plan</a:t>
              </a:r>
              <a:endParaRPr kumimoji="0" lang="en-US" altLang="zh-TW" sz="2400" b="1" kern="1200" cap="none" spc="0" normalizeH="0" baseline="0" noProof="0" dirty="0">
                <a:solidFill>
                  <a:srgbClr val="B71C2B"/>
                </a:solidFill>
                <a:latin typeface="+mn-lt"/>
                <a:ea typeface="+mn-ea"/>
                <a:cs typeface="+mn-ea"/>
                <a:sym typeface="+mn-lt"/>
              </a:endParaRPr>
            </a:p>
          </p:txBody>
        </p:sp>
        <p:sp>
          <p:nvSpPr>
            <p:cNvPr id="18" name="Text Box 16"/>
            <p:cNvSpPr txBox="1">
              <a:spLocks noChangeArrowheads="1"/>
            </p:cNvSpPr>
            <p:nvPr/>
          </p:nvSpPr>
          <p:spPr bwMode="auto">
            <a:xfrm>
              <a:off x="9532938" y="3664190"/>
              <a:ext cx="936625" cy="457200"/>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hangingPunct="1">
                <a:spcBef>
                  <a:spcPct val="50000"/>
                </a:spcBef>
                <a:buClrTx/>
                <a:buSzTx/>
                <a:buFontTx/>
                <a:buNone/>
                <a:defRPr/>
              </a:pPr>
              <a:r>
                <a:rPr kumimoji="0" lang="en-US" altLang="zh-TW" sz="2400" b="1" kern="1200" cap="none" spc="0" normalizeH="0" baseline="0" noProof="0" dirty="0">
                  <a:solidFill>
                    <a:srgbClr val="FFC000"/>
                  </a:solidFill>
                  <a:latin typeface="+mn-lt"/>
                  <a:ea typeface="+mn-ea"/>
                  <a:cs typeface="+mn-ea"/>
                  <a:sym typeface="+mn-lt"/>
                </a:rPr>
                <a:t>Do</a:t>
              </a:r>
              <a:endParaRPr kumimoji="0" lang="en-US" altLang="zh-TW" sz="2400" b="1" kern="1200" cap="none" spc="0" normalizeH="0" baseline="0" noProof="0" dirty="0">
                <a:solidFill>
                  <a:srgbClr val="FFC000"/>
                </a:solidFill>
                <a:latin typeface="+mn-lt"/>
                <a:ea typeface="+mn-ea"/>
                <a:cs typeface="+mn-ea"/>
                <a:sym typeface="+mn-lt"/>
              </a:endParaRPr>
            </a:p>
          </p:txBody>
        </p:sp>
        <p:sp>
          <p:nvSpPr>
            <p:cNvPr id="19" name="Text Box 17"/>
            <p:cNvSpPr txBox="1">
              <a:spLocks noChangeArrowheads="1"/>
            </p:cNvSpPr>
            <p:nvPr/>
          </p:nvSpPr>
          <p:spPr bwMode="auto">
            <a:xfrm>
              <a:off x="8235950" y="4700033"/>
              <a:ext cx="1225550" cy="457200"/>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hangingPunct="1">
                <a:spcBef>
                  <a:spcPct val="50000"/>
                </a:spcBef>
                <a:buClrTx/>
                <a:buSzTx/>
                <a:buFontTx/>
                <a:buNone/>
                <a:defRPr/>
              </a:pPr>
              <a:r>
                <a:rPr kumimoji="0" lang="en-US" altLang="zh-TW" sz="2400" b="1" kern="1200" cap="none" spc="0" normalizeH="0" baseline="0" noProof="0" dirty="0">
                  <a:solidFill>
                    <a:srgbClr val="B71C2B"/>
                  </a:solidFill>
                  <a:latin typeface="+mn-lt"/>
                  <a:ea typeface="+mn-ea"/>
                  <a:cs typeface="+mn-ea"/>
                  <a:sym typeface="+mn-lt"/>
                </a:rPr>
                <a:t>Check</a:t>
              </a:r>
              <a:endParaRPr kumimoji="0" lang="en-US" altLang="zh-TW" sz="2400" b="1" kern="1200" cap="none" spc="0" normalizeH="0" baseline="0" noProof="0" dirty="0">
                <a:solidFill>
                  <a:srgbClr val="B71C2B"/>
                </a:solidFill>
                <a:latin typeface="+mn-lt"/>
                <a:ea typeface="+mn-ea"/>
                <a:cs typeface="+mn-ea"/>
                <a:sym typeface="+mn-lt"/>
              </a:endParaRPr>
            </a:p>
          </p:txBody>
        </p:sp>
        <p:sp>
          <p:nvSpPr>
            <p:cNvPr id="20" name="Text Box 18"/>
            <p:cNvSpPr txBox="1">
              <a:spLocks noChangeArrowheads="1"/>
            </p:cNvSpPr>
            <p:nvPr/>
          </p:nvSpPr>
          <p:spPr bwMode="auto">
            <a:xfrm>
              <a:off x="7171065" y="3664190"/>
              <a:ext cx="936625" cy="457200"/>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eaLnBrk="1" hangingPunct="1">
                <a:spcBef>
                  <a:spcPct val="50000"/>
                </a:spcBef>
                <a:buClrTx/>
                <a:buSzTx/>
                <a:buFontTx/>
                <a:buNone/>
                <a:defRPr/>
              </a:pPr>
              <a:r>
                <a:rPr kumimoji="0" lang="en-US" altLang="zh-TW" sz="2400" b="1" kern="1200" cap="none" spc="0" normalizeH="0" baseline="0" noProof="0" dirty="0">
                  <a:solidFill>
                    <a:srgbClr val="FFC000"/>
                  </a:solidFill>
                  <a:latin typeface="+mn-lt"/>
                  <a:ea typeface="+mn-ea"/>
                  <a:cs typeface="+mn-ea"/>
                  <a:sym typeface="+mn-lt"/>
                </a:rPr>
                <a:t>Act</a:t>
              </a:r>
              <a:endParaRPr kumimoji="0" lang="en-US" altLang="zh-TW" sz="2400" b="1" kern="1200" cap="none" spc="0" normalizeH="0" baseline="0" noProof="0" dirty="0">
                <a:solidFill>
                  <a:srgbClr val="FFC000"/>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设备安全本质安全开展的步骤（一）</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33" name="AutoShape 5"/>
          <p:cNvSpPr>
            <a:spLocks noChangeArrowheads="1"/>
          </p:cNvSpPr>
          <p:nvPr/>
        </p:nvSpPr>
        <p:spPr bwMode="auto">
          <a:xfrm>
            <a:off x="1537976" y="2786008"/>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4" name="AutoShape 6"/>
          <p:cNvSpPr>
            <a:spLocks noChangeArrowheads="1"/>
          </p:cNvSpPr>
          <p:nvPr/>
        </p:nvSpPr>
        <p:spPr bwMode="auto">
          <a:xfrm>
            <a:off x="1537976" y="3362942"/>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5" name="AutoShape 7"/>
          <p:cNvSpPr>
            <a:spLocks noChangeArrowheads="1"/>
          </p:cNvSpPr>
          <p:nvPr/>
        </p:nvSpPr>
        <p:spPr bwMode="auto">
          <a:xfrm>
            <a:off x="1537976" y="3965869"/>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6" name="AutoShape 8"/>
          <p:cNvSpPr>
            <a:spLocks noChangeArrowheads="1"/>
          </p:cNvSpPr>
          <p:nvPr/>
        </p:nvSpPr>
        <p:spPr bwMode="auto">
          <a:xfrm>
            <a:off x="1537976" y="456879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7" name="AutoShape 9"/>
          <p:cNvSpPr>
            <a:spLocks noChangeArrowheads="1"/>
          </p:cNvSpPr>
          <p:nvPr/>
        </p:nvSpPr>
        <p:spPr bwMode="auto">
          <a:xfrm>
            <a:off x="1537976" y="5171723"/>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8" name="AutoShape 10"/>
          <p:cNvSpPr>
            <a:spLocks noChangeArrowheads="1"/>
          </p:cNvSpPr>
          <p:nvPr/>
        </p:nvSpPr>
        <p:spPr bwMode="auto">
          <a:xfrm>
            <a:off x="1537976" y="5776238"/>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9" name="AutoShape 5"/>
          <p:cNvSpPr>
            <a:spLocks noChangeArrowheads="1"/>
          </p:cNvSpPr>
          <p:nvPr/>
        </p:nvSpPr>
        <p:spPr bwMode="auto">
          <a:xfrm>
            <a:off x="6776726" y="1571904"/>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40" name="AutoShape 5"/>
          <p:cNvSpPr>
            <a:spLocks noChangeArrowheads="1"/>
          </p:cNvSpPr>
          <p:nvPr/>
        </p:nvSpPr>
        <p:spPr bwMode="auto">
          <a:xfrm>
            <a:off x="1542708" y="218439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p:cNvCxnSpPr>
            <a:endCxn id="39" idx="1"/>
          </p:cNvCxnSpPr>
          <p:nvPr/>
        </p:nvCxnSpPr>
        <p:spPr bwMode="auto">
          <a:xfrm>
            <a:off x="1537976" y="1821141"/>
            <a:ext cx="5238750" cy="1"/>
          </a:xfrm>
          <a:prstGeom prst="straightConnector1">
            <a:avLst/>
          </a:prstGeom>
          <a:ln w="31750">
            <a:solidFill>
              <a:srgbClr val="3B3838"/>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5" name="矩形 14"/>
          <p:cNvSpPr/>
          <p:nvPr/>
        </p:nvSpPr>
        <p:spPr>
          <a:xfrm>
            <a:off x="6874513" y="2433628"/>
            <a:ext cx="3201676" cy="3046988"/>
          </a:xfrm>
          <a:prstGeom prst="rect">
            <a:avLst/>
          </a:prstGeom>
        </p:spPr>
        <p:txBody>
          <a:bodyPr wrap="square">
            <a:spAutoFit/>
          </a:bodyPr>
          <a:lstStyle/>
          <a:p>
            <a:pPr marL="342900" lvl="2"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人员组成与培训</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设备安全状态评估小组应是跨专业的人员组成</a:t>
            </a:r>
            <a:endParaRPr lang="en-US" altLang="zh-CN" sz="1600" dirty="0">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统一组织培训</a:t>
            </a:r>
            <a:endParaRPr lang="en-US" altLang="zh-CN" sz="1600" dirty="0">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编制设备安全状态评估计划 </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确定评估目的与范围</a:t>
            </a:r>
            <a:endParaRPr lang="en-US" altLang="zh-CN" sz="1600" dirty="0">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评估时间与方法</a:t>
            </a:r>
            <a:endParaRPr lang="en-US" altLang="zh-CN" sz="1600" dirty="0">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收集原始资料与图纸</a:t>
            </a:r>
            <a:endParaRPr lang="en-US" altLang="zh-CN" sz="1600" dirty="0">
              <a:solidFill>
                <a:srgbClr val="B71C2B"/>
              </a:solidFill>
              <a:cs typeface="+mn-ea"/>
              <a:sym typeface="+mn-lt"/>
            </a:endParaRPr>
          </a:p>
        </p:txBody>
      </p:sp>
      <p:sp>
        <p:nvSpPr>
          <p:cNvPr id="16" name="矩形 15"/>
          <p:cNvSpPr/>
          <p:nvPr/>
        </p:nvSpPr>
        <p:spPr>
          <a:xfrm>
            <a:off x="6874513" y="6276300"/>
            <a:ext cx="3262432"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为设备安全状态评估做好前期准备</a:t>
            </a:r>
            <a:endParaRPr lang="en-US" altLang="zh-CN" sz="1600" b="1" dirty="0">
              <a:solidFill>
                <a:srgbClr val="B71C2B"/>
              </a:solidFill>
              <a:cs typeface="+mn-ea"/>
              <a:sym typeface="+mn-lt"/>
            </a:endParaRP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设备安全本质安全开展的步骤（二）</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046767" y="6288324"/>
            <a:ext cx="2852063"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全面掌握公司设备的安全现状</a:t>
            </a:r>
            <a:endParaRPr lang="zh-CN" altLang="en-US" sz="1600" b="1" dirty="0">
              <a:solidFill>
                <a:srgbClr val="B71C2B"/>
              </a:solidFill>
              <a:cs typeface="+mn-ea"/>
              <a:sym typeface="+mn-lt"/>
            </a:endParaRP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9"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0"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1"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2"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3"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4"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5" name="AutoShape 5"/>
          <p:cNvSpPr>
            <a:spLocks noChangeArrowheads="1"/>
          </p:cNvSpPr>
          <p:nvPr/>
        </p:nvSpPr>
        <p:spPr bwMode="auto">
          <a:xfrm>
            <a:off x="6776726" y="1445872"/>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cxnSp>
        <p:nvCxnSpPr>
          <p:cNvPr id="4" name="直接连接符 3"/>
          <p:cNvCxnSpPr/>
          <p:nvPr/>
        </p:nvCxnSpPr>
        <p:spPr>
          <a:xfrm>
            <a:off x="2210201" y="2528878"/>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44250" y="1752600"/>
            <a:ext cx="1166100" cy="776278"/>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6948799" y="2589482"/>
            <a:ext cx="3048000" cy="3046988"/>
          </a:xfrm>
          <a:prstGeom prst="rect">
            <a:avLst/>
          </a:prstGeom>
        </p:spPr>
        <p:txBody>
          <a:bodyPr wrap="square">
            <a:spAutoFit/>
          </a:bodyPr>
          <a:lstStyle/>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编制安全状态评估计标准（分专业）</a:t>
            </a:r>
            <a:endParaRPr lang="en-US" altLang="zh-CN" sz="1600" dirty="0">
              <a:solidFill>
                <a:srgbClr val="B71C2B"/>
              </a:solidFill>
              <a:cs typeface="+mn-ea"/>
              <a:sym typeface="+mn-lt"/>
            </a:endParaRPr>
          </a:p>
          <a:p>
            <a:pPr marL="800100" lvl="3" indent="-342900" fontAlgn="base">
              <a:lnSpc>
                <a:spcPct val="150000"/>
              </a:lnSpc>
              <a:spcBef>
                <a:spcPct val="0"/>
              </a:spcBef>
              <a:spcAft>
                <a:spcPct val="0"/>
              </a:spcAft>
              <a:buFont typeface="Arial" panose="020B0604020202020204" pitchFamily="34" charset="0"/>
              <a:buChar char="•"/>
              <a:defRPr/>
            </a:pPr>
            <a:r>
              <a:rPr lang="zh-CN" altLang="en-US" sz="1600" u="sng" dirty="0">
                <a:cs typeface="+mn-ea"/>
                <a:sym typeface="+mn-lt"/>
              </a:rPr>
              <a:t>明确评估项目</a:t>
            </a:r>
            <a:endParaRPr lang="en-US" altLang="zh-CN" sz="1600" u="sng" dirty="0">
              <a:cs typeface="+mn-ea"/>
              <a:sym typeface="+mn-lt"/>
            </a:endParaRPr>
          </a:p>
          <a:p>
            <a:pPr marL="800100" lvl="3" indent="-342900" fontAlgn="base">
              <a:lnSpc>
                <a:spcPct val="150000"/>
              </a:lnSpc>
              <a:spcBef>
                <a:spcPct val="0"/>
              </a:spcBef>
              <a:spcAft>
                <a:spcPct val="0"/>
              </a:spcAft>
              <a:buFont typeface="Arial" panose="020B0604020202020204" pitchFamily="34" charset="0"/>
              <a:buChar char="•"/>
              <a:defRPr/>
            </a:pPr>
            <a:r>
              <a:rPr lang="zh-CN" altLang="en-US" sz="1600" u="sng" dirty="0">
                <a:cs typeface="+mn-ea"/>
                <a:sym typeface="+mn-lt"/>
              </a:rPr>
              <a:t>确定扣分项及细则 </a:t>
            </a:r>
            <a:endParaRPr lang="zh-CN" altLang="en-US" sz="1600" u="sng" dirty="0">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分专业评估</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编制设备安全状态报告</a:t>
            </a:r>
            <a:endParaRPr lang="en-US" altLang="zh-CN" sz="1600" dirty="0">
              <a:solidFill>
                <a:srgbClr val="B71C2B"/>
              </a:solidFill>
              <a:cs typeface="+mn-ea"/>
              <a:sym typeface="+mn-lt"/>
            </a:endParaRPr>
          </a:p>
          <a:p>
            <a:pPr marL="800100" lvl="3" indent="-342900" fontAlgn="base">
              <a:lnSpc>
                <a:spcPct val="150000"/>
              </a:lnSpc>
              <a:spcBef>
                <a:spcPct val="0"/>
              </a:spcBef>
              <a:spcAft>
                <a:spcPct val="0"/>
              </a:spcAft>
              <a:buFont typeface="Wingdings" panose="05000000000000000000" pitchFamily="2" charset="2"/>
              <a:buChar char="l"/>
              <a:defRPr/>
            </a:pPr>
            <a:r>
              <a:rPr lang="zh-CN" altLang="en-US" sz="1600" u="sng" dirty="0">
                <a:cs typeface="+mn-ea"/>
                <a:sym typeface="+mn-lt"/>
              </a:rPr>
              <a:t>综合评价</a:t>
            </a:r>
            <a:endParaRPr lang="en-US" altLang="zh-CN" sz="1600" u="sng" dirty="0">
              <a:cs typeface="+mn-ea"/>
              <a:sym typeface="+mn-lt"/>
            </a:endParaRPr>
          </a:p>
          <a:p>
            <a:pPr marL="800100" lvl="3" indent="-342900" fontAlgn="base">
              <a:lnSpc>
                <a:spcPct val="150000"/>
              </a:lnSpc>
              <a:spcBef>
                <a:spcPct val="0"/>
              </a:spcBef>
              <a:spcAft>
                <a:spcPct val="0"/>
              </a:spcAft>
              <a:buFont typeface="Wingdings" panose="05000000000000000000" pitchFamily="2" charset="2"/>
              <a:buChar char="l"/>
              <a:defRPr/>
            </a:pPr>
            <a:r>
              <a:rPr lang="zh-CN" altLang="en-US" sz="1600" u="sng" dirty="0">
                <a:cs typeface="+mn-ea"/>
                <a:sym typeface="+mn-lt"/>
              </a:rPr>
              <a:t>分项评价</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设备安全本质安全开展的步骤（三）</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20551" y="6288326"/>
            <a:ext cx="3672800"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对设备进行分级，为分级管理提供依据</a:t>
            </a:r>
            <a:endParaRPr lang="zh-CN" altLang="en-US" sz="1600" b="1" dirty="0">
              <a:solidFill>
                <a:srgbClr val="B71C2B"/>
              </a:solidFill>
              <a:cs typeface="+mn-ea"/>
              <a:sym typeface="+mn-lt"/>
            </a:endParaRP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305842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9250" y="1758000"/>
            <a:ext cx="1256788" cy="1300420"/>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26" name="AutoShape 5"/>
          <p:cNvSpPr>
            <a:spLocks noChangeArrowheads="1"/>
          </p:cNvSpPr>
          <p:nvPr/>
        </p:nvSpPr>
        <p:spPr bwMode="auto">
          <a:xfrm>
            <a:off x="6776726" y="1503362"/>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7"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8"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9"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0"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1"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3"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 name="矩形 4"/>
          <p:cNvSpPr/>
          <p:nvPr/>
        </p:nvSpPr>
        <p:spPr>
          <a:xfrm>
            <a:off x="6939927" y="2443153"/>
            <a:ext cx="3234049" cy="3046988"/>
          </a:xfrm>
          <a:prstGeom prst="rect">
            <a:avLst/>
          </a:prstGeom>
        </p:spPr>
        <p:txBody>
          <a:bodyPr wrap="square">
            <a:spAutoFit/>
          </a:bodyPr>
          <a:lstStyle/>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汇总安全状态评估分数</a:t>
            </a:r>
            <a:endParaRPr lang="zh-CN" altLang="en-US" sz="1600"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确定设备状态的分级标准</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高度危险</a:t>
            </a:r>
            <a:endParaRPr lang="en-US" altLang="zh-CN" sz="1600" dirty="0">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需关注</a:t>
            </a:r>
            <a:endParaRPr lang="en-US" altLang="zh-CN" sz="1600" dirty="0">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处于安全状态 </a:t>
            </a:r>
            <a:endParaRPr lang="en-US" altLang="zh-CN" sz="1600" dirty="0">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根据分级标准将公司设备进行分级 </a:t>
            </a:r>
            <a:endParaRPr lang="en-US" altLang="zh-CN" sz="1600" dirty="0">
              <a:solidFill>
                <a:srgbClr val="B71C2B"/>
              </a:solidFill>
              <a:cs typeface="+mn-ea"/>
              <a:sym typeface="+mn-lt"/>
            </a:endParaRPr>
          </a:p>
          <a:p>
            <a:pPr marL="800100" lvl="3"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可参考风险评价的结果</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设备安全本质安全开展的步骤（四）</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03335" y="6359023"/>
            <a:ext cx="3525324"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 实施分级管理，重点管理高风险设备</a:t>
            </a:r>
            <a:endParaRPr lang="zh-CN" altLang="en-US" sz="1600" b="1" dirty="0">
              <a:solidFill>
                <a:srgbClr val="B71C2B"/>
              </a:solidFill>
              <a:cs typeface="+mn-ea"/>
              <a:sym typeface="+mn-lt"/>
            </a:endParaRP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366802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9250" y="1732009"/>
            <a:ext cx="1302132" cy="1936011"/>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9"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0" name="AutoShape 6"/>
          <p:cNvSpPr>
            <a:spLocks noChangeArrowheads="1"/>
          </p:cNvSpPr>
          <p:nvPr/>
        </p:nvSpPr>
        <p:spPr bwMode="auto">
          <a:xfrm>
            <a:off x="6776726" y="1559820"/>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1"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2"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3"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4"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5"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4"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5" name="Text Box 14"/>
          <p:cNvSpPr txBox="1">
            <a:spLocks noChangeArrowheads="1"/>
          </p:cNvSpPr>
          <p:nvPr/>
        </p:nvSpPr>
        <p:spPr bwMode="auto">
          <a:xfrm>
            <a:off x="6939927" y="2353368"/>
            <a:ext cx="305214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u="sng">
                <a:solidFill>
                  <a:schemeClr val="tx1"/>
                </a:solidFill>
                <a:latin typeface="Arial" panose="020B0604020202020204" pitchFamily="34" charset="0"/>
                <a:ea typeface="宋体" panose="02010600030101010101" pitchFamily="2" charset="-122"/>
              </a:defRPr>
            </a:lvl1pPr>
            <a:lvl2pPr marL="800100" indent="-342900" eaLnBrk="0" hangingPunct="0">
              <a:defRPr u="sng">
                <a:solidFill>
                  <a:schemeClr val="tx1"/>
                </a:solidFill>
                <a:latin typeface="Arial" panose="020B0604020202020204" pitchFamily="34" charset="0"/>
                <a:ea typeface="宋体" panose="02010600030101010101" pitchFamily="2" charset="-122"/>
              </a:defRPr>
            </a:lvl2pPr>
            <a:lvl3pPr marL="342900" indent="-342900" eaLnBrk="0" hangingPunct="0">
              <a:defRPr u="sng">
                <a:solidFill>
                  <a:schemeClr val="tx1"/>
                </a:solidFill>
                <a:latin typeface="Arial" panose="020B0604020202020204" pitchFamily="34" charset="0"/>
                <a:ea typeface="宋体" panose="02010600030101010101" pitchFamily="2" charset="-122"/>
              </a:defRPr>
            </a:lvl3pPr>
            <a:lvl4pPr marL="800100" indent="-3429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高度危险的设备</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8001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具有较高风险，需要由专门机构组织编制技术改造方案</a:t>
            </a:r>
            <a:endParaRPr kumimoji="0" lang="en-US" altLang="zh-CN" sz="1600" b="0" i="0" u="none" strike="noStrike" kern="1200" cap="none" spc="0" normalizeH="0" baseline="0" noProof="0" dirty="0">
              <a:ln>
                <a:noFill/>
              </a:ln>
              <a:solidFill>
                <a:schemeClr val="tx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需关注的设备</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8001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由设备管理部门及使用部门提出改进建议</a:t>
            </a:r>
            <a:endParaRPr kumimoji="0" lang="en-US" altLang="zh-CN" sz="1600" b="0" i="0" u="none" strike="noStrike" kern="1200" cap="none" spc="0" normalizeH="0" baseline="0" noProof="0" dirty="0">
              <a:ln>
                <a:noFill/>
              </a:ln>
              <a:solidFill>
                <a:schemeClr val="tx1"/>
              </a:solidFill>
              <a:effectLst/>
              <a:uLnTx/>
              <a:uFillTx/>
              <a:latin typeface="+mn-lt"/>
              <a:ea typeface="+mn-ea"/>
              <a:cs typeface="+mn-ea"/>
              <a:sym typeface="+mn-lt"/>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处于安全状态的设备</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8001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保持现有管理模式</a:t>
            </a:r>
            <a:endPar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设备安全本质安全开展的步骤（五）</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03335" y="6359023"/>
            <a:ext cx="3877985"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选择最合适的防护及安全措施，合理组合</a:t>
            </a:r>
            <a:endParaRPr lang="zh-CN" altLang="en-US" sz="1600" b="1" dirty="0">
              <a:solidFill>
                <a:srgbClr val="B71C2B"/>
              </a:solidFill>
              <a:cs typeface="+mn-ea"/>
              <a:sym typeface="+mn-lt"/>
            </a:endParaRP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423952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9250" y="1785856"/>
            <a:ext cx="1328768" cy="2453664"/>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26"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7"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8" name="AutoShape 7"/>
          <p:cNvSpPr>
            <a:spLocks noChangeArrowheads="1"/>
          </p:cNvSpPr>
          <p:nvPr/>
        </p:nvSpPr>
        <p:spPr bwMode="auto">
          <a:xfrm>
            <a:off x="6831409" y="1536619"/>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9"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0"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1"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3"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7" name="矩形 6"/>
          <p:cNvSpPr/>
          <p:nvPr/>
        </p:nvSpPr>
        <p:spPr>
          <a:xfrm>
            <a:off x="6831409" y="2491473"/>
            <a:ext cx="3342567" cy="2585323"/>
          </a:xfrm>
          <a:prstGeom prst="rect">
            <a:avLst/>
          </a:prstGeom>
        </p:spPr>
        <p:txBody>
          <a:bodyPr wrap="square">
            <a:spAutoFit/>
          </a:bodyPr>
          <a:lstStyle/>
          <a:p>
            <a:pPr marL="342900" lvl="0" indent="-342900" fontAlgn="base">
              <a:lnSpc>
                <a:spcPct val="150000"/>
              </a:lnSpc>
              <a:spcBef>
                <a:spcPct val="0"/>
              </a:spcBef>
              <a:spcAft>
                <a:spcPct val="0"/>
              </a:spcAft>
              <a:buFont typeface="Arial" panose="020B0604020202020204" pitchFamily="34" charset="0"/>
              <a:buChar char="•"/>
              <a:defRPr/>
            </a:pPr>
            <a:r>
              <a:rPr lang="zh-CN" altLang="en-US" dirty="0">
                <a:solidFill>
                  <a:srgbClr val="B71C2B"/>
                </a:solidFill>
                <a:cs typeface="+mn-ea"/>
                <a:sym typeface="+mn-lt"/>
              </a:rPr>
              <a:t>危险源识别与评估报告分析</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dirty="0">
                <a:solidFill>
                  <a:srgbClr val="B71C2B"/>
                </a:solidFill>
                <a:cs typeface="+mn-ea"/>
                <a:sym typeface="+mn-lt"/>
              </a:rPr>
              <a:t>防护措施的选择</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dirty="0">
                <a:solidFill>
                  <a:srgbClr val="B71C2B"/>
                </a:solidFill>
                <a:cs typeface="+mn-ea"/>
                <a:sym typeface="+mn-lt"/>
              </a:rPr>
              <a:t>安全措施的选择</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dirty="0">
                <a:solidFill>
                  <a:srgbClr val="B71C2B"/>
                </a:solidFill>
                <a:cs typeface="+mn-ea"/>
                <a:sym typeface="+mn-lt"/>
              </a:rPr>
              <a:t>组合运用</a:t>
            </a:r>
            <a:r>
              <a:rPr lang="en-US" altLang="zh-CN" dirty="0">
                <a:solidFill>
                  <a:srgbClr val="B71C2B"/>
                </a:solidFill>
                <a:cs typeface="+mn-ea"/>
                <a:sym typeface="+mn-lt"/>
              </a:rPr>
              <a:t> </a:t>
            </a:r>
            <a:r>
              <a:rPr lang="zh-CN" altLang="en-US" dirty="0">
                <a:solidFill>
                  <a:srgbClr val="B71C2B"/>
                </a:solidFill>
                <a:cs typeface="+mn-ea"/>
                <a:sym typeface="+mn-lt"/>
              </a:rPr>
              <a:t>方案</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dirty="0">
                <a:solidFill>
                  <a:srgbClr val="B71C2B"/>
                </a:solidFill>
                <a:cs typeface="+mn-ea"/>
                <a:sym typeface="+mn-lt"/>
              </a:rPr>
              <a:t>单项技术改造方案编制</a:t>
            </a:r>
            <a:endParaRPr lang="en-US" altLang="zh-CN"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dirty="0">
                <a:solidFill>
                  <a:srgbClr val="B71C2B"/>
                </a:solidFill>
                <a:cs typeface="+mn-ea"/>
                <a:sym typeface="+mn-lt"/>
              </a:rPr>
              <a:t>整体技术改造方案编制</a:t>
            </a:r>
            <a:endParaRPr lang="zh-CN" altLang="en-US" dirty="0">
              <a:solidFill>
                <a:srgbClr val="B71C2B"/>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设备安全本质安全开展的步骤（六）</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804067" y="6394120"/>
            <a:ext cx="3262432"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通过评估，形成最佳技术改造方案</a:t>
            </a:r>
            <a:endParaRPr lang="zh-CN" altLang="en-US" sz="1600" b="1" dirty="0">
              <a:solidFill>
                <a:srgbClr val="B71C2B"/>
              </a:solidFill>
              <a:cs typeface="+mn-ea"/>
              <a:sym typeface="+mn-lt"/>
            </a:endParaRP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483642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38604" y="1785856"/>
            <a:ext cx="1319414" cy="3050564"/>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9"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0"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1"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2" name="AutoShape 8"/>
          <p:cNvSpPr>
            <a:spLocks noChangeArrowheads="1"/>
          </p:cNvSpPr>
          <p:nvPr/>
        </p:nvSpPr>
        <p:spPr bwMode="auto">
          <a:xfrm>
            <a:off x="6804067" y="1578729"/>
            <a:ext cx="3397250" cy="498475"/>
          </a:xfrm>
          <a:prstGeom prst="homePlate">
            <a:avLst>
              <a:gd name="adj" fmla="val 2833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3"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4"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5"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4"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 name="矩形 4"/>
          <p:cNvSpPr/>
          <p:nvPr/>
        </p:nvSpPr>
        <p:spPr>
          <a:xfrm>
            <a:off x="7125976" y="2454122"/>
            <a:ext cx="2875445" cy="3046988"/>
          </a:xfrm>
          <a:prstGeom prst="rect">
            <a:avLst/>
          </a:prstGeom>
        </p:spPr>
        <p:txBody>
          <a:bodyPr wrap="square">
            <a:spAutoFit/>
          </a:bodyPr>
          <a:lstStyle/>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技术论证</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技术分析</a:t>
            </a:r>
            <a:endParaRPr lang="en-US" altLang="zh-CN" sz="1600" dirty="0">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局部单项实验</a:t>
            </a:r>
            <a:endParaRPr lang="en-US" altLang="zh-CN" sz="1600" dirty="0">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单机实验</a:t>
            </a:r>
            <a:endParaRPr lang="en-US" altLang="zh-CN" sz="1600" dirty="0">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成本论证</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成本分析</a:t>
            </a:r>
            <a:endParaRPr lang="en-US" altLang="zh-CN" sz="1600" dirty="0">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可行性论证</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形成最终技术改造方案</a:t>
            </a:r>
            <a:endParaRPr lang="en-US" altLang="zh-CN" sz="1600" dirty="0">
              <a:solidFill>
                <a:srgbClr val="B71C2B"/>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设备安全本质安全开展的步骤（七）</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397250" cy="3600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804067" y="6394120"/>
            <a:ext cx="3877985"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通过方案实施与验证，提高设备的安全性</a:t>
            </a:r>
            <a:endParaRPr lang="zh-CN" altLang="en-US" sz="1600" b="1" dirty="0">
              <a:solidFill>
                <a:srgbClr val="B71C2B"/>
              </a:solidFill>
              <a:cs typeface="+mn-ea"/>
              <a:sym typeface="+mn-lt"/>
            </a:endParaRP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5201" y="5486130"/>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5325" y="1785856"/>
            <a:ext cx="1332693" cy="3700274"/>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26"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7"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8"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9"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0" name="AutoShape 9"/>
          <p:cNvSpPr>
            <a:spLocks noChangeArrowheads="1"/>
          </p:cNvSpPr>
          <p:nvPr/>
        </p:nvSpPr>
        <p:spPr bwMode="auto">
          <a:xfrm>
            <a:off x="6804067" y="1536430"/>
            <a:ext cx="3397250" cy="500063"/>
          </a:xfrm>
          <a:prstGeom prst="homePlate">
            <a:avLst>
              <a:gd name="adj" fmla="val 2824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1" name="AutoShape 10"/>
          <p:cNvSpPr>
            <a:spLocks noChangeArrowheads="1"/>
          </p:cNvSpPr>
          <p:nvPr/>
        </p:nvSpPr>
        <p:spPr bwMode="auto">
          <a:xfrm>
            <a:off x="2195201" y="5785763"/>
            <a:ext cx="3397250" cy="500062"/>
          </a:xfrm>
          <a:prstGeom prst="homePlate">
            <a:avLst>
              <a:gd name="adj" fmla="val 2824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2"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3"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8" name="矩形 7"/>
          <p:cNvSpPr/>
          <p:nvPr/>
        </p:nvSpPr>
        <p:spPr>
          <a:xfrm>
            <a:off x="6856754" y="2347448"/>
            <a:ext cx="3209745" cy="3046988"/>
          </a:xfrm>
          <a:prstGeom prst="rect">
            <a:avLst/>
          </a:prstGeom>
        </p:spPr>
        <p:txBody>
          <a:bodyPr wrap="square">
            <a:spAutoFit/>
          </a:bodyPr>
          <a:lstStyle/>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编制方案实施计划 </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组织方案实施</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保证实施过程的安全性</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对完成改造的进行效果验证</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单项效果验证</a:t>
            </a:r>
            <a:endParaRPr lang="en-US" altLang="zh-CN" sz="1600" dirty="0">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整体效果验证</a:t>
            </a:r>
            <a:endParaRPr lang="en-US" altLang="zh-CN" sz="1600" dirty="0">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设备使用人员评价</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设备管理部门评价</a:t>
            </a:r>
            <a:endParaRPr lang="zh-CN" altLang="en-US" dirty="0">
              <a:solidFill>
                <a:srgbClr val="B71C2B"/>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设备安全本质安全开展的步骤（八）</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矩形 1"/>
          <p:cNvSpPr/>
          <p:nvPr/>
        </p:nvSpPr>
        <p:spPr>
          <a:xfrm>
            <a:off x="6776726" y="2215294"/>
            <a:ext cx="3751574" cy="36046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804067" y="6394120"/>
            <a:ext cx="3877985" cy="338554"/>
          </a:xfrm>
          <a:prstGeom prst="rect">
            <a:avLst/>
          </a:prstGeom>
        </p:spPr>
        <p:txBody>
          <a:bodyPr wrap="none">
            <a:spAutoFit/>
          </a:bodyPr>
          <a:lstStyle/>
          <a:p>
            <a:pPr marL="342900" lvl="0" indent="-342900" fontAlgn="base">
              <a:spcBef>
                <a:spcPct val="50000"/>
              </a:spcBef>
              <a:spcAft>
                <a:spcPct val="0"/>
              </a:spcAft>
              <a:defRPr/>
            </a:pPr>
            <a:r>
              <a:rPr lang="zh-CN" altLang="en-US" sz="1600" b="1" dirty="0">
                <a:solidFill>
                  <a:srgbClr val="B71C2B"/>
                </a:solidFill>
                <a:cs typeface="+mn-ea"/>
                <a:sym typeface="+mn-lt"/>
              </a:rPr>
              <a:t>通过再评估，确保设备状态达到预定目标</a:t>
            </a:r>
            <a:endParaRPr lang="zh-CN" altLang="en-US" sz="1600" b="1" dirty="0">
              <a:solidFill>
                <a:srgbClr val="B71C2B"/>
              </a:solidFill>
              <a:cs typeface="+mn-ea"/>
              <a:sym typeface="+mn-lt"/>
            </a:endParaRPr>
          </a:p>
        </p:txBody>
      </p:sp>
      <p:sp>
        <p:nvSpPr>
          <p:cNvPr id="42" name="箭头: 燕尾形 41"/>
          <p:cNvSpPr/>
          <p:nvPr/>
        </p:nvSpPr>
        <p:spPr>
          <a:xfrm rot="5400000">
            <a:off x="8306073" y="5982008"/>
            <a:ext cx="338554" cy="250031"/>
          </a:xfrm>
          <a:prstGeom prst="notchedRightArrow">
            <a:avLst>
              <a:gd name="adj1" fmla="val 50001"/>
              <a:gd name="adj2" fmla="val 50000"/>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191276" y="6107023"/>
            <a:ext cx="3234049"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V="1">
            <a:off x="5425325" y="1785856"/>
            <a:ext cx="1332693" cy="4321167"/>
          </a:xfrm>
          <a:prstGeom prst="straightConnector1">
            <a:avLst/>
          </a:prstGeom>
          <a:ln w="31750">
            <a:solidFill>
              <a:srgbClr val="3B3838"/>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9" name="AutoShape 5"/>
          <p:cNvSpPr>
            <a:spLocks noChangeArrowheads="1"/>
          </p:cNvSpPr>
          <p:nvPr/>
        </p:nvSpPr>
        <p:spPr bwMode="auto">
          <a:xfrm>
            <a:off x="2195201" y="2795533"/>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按安全性对设备状态进行分级</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0" name="AutoShape 6"/>
          <p:cNvSpPr>
            <a:spLocks noChangeArrowheads="1"/>
          </p:cNvSpPr>
          <p:nvPr/>
        </p:nvSpPr>
        <p:spPr bwMode="auto">
          <a:xfrm>
            <a:off x="2195201" y="3372467"/>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确定不同等级设备的管理策略</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1" name="AutoShape 7"/>
          <p:cNvSpPr>
            <a:spLocks noChangeArrowheads="1"/>
          </p:cNvSpPr>
          <p:nvPr/>
        </p:nvSpPr>
        <p:spPr bwMode="auto">
          <a:xfrm>
            <a:off x="2195201" y="397539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确定设备的技术改造方案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2" name="AutoShape 8"/>
          <p:cNvSpPr>
            <a:spLocks noChangeArrowheads="1"/>
          </p:cNvSpPr>
          <p:nvPr/>
        </p:nvSpPr>
        <p:spPr bwMode="auto">
          <a:xfrm>
            <a:off x="2195201" y="4578321"/>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评估技术改造方案</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3" name="AutoShape 9"/>
          <p:cNvSpPr>
            <a:spLocks noChangeArrowheads="1"/>
          </p:cNvSpPr>
          <p:nvPr/>
        </p:nvSpPr>
        <p:spPr bwMode="auto">
          <a:xfrm>
            <a:off x="2195201" y="5181248"/>
            <a:ext cx="3397250" cy="500063"/>
          </a:xfrm>
          <a:prstGeom prst="homePlate">
            <a:avLst>
              <a:gd name="adj" fmla="val 2824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实施方案与验证</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4" name="AutoShape 10"/>
          <p:cNvSpPr>
            <a:spLocks noChangeArrowheads="1"/>
          </p:cNvSpPr>
          <p:nvPr/>
        </p:nvSpPr>
        <p:spPr bwMode="auto">
          <a:xfrm>
            <a:off x="6953888" y="1528892"/>
            <a:ext cx="3397250" cy="500062"/>
          </a:xfrm>
          <a:prstGeom prst="homePlate">
            <a:avLst>
              <a:gd name="adj" fmla="val 28244"/>
            </a:avLst>
          </a:prstGeom>
          <a:solidFill>
            <a:srgbClr val="FFC000"/>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设备安全状态再评估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5" name="AutoShape 5"/>
          <p:cNvSpPr>
            <a:spLocks noChangeArrowheads="1"/>
          </p:cNvSpPr>
          <p:nvPr/>
        </p:nvSpPr>
        <p:spPr bwMode="auto">
          <a:xfrm>
            <a:off x="2195201" y="1590954"/>
            <a:ext cx="3397250" cy="498475"/>
          </a:xfrm>
          <a:prstGeom prst="homePlate">
            <a:avLst>
              <a:gd name="adj" fmla="val 28334"/>
            </a:avLst>
          </a:prstGeom>
          <a:solidFill>
            <a:srgbClr val="B71C2B"/>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0" fontAlgn="base" latinLnBrk="0" hangingPunct="0">
              <a:lnSpc>
                <a:spcPts val="14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设备安全状态前期工作</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4" name="AutoShape 5"/>
          <p:cNvSpPr>
            <a:spLocks noChangeArrowheads="1"/>
          </p:cNvSpPr>
          <p:nvPr/>
        </p:nvSpPr>
        <p:spPr bwMode="auto">
          <a:xfrm>
            <a:off x="2199933" y="2193916"/>
            <a:ext cx="3397250" cy="498475"/>
          </a:xfrm>
          <a:prstGeom prst="homePlate">
            <a:avLst>
              <a:gd name="adj" fmla="val 28334"/>
            </a:avLst>
          </a:prstGeom>
          <a:solidFill>
            <a:srgbClr val="3B3838"/>
          </a:solidFill>
        </p:spPr>
        <p:style>
          <a:lnRef idx="0">
            <a:schemeClr val="accent1"/>
          </a:lnRef>
          <a:fillRef idx="3">
            <a:schemeClr val="accent1"/>
          </a:fillRef>
          <a:effectRef idx="3">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strike="noStrike" kern="1200" cap="none" spc="0" normalizeH="0" baseline="0" noProof="0" dirty="0">
                <a:ln>
                  <a:noFill/>
                </a:ln>
                <a:solidFill>
                  <a:schemeClr val="bg1"/>
                </a:solidFill>
                <a:effectLst/>
                <a:uLnTx/>
                <a:uFillTx/>
                <a:latin typeface="+mn-lt"/>
                <a:ea typeface="+mn-ea"/>
                <a:cs typeface="+mn-ea"/>
                <a:sym typeface="+mn-lt"/>
              </a:rPr>
              <a:t>设备安全状态评估</a:t>
            </a:r>
            <a:endParaRPr kumimoji="0" lang="zh-CN" altLang="en-US" sz="1800" i="0" strike="noStrike" kern="1200" cap="none" spc="0" normalizeH="0" baseline="0" noProof="0" dirty="0">
              <a:ln>
                <a:noFill/>
              </a:ln>
              <a:solidFill>
                <a:schemeClr val="bg1"/>
              </a:solidFill>
              <a:effectLst/>
              <a:uLnTx/>
              <a:uFillTx/>
              <a:latin typeface="+mn-lt"/>
              <a:ea typeface="+mn-ea"/>
              <a:cs typeface="+mn-ea"/>
              <a:sym typeface="+mn-lt"/>
            </a:endParaRPr>
          </a:p>
        </p:txBody>
      </p:sp>
      <p:sp>
        <p:nvSpPr>
          <p:cNvPr id="5" name="矩形 4"/>
          <p:cNvSpPr/>
          <p:nvPr/>
        </p:nvSpPr>
        <p:spPr>
          <a:xfrm>
            <a:off x="6804067" y="2234330"/>
            <a:ext cx="3626559" cy="3416320"/>
          </a:xfrm>
          <a:prstGeom prst="rect">
            <a:avLst/>
          </a:prstGeom>
        </p:spPr>
        <p:txBody>
          <a:bodyPr wrap="square">
            <a:spAutoFit/>
          </a:bodyPr>
          <a:lstStyle/>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设备试运行期，进行数据进行收集</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对设备安全的实际状态进行评估</a:t>
            </a:r>
            <a:endParaRPr lang="en-US" altLang="zh-CN" sz="1600" dirty="0">
              <a:solidFill>
                <a:srgbClr val="B71C2B"/>
              </a:solidFill>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按原评估标准再次进行评估</a:t>
            </a:r>
            <a:endParaRPr lang="en-US" altLang="zh-CN" sz="1600" dirty="0">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与国内外标准进行对照</a:t>
            </a:r>
            <a:endParaRPr lang="en-US" altLang="zh-CN" sz="1600" dirty="0">
              <a:cs typeface="+mn-ea"/>
              <a:sym typeface="+mn-lt"/>
            </a:endParaRPr>
          </a:p>
          <a:p>
            <a:pPr marL="800100" lvl="1" indent="-342900" fontAlgn="base">
              <a:lnSpc>
                <a:spcPct val="150000"/>
              </a:lnSpc>
              <a:spcBef>
                <a:spcPct val="0"/>
              </a:spcBef>
              <a:spcAft>
                <a:spcPct val="0"/>
              </a:spcAft>
              <a:buFont typeface="Arial" panose="020B0604020202020204" pitchFamily="34" charset="0"/>
              <a:buChar char="•"/>
              <a:defRPr/>
            </a:pPr>
            <a:r>
              <a:rPr lang="zh-CN" altLang="en-US" sz="1600" dirty="0">
                <a:cs typeface="+mn-ea"/>
                <a:sym typeface="+mn-lt"/>
              </a:rPr>
              <a:t>与原有数据 进行对比分析 </a:t>
            </a:r>
            <a:endParaRPr lang="en-US" altLang="zh-CN" sz="1600" dirty="0">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如果达到了预定目标，则转为正常运行</a:t>
            </a:r>
            <a:endParaRPr lang="en-US" altLang="zh-CN" sz="1600" dirty="0">
              <a:solidFill>
                <a:srgbClr val="B71C2B"/>
              </a:solidFill>
              <a:cs typeface="+mn-ea"/>
              <a:sym typeface="+mn-lt"/>
            </a:endParaRPr>
          </a:p>
          <a:p>
            <a:pPr marL="342900" lvl="0" indent="-342900" fontAlgn="base">
              <a:lnSpc>
                <a:spcPct val="150000"/>
              </a:lnSpc>
              <a:spcBef>
                <a:spcPct val="0"/>
              </a:spcBef>
              <a:spcAft>
                <a:spcPct val="0"/>
              </a:spcAft>
              <a:buFont typeface="Arial" panose="020B0604020202020204" pitchFamily="34" charset="0"/>
              <a:buChar char="•"/>
              <a:defRPr/>
            </a:pPr>
            <a:r>
              <a:rPr lang="zh-CN" altLang="en-US" sz="1600" dirty="0">
                <a:solidFill>
                  <a:srgbClr val="B71C2B"/>
                </a:solidFill>
                <a:cs typeface="+mn-ea"/>
                <a:sym typeface="+mn-lt"/>
              </a:rPr>
              <a:t>如果达不到预定目标，则回至第五步</a:t>
            </a:r>
            <a:endParaRPr lang="zh-CN" altLang="en-US" dirty="0">
              <a:solidFill>
                <a:srgbClr val="B71C2B"/>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起重机械（一） </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3" name="表格 2"/>
          <p:cNvGraphicFramePr>
            <a:graphicFrameLocks noGrp="1"/>
          </p:cNvGraphicFramePr>
          <p:nvPr/>
        </p:nvGraphicFramePr>
        <p:xfrm>
          <a:off x="737260" y="1459716"/>
          <a:ext cx="10922000" cy="4990921"/>
        </p:xfrm>
        <a:graphic>
          <a:graphicData uri="http://schemas.openxmlformats.org/drawingml/2006/table">
            <a:tbl>
              <a:tblPr/>
              <a:tblGrid>
                <a:gridCol w="975031"/>
                <a:gridCol w="3701390"/>
                <a:gridCol w="2631133"/>
                <a:gridCol w="1266919"/>
                <a:gridCol w="1364216"/>
                <a:gridCol w="983311"/>
              </a:tblGrid>
              <a:tr h="66675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序号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考评内容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考评说明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应得分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实得分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备注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539">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ea"/>
                          <a:ea typeface="+mn-ea"/>
                          <a:cs typeface="+mn-ea"/>
                          <a:sym typeface="+mn-lt"/>
                        </a:rPr>
                        <a:t>  1</a:t>
                      </a:r>
                      <a:endParaRPr kumimoji="0" lang="en-US" altLang="zh-CN" sz="20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钢丝绳的断丝数、腐蚀（磨损</a:t>
                      </a:r>
                      <a:endParaRPr kumimoji="0" lang="zh-CN" altLang="en-US" sz="1600" b="0" i="0" u="none" strike="noStrike" cap="none" normalizeH="0" baseline="0" dirty="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）量、变形量、使用长度和固定状态符合国标规定</a:t>
                      </a:r>
                      <a:endParaRPr kumimoji="0" lang="zh-CN" altLang="en-US" sz="16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600" b="0" i="0" u="none" strike="noStrike" cap="none" normalizeH="0" baseline="0" dirty="0">
                          <a:ln>
                            <a:noFill/>
                          </a:ln>
                          <a:solidFill>
                            <a:srgbClr val="080808"/>
                          </a:solidFill>
                          <a:effectLst/>
                          <a:latin typeface="+mn-ea"/>
                          <a:ea typeface="+mn-ea"/>
                          <a:cs typeface="+mn-ea"/>
                          <a:sym typeface="+mn-lt"/>
                        </a:rPr>
                        <a:t> </a:t>
                      </a:r>
                      <a:endParaRPr kumimoji="0" lang="zh-CN" altLang="en-US" sz="1600" b="0" i="0" u="none" strike="noStrike" cap="none" normalizeH="0" baseline="0" dirty="0">
                        <a:ln>
                          <a:noFill/>
                        </a:ln>
                        <a:solidFill>
                          <a:srgbClr val="080808"/>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600" b="0" i="0" u="none" strike="noStrike" cap="none" normalizeH="0" baseline="0" dirty="0">
                        <a:ln>
                          <a:noFill/>
                        </a:ln>
                        <a:solidFill>
                          <a:srgbClr val="080808"/>
                        </a:solidFill>
                        <a:effectLst/>
                        <a:latin typeface="+mn-ea"/>
                        <a:ea typeface="+mn-ea"/>
                        <a:cs typeface="+mn-ea"/>
                        <a:sym typeface="+mn-lt"/>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a:ln>
                            <a:noFill/>
                          </a:ln>
                          <a:solidFill>
                            <a:schemeClr val="tx1"/>
                          </a:solidFill>
                          <a:effectLst/>
                          <a:latin typeface="+mn-ea"/>
                          <a:ea typeface="+mn-ea"/>
                          <a:cs typeface="+mn-ea"/>
                          <a:sym typeface="+mn-lt"/>
                        </a:rPr>
                        <a:t>   32</a:t>
                      </a: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ea"/>
                        <a:ea typeface="+mn-ea"/>
                        <a:cs typeface="+mn-ea"/>
                        <a:sym typeface="+mn-lt"/>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ea"/>
                        <a:ea typeface="+mn-ea"/>
                        <a:cs typeface="+mn-ea"/>
                        <a:sym typeface="+mn-lt"/>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ea"/>
                        <a:ea typeface="+mn-ea"/>
                        <a:cs typeface="+mn-ea"/>
                        <a:sym typeface="+mn-lt"/>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207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ea"/>
                          <a:ea typeface="+mn-ea"/>
                          <a:cs typeface="+mn-ea"/>
                          <a:sym typeface="+mn-lt"/>
                        </a:rPr>
                        <a:t>  2</a:t>
                      </a:r>
                      <a:endParaRPr kumimoji="0" lang="en-US" altLang="zh-CN" sz="2000" b="0" i="0" u="none" strike="noStrike" cap="none" normalizeH="0" baseline="0">
                        <a:ln>
                          <a:noFill/>
                        </a:ln>
                        <a:solidFill>
                          <a:schemeClr val="tx1"/>
                        </a:solidFill>
                        <a:effectLst/>
                        <a:latin typeface="+mn-ea"/>
                        <a:ea typeface="+mn-ea"/>
                        <a:cs typeface="+mn-ea"/>
                        <a:sym typeface="+mn-lt"/>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滑轮的护罩完好，转动灵活</a:t>
                      </a:r>
                      <a:endParaRPr kumimoji="0" lang="zh-CN" altLang="en-US" sz="28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7493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ea"/>
                          <a:ea typeface="+mn-ea"/>
                          <a:cs typeface="+mn-ea"/>
                          <a:sym typeface="+mn-lt"/>
                        </a:rPr>
                        <a:t>  3</a:t>
                      </a:r>
                      <a:endParaRPr kumimoji="0" lang="en-US" altLang="zh-CN" sz="2000" b="0" i="0" u="none" strike="noStrike" cap="none" normalizeH="0" baseline="0">
                        <a:ln>
                          <a:noFill/>
                        </a:ln>
                        <a:solidFill>
                          <a:schemeClr val="tx1"/>
                        </a:solidFill>
                        <a:effectLst/>
                        <a:latin typeface="+mn-ea"/>
                        <a:ea typeface="+mn-ea"/>
                        <a:cs typeface="+mn-ea"/>
                        <a:sym typeface="+mn-lt"/>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吊钩等取物装置无裂纹、明显</a:t>
                      </a:r>
                      <a:endParaRPr kumimoji="0" lang="zh-CN" altLang="en-US" sz="1600" b="0" i="0" u="none" strike="noStrike" cap="none" normalizeH="0" baseline="0" dirty="0">
                        <a:ln>
                          <a:noFill/>
                        </a:ln>
                        <a:solidFill>
                          <a:schemeClr val="tx1"/>
                        </a:solidFill>
                        <a:effectLst/>
                        <a:latin typeface="+mn-ea"/>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变形或磨损超标等缺陷，紧固装置完好</a:t>
                      </a:r>
                      <a:endParaRPr kumimoji="0" lang="zh-CN" altLang="en-US" sz="16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7112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ea"/>
                          <a:ea typeface="+mn-ea"/>
                          <a:cs typeface="+mn-ea"/>
                          <a:sym typeface="+mn-lt"/>
                        </a:rPr>
                        <a:t>  4</a:t>
                      </a:r>
                      <a:endParaRPr kumimoji="0" lang="en-US" altLang="zh-CN" sz="2000" b="0" i="0" u="none" strike="noStrike" cap="none" normalizeH="0" baseline="0">
                        <a:ln>
                          <a:noFill/>
                        </a:ln>
                        <a:solidFill>
                          <a:schemeClr val="tx1"/>
                        </a:solidFill>
                        <a:effectLst/>
                        <a:latin typeface="+mn-ea"/>
                        <a:ea typeface="+mn-ea"/>
                        <a:cs typeface="+mn-ea"/>
                        <a:sym typeface="+mn-lt"/>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制动器工作可靠，连接件无超标使用，安装与制动力矩符合要求</a:t>
                      </a:r>
                      <a:endParaRPr kumimoji="0" lang="zh-CN" altLang="en-US" sz="16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6522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ea"/>
                          <a:ea typeface="+mn-ea"/>
                          <a:cs typeface="+mn-ea"/>
                          <a:sym typeface="+mn-lt"/>
                        </a:rPr>
                        <a:t>  5</a:t>
                      </a:r>
                      <a:endParaRPr kumimoji="0" lang="en-US" altLang="zh-CN" sz="2000" b="0" i="0" u="none" strike="noStrike" cap="none" normalizeH="0" baseline="0">
                        <a:ln>
                          <a:noFill/>
                        </a:ln>
                        <a:solidFill>
                          <a:schemeClr val="tx1"/>
                        </a:solidFill>
                        <a:effectLst/>
                        <a:latin typeface="+mn-ea"/>
                        <a:ea typeface="+mn-ea"/>
                        <a:cs typeface="+mn-ea"/>
                        <a:sym typeface="+mn-lt"/>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各类行程限位、限量开关与联锁保护装置完好可靠</a:t>
                      </a:r>
                      <a:endParaRPr kumimoji="0" lang="zh-CN" altLang="en-US" sz="28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8821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ea"/>
                          <a:ea typeface="+mn-ea"/>
                          <a:cs typeface="+mn-ea"/>
                          <a:sym typeface="+mn-lt"/>
                        </a:rPr>
                        <a:t>  6</a:t>
                      </a:r>
                      <a:endParaRPr kumimoji="0" lang="en-US" altLang="zh-CN" sz="20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ea"/>
                          <a:ea typeface="+mn-ea"/>
                          <a:cs typeface="+mn-ea"/>
                          <a:sym typeface="+mn-lt"/>
                        </a:rPr>
                        <a:t>紧停开关、缓冲器和终端止挡器等停车保护装置使用有效</a:t>
                      </a:r>
                      <a:endParaRPr kumimoji="0" lang="zh-CN" altLang="en-US" sz="2800" b="0" i="0" u="none" strike="noStrike" cap="none" normalizeH="0" baseline="0" dirty="0">
                        <a:ln>
                          <a:noFill/>
                        </a:ln>
                        <a:solidFill>
                          <a:schemeClr val="tx1"/>
                        </a:solidFill>
                        <a:effectLst/>
                        <a:latin typeface="+mn-ea"/>
                        <a:ea typeface="+mn-ea"/>
                        <a:cs typeface="+mn-ea"/>
                        <a:sym typeface="+mn-lt"/>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7721179" y="5314069"/>
            <a:ext cx="4470821" cy="3087862"/>
            <a:chOff x="8793059" y="2348761"/>
            <a:chExt cx="4470821" cy="3087862"/>
          </a:xfrm>
        </p:grpSpPr>
        <p:sp>
          <p:nvSpPr>
            <p:cNvPr id="46" name="Freeform 7"/>
            <p:cNvSpPr/>
            <p:nvPr/>
          </p:nvSpPr>
          <p:spPr bwMode="auto">
            <a:xfrm>
              <a:off x="8793059" y="2348761"/>
              <a:ext cx="3085954" cy="3087862"/>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10595538" y="2557281"/>
              <a:ext cx="2668342" cy="2670821"/>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pSp>
      <p:sp>
        <p:nvSpPr>
          <p:cNvPr id="16" name="文本框 1"/>
          <p:cNvSpPr txBox="1">
            <a:spLocks noChangeArrowheads="1"/>
          </p:cNvSpPr>
          <p:nvPr/>
        </p:nvSpPr>
        <p:spPr bwMode="auto">
          <a:xfrm>
            <a:off x="2502581" y="2310496"/>
            <a:ext cx="91932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6000" b="1" dirty="0">
                <a:solidFill>
                  <a:srgbClr val="B71C2B"/>
                </a:solidFill>
                <a:latin typeface="微软雅黑" panose="020B0503020204020204" pitchFamily="34" charset="-122"/>
                <a:ea typeface="微软雅黑" panose="020B0503020204020204" pitchFamily="34" charset="-122"/>
              </a:rPr>
              <a:t>设备本质安全的基本原理</a:t>
            </a:r>
            <a:endParaRPr lang="zh-CN" altLang="en-US" sz="6000" b="1" dirty="0">
              <a:solidFill>
                <a:srgbClr val="B71C2B"/>
              </a:solidFill>
              <a:latin typeface="微软雅黑" panose="020B0503020204020204" pitchFamily="34" charset="-122"/>
              <a:ea typeface="微软雅黑" panose="020B0503020204020204" pitchFamily="34" charset="-122"/>
            </a:endParaRPr>
          </a:p>
        </p:txBody>
      </p:sp>
      <p:grpSp>
        <p:nvGrpSpPr>
          <p:cNvPr id="17" name="组合 16"/>
          <p:cNvGrpSpPr/>
          <p:nvPr/>
        </p:nvGrpSpPr>
        <p:grpSpPr bwMode="auto">
          <a:xfrm>
            <a:off x="921431" y="2241776"/>
            <a:ext cx="1289050" cy="1295400"/>
            <a:chOff x="3439886" y="2047910"/>
            <a:chExt cx="608204" cy="611710"/>
          </a:xfrm>
        </p:grpSpPr>
        <p:sp>
          <p:nvSpPr>
            <p:cNvPr id="25" name="矩形 24"/>
            <p:cNvSpPr/>
            <p:nvPr/>
          </p:nvSpPr>
          <p:spPr>
            <a:xfrm>
              <a:off x="3439886" y="2047910"/>
              <a:ext cx="608204" cy="607962"/>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p>
          </p:txBody>
        </p:sp>
        <p:sp>
          <p:nvSpPr>
            <p:cNvPr id="26" name="直角三角形 25"/>
            <p:cNvSpPr/>
            <p:nvPr/>
          </p:nvSpPr>
          <p:spPr>
            <a:xfrm>
              <a:off x="3439886" y="2051658"/>
              <a:ext cx="608204" cy="607962"/>
            </a:xfrm>
            <a:prstGeom prst="rtTriangl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p>
          </p:txBody>
        </p:sp>
      </p:grpSp>
      <p:sp>
        <p:nvSpPr>
          <p:cNvPr id="18" name="文本框 3"/>
          <p:cNvSpPr txBox="1">
            <a:spLocks noChangeArrowheads="1"/>
          </p:cNvSpPr>
          <p:nvPr/>
        </p:nvSpPr>
        <p:spPr bwMode="auto">
          <a:xfrm>
            <a:off x="1213531" y="2329088"/>
            <a:ext cx="704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7200" b="1" dirty="0">
                <a:solidFill>
                  <a:schemeClr val="bg1"/>
                </a:solidFill>
                <a:latin typeface="微软雅黑" panose="020B0503020204020204" pitchFamily="34" charset="-122"/>
                <a:ea typeface="微软雅黑" panose="020B0503020204020204" pitchFamily="34" charset="-122"/>
              </a:rPr>
              <a:t>1</a:t>
            </a:r>
            <a:endParaRPr lang="en-US" altLang="zh-CN" sz="7200"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2212068" y="3513363"/>
            <a:ext cx="8897688" cy="0"/>
          </a:xfrm>
          <a:prstGeom prst="line">
            <a:avLst/>
          </a:prstGeom>
          <a:ln>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文本框 7"/>
          <p:cNvSpPr txBox="1">
            <a:spLocks noChangeArrowheads="1"/>
          </p:cNvSpPr>
          <p:nvPr/>
        </p:nvSpPr>
        <p:spPr bwMode="auto">
          <a:xfrm>
            <a:off x="2502581" y="3922023"/>
            <a:ext cx="3866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设备本质安全的定义</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8"/>
          <p:cNvSpPr txBox="1">
            <a:spLocks noChangeArrowheads="1"/>
          </p:cNvSpPr>
          <p:nvPr/>
        </p:nvSpPr>
        <p:spPr bwMode="auto">
          <a:xfrm>
            <a:off x="2502581" y="4576341"/>
            <a:ext cx="4304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具备本质安全的设备特征</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9"/>
          <p:cNvSpPr txBox="1">
            <a:spLocks noChangeArrowheads="1"/>
          </p:cNvSpPr>
          <p:nvPr/>
        </p:nvSpPr>
        <p:spPr bwMode="auto">
          <a:xfrm>
            <a:off x="2502581" y="5166758"/>
            <a:ext cx="4619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rPr>
              <a:t>设备本质安全管理的总体原则</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起重机械（二） </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7" name="表格 6"/>
          <p:cNvGraphicFramePr>
            <a:graphicFrameLocks noGrp="1"/>
          </p:cNvGraphicFramePr>
          <p:nvPr/>
        </p:nvGraphicFramePr>
        <p:xfrm>
          <a:off x="876300" y="1360898"/>
          <a:ext cx="10680699" cy="5089739"/>
        </p:xfrm>
        <a:graphic>
          <a:graphicData uri="http://schemas.openxmlformats.org/drawingml/2006/table">
            <a:tbl>
              <a:tblPr/>
              <a:tblGrid>
                <a:gridCol w="953814"/>
                <a:gridCol w="3620473"/>
                <a:gridCol w="2572284"/>
                <a:gridCol w="1238952"/>
                <a:gridCol w="1333330"/>
                <a:gridCol w="961846"/>
              </a:tblGrid>
              <a:tr h="53695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序号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考评内容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考评说明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应得分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实得分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ea"/>
                          <a:ea typeface="+mn-ea"/>
                          <a:cs typeface="+mn-ea"/>
                          <a:sym typeface="+mn-lt"/>
                        </a:rPr>
                        <a:t>备注 </a:t>
                      </a:r>
                      <a:endParaRPr kumimoji="0" lang="zh-CN" altLang="en-US" sz="1800" b="1" i="0" u="none" strike="noStrike" cap="none" normalizeH="0" baseline="0" dirty="0">
                        <a:ln>
                          <a:noFill/>
                        </a:ln>
                        <a:solidFill>
                          <a:srgbClr val="B71C2B"/>
                        </a:solidFill>
                        <a:effectLst/>
                        <a:latin typeface="+mn-ea"/>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61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7</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各种信号装置与照明设施符合规定 </a:t>
                      </a:r>
                      <a:endParaRPr kumimoji="0" lang="zh-CN" altLang="en-US" sz="16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rgbClr val="080808"/>
                          </a:solidFill>
                          <a:effectLst/>
                          <a:latin typeface="+mn-lt"/>
                          <a:ea typeface="+mn-ea"/>
                          <a:cs typeface="+mn-ea"/>
                          <a:sym typeface="+mn-lt"/>
                        </a:rPr>
                        <a:t> </a:t>
                      </a:r>
                      <a:endParaRPr kumimoji="0" lang="zh-CN" altLang="en-US" sz="1800" b="0" i="0" u="none" strike="noStrike" cap="none" normalizeH="0" baseline="0">
                        <a:ln>
                          <a:noFill/>
                        </a:ln>
                        <a:solidFill>
                          <a:srgbClr val="080808"/>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20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30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8</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600" b="0" i="0" u="none" strike="noStrike" cap="none" normalizeH="0" baseline="0" dirty="0">
                          <a:ln>
                            <a:noFill/>
                          </a:ln>
                          <a:solidFill>
                            <a:schemeClr val="tx1"/>
                          </a:solidFill>
                          <a:effectLst/>
                          <a:latin typeface="+mn-lt"/>
                          <a:ea typeface="+mn-ea"/>
                          <a:cs typeface="+mn-ea"/>
                          <a:sym typeface="+mn-lt"/>
                        </a:rPr>
                        <a:t>PE</a:t>
                      </a:r>
                      <a:r>
                        <a:rPr kumimoji="0" lang="zh-CN" altLang="en-US" sz="1600" b="0" i="0" u="none" strike="noStrike" cap="none" normalizeH="0" baseline="0" dirty="0">
                          <a:ln>
                            <a:noFill/>
                          </a:ln>
                          <a:solidFill>
                            <a:schemeClr val="tx1"/>
                          </a:solidFill>
                          <a:effectLst/>
                          <a:latin typeface="+mn-lt"/>
                          <a:ea typeface="+mn-ea"/>
                          <a:cs typeface="+mn-ea"/>
                          <a:sym typeface="+mn-lt"/>
                        </a:rPr>
                        <a:t>连接可靠，电气设备完好有效</a:t>
                      </a:r>
                      <a:r>
                        <a:rPr kumimoji="0" lang="zh-CN" altLang="en-US" sz="2800" b="0" i="0" u="none" strike="noStrike" cap="none" normalizeH="0" baseline="0" dirty="0">
                          <a:ln>
                            <a:noFill/>
                          </a:ln>
                          <a:solidFill>
                            <a:schemeClr val="tx1"/>
                          </a:solidFill>
                          <a:effectLst/>
                          <a:latin typeface="+mn-lt"/>
                          <a:ea typeface="+mn-ea"/>
                          <a:cs typeface="+mn-ea"/>
                          <a:sym typeface="+mn-lt"/>
                        </a:rPr>
                        <a:t> </a:t>
                      </a:r>
                      <a:endParaRPr kumimoji="0" lang="zh-CN" altLang="en-US" sz="28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727461">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9</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各类防护罩、盖、栏、护板等完备可靠，安装符合要求  </a:t>
                      </a:r>
                      <a:endParaRPr kumimoji="0" lang="zh-CN" altLang="en-US" sz="16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854913">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10</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露天作业起重机的防雨罩、夹轨器或锚定装置使用有效</a:t>
                      </a:r>
                      <a:endParaRPr kumimoji="0" lang="zh-CN" altLang="en-US" sz="16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521762">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11</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安全标志与消防器材配备齐全</a:t>
                      </a:r>
                      <a:endParaRPr kumimoji="0" lang="zh-CN" altLang="en-US" sz="16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2336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12</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a:ln>
                            <a:noFill/>
                          </a:ln>
                          <a:solidFill>
                            <a:schemeClr val="tx1"/>
                          </a:solidFill>
                          <a:effectLst/>
                          <a:latin typeface="+mn-lt"/>
                          <a:ea typeface="+mn-ea"/>
                          <a:cs typeface="+mn-ea"/>
                          <a:sym typeface="+mn-lt"/>
                        </a:rPr>
                        <a:t>各类吊索具管理有序，状态完好</a:t>
                      </a:r>
                      <a:endParaRPr kumimoji="0" lang="zh-CN" altLang="en-US" sz="16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23367">
                <a:tc grid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a:t>
                      </a:r>
                      <a:r>
                        <a:rPr kumimoji="0" lang="zh-CN" altLang="en-US" sz="2800" b="0" i="0" u="none" strike="noStrike" cap="none" normalizeH="0" baseline="0" dirty="0">
                          <a:ln>
                            <a:noFill/>
                          </a:ln>
                          <a:solidFill>
                            <a:schemeClr val="tx1"/>
                          </a:solidFill>
                          <a:effectLst/>
                          <a:latin typeface="+mn-lt"/>
                          <a:ea typeface="+mn-ea"/>
                          <a:cs typeface="+mn-ea"/>
                          <a:sym typeface="+mn-lt"/>
                        </a:rPr>
                        <a:t>合        计</a:t>
                      </a:r>
                      <a:endParaRPr kumimoji="0" lang="zh-CN" altLang="en-US" sz="28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a:ln>
                            <a:noFill/>
                          </a:ln>
                          <a:solidFill>
                            <a:schemeClr val="tx1"/>
                          </a:solidFill>
                          <a:effectLst/>
                          <a:latin typeface="+mn-lt"/>
                          <a:ea typeface="+mn-ea"/>
                          <a:cs typeface="+mn-ea"/>
                          <a:sym typeface="+mn-lt"/>
                        </a:rPr>
                        <a:t>   </a:t>
                      </a:r>
                      <a:endParaRPr kumimoji="0" lang="en-US" altLang="zh-CN" sz="18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dirty="0">
                        <a:ln>
                          <a:noFill/>
                        </a:ln>
                        <a:solidFill>
                          <a:schemeClr val="tx1"/>
                        </a:solidFill>
                        <a:effectLst/>
                        <a:latin typeface="+mn-lt"/>
                        <a:ea typeface="+mn-ea"/>
                        <a:cs typeface="+mn-ea"/>
                        <a:sym typeface="+mn-lt"/>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金属切削设备（一）</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2" name="表格 1"/>
          <p:cNvGraphicFramePr>
            <a:graphicFrameLocks noGrp="1"/>
          </p:cNvGraphicFramePr>
          <p:nvPr/>
        </p:nvGraphicFramePr>
        <p:xfrm>
          <a:off x="737260" y="1545198"/>
          <a:ext cx="10782300" cy="4810366"/>
        </p:xfrm>
        <a:graphic>
          <a:graphicData uri="http://schemas.openxmlformats.org/drawingml/2006/table">
            <a:tbl>
              <a:tblPr/>
              <a:tblGrid>
                <a:gridCol w="961561"/>
                <a:gridCol w="4799256"/>
                <a:gridCol w="1619695"/>
                <a:gridCol w="1339774"/>
                <a:gridCol w="1091906"/>
                <a:gridCol w="970108"/>
              </a:tblGrid>
              <a:tr h="5461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序号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考评内容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说明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应得分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实得</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备注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47">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a:t>
                      </a:r>
                      <a:r>
                        <a:rPr kumimoji="0" lang="en-US" altLang="zh-CN" sz="1600" b="0" i="0" u="none" strike="noStrike" cap="none" normalizeH="0" baseline="0" dirty="0">
                          <a:ln>
                            <a:noFill/>
                          </a:ln>
                          <a:solidFill>
                            <a:schemeClr val="tx1"/>
                          </a:solidFill>
                          <a:effectLst/>
                          <a:latin typeface="+mn-lt"/>
                          <a:ea typeface="+mn-ea"/>
                          <a:cs typeface="+mn-ea"/>
                          <a:sym typeface="+mn-lt"/>
                        </a:rPr>
                        <a:t>△</a:t>
                      </a:r>
                      <a:r>
                        <a:rPr kumimoji="0" lang="en-US" altLang="zh-CN" sz="2000" b="0" i="0" u="none" strike="noStrike" cap="none" normalizeH="0" baseline="0" dirty="0">
                          <a:ln>
                            <a:noFill/>
                          </a:ln>
                          <a:solidFill>
                            <a:schemeClr val="tx1"/>
                          </a:solidFill>
                          <a:effectLst/>
                          <a:latin typeface="+mn-lt"/>
                          <a:ea typeface="+mn-ea"/>
                          <a:cs typeface="+mn-ea"/>
                          <a:sym typeface="+mn-lt"/>
                        </a:rPr>
                        <a:t>1</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防护罩、盖、栏应完备可靠 </a:t>
                      </a:r>
                      <a:endParaRPr kumimoji="0" lang="zh-CN" altLang="en-US" sz="18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en-US" sz="1600" b="0" i="0" u="none" strike="noStrike" cap="none" normalizeH="0" baseline="0">
                        <a:ln>
                          <a:noFill/>
                        </a:ln>
                        <a:solidFill>
                          <a:srgbClr val="080808"/>
                        </a:solidFill>
                        <a:effectLst/>
                        <a:latin typeface="+mn-lt"/>
                        <a:ea typeface="+mn-ea"/>
                        <a:cs typeface="+mn-ea"/>
                        <a:sym typeface="+mn-lt"/>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dirty="0">
                          <a:ln>
                            <a:noFill/>
                          </a:ln>
                          <a:solidFill>
                            <a:schemeClr val="tx1"/>
                          </a:solidFill>
                          <a:effectLst/>
                          <a:latin typeface="+mn-lt"/>
                          <a:ea typeface="+mn-ea"/>
                          <a:cs typeface="+mn-ea"/>
                          <a:sym typeface="+mn-lt"/>
                        </a:rPr>
                        <a:t>   26</a:t>
                      </a: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dirty="0">
                        <a:ln>
                          <a:noFill/>
                        </a:ln>
                        <a:solidFill>
                          <a:schemeClr val="tx1"/>
                        </a:solidFill>
                        <a:effectLst/>
                        <a:latin typeface="+mn-lt"/>
                        <a:ea typeface="+mn-ea"/>
                        <a:cs typeface="+mn-ea"/>
                        <a:sym typeface="+mn-lt"/>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dirty="0">
                        <a:ln>
                          <a:noFill/>
                        </a:ln>
                        <a:solidFill>
                          <a:schemeClr val="tx1"/>
                        </a:solidFill>
                        <a:effectLst/>
                        <a:latin typeface="+mn-lt"/>
                        <a:ea typeface="+mn-ea"/>
                        <a:cs typeface="+mn-ea"/>
                        <a:sym typeface="+mn-lt"/>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8205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2</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防止夹具、卡具松动或脱落的装置完好</a:t>
                      </a:r>
                      <a:endParaRPr kumimoji="0" lang="zh-CN" altLang="en-US" sz="18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4005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3</a:t>
                      </a:r>
                      <a:endParaRPr kumimoji="0" lang="en-US" altLang="zh-CN" sz="2000" b="0" i="0" u="none" strike="noStrike" cap="none" normalizeH="0" baseline="0">
                        <a:ln>
                          <a:noFill/>
                        </a:ln>
                        <a:solidFill>
                          <a:schemeClr val="tx1"/>
                        </a:solidFill>
                        <a:effectLst/>
                        <a:latin typeface="+mn-lt"/>
                        <a:ea typeface="+mn-ea"/>
                        <a:cs typeface="+mn-ea"/>
                        <a:sym typeface="+mn-lt"/>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各种限位、联锁、操作手柄要求灵敏可靠</a:t>
                      </a:r>
                      <a:endParaRPr kumimoji="0" lang="zh-CN" altLang="en-US" sz="18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515634">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4</a:t>
                      </a:r>
                      <a:endParaRPr kumimoji="0" lang="en-US" altLang="zh-CN" sz="2000" b="0" i="0" u="none" strike="noStrike" cap="none" normalizeH="0" baseline="0">
                        <a:ln>
                          <a:noFill/>
                        </a:ln>
                        <a:solidFill>
                          <a:schemeClr val="tx1"/>
                        </a:solidFill>
                        <a:effectLst/>
                        <a:latin typeface="+mn-lt"/>
                        <a:ea typeface="+mn-ea"/>
                        <a:cs typeface="+mn-ea"/>
                        <a:sym typeface="+mn-lt"/>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机床</a:t>
                      </a:r>
                      <a:r>
                        <a:rPr kumimoji="0" lang="en-US" altLang="zh-CN" sz="1800" b="0" i="0" u="none" strike="noStrike" cap="none" normalizeH="0" baseline="0" dirty="0">
                          <a:ln>
                            <a:noFill/>
                          </a:ln>
                          <a:solidFill>
                            <a:schemeClr val="tx1"/>
                          </a:solidFill>
                          <a:effectLst/>
                          <a:latin typeface="+mn-lt"/>
                          <a:ea typeface="+mn-ea"/>
                          <a:cs typeface="+mn-ea"/>
                          <a:sym typeface="+mn-lt"/>
                        </a:rPr>
                        <a:t>PE</a:t>
                      </a:r>
                      <a:r>
                        <a:rPr kumimoji="0" lang="zh-CN" altLang="en-US" sz="1800" b="0" i="0" u="none" strike="noStrike" cap="none" normalizeH="0" baseline="0" dirty="0">
                          <a:ln>
                            <a:noFill/>
                          </a:ln>
                          <a:solidFill>
                            <a:schemeClr val="tx1"/>
                          </a:solidFill>
                          <a:effectLst/>
                          <a:latin typeface="+mn-lt"/>
                          <a:ea typeface="+mn-ea"/>
                          <a:cs typeface="+mn-ea"/>
                          <a:sym typeface="+mn-lt"/>
                        </a:rPr>
                        <a:t>连接规范可靠</a:t>
                      </a:r>
                      <a:endParaRPr kumimoji="0" lang="zh-CN" altLang="en-US" sz="18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520700">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5</a:t>
                      </a:r>
                      <a:endParaRPr kumimoji="0" lang="en-US" altLang="zh-CN" sz="2000" b="0" i="0" u="none" strike="noStrike" cap="none" normalizeH="0" baseline="0">
                        <a:ln>
                          <a:noFill/>
                        </a:ln>
                        <a:solidFill>
                          <a:schemeClr val="tx1"/>
                        </a:solidFill>
                        <a:effectLst/>
                        <a:latin typeface="+mn-lt"/>
                        <a:ea typeface="+mn-ea"/>
                        <a:cs typeface="+mn-ea"/>
                        <a:sym typeface="+mn-lt"/>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机床照明符合要求</a:t>
                      </a:r>
                      <a:endParaRPr kumimoji="0" lang="zh-CN" altLang="en-US" sz="18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49845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6</a:t>
                      </a:r>
                      <a:endParaRPr kumimoji="0" lang="en-US" altLang="zh-CN" sz="2000" b="0" i="0" u="none" strike="noStrike" cap="none" normalizeH="0" baseline="0">
                        <a:ln>
                          <a:noFill/>
                        </a:ln>
                        <a:solidFill>
                          <a:schemeClr val="tx1"/>
                        </a:solidFill>
                        <a:effectLst/>
                        <a:latin typeface="+mn-lt"/>
                        <a:ea typeface="+mn-ea"/>
                        <a:cs typeface="+mn-ea"/>
                        <a:sym typeface="+mn-lt"/>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0" i="0" u="none" strike="noStrike" cap="none" normalizeH="0" baseline="0" dirty="0">
                          <a:ln>
                            <a:noFill/>
                          </a:ln>
                          <a:solidFill>
                            <a:schemeClr val="tx1"/>
                          </a:solidFill>
                          <a:effectLst/>
                          <a:latin typeface="+mn-lt"/>
                          <a:ea typeface="+mn-ea"/>
                          <a:cs typeface="+mn-ea"/>
                          <a:sym typeface="+mn-lt"/>
                        </a:rPr>
                        <a:t>机床电器箱，柜与线路符合要求 </a:t>
                      </a:r>
                      <a:endParaRPr kumimoji="0" lang="zh-CN" altLang="en-US" sz="18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58105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600" b="0" i="0" u="none" strike="noStrike" cap="none" normalizeH="0" baseline="0">
                          <a:ln>
                            <a:noFill/>
                          </a:ln>
                          <a:solidFill>
                            <a:schemeClr val="tx1"/>
                          </a:solidFill>
                          <a:effectLst/>
                          <a:latin typeface="+mn-lt"/>
                          <a:ea typeface="+mn-ea"/>
                          <a:cs typeface="+mn-ea"/>
                          <a:sym typeface="+mn-lt"/>
                        </a:rPr>
                        <a:t> △</a:t>
                      </a:r>
                      <a:r>
                        <a:rPr kumimoji="0" lang="en-US" altLang="zh-CN" sz="2000" b="0" i="0" u="none" strike="noStrike" cap="none" normalizeH="0" baseline="0">
                          <a:ln>
                            <a:noFill/>
                          </a:ln>
                          <a:solidFill>
                            <a:schemeClr val="tx1"/>
                          </a:solidFill>
                          <a:effectLst/>
                          <a:latin typeface="+mn-lt"/>
                          <a:ea typeface="+mn-ea"/>
                          <a:cs typeface="+mn-ea"/>
                          <a:sym typeface="+mn-lt"/>
                        </a:rPr>
                        <a:t>7</a:t>
                      </a:r>
                      <a:endParaRPr kumimoji="0" lang="en-US" altLang="zh-CN" sz="2000" b="0" i="0" u="none" strike="noStrike" cap="none" normalizeH="0" baseline="0">
                        <a:ln>
                          <a:noFill/>
                        </a:ln>
                        <a:solidFill>
                          <a:schemeClr val="tx1"/>
                        </a:solidFill>
                        <a:effectLst/>
                        <a:latin typeface="+mn-lt"/>
                        <a:ea typeface="+mn-ea"/>
                        <a:cs typeface="+mn-ea"/>
                        <a:sym typeface="+mn-lt"/>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未加罩旋转部位的楔、销、键，原则上不许突出</a:t>
                      </a:r>
                      <a:r>
                        <a:rPr kumimoji="0" lang="zh-CN" altLang="en-US" sz="2800" b="0" i="0" u="none" strike="noStrike" cap="none" normalizeH="0" baseline="0" dirty="0">
                          <a:ln>
                            <a:noFill/>
                          </a:ln>
                          <a:solidFill>
                            <a:schemeClr val="tx1"/>
                          </a:solidFill>
                          <a:effectLst/>
                          <a:latin typeface="+mn-lt"/>
                          <a:ea typeface="+mn-ea"/>
                          <a:cs typeface="+mn-ea"/>
                          <a:sym typeface="+mn-lt"/>
                        </a:rPr>
                        <a:t> </a:t>
                      </a:r>
                      <a:endParaRPr kumimoji="0" lang="zh-CN" altLang="en-US" sz="28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27864">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a:t>
                      </a:r>
                      <a:r>
                        <a:rPr kumimoji="0" lang="en-US" altLang="zh-CN" sz="1600" b="0" i="0" u="none" strike="noStrike" cap="none" normalizeH="0" baseline="0" dirty="0">
                          <a:ln>
                            <a:noFill/>
                          </a:ln>
                          <a:solidFill>
                            <a:schemeClr val="tx1"/>
                          </a:solidFill>
                          <a:effectLst/>
                          <a:latin typeface="+mn-lt"/>
                          <a:ea typeface="+mn-ea"/>
                          <a:cs typeface="+mn-ea"/>
                          <a:sym typeface="+mn-lt"/>
                        </a:rPr>
                        <a:t>△</a:t>
                      </a:r>
                      <a:r>
                        <a:rPr kumimoji="0" lang="en-US" altLang="zh-CN" sz="2000" b="0" i="0" u="none" strike="noStrike" cap="none" normalizeH="0" baseline="0" dirty="0">
                          <a:ln>
                            <a:noFill/>
                          </a:ln>
                          <a:solidFill>
                            <a:schemeClr val="tx1"/>
                          </a:solidFill>
                          <a:effectLst/>
                          <a:latin typeface="+mn-lt"/>
                          <a:ea typeface="+mn-ea"/>
                          <a:cs typeface="+mn-ea"/>
                          <a:sym typeface="+mn-lt"/>
                        </a:rPr>
                        <a:t>8</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备有清除切屑的专用工具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金属切削设备（二） </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3" name="表格 2"/>
          <p:cNvGraphicFramePr>
            <a:graphicFrameLocks noGrp="1"/>
          </p:cNvGraphicFramePr>
          <p:nvPr/>
        </p:nvGraphicFramePr>
        <p:xfrm>
          <a:off x="1024948" y="1466683"/>
          <a:ext cx="10239952" cy="5090262"/>
        </p:xfrm>
        <a:graphic>
          <a:graphicData uri="http://schemas.openxmlformats.org/drawingml/2006/table">
            <a:tbl>
              <a:tblPr/>
              <a:tblGrid>
                <a:gridCol w="913602"/>
                <a:gridCol w="4267281"/>
                <a:gridCol w="1671130"/>
                <a:gridCol w="1187682"/>
                <a:gridCol w="1279042"/>
                <a:gridCol w="921215"/>
              </a:tblGrid>
              <a:tr h="513726">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序号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考评内容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说明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应得分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实得分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800" b="1" i="0" u="none" strike="noStrike" cap="none" normalizeH="0" baseline="0" dirty="0">
                          <a:ln>
                            <a:noFill/>
                          </a:ln>
                          <a:solidFill>
                            <a:srgbClr val="B71C2B"/>
                          </a:solidFill>
                          <a:effectLst/>
                          <a:latin typeface="+mn-lt"/>
                          <a:ea typeface="+mn-ea"/>
                          <a:cs typeface="+mn-ea"/>
                          <a:sym typeface="+mn-lt"/>
                        </a:rPr>
                        <a:t>备注 </a:t>
                      </a:r>
                      <a:endParaRPr kumimoji="0" lang="zh-CN" altLang="en-US" sz="1800" b="1" i="0" u="none" strike="noStrike" cap="none" normalizeH="0" baseline="0" dirty="0">
                        <a:ln>
                          <a:noFill/>
                        </a:ln>
                        <a:solidFill>
                          <a:srgbClr val="B71C2B"/>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95">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9</a:t>
                      </a:r>
                      <a:endParaRPr kumimoji="0" lang="en-US" altLang="zh-CN" sz="2000" b="0" i="0" u="none" strike="noStrike" cap="none" normalizeH="0" baseline="0" dirty="0">
                        <a:ln>
                          <a:noFill/>
                        </a:ln>
                        <a:solidFill>
                          <a:schemeClr val="tx1"/>
                        </a:solidFill>
                        <a:effectLst/>
                        <a:latin typeface="+mn-lt"/>
                        <a:ea typeface="+mn-ea"/>
                        <a:cs typeface="+mn-ea"/>
                        <a:sym typeface="+mn-lt"/>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磨床：砂轮合格，旋转时无明显跳动</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20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a:ln>
                            <a:noFill/>
                          </a:ln>
                          <a:solidFill>
                            <a:schemeClr val="tx1"/>
                          </a:solidFill>
                          <a:effectLst/>
                          <a:latin typeface="+mn-lt"/>
                          <a:ea typeface="+mn-ea"/>
                          <a:cs typeface="+mn-ea"/>
                          <a:sym typeface="+mn-lt"/>
                        </a:rPr>
                        <a:t>  </a:t>
                      </a:r>
                      <a:endParaRPr kumimoji="0" lang="en-US" altLang="zh-CN" sz="18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05">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车床：加工超长料应有防弯装置</a:t>
                      </a:r>
                      <a:r>
                        <a:rPr kumimoji="0" lang="zh-CN" altLang="en-US" sz="2800" b="0" i="0" u="none" strike="noStrike" cap="none" normalizeH="0" baseline="0" dirty="0">
                          <a:ln>
                            <a:noFill/>
                          </a:ln>
                          <a:solidFill>
                            <a:schemeClr val="tx1"/>
                          </a:solidFill>
                          <a:effectLst/>
                          <a:latin typeface="+mn-lt"/>
                          <a:ea typeface="+mn-ea"/>
                          <a:cs typeface="+mn-ea"/>
                          <a:sym typeface="+mn-lt"/>
                        </a:rPr>
                        <a:t> </a:t>
                      </a:r>
                      <a:endParaRPr kumimoji="0" lang="zh-CN" altLang="en-US" sz="2800" b="0" i="0" u="none" strike="noStrike" cap="none" normalizeH="0" baseline="0" dirty="0">
                        <a:ln>
                          <a:noFill/>
                        </a:ln>
                        <a:solidFill>
                          <a:schemeClr val="tx1"/>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60495">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插床：应设置防止运动停止后滑枕自动下落的配重装置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60495">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电火花加工机床：可燃性工作液的闪点应在</a:t>
                      </a:r>
                      <a:r>
                        <a:rPr kumimoji="0" lang="en-US" altLang="zh-CN" sz="1600" b="0" i="0" u="none" strike="noStrike" cap="none" normalizeH="0" baseline="0" dirty="0">
                          <a:ln>
                            <a:noFill/>
                          </a:ln>
                          <a:solidFill>
                            <a:schemeClr val="tx1"/>
                          </a:solidFill>
                          <a:effectLst/>
                          <a:latin typeface="+mn-lt"/>
                          <a:ea typeface="+mn-ea"/>
                          <a:cs typeface="+mn-ea"/>
                          <a:sym typeface="+mn-lt"/>
                        </a:rPr>
                        <a:t>70℃</a:t>
                      </a:r>
                      <a:r>
                        <a:rPr kumimoji="0" lang="zh-CN" altLang="en-US" sz="1600" b="0" i="0" u="none" strike="noStrike" cap="none" normalizeH="0" baseline="0" dirty="0">
                          <a:ln>
                            <a:noFill/>
                          </a:ln>
                          <a:solidFill>
                            <a:schemeClr val="tx1"/>
                          </a:solidFill>
                          <a:effectLst/>
                          <a:latin typeface="+mn-lt"/>
                          <a:ea typeface="+mn-ea"/>
                          <a:cs typeface="+mn-ea"/>
                          <a:sym typeface="+mn-lt"/>
                        </a:rPr>
                        <a:t>以上，需采用浸入式加工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579203">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锯床：锯条外露部分应采用防护罩或安全距离隔离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85899">
                <a:tc v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zh-CN" altLang="en-US" sz="1600" b="0" i="0" u="none" strike="noStrike" cap="none" normalizeH="0" baseline="0" dirty="0">
                          <a:ln>
                            <a:noFill/>
                          </a:ln>
                          <a:solidFill>
                            <a:schemeClr val="tx1"/>
                          </a:solidFill>
                          <a:effectLst/>
                          <a:latin typeface="+mn-lt"/>
                          <a:ea typeface="+mn-ea"/>
                          <a:cs typeface="+mn-ea"/>
                          <a:sym typeface="+mn-lt"/>
                        </a:rPr>
                        <a:t>加工中心：加工区域周边应有固定、可调式防护装置 </a:t>
                      </a:r>
                      <a:endParaRPr kumimoji="0" lang="zh-CN" altLang="en-US" sz="1600" b="0" i="0" u="none" strike="noStrike" cap="none" normalizeH="0" baseline="0" dirty="0">
                        <a:ln>
                          <a:noFill/>
                        </a:ln>
                        <a:solidFill>
                          <a:schemeClr val="tx1"/>
                        </a:solidFill>
                        <a:effectLst/>
                        <a:latin typeface="+mn-lt"/>
                        <a:ea typeface="+mn-ea"/>
                        <a:cs typeface="+mn-ea"/>
                        <a:sym typeface="+mn-lt"/>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c vMerge="1">
                  <a:tcPr/>
                </a:tc>
                <a:tc vMerge="1">
                  <a:tcPr/>
                </a:tc>
              </a:tr>
              <a:tr h="695044">
                <a:tc gridSpan="3">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a:t>
                      </a:r>
                      <a:r>
                        <a:rPr kumimoji="0" lang="zh-CN" altLang="en-US" sz="2800" b="0" i="0" u="none" strike="noStrike" cap="none" normalizeH="0" baseline="0">
                          <a:ln>
                            <a:noFill/>
                          </a:ln>
                          <a:solidFill>
                            <a:schemeClr val="tx1"/>
                          </a:solidFill>
                          <a:effectLst/>
                          <a:latin typeface="+mn-lt"/>
                          <a:ea typeface="+mn-ea"/>
                          <a:cs typeface="+mn-ea"/>
                          <a:sym typeface="+mn-lt"/>
                        </a:rPr>
                        <a:t>合        计</a:t>
                      </a:r>
                      <a:endParaRPr kumimoji="0" lang="zh-CN" altLang="en-US" sz="2800" b="0" i="0" u="none" strike="noStrike" cap="none" normalizeH="0" baseline="0">
                        <a:ln>
                          <a:noFill/>
                        </a:ln>
                        <a:solidFill>
                          <a:schemeClr val="tx1"/>
                        </a:solidFill>
                        <a:effectLst/>
                        <a:latin typeface="+mn-lt"/>
                        <a:ea typeface="+mn-ea"/>
                        <a:cs typeface="+mn-ea"/>
                        <a:sym typeface="+mn-lt"/>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r>
                        <a:rPr kumimoji="0" lang="en-US" altLang="zh-CN" sz="1800" b="0" i="0" u="none" strike="noStrike" cap="none" normalizeH="0" baseline="0">
                          <a:ln>
                            <a:noFill/>
                          </a:ln>
                          <a:solidFill>
                            <a:schemeClr val="tx1"/>
                          </a:solidFill>
                          <a:effectLst/>
                          <a:latin typeface="+mn-lt"/>
                          <a:ea typeface="+mn-ea"/>
                          <a:cs typeface="+mn-ea"/>
                          <a:sym typeface="+mn-lt"/>
                        </a:rPr>
                        <a:t>  </a:t>
                      </a:r>
                      <a:endParaRPr kumimoji="0" lang="en-US" altLang="zh-CN" sz="1800" b="0" i="0" u="none" strike="noStrike" cap="none" normalizeH="0" baseline="0">
                        <a:ln>
                          <a:noFill/>
                        </a:ln>
                        <a:solidFill>
                          <a:schemeClr val="tx1"/>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en-US" altLang="zh-CN" sz="18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pPr>
                      <a:endParaRPr kumimoji="0" lang="zh-CN" altLang="zh-CN" sz="1800" b="0" i="0" u="none" strike="noStrike" cap="none" normalizeH="0" baseline="0" dirty="0">
                        <a:ln>
                          <a:noFill/>
                        </a:ln>
                        <a:solidFill>
                          <a:schemeClr val="tx1"/>
                        </a:solidFill>
                        <a:effectLst/>
                        <a:latin typeface="+mn-lt"/>
                        <a:ea typeface="+mn-ea"/>
                        <a:cs typeface="+mn-ea"/>
                        <a:sym typeface="+mn-lt"/>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设备状态评估用表案例</a:t>
            </a:r>
            <a:r>
              <a:rPr lang="en-US" altLang="zh-CN" sz="2400" b="1" u="none" dirty="0">
                <a:solidFill>
                  <a:schemeClr val="tx1">
                    <a:lumMod val="75000"/>
                    <a:lumOff val="25000"/>
                  </a:schemeClr>
                </a:solidFill>
                <a:latin typeface="+mn-lt"/>
                <a:ea typeface="+mn-ea"/>
                <a:cs typeface="+mn-ea"/>
                <a:sym typeface="+mn-lt"/>
              </a:rPr>
              <a:t>—</a:t>
            </a:r>
            <a:r>
              <a:rPr lang="zh-CN" altLang="en-US" sz="2400" b="1" u="none" dirty="0">
                <a:solidFill>
                  <a:schemeClr val="tx1">
                    <a:lumMod val="75000"/>
                    <a:lumOff val="25000"/>
                  </a:schemeClr>
                </a:solidFill>
                <a:latin typeface="+mn-lt"/>
                <a:ea typeface="+mn-ea"/>
                <a:cs typeface="+mn-ea"/>
                <a:sym typeface="+mn-lt"/>
              </a:rPr>
              <a:t>发电厂设备评估标准 </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6" name="Picture 1" descr="C:\Users\Administrator.PC--20110909XHM\AppData\Roaming\Tencent\Users\362839315\QQ\WinTemp\RichOle\AOMKIW7TZIS3R)%CYVJC9K8.jpg"/>
          <p:cNvPicPr>
            <a:picLocks noChangeAspect="1"/>
          </p:cNvPicPr>
          <p:nvPr/>
        </p:nvPicPr>
        <p:blipFill>
          <a:blip r:embed="rId1"/>
          <a:stretch>
            <a:fillRect/>
          </a:stretch>
        </p:blipFill>
        <p:spPr>
          <a:xfrm>
            <a:off x="1443718" y="1436742"/>
            <a:ext cx="9147969" cy="50138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00" y="2147888"/>
            <a:ext cx="5768975" cy="38476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典型安全技术创新案例纺织介绍 </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7" name="Picture 7"/>
          <p:cNvPicPr>
            <a:picLocks noChangeAspect="1"/>
          </p:cNvPicPr>
          <p:nvPr/>
        </p:nvPicPr>
        <p:blipFill>
          <a:blip r:embed="rId1"/>
          <a:stretch>
            <a:fillRect/>
          </a:stretch>
        </p:blipFill>
        <p:spPr>
          <a:xfrm>
            <a:off x="7737475" y="2147888"/>
            <a:ext cx="3443874" cy="3833812"/>
          </a:xfrm>
          <a:prstGeom prst="rect">
            <a:avLst/>
          </a:prstGeom>
          <a:noFill/>
          <a:ln w="9525">
            <a:noFill/>
          </a:ln>
        </p:spPr>
      </p:pic>
      <p:sp>
        <p:nvSpPr>
          <p:cNvPr id="9" name="video-camera_309701"/>
          <p:cNvSpPr>
            <a:spLocks noChangeAspect="1"/>
          </p:cNvSpPr>
          <p:nvPr/>
        </p:nvSpPr>
        <p:spPr bwMode="auto">
          <a:xfrm>
            <a:off x="1346200" y="1417282"/>
            <a:ext cx="416717" cy="525817"/>
          </a:xfrm>
          <a:custGeom>
            <a:avLst/>
            <a:gdLst>
              <a:gd name="connsiteX0" fmla="*/ 153100 w 481115"/>
              <a:gd name="connsiteY0" fmla="*/ 526906 h 607074"/>
              <a:gd name="connsiteX1" fmla="*/ 144991 w 481115"/>
              <a:gd name="connsiteY1" fmla="*/ 535003 h 607074"/>
              <a:gd name="connsiteX2" fmla="*/ 153100 w 481115"/>
              <a:gd name="connsiteY2" fmla="*/ 543100 h 607074"/>
              <a:gd name="connsiteX3" fmla="*/ 415215 w 481115"/>
              <a:gd name="connsiteY3" fmla="*/ 543100 h 607074"/>
              <a:gd name="connsiteX4" fmla="*/ 423324 w 481115"/>
              <a:gd name="connsiteY4" fmla="*/ 535003 h 607074"/>
              <a:gd name="connsiteX5" fmla="*/ 415215 w 481115"/>
              <a:gd name="connsiteY5" fmla="*/ 526906 h 607074"/>
              <a:gd name="connsiteX6" fmla="*/ 16222 w 481115"/>
              <a:gd name="connsiteY6" fmla="*/ 523525 h 607074"/>
              <a:gd name="connsiteX7" fmla="*/ 76995 w 481115"/>
              <a:gd name="connsiteY7" fmla="*/ 523525 h 607074"/>
              <a:gd name="connsiteX8" fmla="*/ 93217 w 481115"/>
              <a:gd name="connsiteY8" fmla="*/ 539713 h 607074"/>
              <a:gd name="connsiteX9" fmla="*/ 76995 w 481115"/>
              <a:gd name="connsiteY9" fmla="*/ 555844 h 607074"/>
              <a:gd name="connsiteX10" fmla="*/ 16222 w 481115"/>
              <a:gd name="connsiteY10" fmla="*/ 555844 h 607074"/>
              <a:gd name="connsiteX11" fmla="*/ 0 w 481115"/>
              <a:gd name="connsiteY11" fmla="*/ 539713 h 607074"/>
              <a:gd name="connsiteX12" fmla="*/ 16222 w 481115"/>
              <a:gd name="connsiteY12" fmla="*/ 523525 h 607074"/>
              <a:gd name="connsiteX13" fmla="*/ 153100 w 481115"/>
              <a:gd name="connsiteY13" fmla="*/ 480665 h 607074"/>
              <a:gd name="connsiteX14" fmla="*/ 144991 w 481115"/>
              <a:gd name="connsiteY14" fmla="*/ 488704 h 607074"/>
              <a:gd name="connsiteX15" fmla="*/ 153100 w 481115"/>
              <a:gd name="connsiteY15" fmla="*/ 496801 h 607074"/>
              <a:gd name="connsiteX16" fmla="*/ 415215 w 481115"/>
              <a:gd name="connsiteY16" fmla="*/ 496801 h 607074"/>
              <a:gd name="connsiteX17" fmla="*/ 423324 w 481115"/>
              <a:gd name="connsiteY17" fmla="*/ 488704 h 607074"/>
              <a:gd name="connsiteX18" fmla="*/ 415215 w 481115"/>
              <a:gd name="connsiteY18" fmla="*/ 480665 h 607074"/>
              <a:gd name="connsiteX19" fmla="*/ 16222 w 481115"/>
              <a:gd name="connsiteY19" fmla="*/ 444774 h 607074"/>
              <a:gd name="connsiteX20" fmla="*/ 76995 w 481115"/>
              <a:gd name="connsiteY20" fmla="*/ 444774 h 607074"/>
              <a:gd name="connsiteX21" fmla="*/ 93217 w 481115"/>
              <a:gd name="connsiteY21" fmla="*/ 460969 h 607074"/>
              <a:gd name="connsiteX22" fmla="*/ 76995 w 481115"/>
              <a:gd name="connsiteY22" fmla="*/ 477164 h 607074"/>
              <a:gd name="connsiteX23" fmla="*/ 16222 w 481115"/>
              <a:gd name="connsiteY23" fmla="*/ 477164 h 607074"/>
              <a:gd name="connsiteX24" fmla="*/ 0 w 481115"/>
              <a:gd name="connsiteY24" fmla="*/ 460969 h 607074"/>
              <a:gd name="connsiteX25" fmla="*/ 16222 w 481115"/>
              <a:gd name="connsiteY25" fmla="*/ 444774 h 607074"/>
              <a:gd name="connsiteX26" fmla="*/ 153100 w 481115"/>
              <a:gd name="connsiteY26" fmla="*/ 434366 h 607074"/>
              <a:gd name="connsiteX27" fmla="*/ 144991 w 481115"/>
              <a:gd name="connsiteY27" fmla="*/ 442462 h 607074"/>
              <a:gd name="connsiteX28" fmla="*/ 153100 w 481115"/>
              <a:gd name="connsiteY28" fmla="*/ 450502 h 607074"/>
              <a:gd name="connsiteX29" fmla="*/ 415215 w 481115"/>
              <a:gd name="connsiteY29" fmla="*/ 450502 h 607074"/>
              <a:gd name="connsiteX30" fmla="*/ 423324 w 481115"/>
              <a:gd name="connsiteY30" fmla="*/ 442462 h 607074"/>
              <a:gd name="connsiteX31" fmla="*/ 415215 w 481115"/>
              <a:gd name="connsiteY31" fmla="*/ 434366 h 607074"/>
              <a:gd name="connsiteX32" fmla="*/ 153100 w 481115"/>
              <a:gd name="connsiteY32" fmla="*/ 388067 h 607074"/>
              <a:gd name="connsiteX33" fmla="*/ 144991 w 481115"/>
              <a:gd name="connsiteY33" fmla="*/ 396163 h 607074"/>
              <a:gd name="connsiteX34" fmla="*/ 153100 w 481115"/>
              <a:gd name="connsiteY34" fmla="*/ 404260 h 607074"/>
              <a:gd name="connsiteX35" fmla="*/ 415215 w 481115"/>
              <a:gd name="connsiteY35" fmla="*/ 404260 h 607074"/>
              <a:gd name="connsiteX36" fmla="*/ 423324 w 481115"/>
              <a:gd name="connsiteY36" fmla="*/ 396163 h 607074"/>
              <a:gd name="connsiteX37" fmla="*/ 415215 w 481115"/>
              <a:gd name="connsiteY37" fmla="*/ 388067 h 607074"/>
              <a:gd name="connsiteX38" fmla="*/ 16222 w 481115"/>
              <a:gd name="connsiteY38" fmla="*/ 366093 h 607074"/>
              <a:gd name="connsiteX39" fmla="*/ 76995 w 481115"/>
              <a:gd name="connsiteY39" fmla="*/ 366093 h 607074"/>
              <a:gd name="connsiteX40" fmla="*/ 93217 w 481115"/>
              <a:gd name="connsiteY40" fmla="*/ 382288 h 607074"/>
              <a:gd name="connsiteX41" fmla="*/ 76995 w 481115"/>
              <a:gd name="connsiteY41" fmla="*/ 398483 h 607074"/>
              <a:gd name="connsiteX42" fmla="*/ 16222 w 481115"/>
              <a:gd name="connsiteY42" fmla="*/ 398483 h 607074"/>
              <a:gd name="connsiteX43" fmla="*/ 0 w 481115"/>
              <a:gd name="connsiteY43" fmla="*/ 382288 h 607074"/>
              <a:gd name="connsiteX44" fmla="*/ 16222 w 481115"/>
              <a:gd name="connsiteY44" fmla="*/ 366093 h 607074"/>
              <a:gd name="connsiteX45" fmla="*/ 153100 w 481115"/>
              <a:gd name="connsiteY45" fmla="*/ 341768 h 607074"/>
              <a:gd name="connsiteX46" fmla="*/ 144991 w 481115"/>
              <a:gd name="connsiteY46" fmla="*/ 349865 h 607074"/>
              <a:gd name="connsiteX47" fmla="*/ 153100 w 481115"/>
              <a:gd name="connsiteY47" fmla="*/ 357961 h 607074"/>
              <a:gd name="connsiteX48" fmla="*/ 415215 w 481115"/>
              <a:gd name="connsiteY48" fmla="*/ 357961 h 607074"/>
              <a:gd name="connsiteX49" fmla="*/ 423324 w 481115"/>
              <a:gd name="connsiteY49" fmla="*/ 349865 h 607074"/>
              <a:gd name="connsiteX50" fmla="*/ 415215 w 481115"/>
              <a:gd name="connsiteY50" fmla="*/ 341768 h 607074"/>
              <a:gd name="connsiteX51" fmla="*/ 153100 w 481115"/>
              <a:gd name="connsiteY51" fmla="*/ 295469 h 607074"/>
              <a:gd name="connsiteX52" fmla="*/ 144991 w 481115"/>
              <a:gd name="connsiteY52" fmla="*/ 303566 h 607074"/>
              <a:gd name="connsiteX53" fmla="*/ 153100 w 481115"/>
              <a:gd name="connsiteY53" fmla="*/ 311662 h 607074"/>
              <a:gd name="connsiteX54" fmla="*/ 415215 w 481115"/>
              <a:gd name="connsiteY54" fmla="*/ 311662 h 607074"/>
              <a:gd name="connsiteX55" fmla="*/ 423324 w 481115"/>
              <a:gd name="connsiteY55" fmla="*/ 303566 h 607074"/>
              <a:gd name="connsiteX56" fmla="*/ 415215 w 481115"/>
              <a:gd name="connsiteY56" fmla="*/ 295469 h 607074"/>
              <a:gd name="connsiteX57" fmla="*/ 16222 w 481115"/>
              <a:gd name="connsiteY57" fmla="*/ 287413 h 607074"/>
              <a:gd name="connsiteX58" fmla="*/ 76995 w 481115"/>
              <a:gd name="connsiteY58" fmla="*/ 287413 h 607074"/>
              <a:gd name="connsiteX59" fmla="*/ 93217 w 481115"/>
              <a:gd name="connsiteY59" fmla="*/ 303608 h 607074"/>
              <a:gd name="connsiteX60" fmla="*/ 76995 w 481115"/>
              <a:gd name="connsiteY60" fmla="*/ 319803 h 607074"/>
              <a:gd name="connsiteX61" fmla="*/ 16222 w 481115"/>
              <a:gd name="connsiteY61" fmla="*/ 319803 h 607074"/>
              <a:gd name="connsiteX62" fmla="*/ 0 w 481115"/>
              <a:gd name="connsiteY62" fmla="*/ 303608 h 607074"/>
              <a:gd name="connsiteX63" fmla="*/ 16222 w 481115"/>
              <a:gd name="connsiteY63" fmla="*/ 287413 h 607074"/>
              <a:gd name="connsiteX64" fmla="*/ 153100 w 481115"/>
              <a:gd name="connsiteY64" fmla="*/ 249170 h 607074"/>
              <a:gd name="connsiteX65" fmla="*/ 144991 w 481115"/>
              <a:gd name="connsiteY65" fmla="*/ 257267 h 607074"/>
              <a:gd name="connsiteX66" fmla="*/ 153100 w 481115"/>
              <a:gd name="connsiteY66" fmla="*/ 265363 h 607074"/>
              <a:gd name="connsiteX67" fmla="*/ 415215 w 481115"/>
              <a:gd name="connsiteY67" fmla="*/ 265363 h 607074"/>
              <a:gd name="connsiteX68" fmla="*/ 423324 w 481115"/>
              <a:gd name="connsiteY68" fmla="*/ 257267 h 607074"/>
              <a:gd name="connsiteX69" fmla="*/ 415215 w 481115"/>
              <a:gd name="connsiteY69" fmla="*/ 249170 h 607074"/>
              <a:gd name="connsiteX70" fmla="*/ 16222 w 481115"/>
              <a:gd name="connsiteY70" fmla="*/ 208803 h 607074"/>
              <a:gd name="connsiteX71" fmla="*/ 76995 w 481115"/>
              <a:gd name="connsiteY71" fmla="*/ 208803 h 607074"/>
              <a:gd name="connsiteX72" fmla="*/ 93217 w 481115"/>
              <a:gd name="connsiteY72" fmla="*/ 224934 h 607074"/>
              <a:gd name="connsiteX73" fmla="*/ 76995 w 481115"/>
              <a:gd name="connsiteY73" fmla="*/ 241122 h 607074"/>
              <a:gd name="connsiteX74" fmla="*/ 16222 w 481115"/>
              <a:gd name="connsiteY74" fmla="*/ 241122 h 607074"/>
              <a:gd name="connsiteX75" fmla="*/ 0 w 481115"/>
              <a:gd name="connsiteY75" fmla="*/ 224934 h 607074"/>
              <a:gd name="connsiteX76" fmla="*/ 16222 w 481115"/>
              <a:gd name="connsiteY76" fmla="*/ 208803 h 607074"/>
              <a:gd name="connsiteX77" fmla="*/ 153100 w 481115"/>
              <a:gd name="connsiteY77" fmla="*/ 202871 h 607074"/>
              <a:gd name="connsiteX78" fmla="*/ 144991 w 481115"/>
              <a:gd name="connsiteY78" fmla="*/ 210968 h 607074"/>
              <a:gd name="connsiteX79" fmla="*/ 153100 w 481115"/>
              <a:gd name="connsiteY79" fmla="*/ 219065 h 607074"/>
              <a:gd name="connsiteX80" fmla="*/ 415215 w 481115"/>
              <a:gd name="connsiteY80" fmla="*/ 219065 h 607074"/>
              <a:gd name="connsiteX81" fmla="*/ 423324 w 481115"/>
              <a:gd name="connsiteY81" fmla="*/ 210968 h 607074"/>
              <a:gd name="connsiteX82" fmla="*/ 415215 w 481115"/>
              <a:gd name="connsiteY82" fmla="*/ 202871 h 607074"/>
              <a:gd name="connsiteX83" fmla="*/ 153100 w 481115"/>
              <a:gd name="connsiteY83" fmla="*/ 156573 h 607074"/>
              <a:gd name="connsiteX84" fmla="*/ 144991 w 481115"/>
              <a:gd name="connsiteY84" fmla="*/ 164669 h 607074"/>
              <a:gd name="connsiteX85" fmla="*/ 153100 w 481115"/>
              <a:gd name="connsiteY85" fmla="*/ 172766 h 607074"/>
              <a:gd name="connsiteX86" fmla="*/ 415215 w 481115"/>
              <a:gd name="connsiteY86" fmla="*/ 172766 h 607074"/>
              <a:gd name="connsiteX87" fmla="*/ 423324 w 481115"/>
              <a:gd name="connsiteY87" fmla="*/ 164669 h 607074"/>
              <a:gd name="connsiteX88" fmla="*/ 415215 w 481115"/>
              <a:gd name="connsiteY88" fmla="*/ 156573 h 607074"/>
              <a:gd name="connsiteX89" fmla="*/ 16222 w 481115"/>
              <a:gd name="connsiteY89" fmla="*/ 130123 h 607074"/>
              <a:gd name="connsiteX90" fmla="*/ 76995 w 481115"/>
              <a:gd name="connsiteY90" fmla="*/ 130123 h 607074"/>
              <a:gd name="connsiteX91" fmla="*/ 93217 w 481115"/>
              <a:gd name="connsiteY91" fmla="*/ 146318 h 607074"/>
              <a:gd name="connsiteX92" fmla="*/ 76995 w 481115"/>
              <a:gd name="connsiteY92" fmla="*/ 162513 h 607074"/>
              <a:gd name="connsiteX93" fmla="*/ 16222 w 481115"/>
              <a:gd name="connsiteY93" fmla="*/ 162513 h 607074"/>
              <a:gd name="connsiteX94" fmla="*/ 0 w 481115"/>
              <a:gd name="connsiteY94" fmla="*/ 146318 h 607074"/>
              <a:gd name="connsiteX95" fmla="*/ 16222 w 481115"/>
              <a:gd name="connsiteY95" fmla="*/ 130123 h 607074"/>
              <a:gd name="connsiteX96" fmla="*/ 153100 w 481115"/>
              <a:gd name="connsiteY96" fmla="*/ 110274 h 607074"/>
              <a:gd name="connsiteX97" fmla="*/ 144991 w 481115"/>
              <a:gd name="connsiteY97" fmla="*/ 118370 h 607074"/>
              <a:gd name="connsiteX98" fmla="*/ 153100 w 481115"/>
              <a:gd name="connsiteY98" fmla="*/ 126467 h 607074"/>
              <a:gd name="connsiteX99" fmla="*/ 415215 w 481115"/>
              <a:gd name="connsiteY99" fmla="*/ 126467 h 607074"/>
              <a:gd name="connsiteX100" fmla="*/ 423324 w 481115"/>
              <a:gd name="connsiteY100" fmla="*/ 118370 h 607074"/>
              <a:gd name="connsiteX101" fmla="*/ 415215 w 481115"/>
              <a:gd name="connsiteY101" fmla="*/ 110274 h 607074"/>
              <a:gd name="connsiteX102" fmla="*/ 153100 w 481115"/>
              <a:gd name="connsiteY102" fmla="*/ 63975 h 607074"/>
              <a:gd name="connsiteX103" fmla="*/ 144991 w 481115"/>
              <a:gd name="connsiteY103" fmla="*/ 72071 h 607074"/>
              <a:gd name="connsiteX104" fmla="*/ 153100 w 481115"/>
              <a:gd name="connsiteY104" fmla="*/ 80168 h 607074"/>
              <a:gd name="connsiteX105" fmla="*/ 415215 w 481115"/>
              <a:gd name="connsiteY105" fmla="*/ 80168 h 607074"/>
              <a:gd name="connsiteX106" fmla="*/ 423324 w 481115"/>
              <a:gd name="connsiteY106" fmla="*/ 72071 h 607074"/>
              <a:gd name="connsiteX107" fmla="*/ 415215 w 481115"/>
              <a:gd name="connsiteY107" fmla="*/ 63975 h 607074"/>
              <a:gd name="connsiteX108" fmla="*/ 16222 w 481115"/>
              <a:gd name="connsiteY108" fmla="*/ 51442 h 607074"/>
              <a:gd name="connsiteX109" fmla="*/ 76995 w 481115"/>
              <a:gd name="connsiteY109" fmla="*/ 51442 h 607074"/>
              <a:gd name="connsiteX110" fmla="*/ 93217 w 481115"/>
              <a:gd name="connsiteY110" fmla="*/ 67637 h 607074"/>
              <a:gd name="connsiteX111" fmla="*/ 76995 w 481115"/>
              <a:gd name="connsiteY111" fmla="*/ 83832 h 607074"/>
              <a:gd name="connsiteX112" fmla="*/ 16222 w 481115"/>
              <a:gd name="connsiteY112" fmla="*/ 83832 h 607074"/>
              <a:gd name="connsiteX113" fmla="*/ 0 w 481115"/>
              <a:gd name="connsiteY113" fmla="*/ 67637 h 607074"/>
              <a:gd name="connsiteX114" fmla="*/ 16222 w 481115"/>
              <a:gd name="connsiteY114" fmla="*/ 51442 h 607074"/>
              <a:gd name="connsiteX115" fmla="*/ 67556 w 481115"/>
              <a:gd name="connsiteY115" fmla="*/ 0 h 607074"/>
              <a:gd name="connsiteX116" fmla="*/ 454275 w 481115"/>
              <a:gd name="connsiteY116" fmla="*/ 0 h 607074"/>
              <a:gd name="connsiteX117" fmla="*/ 481115 w 481115"/>
              <a:gd name="connsiteY117" fmla="*/ 26799 h 607074"/>
              <a:gd name="connsiteX118" fmla="*/ 481115 w 481115"/>
              <a:gd name="connsiteY118" fmla="*/ 580333 h 607074"/>
              <a:gd name="connsiteX119" fmla="*/ 454275 w 481115"/>
              <a:gd name="connsiteY119" fmla="*/ 607074 h 607074"/>
              <a:gd name="connsiteX120" fmla="*/ 67556 w 481115"/>
              <a:gd name="connsiteY120" fmla="*/ 607074 h 607074"/>
              <a:gd name="connsiteX121" fmla="*/ 40716 w 481115"/>
              <a:gd name="connsiteY121" fmla="*/ 580333 h 607074"/>
              <a:gd name="connsiteX122" fmla="*/ 40716 w 481115"/>
              <a:gd name="connsiteY122" fmla="*/ 562999 h 607074"/>
              <a:gd name="connsiteX123" fmla="*/ 77720 w 481115"/>
              <a:gd name="connsiteY123" fmla="*/ 562999 h 607074"/>
              <a:gd name="connsiteX124" fmla="*/ 101191 w 481115"/>
              <a:gd name="connsiteY124" fmla="*/ 539565 h 607074"/>
              <a:gd name="connsiteX125" fmla="*/ 77720 w 481115"/>
              <a:gd name="connsiteY125" fmla="*/ 516130 h 607074"/>
              <a:gd name="connsiteX126" fmla="*/ 40716 w 481115"/>
              <a:gd name="connsiteY126" fmla="*/ 516130 h 607074"/>
              <a:gd name="connsiteX127" fmla="*/ 40716 w 481115"/>
              <a:gd name="connsiteY127" fmla="*/ 484314 h 607074"/>
              <a:gd name="connsiteX128" fmla="*/ 77720 w 481115"/>
              <a:gd name="connsiteY128" fmla="*/ 484314 h 607074"/>
              <a:gd name="connsiteX129" fmla="*/ 101191 w 481115"/>
              <a:gd name="connsiteY129" fmla="*/ 460879 h 607074"/>
              <a:gd name="connsiteX130" fmla="*/ 77720 w 481115"/>
              <a:gd name="connsiteY130" fmla="*/ 437445 h 607074"/>
              <a:gd name="connsiteX131" fmla="*/ 40716 w 481115"/>
              <a:gd name="connsiteY131" fmla="*/ 437445 h 607074"/>
              <a:gd name="connsiteX132" fmla="*/ 40716 w 481115"/>
              <a:gd name="connsiteY132" fmla="*/ 405629 h 607074"/>
              <a:gd name="connsiteX133" fmla="*/ 77720 w 481115"/>
              <a:gd name="connsiteY133" fmla="*/ 405629 h 607074"/>
              <a:gd name="connsiteX134" fmla="*/ 101191 w 481115"/>
              <a:gd name="connsiteY134" fmla="*/ 382194 h 607074"/>
              <a:gd name="connsiteX135" fmla="*/ 77720 w 481115"/>
              <a:gd name="connsiteY135" fmla="*/ 358759 h 607074"/>
              <a:gd name="connsiteX136" fmla="*/ 40716 w 481115"/>
              <a:gd name="connsiteY136" fmla="*/ 358759 h 607074"/>
              <a:gd name="connsiteX137" fmla="*/ 40716 w 481115"/>
              <a:gd name="connsiteY137" fmla="*/ 327000 h 607074"/>
              <a:gd name="connsiteX138" fmla="*/ 77720 w 481115"/>
              <a:gd name="connsiteY138" fmla="*/ 327000 h 607074"/>
              <a:gd name="connsiteX139" fmla="*/ 101191 w 481115"/>
              <a:gd name="connsiteY139" fmla="*/ 303566 h 607074"/>
              <a:gd name="connsiteX140" fmla="*/ 77720 w 481115"/>
              <a:gd name="connsiteY140" fmla="*/ 280131 h 607074"/>
              <a:gd name="connsiteX141" fmla="*/ 40716 w 481115"/>
              <a:gd name="connsiteY141" fmla="*/ 280131 h 607074"/>
              <a:gd name="connsiteX142" fmla="*/ 40716 w 481115"/>
              <a:gd name="connsiteY142" fmla="*/ 248315 h 607074"/>
              <a:gd name="connsiteX143" fmla="*/ 77720 w 481115"/>
              <a:gd name="connsiteY143" fmla="*/ 248315 h 607074"/>
              <a:gd name="connsiteX144" fmla="*/ 101191 w 481115"/>
              <a:gd name="connsiteY144" fmla="*/ 224880 h 607074"/>
              <a:gd name="connsiteX145" fmla="*/ 77720 w 481115"/>
              <a:gd name="connsiteY145" fmla="*/ 201446 h 607074"/>
              <a:gd name="connsiteX146" fmla="*/ 40716 w 481115"/>
              <a:gd name="connsiteY146" fmla="*/ 201446 h 607074"/>
              <a:gd name="connsiteX147" fmla="*/ 40716 w 481115"/>
              <a:gd name="connsiteY147" fmla="*/ 169630 h 607074"/>
              <a:gd name="connsiteX148" fmla="*/ 77720 w 481115"/>
              <a:gd name="connsiteY148" fmla="*/ 169630 h 607074"/>
              <a:gd name="connsiteX149" fmla="*/ 101191 w 481115"/>
              <a:gd name="connsiteY149" fmla="*/ 146195 h 607074"/>
              <a:gd name="connsiteX150" fmla="*/ 77720 w 481115"/>
              <a:gd name="connsiteY150" fmla="*/ 122761 h 607074"/>
              <a:gd name="connsiteX151" fmla="*/ 40716 w 481115"/>
              <a:gd name="connsiteY151" fmla="*/ 122761 h 607074"/>
              <a:gd name="connsiteX152" fmla="*/ 40716 w 481115"/>
              <a:gd name="connsiteY152" fmla="*/ 90944 h 607074"/>
              <a:gd name="connsiteX153" fmla="*/ 77720 w 481115"/>
              <a:gd name="connsiteY153" fmla="*/ 90944 h 607074"/>
              <a:gd name="connsiteX154" fmla="*/ 101191 w 481115"/>
              <a:gd name="connsiteY154" fmla="*/ 67510 h 607074"/>
              <a:gd name="connsiteX155" fmla="*/ 77720 w 481115"/>
              <a:gd name="connsiteY155" fmla="*/ 44075 h 607074"/>
              <a:gd name="connsiteX156" fmla="*/ 40716 w 481115"/>
              <a:gd name="connsiteY156" fmla="*/ 44075 h 607074"/>
              <a:gd name="connsiteX157" fmla="*/ 40716 w 481115"/>
              <a:gd name="connsiteY157" fmla="*/ 26799 h 607074"/>
              <a:gd name="connsiteX158" fmla="*/ 67556 w 481115"/>
              <a:gd name="connsiteY158" fmla="*/ 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81115" h="607074">
                <a:moveTo>
                  <a:pt x="153100" y="526906"/>
                </a:moveTo>
                <a:cubicBezTo>
                  <a:pt x="148646" y="526906"/>
                  <a:pt x="144991" y="530556"/>
                  <a:pt x="144991" y="535003"/>
                </a:cubicBezTo>
                <a:cubicBezTo>
                  <a:pt x="144991" y="539508"/>
                  <a:pt x="148646" y="543100"/>
                  <a:pt x="153100" y="543100"/>
                </a:cubicBezTo>
                <a:lnTo>
                  <a:pt x="415215" y="543100"/>
                </a:lnTo>
                <a:cubicBezTo>
                  <a:pt x="419669" y="543100"/>
                  <a:pt x="423324" y="539508"/>
                  <a:pt x="423324" y="535003"/>
                </a:cubicBezTo>
                <a:cubicBezTo>
                  <a:pt x="423324" y="530556"/>
                  <a:pt x="419669" y="526906"/>
                  <a:pt x="415215" y="526906"/>
                </a:cubicBezTo>
                <a:close/>
                <a:moveTo>
                  <a:pt x="16222" y="523525"/>
                </a:moveTo>
                <a:lnTo>
                  <a:pt x="76995" y="523525"/>
                </a:lnTo>
                <a:cubicBezTo>
                  <a:pt x="85963" y="523525"/>
                  <a:pt x="93217" y="530764"/>
                  <a:pt x="93217" y="539713"/>
                </a:cubicBezTo>
                <a:cubicBezTo>
                  <a:pt x="93217" y="548605"/>
                  <a:pt x="85963" y="555844"/>
                  <a:pt x="76995" y="555844"/>
                </a:cubicBezTo>
                <a:lnTo>
                  <a:pt x="16222" y="555844"/>
                </a:lnTo>
                <a:cubicBezTo>
                  <a:pt x="7254" y="555844"/>
                  <a:pt x="0" y="548605"/>
                  <a:pt x="0" y="539713"/>
                </a:cubicBezTo>
                <a:cubicBezTo>
                  <a:pt x="0" y="530764"/>
                  <a:pt x="7254" y="523525"/>
                  <a:pt x="16222" y="523525"/>
                </a:cubicBezTo>
                <a:close/>
                <a:moveTo>
                  <a:pt x="153100" y="480665"/>
                </a:moveTo>
                <a:cubicBezTo>
                  <a:pt x="148646" y="480665"/>
                  <a:pt x="144991" y="484257"/>
                  <a:pt x="144991" y="488704"/>
                </a:cubicBezTo>
                <a:cubicBezTo>
                  <a:pt x="144991" y="493209"/>
                  <a:pt x="148646" y="496801"/>
                  <a:pt x="153100" y="496801"/>
                </a:cubicBezTo>
                <a:lnTo>
                  <a:pt x="415215" y="496801"/>
                </a:lnTo>
                <a:cubicBezTo>
                  <a:pt x="419669" y="496801"/>
                  <a:pt x="423324" y="493209"/>
                  <a:pt x="423324" y="488704"/>
                </a:cubicBezTo>
                <a:cubicBezTo>
                  <a:pt x="423324" y="484257"/>
                  <a:pt x="419669" y="480665"/>
                  <a:pt x="415215" y="480665"/>
                </a:cubicBezTo>
                <a:close/>
                <a:moveTo>
                  <a:pt x="16222" y="444774"/>
                </a:moveTo>
                <a:lnTo>
                  <a:pt x="76995" y="444774"/>
                </a:lnTo>
                <a:cubicBezTo>
                  <a:pt x="85963" y="444774"/>
                  <a:pt x="93217" y="452016"/>
                  <a:pt x="93217" y="460969"/>
                </a:cubicBezTo>
                <a:cubicBezTo>
                  <a:pt x="93217" y="469922"/>
                  <a:pt x="85963" y="477164"/>
                  <a:pt x="76995" y="477164"/>
                </a:cubicBezTo>
                <a:lnTo>
                  <a:pt x="16222" y="477164"/>
                </a:lnTo>
                <a:cubicBezTo>
                  <a:pt x="7254" y="477164"/>
                  <a:pt x="0" y="469922"/>
                  <a:pt x="0" y="460969"/>
                </a:cubicBezTo>
                <a:cubicBezTo>
                  <a:pt x="0" y="452016"/>
                  <a:pt x="7254" y="444774"/>
                  <a:pt x="16222" y="444774"/>
                </a:cubicBezTo>
                <a:close/>
                <a:moveTo>
                  <a:pt x="153100" y="434366"/>
                </a:moveTo>
                <a:cubicBezTo>
                  <a:pt x="148646" y="434366"/>
                  <a:pt x="144991" y="437958"/>
                  <a:pt x="144991" y="442462"/>
                </a:cubicBezTo>
                <a:cubicBezTo>
                  <a:pt x="144991" y="446910"/>
                  <a:pt x="148646" y="450502"/>
                  <a:pt x="153100" y="450502"/>
                </a:cubicBezTo>
                <a:lnTo>
                  <a:pt x="415215" y="450502"/>
                </a:lnTo>
                <a:cubicBezTo>
                  <a:pt x="419669" y="450502"/>
                  <a:pt x="423324" y="446910"/>
                  <a:pt x="423324" y="442462"/>
                </a:cubicBezTo>
                <a:cubicBezTo>
                  <a:pt x="423324" y="437958"/>
                  <a:pt x="419669" y="434366"/>
                  <a:pt x="415215" y="434366"/>
                </a:cubicBezTo>
                <a:close/>
                <a:moveTo>
                  <a:pt x="153100" y="388067"/>
                </a:moveTo>
                <a:cubicBezTo>
                  <a:pt x="148646" y="388067"/>
                  <a:pt x="144991" y="391659"/>
                  <a:pt x="144991" y="396163"/>
                </a:cubicBezTo>
                <a:cubicBezTo>
                  <a:pt x="144991" y="400611"/>
                  <a:pt x="148646" y="404260"/>
                  <a:pt x="153100" y="404260"/>
                </a:cubicBezTo>
                <a:lnTo>
                  <a:pt x="415215" y="404260"/>
                </a:lnTo>
                <a:cubicBezTo>
                  <a:pt x="419669" y="404260"/>
                  <a:pt x="423324" y="400611"/>
                  <a:pt x="423324" y="396163"/>
                </a:cubicBezTo>
                <a:cubicBezTo>
                  <a:pt x="423324" y="391659"/>
                  <a:pt x="419669" y="388067"/>
                  <a:pt x="415215" y="388067"/>
                </a:cubicBezTo>
                <a:close/>
                <a:moveTo>
                  <a:pt x="16222" y="366093"/>
                </a:moveTo>
                <a:lnTo>
                  <a:pt x="76995" y="366093"/>
                </a:lnTo>
                <a:cubicBezTo>
                  <a:pt x="85963" y="366093"/>
                  <a:pt x="93217" y="373335"/>
                  <a:pt x="93217" y="382288"/>
                </a:cubicBezTo>
                <a:cubicBezTo>
                  <a:pt x="93217" y="391241"/>
                  <a:pt x="85963" y="398483"/>
                  <a:pt x="76995" y="398483"/>
                </a:cubicBezTo>
                <a:lnTo>
                  <a:pt x="16222" y="398483"/>
                </a:lnTo>
                <a:cubicBezTo>
                  <a:pt x="7254" y="398483"/>
                  <a:pt x="0" y="391241"/>
                  <a:pt x="0" y="382288"/>
                </a:cubicBezTo>
                <a:cubicBezTo>
                  <a:pt x="0" y="373335"/>
                  <a:pt x="7254" y="366093"/>
                  <a:pt x="16222" y="366093"/>
                </a:cubicBezTo>
                <a:close/>
                <a:moveTo>
                  <a:pt x="153100" y="341768"/>
                </a:moveTo>
                <a:cubicBezTo>
                  <a:pt x="148646" y="341768"/>
                  <a:pt x="144991" y="345360"/>
                  <a:pt x="144991" y="349865"/>
                </a:cubicBezTo>
                <a:cubicBezTo>
                  <a:pt x="144991" y="354312"/>
                  <a:pt x="148646" y="357961"/>
                  <a:pt x="153100" y="357961"/>
                </a:cubicBezTo>
                <a:lnTo>
                  <a:pt x="415215" y="357961"/>
                </a:lnTo>
                <a:cubicBezTo>
                  <a:pt x="419669" y="357961"/>
                  <a:pt x="423324" y="354312"/>
                  <a:pt x="423324" y="349865"/>
                </a:cubicBezTo>
                <a:cubicBezTo>
                  <a:pt x="423324" y="345360"/>
                  <a:pt x="419669" y="341768"/>
                  <a:pt x="415215" y="341768"/>
                </a:cubicBezTo>
                <a:close/>
                <a:moveTo>
                  <a:pt x="153100" y="295469"/>
                </a:moveTo>
                <a:cubicBezTo>
                  <a:pt x="148646" y="295469"/>
                  <a:pt x="144991" y="299061"/>
                  <a:pt x="144991" y="303566"/>
                </a:cubicBezTo>
                <a:cubicBezTo>
                  <a:pt x="144991" y="308013"/>
                  <a:pt x="148646" y="311662"/>
                  <a:pt x="153100" y="311662"/>
                </a:cubicBezTo>
                <a:lnTo>
                  <a:pt x="415215" y="311662"/>
                </a:lnTo>
                <a:cubicBezTo>
                  <a:pt x="419669" y="311662"/>
                  <a:pt x="423324" y="308013"/>
                  <a:pt x="423324" y="303566"/>
                </a:cubicBezTo>
                <a:cubicBezTo>
                  <a:pt x="423324" y="299061"/>
                  <a:pt x="419669" y="295469"/>
                  <a:pt x="415215" y="295469"/>
                </a:cubicBezTo>
                <a:close/>
                <a:moveTo>
                  <a:pt x="16222" y="287413"/>
                </a:moveTo>
                <a:lnTo>
                  <a:pt x="76995" y="287413"/>
                </a:lnTo>
                <a:cubicBezTo>
                  <a:pt x="85963" y="287413"/>
                  <a:pt x="93217" y="294655"/>
                  <a:pt x="93217" y="303608"/>
                </a:cubicBezTo>
                <a:cubicBezTo>
                  <a:pt x="93217" y="312561"/>
                  <a:pt x="85963" y="319803"/>
                  <a:pt x="76995" y="319803"/>
                </a:cubicBezTo>
                <a:lnTo>
                  <a:pt x="16222" y="319803"/>
                </a:lnTo>
                <a:cubicBezTo>
                  <a:pt x="7254" y="319803"/>
                  <a:pt x="0" y="312561"/>
                  <a:pt x="0" y="303608"/>
                </a:cubicBezTo>
                <a:cubicBezTo>
                  <a:pt x="0" y="294655"/>
                  <a:pt x="7254" y="287413"/>
                  <a:pt x="16222" y="287413"/>
                </a:cubicBezTo>
                <a:close/>
                <a:moveTo>
                  <a:pt x="153100" y="249170"/>
                </a:moveTo>
                <a:cubicBezTo>
                  <a:pt x="148646" y="249170"/>
                  <a:pt x="144991" y="252762"/>
                  <a:pt x="144991" y="257267"/>
                </a:cubicBezTo>
                <a:cubicBezTo>
                  <a:pt x="144991" y="261714"/>
                  <a:pt x="148646" y="265363"/>
                  <a:pt x="153100" y="265363"/>
                </a:cubicBezTo>
                <a:lnTo>
                  <a:pt x="415215" y="265363"/>
                </a:lnTo>
                <a:cubicBezTo>
                  <a:pt x="419669" y="265363"/>
                  <a:pt x="423324" y="261714"/>
                  <a:pt x="423324" y="257267"/>
                </a:cubicBezTo>
                <a:cubicBezTo>
                  <a:pt x="423324" y="252762"/>
                  <a:pt x="419669" y="249170"/>
                  <a:pt x="415215" y="249170"/>
                </a:cubicBezTo>
                <a:close/>
                <a:moveTo>
                  <a:pt x="16222" y="208803"/>
                </a:moveTo>
                <a:lnTo>
                  <a:pt x="76995" y="208803"/>
                </a:lnTo>
                <a:cubicBezTo>
                  <a:pt x="85963" y="208803"/>
                  <a:pt x="93217" y="216042"/>
                  <a:pt x="93217" y="224934"/>
                </a:cubicBezTo>
                <a:cubicBezTo>
                  <a:pt x="93217" y="233883"/>
                  <a:pt x="85963" y="241122"/>
                  <a:pt x="76995" y="241122"/>
                </a:cubicBezTo>
                <a:lnTo>
                  <a:pt x="16222" y="241122"/>
                </a:lnTo>
                <a:cubicBezTo>
                  <a:pt x="7254" y="241122"/>
                  <a:pt x="0" y="233883"/>
                  <a:pt x="0" y="224934"/>
                </a:cubicBezTo>
                <a:cubicBezTo>
                  <a:pt x="0" y="216042"/>
                  <a:pt x="7254" y="208803"/>
                  <a:pt x="16222" y="208803"/>
                </a:cubicBezTo>
                <a:close/>
                <a:moveTo>
                  <a:pt x="153100" y="202871"/>
                </a:moveTo>
                <a:cubicBezTo>
                  <a:pt x="148646" y="202871"/>
                  <a:pt x="144991" y="206464"/>
                  <a:pt x="144991" y="210968"/>
                </a:cubicBezTo>
                <a:cubicBezTo>
                  <a:pt x="144991" y="215415"/>
                  <a:pt x="148646" y="219065"/>
                  <a:pt x="153100" y="219065"/>
                </a:cubicBezTo>
                <a:lnTo>
                  <a:pt x="415215" y="219065"/>
                </a:lnTo>
                <a:cubicBezTo>
                  <a:pt x="419669" y="219065"/>
                  <a:pt x="423324" y="215415"/>
                  <a:pt x="423324" y="210968"/>
                </a:cubicBezTo>
                <a:cubicBezTo>
                  <a:pt x="423324" y="206464"/>
                  <a:pt x="419669" y="202871"/>
                  <a:pt x="415215" y="202871"/>
                </a:cubicBezTo>
                <a:close/>
                <a:moveTo>
                  <a:pt x="153100" y="156573"/>
                </a:moveTo>
                <a:cubicBezTo>
                  <a:pt x="148646" y="156573"/>
                  <a:pt x="144991" y="160165"/>
                  <a:pt x="144991" y="164669"/>
                </a:cubicBezTo>
                <a:cubicBezTo>
                  <a:pt x="144991" y="169117"/>
                  <a:pt x="148646" y="172766"/>
                  <a:pt x="153100" y="172766"/>
                </a:cubicBezTo>
                <a:lnTo>
                  <a:pt x="415215" y="172766"/>
                </a:lnTo>
                <a:cubicBezTo>
                  <a:pt x="419669" y="172766"/>
                  <a:pt x="423324" y="169117"/>
                  <a:pt x="423324" y="164669"/>
                </a:cubicBezTo>
                <a:cubicBezTo>
                  <a:pt x="423324" y="160165"/>
                  <a:pt x="419669" y="156573"/>
                  <a:pt x="415215" y="156573"/>
                </a:cubicBezTo>
                <a:close/>
                <a:moveTo>
                  <a:pt x="16222" y="130123"/>
                </a:moveTo>
                <a:lnTo>
                  <a:pt x="76995" y="130123"/>
                </a:lnTo>
                <a:cubicBezTo>
                  <a:pt x="85963" y="130123"/>
                  <a:pt x="93217" y="137365"/>
                  <a:pt x="93217" y="146318"/>
                </a:cubicBezTo>
                <a:cubicBezTo>
                  <a:pt x="93217" y="155271"/>
                  <a:pt x="85963" y="162513"/>
                  <a:pt x="76995" y="162513"/>
                </a:cubicBezTo>
                <a:lnTo>
                  <a:pt x="16222" y="162513"/>
                </a:lnTo>
                <a:cubicBezTo>
                  <a:pt x="7254" y="162513"/>
                  <a:pt x="0" y="155271"/>
                  <a:pt x="0" y="146318"/>
                </a:cubicBezTo>
                <a:cubicBezTo>
                  <a:pt x="0" y="137365"/>
                  <a:pt x="7254" y="130123"/>
                  <a:pt x="16222" y="130123"/>
                </a:cubicBezTo>
                <a:close/>
                <a:moveTo>
                  <a:pt x="153100" y="110274"/>
                </a:moveTo>
                <a:cubicBezTo>
                  <a:pt x="148646" y="110274"/>
                  <a:pt x="144991" y="113866"/>
                  <a:pt x="144991" y="118370"/>
                </a:cubicBezTo>
                <a:cubicBezTo>
                  <a:pt x="144991" y="122818"/>
                  <a:pt x="148646" y="126467"/>
                  <a:pt x="153100" y="126467"/>
                </a:cubicBezTo>
                <a:lnTo>
                  <a:pt x="415215" y="126467"/>
                </a:lnTo>
                <a:cubicBezTo>
                  <a:pt x="419669" y="126467"/>
                  <a:pt x="423324" y="122818"/>
                  <a:pt x="423324" y="118370"/>
                </a:cubicBezTo>
                <a:cubicBezTo>
                  <a:pt x="423324" y="113866"/>
                  <a:pt x="419669" y="110274"/>
                  <a:pt x="415215" y="110274"/>
                </a:cubicBezTo>
                <a:close/>
                <a:moveTo>
                  <a:pt x="153100" y="63975"/>
                </a:moveTo>
                <a:cubicBezTo>
                  <a:pt x="148646" y="63975"/>
                  <a:pt x="144991" y="67567"/>
                  <a:pt x="144991" y="72071"/>
                </a:cubicBezTo>
                <a:cubicBezTo>
                  <a:pt x="144991" y="76519"/>
                  <a:pt x="148646" y="80168"/>
                  <a:pt x="153100" y="80168"/>
                </a:cubicBezTo>
                <a:lnTo>
                  <a:pt x="415215" y="80168"/>
                </a:lnTo>
                <a:cubicBezTo>
                  <a:pt x="419669" y="80168"/>
                  <a:pt x="423324" y="76519"/>
                  <a:pt x="423324" y="72071"/>
                </a:cubicBezTo>
                <a:cubicBezTo>
                  <a:pt x="423324" y="67567"/>
                  <a:pt x="419669" y="63975"/>
                  <a:pt x="415215" y="63975"/>
                </a:cubicBezTo>
                <a:close/>
                <a:moveTo>
                  <a:pt x="16222" y="51442"/>
                </a:moveTo>
                <a:lnTo>
                  <a:pt x="76995" y="51442"/>
                </a:lnTo>
                <a:cubicBezTo>
                  <a:pt x="85963" y="51442"/>
                  <a:pt x="93217" y="58684"/>
                  <a:pt x="93217" y="67637"/>
                </a:cubicBezTo>
                <a:cubicBezTo>
                  <a:pt x="93217" y="76590"/>
                  <a:pt x="85963" y="83832"/>
                  <a:pt x="76995" y="83832"/>
                </a:cubicBezTo>
                <a:lnTo>
                  <a:pt x="16222" y="83832"/>
                </a:lnTo>
                <a:cubicBezTo>
                  <a:pt x="7254" y="83832"/>
                  <a:pt x="0" y="76590"/>
                  <a:pt x="0" y="67637"/>
                </a:cubicBezTo>
                <a:cubicBezTo>
                  <a:pt x="0" y="58684"/>
                  <a:pt x="7254" y="51442"/>
                  <a:pt x="16222" y="51442"/>
                </a:cubicBezTo>
                <a:close/>
                <a:moveTo>
                  <a:pt x="67556" y="0"/>
                </a:moveTo>
                <a:lnTo>
                  <a:pt x="454275" y="0"/>
                </a:lnTo>
                <a:cubicBezTo>
                  <a:pt x="469123" y="0"/>
                  <a:pt x="481115" y="11974"/>
                  <a:pt x="481115" y="26799"/>
                </a:cubicBezTo>
                <a:lnTo>
                  <a:pt x="481115" y="580333"/>
                </a:lnTo>
                <a:cubicBezTo>
                  <a:pt x="481115" y="595100"/>
                  <a:pt x="469123" y="607074"/>
                  <a:pt x="454275" y="607074"/>
                </a:cubicBezTo>
                <a:lnTo>
                  <a:pt x="67556" y="607074"/>
                </a:lnTo>
                <a:cubicBezTo>
                  <a:pt x="52765" y="607074"/>
                  <a:pt x="40716" y="595100"/>
                  <a:pt x="40716" y="580333"/>
                </a:cubicBezTo>
                <a:lnTo>
                  <a:pt x="40716" y="562999"/>
                </a:lnTo>
                <a:lnTo>
                  <a:pt x="77720" y="562999"/>
                </a:lnTo>
                <a:cubicBezTo>
                  <a:pt x="90683" y="562999"/>
                  <a:pt x="101191" y="552508"/>
                  <a:pt x="101191" y="539565"/>
                </a:cubicBezTo>
                <a:cubicBezTo>
                  <a:pt x="101191" y="526621"/>
                  <a:pt x="90683" y="516130"/>
                  <a:pt x="77720" y="516130"/>
                </a:cubicBezTo>
                <a:lnTo>
                  <a:pt x="40716" y="516130"/>
                </a:lnTo>
                <a:lnTo>
                  <a:pt x="40716" y="484314"/>
                </a:lnTo>
                <a:lnTo>
                  <a:pt x="77720" y="484314"/>
                </a:lnTo>
                <a:cubicBezTo>
                  <a:pt x="90683" y="484314"/>
                  <a:pt x="101191" y="473822"/>
                  <a:pt x="101191" y="460879"/>
                </a:cubicBezTo>
                <a:cubicBezTo>
                  <a:pt x="101191" y="447936"/>
                  <a:pt x="90683" y="437445"/>
                  <a:pt x="77720" y="437445"/>
                </a:cubicBezTo>
                <a:lnTo>
                  <a:pt x="40716" y="437445"/>
                </a:lnTo>
                <a:lnTo>
                  <a:pt x="40716" y="405629"/>
                </a:lnTo>
                <a:lnTo>
                  <a:pt x="77720" y="405629"/>
                </a:lnTo>
                <a:cubicBezTo>
                  <a:pt x="90683" y="405629"/>
                  <a:pt x="101191" y="395137"/>
                  <a:pt x="101191" y="382194"/>
                </a:cubicBezTo>
                <a:cubicBezTo>
                  <a:pt x="101191" y="369251"/>
                  <a:pt x="90683" y="358759"/>
                  <a:pt x="77720" y="358759"/>
                </a:cubicBezTo>
                <a:lnTo>
                  <a:pt x="40716" y="358759"/>
                </a:lnTo>
                <a:lnTo>
                  <a:pt x="40716" y="327000"/>
                </a:lnTo>
                <a:lnTo>
                  <a:pt x="77720" y="327000"/>
                </a:lnTo>
                <a:cubicBezTo>
                  <a:pt x="90683" y="327000"/>
                  <a:pt x="101191" y="316509"/>
                  <a:pt x="101191" y="303566"/>
                </a:cubicBezTo>
                <a:cubicBezTo>
                  <a:pt x="101191" y="290623"/>
                  <a:pt x="90683" y="280131"/>
                  <a:pt x="77720" y="280131"/>
                </a:cubicBezTo>
                <a:lnTo>
                  <a:pt x="40716" y="280131"/>
                </a:lnTo>
                <a:lnTo>
                  <a:pt x="40716" y="248315"/>
                </a:lnTo>
                <a:lnTo>
                  <a:pt x="77720" y="248315"/>
                </a:lnTo>
                <a:cubicBezTo>
                  <a:pt x="90683" y="248315"/>
                  <a:pt x="101191" y="237824"/>
                  <a:pt x="101191" y="224880"/>
                </a:cubicBezTo>
                <a:cubicBezTo>
                  <a:pt x="101191" y="211937"/>
                  <a:pt x="90683" y="201446"/>
                  <a:pt x="77720" y="201446"/>
                </a:cubicBezTo>
                <a:lnTo>
                  <a:pt x="40716" y="201446"/>
                </a:lnTo>
                <a:lnTo>
                  <a:pt x="40716" y="169630"/>
                </a:lnTo>
                <a:lnTo>
                  <a:pt x="77720" y="169630"/>
                </a:lnTo>
                <a:cubicBezTo>
                  <a:pt x="90683" y="169630"/>
                  <a:pt x="101191" y="159138"/>
                  <a:pt x="101191" y="146195"/>
                </a:cubicBezTo>
                <a:cubicBezTo>
                  <a:pt x="101191" y="133252"/>
                  <a:pt x="90683" y="122761"/>
                  <a:pt x="77720" y="122761"/>
                </a:cubicBezTo>
                <a:lnTo>
                  <a:pt x="40716" y="122761"/>
                </a:lnTo>
                <a:lnTo>
                  <a:pt x="40716" y="90944"/>
                </a:lnTo>
                <a:lnTo>
                  <a:pt x="77720" y="90944"/>
                </a:lnTo>
                <a:cubicBezTo>
                  <a:pt x="90683" y="90944"/>
                  <a:pt x="101191" y="80453"/>
                  <a:pt x="101191" y="67510"/>
                </a:cubicBezTo>
                <a:cubicBezTo>
                  <a:pt x="101191" y="54567"/>
                  <a:pt x="90683" y="44075"/>
                  <a:pt x="77720" y="44075"/>
                </a:cubicBezTo>
                <a:lnTo>
                  <a:pt x="40716" y="44075"/>
                </a:lnTo>
                <a:lnTo>
                  <a:pt x="40716" y="26799"/>
                </a:lnTo>
                <a:cubicBezTo>
                  <a:pt x="40716" y="11974"/>
                  <a:pt x="52765" y="0"/>
                  <a:pt x="67556" y="0"/>
                </a:cubicBezTo>
                <a:close/>
              </a:path>
            </a:pathLst>
          </a:custGeom>
          <a:solidFill>
            <a:srgbClr val="B71C2B"/>
          </a:solidFill>
          <a:ln>
            <a:noFill/>
          </a:ln>
        </p:spPr>
        <p:txBody>
          <a:bodyPr/>
          <a:lstStyle/>
          <a:p>
            <a:endParaRPr lang="zh-CN" altLang="en-US"/>
          </a:p>
        </p:txBody>
      </p:sp>
      <p:sp>
        <p:nvSpPr>
          <p:cNvPr id="10" name="Rectangle 8"/>
          <p:cNvSpPr>
            <a:spLocks noChangeArrowheads="1"/>
          </p:cNvSpPr>
          <p:nvPr/>
        </p:nvSpPr>
        <p:spPr bwMode="auto">
          <a:xfrm>
            <a:off x="1677827" y="1480165"/>
            <a:ext cx="792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18288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案例</a:t>
            </a: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清花</a:t>
            </a: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A002</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抓包机打手上安装速度继电器控制－－华润大生</a:t>
            </a:r>
            <a:endPar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11" name="Rectangle 3"/>
          <p:cNvSpPr>
            <a:spLocks noChangeArrowheads="1"/>
          </p:cNvSpPr>
          <p:nvPr/>
        </p:nvSpPr>
        <p:spPr bwMode="auto">
          <a:xfrm>
            <a:off x="2321765" y="2670944"/>
            <a:ext cx="4968875"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ts val="27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      棉纺织企业的清花</a:t>
            </a:r>
            <a:r>
              <a:rPr kumimoji="0" lang="en-US" altLang="zh-CN" sz="1600" b="0" i="0" u="none" strike="noStrike" kern="1200" cap="none" spc="0" normalizeH="0" baseline="0" noProof="0" dirty="0">
                <a:ln>
                  <a:noFill/>
                </a:ln>
                <a:solidFill>
                  <a:schemeClr val="tx1"/>
                </a:solidFill>
                <a:effectLst/>
                <a:uLnTx/>
                <a:uFillTx/>
                <a:latin typeface="+mn-lt"/>
                <a:ea typeface="+mn-ea"/>
                <a:cs typeface="+mn-ea"/>
                <a:sym typeface="+mn-lt"/>
              </a:rPr>
              <a:t>A002</a:t>
            </a: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抓包机长期存在一个隐患，抓包机在运行中</a:t>
            </a: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有时会因棉花缠绕造成锯齿打手堵转。  </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0" marR="0" lvl="0" indent="0" algn="just" defTabSz="914400" rtl="0" eaLnBrk="1" fontAlgn="base" latinLnBrk="0" hangingPunct="1">
              <a:lnSpc>
                <a:spcPts val="2700"/>
              </a:lnSpc>
              <a:spcBef>
                <a:spcPct val="0"/>
              </a:spcBef>
              <a:spcAft>
                <a:spcPct val="0"/>
              </a:spcAft>
              <a:buClrTx/>
              <a:buSzTx/>
              <a:buFontTx/>
              <a:buNone/>
              <a:defRPr/>
            </a:pPr>
            <a:r>
              <a:rPr lang="en-US" altLang="zh-CN" sz="1600" u="none" dirty="0">
                <a:latin typeface="+mn-lt"/>
                <a:ea typeface="+mn-ea"/>
                <a:cs typeface="+mn-ea"/>
                <a:sym typeface="+mn-lt"/>
              </a:rPr>
              <a:t>      </a:t>
            </a: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这时抓包机打手看起来不转，操作工如果忘记关电机电源就上去直接用手清理堵花，</a:t>
            </a: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随着堵花被清理，打手就会突然转动起来，给操作工造成伤害</a:t>
            </a:r>
            <a:r>
              <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rPr>
              <a:t>,</a:t>
            </a: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且伤害程度较大。</a:t>
            </a:r>
            <a:endParaRPr kumimoji="0" lang="en-US" altLang="zh-CN" sz="1600" b="0" i="0" u="none" strike="noStrike" kern="1200" cap="none" spc="0" normalizeH="0" baseline="0" noProof="0" dirty="0">
              <a:ln>
                <a:noFill/>
              </a:ln>
              <a:solidFill>
                <a:srgbClr val="B71C2B"/>
              </a:solidFill>
              <a:effectLst/>
              <a:uLnTx/>
              <a:uFillTx/>
              <a:latin typeface="+mn-lt"/>
              <a:ea typeface="+mn-ea"/>
              <a:cs typeface="+mn-ea"/>
              <a:sym typeface="+mn-lt"/>
            </a:endParaRPr>
          </a:p>
          <a:p>
            <a:pPr marL="0" marR="0" lvl="0" indent="0" algn="just" defTabSz="914400" rtl="0" eaLnBrk="1" fontAlgn="base" latinLnBrk="0" hangingPunct="1">
              <a:lnSpc>
                <a:spcPts val="2700"/>
              </a:lnSpc>
              <a:spcBef>
                <a:spcPct val="0"/>
              </a:spcBef>
              <a:spcAft>
                <a:spcPct val="0"/>
              </a:spcAft>
              <a:buClrTx/>
              <a:buSzTx/>
              <a:buFontTx/>
              <a:buNone/>
              <a:defRPr/>
            </a:pPr>
            <a:r>
              <a:rPr lang="en-US" altLang="zh-CN" sz="1600" u="none" dirty="0">
                <a:latin typeface="+mn-lt"/>
                <a:ea typeface="+mn-ea"/>
                <a:cs typeface="+mn-ea"/>
                <a:sym typeface="+mn-lt"/>
              </a:rPr>
              <a:t>        </a:t>
            </a: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行业内这类教训举不胜举，抓包机打手是安全事故易发部位，</a:t>
            </a:r>
            <a:r>
              <a:rPr kumimoji="0" lang="zh-CN" altLang="en-US" sz="1600" b="0" i="0" u="none" strike="noStrike" kern="1200" cap="none" spc="0" normalizeH="0" baseline="0" noProof="0" dirty="0">
                <a:ln>
                  <a:noFill/>
                </a:ln>
                <a:solidFill>
                  <a:srgbClr val="B71C2B"/>
                </a:solidFill>
                <a:effectLst/>
                <a:uLnTx/>
                <a:uFillTx/>
                <a:latin typeface="+mn-lt"/>
                <a:ea typeface="+mn-ea"/>
                <a:cs typeface="+mn-ea"/>
                <a:sym typeface="+mn-lt"/>
              </a:rPr>
              <a:t>在行业中有“小老虎”的说法</a:t>
            </a:r>
            <a:r>
              <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rPr>
              <a:t>，是安全管理的重点也是难点。</a:t>
            </a:r>
            <a:endParaRPr kumimoji="0" lang="zh-CN" altLang="en-US" sz="16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12" name="Rectangle 8"/>
          <p:cNvSpPr>
            <a:spLocks noChangeArrowheads="1"/>
          </p:cNvSpPr>
          <p:nvPr/>
        </p:nvSpPr>
        <p:spPr bwMode="auto">
          <a:xfrm>
            <a:off x="2066018" y="2301612"/>
            <a:ext cx="1292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18288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案例描述</a:t>
            </a:r>
            <a:endPar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endParaRPr>
          </a:p>
        </p:txBody>
      </p:sp>
      <p:sp>
        <p:nvSpPr>
          <p:cNvPr id="3" name="矩形 2"/>
          <p:cNvSpPr/>
          <p:nvPr/>
        </p:nvSpPr>
        <p:spPr>
          <a:xfrm>
            <a:off x="2176858" y="2238112"/>
            <a:ext cx="78393" cy="505088"/>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00" y="2147888"/>
            <a:ext cx="5768975" cy="38476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典型安全技术创新案例纺织介绍 </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7" name="Picture 7"/>
          <p:cNvPicPr>
            <a:picLocks noChangeAspect="1"/>
          </p:cNvPicPr>
          <p:nvPr/>
        </p:nvPicPr>
        <p:blipFill>
          <a:blip r:embed="rId1"/>
          <a:stretch>
            <a:fillRect/>
          </a:stretch>
        </p:blipFill>
        <p:spPr>
          <a:xfrm>
            <a:off x="7737475" y="2147888"/>
            <a:ext cx="3443874" cy="3833812"/>
          </a:xfrm>
          <a:prstGeom prst="rect">
            <a:avLst/>
          </a:prstGeom>
          <a:noFill/>
          <a:ln w="9525">
            <a:noFill/>
          </a:ln>
        </p:spPr>
      </p:pic>
      <p:sp>
        <p:nvSpPr>
          <p:cNvPr id="9" name="video-camera_309701"/>
          <p:cNvSpPr>
            <a:spLocks noChangeAspect="1"/>
          </p:cNvSpPr>
          <p:nvPr/>
        </p:nvSpPr>
        <p:spPr bwMode="auto">
          <a:xfrm>
            <a:off x="1346200" y="1417282"/>
            <a:ext cx="416717" cy="525817"/>
          </a:xfrm>
          <a:custGeom>
            <a:avLst/>
            <a:gdLst>
              <a:gd name="connsiteX0" fmla="*/ 153100 w 481115"/>
              <a:gd name="connsiteY0" fmla="*/ 526906 h 607074"/>
              <a:gd name="connsiteX1" fmla="*/ 144991 w 481115"/>
              <a:gd name="connsiteY1" fmla="*/ 535003 h 607074"/>
              <a:gd name="connsiteX2" fmla="*/ 153100 w 481115"/>
              <a:gd name="connsiteY2" fmla="*/ 543100 h 607074"/>
              <a:gd name="connsiteX3" fmla="*/ 415215 w 481115"/>
              <a:gd name="connsiteY3" fmla="*/ 543100 h 607074"/>
              <a:gd name="connsiteX4" fmla="*/ 423324 w 481115"/>
              <a:gd name="connsiteY4" fmla="*/ 535003 h 607074"/>
              <a:gd name="connsiteX5" fmla="*/ 415215 w 481115"/>
              <a:gd name="connsiteY5" fmla="*/ 526906 h 607074"/>
              <a:gd name="connsiteX6" fmla="*/ 16222 w 481115"/>
              <a:gd name="connsiteY6" fmla="*/ 523525 h 607074"/>
              <a:gd name="connsiteX7" fmla="*/ 76995 w 481115"/>
              <a:gd name="connsiteY7" fmla="*/ 523525 h 607074"/>
              <a:gd name="connsiteX8" fmla="*/ 93217 w 481115"/>
              <a:gd name="connsiteY8" fmla="*/ 539713 h 607074"/>
              <a:gd name="connsiteX9" fmla="*/ 76995 w 481115"/>
              <a:gd name="connsiteY9" fmla="*/ 555844 h 607074"/>
              <a:gd name="connsiteX10" fmla="*/ 16222 w 481115"/>
              <a:gd name="connsiteY10" fmla="*/ 555844 h 607074"/>
              <a:gd name="connsiteX11" fmla="*/ 0 w 481115"/>
              <a:gd name="connsiteY11" fmla="*/ 539713 h 607074"/>
              <a:gd name="connsiteX12" fmla="*/ 16222 w 481115"/>
              <a:gd name="connsiteY12" fmla="*/ 523525 h 607074"/>
              <a:gd name="connsiteX13" fmla="*/ 153100 w 481115"/>
              <a:gd name="connsiteY13" fmla="*/ 480665 h 607074"/>
              <a:gd name="connsiteX14" fmla="*/ 144991 w 481115"/>
              <a:gd name="connsiteY14" fmla="*/ 488704 h 607074"/>
              <a:gd name="connsiteX15" fmla="*/ 153100 w 481115"/>
              <a:gd name="connsiteY15" fmla="*/ 496801 h 607074"/>
              <a:gd name="connsiteX16" fmla="*/ 415215 w 481115"/>
              <a:gd name="connsiteY16" fmla="*/ 496801 h 607074"/>
              <a:gd name="connsiteX17" fmla="*/ 423324 w 481115"/>
              <a:gd name="connsiteY17" fmla="*/ 488704 h 607074"/>
              <a:gd name="connsiteX18" fmla="*/ 415215 w 481115"/>
              <a:gd name="connsiteY18" fmla="*/ 480665 h 607074"/>
              <a:gd name="connsiteX19" fmla="*/ 16222 w 481115"/>
              <a:gd name="connsiteY19" fmla="*/ 444774 h 607074"/>
              <a:gd name="connsiteX20" fmla="*/ 76995 w 481115"/>
              <a:gd name="connsiteY20" fmla="*/ 444774 h 607074"/>
              <a:gd name="connsiteX21" fmla="*/ 93217 w 481115"/>
              <a:gd name="connsiteY21" fmla="*/ 460969 h 607074"/>
              <a:gd name="connsiteX22" fmla="*/ 76995 w 481115"/>
              <a:gd name="connsiteY22" fmla="*/ 477164 h 607074"/>
              <a:gd name="connsiteX23" fmla="*/ 16222 w 481115"/>
              <a:gd name="connsiteY23" fmla="*/ 477164 h 607074"/>
              <a:gd name="connsiteX24" fmla="*/ 0 w 481115"/>
              <a:gd name="connsiteY24" fmla="*/ 460969 h 607074"/>
              <a:gd name="connsiteX25" fmla="*/ 16222 w 481115"/>
              <a:gd name="connsiteY25" fmla="*/ 444774 h 607074"/>
              <a:gd name="connsiteX26" fmla="*/ 153100 w 481115"/>
              <a:gd name="connsiteY26" fmla="*/ 434366 h 607074"/>
              <a:gd name="connsiteX27" fmla="*/ 144991 w 481115"/>
              <a:gd name="connsiteY27" fmla="*/ 442462 h 607074"/>
              <a:gd name="connsiteX28" fmla="*/ 153100 w 481115"/>
              <a:gd name="connsiteY28" fmla="*/ 450502 h 607074"/>
              <a:gd name="connsiteX29" fmla="*/ 415215 w 481115"/>
              <a:gd name="connsiteY29" fmla="*/ 450502 h 607074"/>
              <a:gd name="connsiteX30" fmla="*/ 423324 w 481115"/>
              <a:gd name="connsiteY30" fmla="*/ 442462 h 607074"/>
              <a:gd name="connsiteX31" fmla="*/ 415215 w 481115"/>
              <a:gd name="connsiteY31" fmla="*/ 434366 h 607074"/>
              <a:gd name="connsiteX32" fmla="*/ 153100 w 481115"/>
              <a:gd name="connsiteY32" fmla="*/ 388067 h 607074"/>
              <a:gd name="connsiteX33" fmla="*/ 144991 w 481115"/>
              <a:gd name="connsiteY33" fmla="*/ 396163 h 607074"/>
              <a:gd name="connsiteX34" fmla="*/ 153100 w 481115"/>
              <a:gd name="connsiteY34" fmla="*/ 404260 h 607074"/>
              <a:gd name="connsiteX35" fmla="*/ 415215 w 481115"/>
              <a:gd name="connsiteY35" fmla="*/ 404260 h 607074"/>
              <a:gd name="connsiteX36" fmla="*/ 423324 w 481115"/>
              <a:gd name="connsiteY36" fmla="*/ 396163 h 607074"/>
              <a:gd name="connsiteX37" fmla="*/ 415215 w 481115"/>
              <a:gd name="connsiteY37" fmla="*/ 388067 h 607074"/>
              <a:gd name="connsiteX38" fmla="*/ 16222 w 481115"/>
              <a:gd name="connsiteY38" fmla="*/ 366093 h 607074"/>
              <a:gd name="connsiteX39" fmla="*/ 76995 w 481115"/>
              <a:gd name="connsiteY39" fmla="*/ 366093 h 607074"/>
              <a:gd name="connsiteX40" fmla="*/ 93217 w 481115"/>
              <a:gd name="connsiteY40" fmla="*/ 382288 h 607074"/>
              <a:gd name="connsiteX41" fmla="*/ 76995 w 481115"/>
              <a:gd name="connsiteY41" fmla="*/ 398483 h 607074"/>
              <a:gd name="connsiteX42" fmla="*/ 16222 w 481115"/>
              <a:gd name="connsiteY42" fmla="*/ 398483 h 607074"/>
              <a:gd name="connsiteX43" fmla="*/ 0 w 481115"/>
              <a:gd name="connsiteY43" fmla="*/ 382288 h 607074"/>
              <a:gd name="connsiteX44" fmla="*/ 16222 w 481115"/>
              <a:gd name="connsiteY44" fmla="*/ 366093 h 607074"/>
              <a:gd name="connsiteX45" fmla="*/ 153100 w 481115"/>
              <a:gd name="connsiteY45" fmla="*/ 341768 h 607074"/>
              <a:gd name="connsiteX46" fmla="*/ 144991 w 481115"/>
              <a:gd name="connsiteY46" fmla="*/ 349865 h 607074"/>
              <a:gd name="connsiteX47" fmla="*/ 153100 w 481115"/>
              <a:gd name="connsiteY47" fmla="*/ 357961 h 607074"/>
              <a:gd name="connsiteX48" fmla="*/ 415215 w 481115"/>
              <a:gd name="connsiteY48" fmla="*/ 357961 h 607074"/>
              <a:gd name="connsiteX49" fmla="*/ 423324 w 481115"/>
              <a:gd name="connsiteY49" fmla="*/ 349865 h 607074"/>
              <a:gd name="connsiteX50" fmla="*/ 415215 w 481115"/>
              <a:gd name="connsiteY50" fmla="*/ 341768 h 607074"/>
              <a:gd name="connsiteX51" fmla="*/ 153100 w 481115"/>
              <a:gd name="connsiteY51" fmla="*/ 295469 h 607074"/>
              <a:gd name="connsiteX52" fmla="*/ 144991 w 481115"/>
              <a:gd name="connsiteY52" fmla="*/ 303566 h 607074"/>
              <a:gd name="connsiteX53" fmla="*/ 153100 w 481115"/>
              <a:gd name="connsiteY53" fmla="*/ 311662 h 607074"/>
              <a:gd name="connsiteX54" fmla="*/ 415215 w 481115"/>
              <a:gd name="connsiteY54" fmla="*/ 311662 h 607074"/>
              <a:gd name="connsiteX55" fmla="*/ 423324 w 481115"/>
              <a:gd name="connsiteY55" fmla="*/ 303566 h 607074"/>
              <a:gd name="connsiteX56" fmla="*/ 415215 w 481115"/>
              <a:gd name="connsiteY56" fmla="*/ 295469 h 607074"/>
              <a:gd name="connsiteX57" fmla="*/ 16222 w 481115"/>
              <a:gd name="connsiteY57" fmla="*/ 287413 h 607074"/>
              <a:gd name="connsiteX58" fmla="*/ 76995 w 481115"/>
              <a:gd name="connsiteY58" fmla="*/ 287413 h 607074"/>
              <a:gd name="connsiteX59" fmla="*/ 93217 w 481115"/>
              <a:gd name="connsiteY59" fmla="*/ 303608 h 607074"/>
              <a:gd name="connsiteX60" fmla="*/ 76995 w 481115"/>
              <a:gd name="connsiteY60" fmla="*/ 319803 h 607074"/>
              <a:gd name="connsiteX61" fmla="*/ 16222 w 481115"/>
              <a:gd name="connsiteY61" fmla="*/ 319803 h 607074"/>
              <a:gd name="connsiteX62" fmla="*/ 0 w 481115"/>
              <a:gd name="connsiteY62" fmla="*/ 303608 h 607074"/>
              <a:gd name="connsiteX63" fmla="*/ 16222 w 481115"/>
              <a:gd name="connsiteY63" fmla="*/ 287413 h 607074"/>
              <a:gd name="connsiteX64" fmla="*/ 153100 w 481115"/>
              <a:gd name="connsiteY64" fmla="*/ 249170 h 607074"/>
              <a:gd name="connsiteX65" fmla="*/ 144991 w 481115"/>
              <a:gd name="connsiteY65" fmla="*/ 257267 h 607074"/>
              <a:gd name="connsiteX66" fmla="*/ 153100 w 481115"/>
              <a:gd name="connsiteY66" fmla="*/ 265363 h 607074"/>
              <a:gd name="connsiteX67" fmla="*/ 415215 w 481115"/>
              <a:gd name="connsiteY67" fmla="*/ 265363 h 607074"/>
              <a:gd name="connsiteX68" fmla="*/ 423324 w 481115"/>
              <a:gd name="connsiteY68" fmla="*/ 257267 h 607074"/>
              <a:gd name="connsiteX69" fmla="*/ 415215 w 481115"/>
              <a:gd name="connsiteY69" fmla="*/ 249170 h 607074"/>
              <a:gd name="connsiteX70" fmla="*/ 16222 w 481115"/>
              <a:gd name="connsiteY70" fmla="*/ 208803 h 607074"/>
              <a:gd name="connsiteX71" fmla="*/ 76995 w 481115"/>
              <a:gd name="connsiteY71" fmla="*/ 208803 h 607074"/>
              <a:gd name="connsiteX72" fmla="*/ 93217 w 481115"/>
              <a:gd name="connsiteY72" fmla="*/ 224934 h 607074"/>
              <a:gd name="connsiteX73" fmla="*/ 76995 w 481115"/>
              <a:gd name="connsiteY73" fmla="*/ 241122 h 607074"/>
              <a:gd name="connsiteX74" fmla="*/ 16222 w 481115"/>
              <a:gd name="connsiteY74" fmla="*/ 241122 h 607074"/>
              <a:gd name="connsiteX75" fmla="*/ 0 w 481115"/>
              <a:gd name="connsiteY75" fmla="*/ 224934 h 607074"/>
              <a:gd name="connsiteX76" fmla="*/ 16222 w 481115"/>
              <a:gd name="connsiteY76" fmla="*/ 208803 h 607074"/>
              <a:gd name="connsiteX77" fmla="*/ 153100 w 481115"/>
              <a:gd name="connsiteY77" fmla="*/ 202871 h 607074"/>
              <a:gd name="connsiteX78" fmla="*/ 144991 w 481115"/>
              <a:gd name="connsiteY78" fmla="*/ 210968 h 607074"/>
              <a:gd name="connsiteX79" fmla="*/ 153100 w 481115"/>
              <a:gd name="connsiteY79" fmla="*/ 219065 h 607074"/>
              <a:gd name="connsiteX80" fmla="*/ 415215 w 481115"/>
              <a:gd name="connsiteY80" fmla="*/ 219065 h 607074"/>
              <a:gd name="connsiteX81" fmla="*/ 423324 w 481115"/>
              <a:gd name="connsiteY81" fmla="*/ 210968 h 607074"/>
              <a:gd name="connsiteX82" fmla="*/ 415215 w 481115"/>
              <a:gd name="connsiteY82" fmla="*/ 202871 h 607074"/>
              <a:gd name="connsiteX83" fmla="*/ 153100 w 481115"/>
              <a:gd name="connsiteY83" fmla="*/ 156573 h 607074"/>
              <a:gd name="connsiteX84" fmla="*/ 144991 w 481115"/>
              <a:gd name="connsiteY84" fmla="*/ 164669 h 607074"/>
              <a:gd name="connsiteX85" fmla="*/ 153100 w 481115"/>
              <a:gd name="connsiteY85" fmla="*/ 172766 h 607074"/>
              <a:gd name="connsiteX86" fmla="*/ 415215 w 481115"/>
              <a:gd name="connsiteY86" fmla="*/ 172766 h 607074"/>
              <a:gd name="connsiteX87" fmla="*/ 423324 w 481115"/>
              <a:gd name="connsiteY87" fmla="*/ 164669 h 607074"/>
              <a:gd name="connsiteX88" fmla="*/ 415215 w 481115"/>
              <a:gd name="connsiteY88" fmla="*/ 156573 h 607074"/>
              <a:gd name="connsiteX89" fmla="*/ 16222 w 481115"/>
              <a:gd name="connsiteY89" fmla="*/ 130123 h 607074"/>
              <a:gd name="connsiteX90" fmla="*/ 76995 w 481115"/>
              <a:gd name="connsiteY90" fmla="*/ 130123 h 607074"/>
              <a:gd name="connsiteX91" fmla="*/ 93217 w 481115"/>
              <a:gd name="connsiteY91" fmla="*/ 146318 h 607074"/>
              <a:gd name="connsiteX92" fmla="*/ 76995 w 481115"/>
              <a:gd name="connsiteY92" fmla="*/ 162513 h 607074"/>
              <a:gd name="connsiteX93" fmla="*/ 16222 w 481115"/>
              <a:gd name="connsiteY93" fmla="*/ 162513 h 607074"/>
              <a:gd name="connsiteX94" fmla="*/ 0 w 481115"/>
              <a:gd name="connsiteY94" fmla="*/ 146318 h 607074"/>
              <a:gd name="connsiteX95" fmla="*/ 16222 w 481115"/>
              <a:gd name="connsiteY95" fmla="*/ 130123 h 607074"/>
              <a:gd name="connsiteX96" fmla="*/ 153100 w 481115"/>
              <a:gd name="connsiteY96" fmla="*/ 110274 h 607074"/>
              <a:gd name="connsiteX97" fmla="*/ 144991 w 481115"/>
              <a:gd name="connsiteY97" fmla="*/ 118370 h 607074"/>
              <a:gd name="connsiteX98" fmla="*/ 153100 w 481115"/>
              <a:gd name="connsiteY98" fmla="*/ 126467 h 607074"/>
              <a:gd name="connsiteX99" fmla="*/ 415215 w 481115"/>
              <a:gd name="connsiteY99" fmla="*/ 126467 h 607074"/>
              <a:gd name="connsiteX100" fmla="*/ 423324 w 481115"/>
              <a:gd name="connsiteY100" fmla="*/ 118370 h 607074"/>
              <a:gd name="connsiteX101" fmla="*/ 415215 w 481115"/>
              <a:gd name="connsiteY101" fmla="*/ 110274 h 607074"/>
              <a:gd name="connsiteX102" fmla="*/ 153100 w 481115"/>
              <a:gd name="connsiteY102" fmla="*/ 63975 h 607074"/>
              <a:gd name="connsiteX103" fmla="*/ 144991 w 481115"/>
              <a:gd name="connsiteY103" fmla="*/ 72071 h 607074"/>
              <a:gd name="connsiteX104" fmla="*/ 153100 w 481115"/>
              <a:gd name="connsiteY104" fmla="*/ 80168 h 607074"/>
              <a:gd name="connsiteX105" fmla="*/ 415215 w 481115"/>
              <a:gd name="connsiteY105" fmla="*/ 80168 h 607074"/>
              <a:gd name="connsiteX106" fmla="*/ 423324 w 481115"/>
              <a:gd name="connsiteY106" fmla="*/ 72071 h 607074"/>
              <a:gd name="connsiteX107" fmla="*/ 415215 w 481115"/>
              <a:gd name="connsiteY107" fmla="*/ 63975 h 607074"/>
              <a:gd name="connsiteX108" fmla="*/ 16222 w 481115"/>
              <a:gd name="connsiteY108" fmla="*/ 51442 h 607074"/>
              <a:gd name="connsiteX109" fmla="*/ 76995 w 481115"/>
              <a:gd name="connsiteY109" fmla="*/ 51442 h 607074"/>
              <a:gd name="connsiteX110" fmla="*/ 93217 w 481115"/>
              <a:gd name="connsiteY110" fmla="*/ 67637 h 607074"/>
              <a:gd name="connsiteX111" fmla="*/ 76995 w 481115"/>
              <a:gd name="connsiteY111" fmla="*/ 83832 h 607074"/>
              <a:gd name="connsiteX112" fmla="*/ 16222 w 481115"/>
              <a:gd name="connsiteY112" fmla="*/ 83832 h 607074"/>
              <a:gd name="connsiteX113" fmla="*/ 0 w 481115"/>
              <a:gd name="connsiteY113" fmla="*/ 67637 h 607074"/>
              <a:gd name="connsiteX114" fmla="*/ 16222 w 481115"/>
              <a:gd name="connsiteY114" fmla="*/ 51442 h 607074"/>
              <a:gd name="connsiteX115" fmla="*/ 67556 w 481115"/>
              <a:gd name="connsiteY115" fmla="*/ 0 h 607074"/>
              <a:gd name="connsiteX116" fmla="*/ 454275 w 481115"/>
              <a:gd name="connsiteY116" fmla="*/ 0 h 607074"/>
              <a:gd name="connsiteX117" fmla="*/ 481115 w 481115"/>
              <a:gd name="connsiteY117" fmla="*/ 26799 h 607074"/>
              <a:gd name="connsiteX118" fmla="*/ 481115 w 481115"/>
              <a:gd name="connsiteY118" fmla="*/ 580333 h 607074"/>
              <a:gd name="connsiteX119" fmla="*/ 454275 w 481115"/>
              <a:gd name="connsiteY119" fmla="*/ 607074 h 607074"/>
              <a:gd name="connsiteX120" fmla="*/ 67556 w 481115"/>
              <a:gd name="connsiteY120" fmla="*/ 607074 h 607074"/>
              <a:gd name="connsiteX121" fmla="*/ 40716 w 481115"/>
              <a:gd name="connsiteY121" fmla="*/ 580333 h 607074"/>
              <a:gd name="connsiteX122" fmla="*/ 40716 w 481115"/>
              <a:gd name="connsiteY122" fmla="*/ 562999 h 607074"/>
              <a:gd name="connsiteX123" fmla="*/ 77720 w 481115"/>
              <a:gd name="connsiteY123" fmla="*/ 562999 h 607074"/>
              <a:gd name="connsiteX124" fmla="*/ 101191 w 481115"/>
              <a:gd name="connsiteY124" fmla="*/ 539565 h 607074"/>
              <a:gd name="connsiteX125" fmla="*/ 77720 w 481115"/>
              <a:gd name="connsiteY125" fmla="*/ 516130 h 607074"/>
              <a:gd name="connsiteX126" fmla="*/ 40716 w 481115"/>
              <a:gd name="connsiteY126" fmla="*/ 516130 h 607074"/>
              <a:gd name="connsiteX127" fmla="*/ 40716 w 481115"/>
              <a:gd name="connsiteY127" fmla="*/ 484314 h 607074"/>
              <a:gd name="connsiteX128" fmla="*/ 77720 w 481115"/>
              <a:gd name="connsiteY128" fmla="*/ 484314 h 607074"/>
              <a:gd name="connsiteX129" fmla="*/ 101191 w 481115"/>
              <a:gd name="connsiteY129" fmla="*/ 460879 h 607074"/>
              <a:gd name="connsiteX130" fmla="*/ 77720 w 481115"/>
              <a:gd name="connsiteY130" fmla="*/ 437445 h 607074"/>
              <a:gd name="connsiteX131" fmla="*/ 40716 w 481115"/>
              <a:gd name="connsiteY131" fmla="*/ 437445 h 607074"/>
              <a:gd name="connsiteX132" fmla="*/ 40716 w 481115"/>
              <a:gd name="connsiteY132" fmla="*/ 405629 h 607074"/>
              <a:gd name="connsiteX133" fmla="*/ 77720 w 481115"/>
              <a:gd name="connsiteY133" fmla="*/ 405629 h 607074"/>
              <a:gd name="connsiteX134" fmla="*/ 101191 w 481115"/>
              <a:gd name="connsiteY134" fmla="*/ 382194 h 607074"/>
              <a:gd name="connsiteX135" fmla="*/ 77720 w 481115"/>
              <a:gd name="connsiteY135" fmla="*/ 358759 h 607074"/>
              <a:gd name="connsiteX136" fmla="*/ 40716 w 481115"/>
              <a:gd name="connsiteY136" fmla="*/ 358759 h 607074"/>
              <a:gd name="connsiteX137" fmla="*/ 40716 w 481115"/>
              <a:gd name="connsiteY137" fmla="*/ 327000 h 607074"/>
              <a:gd name="connsiteX138" fmla="*/ 77720 w 481115"/>
              <a:gd name="connsiteY138" fmla="*/ 327000 h 607074"/>
              <a:gd name="connsiteX139" fmla="*/ 101191 w 481115"/>
              <a:gd name="connsiteY139" fmla="*/ 303566 h 607074"/>
              <a:gd name="connsiteX140" fmla="*/ 77720 w 481115"/>
              <a:gd name="connsiteY140" fmla="*/ 280131 h 607074"/>
              <a:gd name="connsiteX141" fmla="*/ 40716 w 481115"/>
              <a:gd name="connsiteY141" fmla="*/ 280131 h 607074"/>
              <a:gd name="connsiteX142" fmla="*/ 40716 w 481115"/>
              <a:gd name="connsiteY142" fmla="*/ 248315 h 607074"/>
              <a:gd name="connsiteX143" fmla="*/ 77720 w 481115"/>
              <a:gd name="connsiteY143" fmla="*/ 248315 h 607074"/>
              <a:gd name="connsiteX144" fmla="*/ 101191 w 481115"/>
              <a:gd name="connsiteY144" fmla="*/ 224880 h 607074"/>
              <a:gd name="connsiteX145" fmla="*/ 77720 w 481115"/>
              <a:gd name="connsiteY145" fmla="*/ 201446 h 607074"/>
              <a:gd name="connsiteX146" fmla="*/ 40716 w 481115"/>
              <a:gd name="connsiteY146" fmla="*/ 201446 h 607074"/>
              <a:gd name="connsiteX147" fmla="*/ 40716 w 481115"/>
              <a:gd name="connsiteY147" fmla="*/ 169630 h 607074"/>
              <a:gd name="connsiteX148" fmla="*/ 77720 w 481115"/>
              <a:gd name="connsiteY148" fmla="*/ 169630 h 607074"/>
              <a:gd name="connsiteX149" fmla="*/ 101191 w 481115"/>
              <a:gd name="connsiteY149" fmla="*/ 146195 h 607074"/>
              <a:gd name="connsiteX150" fmla="*/ 77720 w 481115"/>
              <a:gd name="connsiteY150" fmla="*/ 122761 h 607074"/>
              <a:gd name="connsiteX151" fmla="*/ 40716 w 481115"/>
              <a:gd name="connsiteY151" fmla="*/ 122761 h 607074"/>
              <a:gd name="connsiteX152" fmla="*/ 40716 w 481115"/>
              <a:gd name="connsiteY152" fmla="*/ 90944 h 607074"/>
              <a:gd name="connsiteX153" fmla="*/ 77720 w 481115"/>
              <a:gd name="connsiteY153" fmla="*/ 90944 h 607074"/>
              <a:gd name="connsiteX154" fmla="*/ 101191 w 481115"/>
              <a:gd name="connsiteY154" fmla="*/ 67510 h 607074"/>
              <a:gd name="connsiteX155" fmla="*/ 77720 w 481115"/>
              <a:gd name="connsiteY155" fmla="*/ 44075 h 607074"/>
              <a:gd name="connsiteX156" fmla="*/ 40716 w 481115"/>
              <a:gd name="connsiteY156" fmla="*/ 44075 h 607074"/>
              <a:gd name="connsiteX157" fmla="*/ 40716 w 481115"/>
              <a:gd name="connsiteY157" fmla="*/ 26799 h 607074"/>
              <a:gd name="connsiteX158" fmla="*/ 67556 w 481115"/>
              <a:gd name="connsiteY158" fmla="*/ 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81115" h="607074">
                <a:moveTo>
                  <a:pt x="153100" y="526906"/>
                </a:moveTo>
                <a:cubicBezTo>
                  <a:pt x="148646" y="526906"/>
                  <a:pt x="144991" y="530556"/>
                  <a:pt x="144991" y="535003"/>
                </a:cubicBezTo>
                <a:cubicBezTo>
                  <a:pt x="144991" y="539508"/>
                  <a:pt x="148646" y="543100"/>
                  <a:pt x="153100" y="543100"/>
                </a:cubicBezTo>
                <a:lnTo>
                  <a:pt x="415215" y="543100"/>
                </a:lnTo>
                <a:cubicBezTo>
                  <a:pt x="419669" y="543100"/>
                  <a:pt x="423324" y="539508"/>
                  <a:pt x="423324" y="535003"/>
                </a:cubicBezTo>
                <a:cubicBezTo>
                  <a:pt x="423324" y="530556"/>
                  <a:pt x="419669" y="526906"/>
                  <a:pt x="415215" y="526906"/>
                </a:cubicBezTo>
                <a:close/>
                <a:moveTo>
                  <a:pt x="16222" y="523525"/>
                </a:moveTo>
                <a:lnTo>
                  <a:pt x="76995" y="523525"/>
                </a:lnTo>
                <a:cubicBezTo>
                  <a:pt x="85963" y="523525"/>
                  <a:pt x="93217" y="530764"/>
                  <a:pt x="93217" y="539713"/>
                </a:cubicBezTo>
                <a:cubicBezTo>
                  <a:pt x="93217" y="548605"/>
                  <a:pt x="85963" y="555844"/>
                  <a:pt x="76995" y="555844"/>
                </a:cubicBezTo>
                <a:lnTo>
                  <a:pt x="16222" y="555844"/>
                </a:lnTo>
                <a:cubicBezTo>
                  <a:pt x="7254" y="555844"/>
                  <a:pt x="0" y="548605"/>
                  <a:pt x="0" y="539713"/>
                </a:cubicBezTo>
                <a:cubicBezTo>
                  <a:pt x="0" y="530764"/>
                  <a:pt x="7254" y="523525"/>
                  <a:pt x="16222" y="523525"/>
                </a:cubicBezTo>
                <a:close/>
                <a:moveTo>
                  <a:pt x="153100" y="480665"/>
                </a:moveTo>
                <a:cubicBezTo>
                  <a:pt x="148646" y="480665"/>
                  <a:pt x="144991" y="484257"/>
                  <a:pt x="144991" y="488704"/>
                </a:cubicBezTo>
                <a:cubicBezTo>
                  <a:pt x="144991" y="493209"/>
                  <a:pt x="148646" y="496801"/>
                  <a:pt x="153100" y="496801"/>
                </a:cubicBezTo>
                <a:lnTo>
                  <a:pt x="415215" y="496801"/>
                </a:lnTo>
                <a:cubicBezTo>
                  <a:pt x="419669" y="496801"/>
                  <a:pt x="423324" y="493209"/>
                  <a:pt x="423324" y="488704"/>
                </a:cubicBezTo>
                <a:cubicBezTo>
                  <a:pt x="423324" y="484257"/>
                  <a:pt x="419669" y="480665"/>
                  <a:pt x="415215" y="480665"/>
                </a:cubicBezTo>
                <a:close/>
                <a:moveTo>
                  <a:pt x="16222" y="444774"/>
                </a:moveTo>
                <a:lnTo>
                  <a:pt x="76995" y="444774"/>
                </a:lnTo>
                <a:cubicBezTo>
                  <a:pt x="85963" y="444774"/>
                  <a:pt x="93217" y="452016"/>
                  <a:pt x="93217" y="460969"/>
                </a:cubicBezTo>
                <a:cubicBezTo>
                  <a:pt x="93217" y="469922"/>
                  <a:pt x="85963" y="477164"/>
                  <a:pt x="76995" y="477164"/>
                </a:cubicBezTo>
                <a:lnTo>
                  <a:pt x="16222" y="477164"/>
                </a:lnTo>
                <a:cubicBezTo>
                  <a:pt x="7254" y="477164"/>
                  <a:pt x="0" y="469922"/>
                  <a:pt x="0" y="460969"/>
                </a:cubicBezTo>
                <a:cubicBezTo>
                  <a:pt x="0" y="452016"/>
                  <a:pt x="7254" y="444774"/>
                  <a:pt x="16222" y="444774"/>
                </a:cubicBezTo>
                <a:close/>
                <a:moveTo>
                  <a:pt x="153100" y="434366"/>
                </a:moveTo>
                <a:cubicBezTo>
                  <a:pt x="148646" y="434366"/>
                  <a:pt x="144991" y="437958"/>
                  <a:pt x="144991" y="442462"/>
                </a:cubicBezTo>
                <a:cubicBezTo>
                  <a:pt x="144991" y="446910"/>
                  <a:pt x="148646" y="450502"/>
                  <a:pt x="153100" y="450502"/>
                </a:cubicBezTo>
                <a:lnTo>
                  <a:pt x="415215" y="450502"/>
                </a:lnTo>
                <a:cubicBezTo>
                  <a:pt x="419669" y="450502"/>
                  <a:pt x="423324" y="446910"/>
                  <a:pt x="423324" y="442462"/>
                </a:cubicBezTo>
                <a:cubicBezTo>
                  <a:pt x="423324" y="437958"/>
                  <a:pt x="419669" y="434366"/>
                  <a:pt x="415215" y="434366"/>
                </a:cubicBezTo>
                <a:close/>
                <a:moveTo>
                  <a:pt x="153100" y="388067"/>
                </a:moveTo>
                <a:cubicBezTo>
                  <a:pt x="148646" y="388067"/>
                  <a:pt x="144991" y="391659"/>
                  <a:pt x="144991" y="396163"/>
                </a:cubicBezTo>
                <a:cubicBezTo>
                  <a:pt x="144991" y="400611"/>
                  <a:pt x="148646" y="404260"/>
                  <a:pt x="153100" y="404260"/>
                </a:cubicBezTo>
                <a:lnTo>
                  <a:pt x="415215" y="404260"/>
                </a:lnTo>
                <a:cubicBezTo>
                  <a:pt x="419669" y="404260"/>
                  <a:pt x="423324" y="400611"/>
                  <a:pt x="423324" y="396163"/>
                </a:cubicBezTo>
                <a:cubicBezTo>
                  <a:pt x="423324" y="391659"/>
                  <a:pt x="419669" y="388067"/>
                  <a:pt x="415215" y="388067"/>
                </a:cubicBezTo>
                <a:close/>
                <a:moveTo>
                  <a:pt x="16222" y="366093"/>
                </a:moveTo>
                <a:lnTo>
                  <a:pt x="76995" y="366093"/>
                </a:lnTo>
                <a:cubicBezTo>
                  <a:pt x="85963" y="366093"/>
                  <a:pt x="93217" y="373335"/>
                  <a:pt x="93217" y="382288"/>
                </a:cubicBezTo>
                <a:cubicBezTo>
                  <a:pt x="93217" y="391241"/>
                  <a:pt x="85963" y="398483"/>
                  <a:pt x="76995" y="398483"/>
                </a:cubicBezTo>
                <a:lnTo>
                  <a:pt x="16222" y="398483"/>
                </a:lnTo>
                <a:cubicBezTo>
                  <a:pt x="7254" y="398483"/>
                  <a:pt x="0" y="391241"/>
                  <a:pt x="0" y="382288"/>
                </a:cubicBezTo>
                <a:cubicBezTo>
                  <a:pt x="0" y="373335"/>
                  <a:pt x="7254" y="366093"/>
                  <a:pt x="16222" y="366093"/>
                </a:cubicBezTo>
                <a:close/>
                <a:moveTo>
                  <a:pt x="153100" y="341768"/>
                </a:moveTo>
                <a:cubicBezTo>
                  <a:pt x="148646" y="341768"/>
                  <a:pt x="144991" y="345360"/>
                  <a:pt x="144991" y="349865"/>
                </a:cubicBezTo>
                <a:cubicBezTo>
                  <a:pt x="144991" y="354312"/>
                  <a:pt x="148646" y="357961"/>
                  <a:pt x="153100" y="357961"/>
                </a:cubicBezTo>
                <a:lnTo>
                  <a:pt x="415215" y="357961"/>
                </a:lnTo>
                <a:cubicBezTo>
                  <a:pt x="419669" y="357961"/>
                  <a:pt x="423324" y="354312"/>
                  <a:pt x="423324" y="349865"/>
                </a:cubicBezTo>
                <a:cubicBezTo>
                  <a:pt x="423324" y="345360"/>
                  <a:pt x="419669" y="341768"/>
                  <a:pt x="415215" y="341768"/>
                </a:cubicBezTo>
                <a:close/>
                <a:moveTo>
                  <a:pt x="153100" y="295469"/>
                </a:moveTo>
                <a:cubicBezTo>
                  <a:pt x="148646" y="295469"/>
                  <a:pt x="144991" y="299061"/>
                  <a:pt x="144991" y="303566"/>
                </a:cubicBezTo>
                <a:cubicBezTo>
                  <a:pt x="144991" y="308013"/>
                  <a:pt x="148646" y="311662"/>
                  <a:pt x="153100" y="311662"/>
                </a:cubicBezTo>
                <a:lnTo>
                  <a:pt x="415215" y="311662"/>
                </a:lnTo>
                <a:cubicBezTo>
                  <a:pt x="419669" y="311662"/>
                  <a:pt x="423324" y="308013"/>
                  <a:pt x="423324" y="303566"/>
                </a:cubicBezTo>
                <a:cubicBezTo>
                  <a:pt x="423324" y="299061"/>
                  <a:pt x="419669" y="295469"/>
                  <a:pt x="415215" y="295469"/>
                </a:cubicBezTo>
                <a:close/>
                <a:moveTo>
                  <a:pt x="16222" y="287413"/>
                </a:moveTo>
                <a:lnTo>
                  <a:pt x="76995" y="287413"/>
                </a:lnTo>
                <a:cubicBezTo>
                  <a:pt x="85963" y="287413"/>
                  <a:pt x="93217" y="294655"/>
                  <a:pt x="93217" y="303608"/>
                </a:cubicBezTo>
                <a:cubicBezTo>
                  <a:pt x="93217" y="312561"/>
                  <a:pt x="85963" y="319803"/>
                  <a:pt x="76995" y="319803"/>
                </a:cubicBezTo>
                <a:lnTo>
                  <a:pt x="16222" y="319803"/>
                </a:lnTo>
                <a:cubicBezTo>
                  <a:pt x="7254" y="319803"/>
                  <a:pt x="0" y="312561"/>
                  <a:pt x="0" y="303608"/>
                </a:cubicBezTo>
                <a:cubicBezTo>
                  <a:pt x="0" y="294655"/>
                  <a:pt x="7254" y="287413"/>
                  <a:pt x="16222" y="287413"/>
                </a:cubicBezTo>
                <a:close/>
                <a:moveTo>
                  <a:pt x="153100" y="249170"/>
                </a:moveTo>
                <a:cubicBezTo>
                  <a:pt x="148646" y="249170"/>
                  <a:pt x="144991" y="252762"/>
                  <a:pt x="144991" y="257267"/>
                </a:cubicBezTo>
                <a:cubicBezTo>
                  <a:pt x="144991" y="261714"/>
                  <a:pt x="148646" y="265363"/>
                  <a:pt x="153100" y="265363"/>
                </a:cubicBezTo>
                <a:lnTo>
                  <a:pt x="415215" y="265363"/>
                </a:lnTo>
                <a:cubicBezTo>
                  <a:pt x="419669" y="265363"/>
                  <a:pt x="423324" y="261714"/>
                  <a:pt x="423324" y="257267"/>
                </a:cubicBezTo>
                <a:cubicBezTo>
                  <a:pt x="423324" y="252762"/>
                  <a:pt x="419669" y="249170"/>
                  <a:pt x="415215" y="249170"/>
                </a:cubicBezTo>
                <a:close/>
                <a:moveTo>
                  <a:pt x="16222" y="208803"/>
                </a:moveTo>
                <a:lnTo>
                  <a:pt x="76995" y="208803"/>
                </a:lnTo>
                <a:cubicBezTo>
                  <a:pt x="85963" y="208803"/>
                  <a:pt x="93217" y="216042"/>
                  <a:pt x="93217" y="224934"/>
                </a:cubicBezTo>
                <a:cubicBezTo>
                  <a:pt x="93217" y="233883"/>
                  <a:pt x="85963" y="241122"/>
                  <a:pt x="76995" y="241122"/>
                </a:cubicBezTo>
                <a:lnTo>
                  <a:pt x="16222" y="241122"/>
                </a:lnTo>
                <a:cubicBezTo>
                  <a:pt x="7254" y="241122"/>
                  <a:pt x="0" y="233883"/>
                  <a:pt x="0" y="224934"/>
                </a:cubicBezTo>
                <a:cubicBezTo>
                  <a:pt x="0" y="216042"/>
                  <a:pt x="7254" y="208803"/>
                  <a:pt x="16222" y="208803"/>
                </a:cubicBezTo>
                <a:close/>
                <a:moveTo>
                  <a:pt x="153100" y="202871"/>
                </a:moveTo>
                <a:cubicBezTo>
                  <a:pt x="148646" y="202871"/>
                  <a:pt x="144991" y="206464"/>
                  <a:pt x="144991" y="210968"/>
                </a:cubicBezTo>
                <a:cubicBezTo>
                  <a:pt x="144991" y="215415"/>
                  <a:pt x="148646" y="219065"/>
                  <a:pt x="153100" y="219065"/>
                </a:cubicBezTo>
                <a:lnTo>
                  <a:pt x="415215" y="219065"/>
                </a:lnTo>
                <a:cubicBezTo>
                  <a:pt x="419669" y="219065"/>
                  <a:pt x="423324" y="215415"/>
                  <a:pt x="423324" y="210968"/>
                </a:cubicBezTo>
                <a:cubicBezTo>
                  <a:pt x="423324" y="206464"/>
                  <a:pt x="419669" y="202871"/>
                  <a:pt x="415215" y="202871"/>
                </a:cubicBezTo>
                <a:close/>
                <a:moveTo>
                  <a:pt x="153100" y="156573"/>
                </a:moveTo>
                <a:cubicBezTo>
                  <a:pt x="148646" y="156573"/>
                  <a:pt x="144991" y="160165"/>
                  <a:pt x="144991" y="164669"/>
                </a:cubicBezTo>
                <a:cubicBezTo>
                  <a:pt x="144991" y="169117"/>
                  <a:pt x="148646" y="172766"/>
                  <a:pt x="153100" y="172766"/>
                </a:cubicBezTo>
                <a:lnTo>
                  <a:pt x="415215" y="172766"/>
                </a:lnTo>
                <a:cubicBezTo>
                  <a:pt x="419669" y="172766"/>
                  <a:pt x="423324" y="169117"/>
                  <a:pt x="423324" y="164669"/>
                </a:cubicBezTo>
                <a:cubicBezTo>
                  <a:pt x="423324" y="160165"/>
                  <a:pt x="419669" y="156573"/>
                  <a:pt x="415215" y="156573"/>
                </a:cubicBezTo>
                <a:close/>
                <a:moveTo>
                  <a:pt x="16222" y="130123"/>
                </a:moveTo>
                <a:lnTo>
                  <a:pt x="76995" y="130123"/>
                </a:lnTo>
                <a:cubicBezTo>
                  <a:pt x="85963" y="130123"/>
                  <a:pt x="93217" y="137365"/>
                  <a:pt x="93217" y="146318"/>
                </a:cubicBezTo>
                <a:cubicBezTo>
                  <a:pt x="93217" y="155271"/>
                  <a:pt x="85963" y="162513"/>
                  <a:pt x="76995" y="162513"/>
                </a:cubicBezTo>
                <a:lnTo>
                  <a:pt x="16222" y="162513"/>
                </a:lnTo>
                <a:cubicBezTo>
                  <a:pt x="7254" y="162513"/>
                  <a:pt x="0" y="155271"/>
                  <a:pt x="0" y="146318"/>
                </a:cubicBezTo>
                <a:cubicBezTo>
                  <a:pt x="0" y="137365"/>
                  <a:pt x="7254" y="130123"/>
                  <a:pt x="16222" y="130123"/>
                </a:cubicBezTo>
                <a:close/>
                <a:moveTo>
                  <a:pt x="153100" y="110274"/>
                </a:moveTo>
                <a:cubicBezTo>
                  <a:pt x="148646" y="110274"/>
                  <a:pt x="144991" y="113866"/>
                  <a:pt x="144991" y="118370"/>
                </a:cubicBezTo>
                <a:cubicBezTo>
                  <a:pt x="144991" y="122818"/>
                  <a:pt x="148646" y="126467"/>
                  <a:pt x="153100" y="126467"/>
                </a:cubicBezTo>
                <a:lnTo>
                  <a:pt x="415215" y="126467"/>
                </a:lnTo>
                <a:cubicBezTo>
                  <a:pt x="419669" y="126467"/>
                  <a:pt x="423324" y="122818"/>
                  <a:pt x="423324" y="118370"/>
                </a:cubicBezTo>
                <a:cubicBezTo>
                  <a:pt x="423324" y="113866"/>
                  <a:pt x="419669" y="110274"/>
                  <a:pt x="415215" y="110274"/>
                </a:cubicBezTo>
                <a:close/>
                <a:moveTo>
                  <a:pt x="153100" y="63975"/>
                </a:moveTo>
                <a:cubicBezTo>
                  <a:pt x="148646" y="63975"/>
                  <a:pt x="144991" y="67567"/>
                  <a:pt x="144991" y="72071"/>
                </a:cubicBezTo>
                <a:cubicBezTo>
                  <a:pt x="144991" y="76519"/>
                  <a:pt x="148646" y="80168"/>
                  <a:pt x="153100" y="80168"/>
                </a:cubicBezTo>
                <a:lnTo>
                  <a:pt x="415215" y="80168"/>
                </a:lnTo>
                <a:cubicBezTo>
                  <a:pt x="419669" y="80168"/>
                  <a:pt x="423324" y="76519"/>
                  <a:pt x="423324" y="72071"/>
                </a:cubicBezTo>
                <a:cubicBezTo>
                  <a:pt x="423324" y="67567"/>
                  <a:pt x="419669" y="63975"/>
                  <a:pt x="415215" y="63975"/>
                </a:cubicBezTo>
                <a:close/>
                <a:moveTo>
                  <a:pt x="16222" y="51442"/>
                </a:moveTo>
                <a:lnTo>
                  <a:pt x="76995" y="51442"/>
                </a:lnTo>
                <a:cubicBezTo>
                  <a:pt x="85963" y="51442"/>
                  <a:pt x="93217" y="58684"/>
                  <a:pt x="93217" y="67637"/>
                </a:cubicBezTo>
                <a:cubicBezTo>
                  <a:pt x="93217" y="76590"/>
                  <a:pt x="85963" y="83832"/>
                  <a:pt x="76995" y="83832"/>
                </a:cubicBezTo>
                <a:lnTo>
                  <a:pt x="16222" y="83832"/>
                </a:lnTo>
                <a:cubicBezTo>
                  <a:pt x="7254" y="83832"/>
                  <a:pt x="0" y="76590"/>
                  <a:pt x="0" y="67637"/>
                </a:cubicBezTo>
                <a:cubicBezTo>
                  <a:pt x="0" y="58684"/>
                  <a:pt x="7254" y="51442"/>
                  <a:pt x="16222" y="51442"/>
                </a:cubicBezTo>
                <a:close/>
                <a:moveTo>
                  <a:pt x="67556" y="0"/>
                </a:moveTo>
                <a:lnTo>
                  <a:pt x="454275" y="0"/>
                </a:lnTo>
                <a:cubicBezTo>
                  <a:pt x="469123" y="0"/>
                  <a:pt x="481115" y="11974"/>
                  <a:pt x="481115" y="26799"/>
                </a:cubicBezTo>
                <a:lnTo>
                  <a:pt x="481115" y="580333"/>
                </a:lnTo>
                <a:cubicBezTo>
                  <a:pt x="481115" y="595100"/>
                  <a:pt x="469123" y="607074"/>
                  <a:pt x="454275" y="607074"/>
                </a:cubicBezTo>
                <a:lnTo>
                  <a:pt x="67556" y="607074"/>
                </a:lnTo>
                <a:cubicBezTo>
                  <a:pt x="52765" y="607074"/>
                  <a:pt x="40716" y="595100"/>
                  <a:pt x="40716" y="580333"/>
                </a:cubicBezTo>
                <a:lnTo>
                  <a:pt x="40716" y="562999"/>
                </a:lnTo>
                <a:lnTo>
                  <a:pt x="77720" y="562999"/>
                </a:lnTo>
                <a:cubicBezTo>
                  <a:pt x="90683" y="562999"/>
                  <a:pt x="101191" y="552508"/>
                  <a:pt x="101191" y="539565"/>
                </a:cubicBezTo>
                <a:cubicBezTo>
                  <a:pt x="101191" y="526621"/>
                  <a:pt x="90683" y="516130"/>
                  <a:pt x="77720" y="516130"/>
                </a:cubicBezTo>
                <a:lnTo>
                  <a:pt x="40716" y="516130"/>
                </a:lnTo>
                <a:lnTo>
                  <a:pt x="40716" y="484314"/>
                </a:lnTo>
                <a:lnTo>
                  <a:pt x="77720" y="484314"/>
                </a:lnTo>
                <a:cubicBezTo>
                  <a:pt x="90683" y="484314"/>
                  <a:pt x="101191" y="473822"/>
                  <a:pt x="101191" y="460879"/>
                </a:cubicBezTo>
                <a:cubicBezTo>
                  <a:pt x="101191" y="447936"/>
                  <a:pt x="90683" y="437445"/>
                  <a:pt x="77720" y="437445"/>
                </a:cubicBezTo>
                <a:lnTo>
                  <a:pt x="40716" y="437445"/>
                </a:lnTo>
                <a:lnTo>
                  <a:pt x="40716" y="405629"/>
                </a:lnTo>
                <a:lnTo>
                  <a:pt x="77720" y="405629"/>
                </a:lnTo>
                <a:cubicBezTo>
                  <a:pt x="90683" y="405629"/>
                  <a:pt x="101191" y="395137"/>
                  <a:pt x="101191" y="382194"/>
                </a:cubicBezTo>
                <a:cubicBezTo>
                  <a:pt x="101191" y="369251"/>
                  <a:pt x="90683" y="358759"/>
                  <a:pt x="77720" y="358759"/>
                </a:cubicBezTo>
                <a:lnTo>
                  <a:pt x="40716" y="358759"/>
                </a:lnTo>
                <a:lnTo>
                  <a:pt x="40716" y="327000"/>
                </a:lnTo>
                <a:lnTo>
                  <a:pt x="77720" y="327000"/>
                </a:lnTo>
                <a:cubicBezTo>
                  <a:pt x="90683" y="327000"/>
                  <a:pt x="101191" y="316509"/>
                  <a:pt x="101191" y="303566"/>
                </a:cubicBezTo>
                <a:cubicBezTo>
                  <a:pt x="101191" y="290623"/>
                  <a:pt x="90683" y="280131"/>
                  <a:pt x="77720" y="280131"/>
                </a:cubicBezTo>
                <a:lnTo>
                  <a:pt x="40716" y="280131"/>
                </a:lnTo>
                <a:lnTo>
                  <a:pt x="40716" y="248315"/>
                </a:lnTo>
                <a:lnTo>
                  <a:pt x="77720" y="248315"/>
                </a:lnTo>
                <a:cubicBezTo>
                  <a:pt x="90683" y="248315"/>
                  <a:pt x="101191" y="237824"/>
                  <a:pt x="101191" y="224880"/>
                </a:cubicBezTo>
                <a:cubicBezTo>
                  <a:pt x="101191" y="211937"/>
                  <a:pt x="90683" y="201446"/>
                  <a:pt x="77720" y="201446"/>
                </a:cubicBezTo>
                <a:lnTo>
                  <a:pt x="40716" y="201446"/>
                </a:lnTo>
                <a:lnTo>
                  <a:pt x="40716" y="169630"/>
                </a:lnTo>
                <a:lnTo>
                  <a:pt x="77720" y="169630"/>
                </a:lnTo>
                <a:cubicBezTo>
                  <a:pt x="90683" y="169630"/>
                  <a:pt x="101191" y="159138"/>
                  <a:pt x="101191" y="146195"/>
                </a:cubicBezTo>
                <a:cubicBezTo>
                  <a:pt x="101191" y="133252"/>
                  <a:pt x="90683" y="122761"/>
                  <a:pt x="77720" y="122761"/>
                </a:cubicBezTo>
                <a:lnTo>
                  <a:pt x="40716" y="122761"/>
                </a:lnTo>
                <a:lnTo>
                  <a:pt x="40716" y="90944"/>
                </a:lnTo>
                <a:lnTo>
                  <a:pt x="77720" y="90944"/>
                </a:lnTo>
                <a:cubicBezTo>
                  <a:pt x="90683" y="90944"/>
                  <a:pt x="101191" y="80453"/>
                  <a:pt x="101191" y="67510"/>
                </a:cubicBezTo>
                <a:cubicBezTo>
                  <a:pt x="101191" y="54567"/>
                  <a:pt x="90683" y="44075"/>
                  <a:pt x="77720" y="44075"/>
                </a:cubicBezTo>
                <a:lnTo>
                  <a:pt x="40716" y="44075"/>
                </a:lnTo>
                <a:lnTo>
                  <a:pt x="40716" y="26799"/>
                </a:lnTo>
                <a:cubicBezTo>
                  <a:pt x="40716" y="11974"/>
                  <a:pt x="52765" y="0"/>
                  <a:pt x="67556" y="0"/>
                </a:cubicBezTo>
                <a:close/>
              </a:path>
            </a:pathLst>
          </a:custGeom>
          <a:solidFill>
            <a:srgbClr val="B71C2B"/>
          </a:solidFill>
          <a:ln>
            <a:noFill/>
          </a:ln>
        </p:spPr>
        <p:txBody>
          <a:bodyPr/>
          <a:lstStyle/>
          <a:p>
            <a:endParaRPr lang="zh-CN" altLang="en-US"/>
          </a:p>
        </p:txBody>
      </p:sp>
      <p:sp>
        <p:nvSpPr>
          <p:cNvPr id="10" name="Rectangle 8"/>
          <p:cNvSpPr>
            <a:spLocks noChangeArrowheads="1"/>
          </p:cNvSpPr>
          <p:nvPr/>
        </p:nvSpPr>
        <p:spPr bwMode="auto">
          <a:xfrm>
            <a:off x="1677827" y="1480165"/>
            <a:ext cx="792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18288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案例</a:t>
            </a: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清花</a:t>
            </a:r>
            <a:r>
              <a:rPr kumimoji="0" lang="en-US" altLang="zh-CN" sz="2000" b="0" i="0" u="none" strike="noStrike" kern="1200" cap="none" spc="0" normalizeH="0" baseline="0" noProof="0" dirty="0">
                <a:ln>
                  <a:noFill/>
                </a:ln>
                <a:solidFill>
                  <a:schemeClr val="tx1"/>
                </a:solidFill>
                <a:effectLst/>
                <a:uLnTx/>
                <a:uFillTx/>
                <a:latin typeface="+mn-lt"/>
                <a:ea typeface="+mn-ea"/>
                <a:cs typeface="+mn-ea"/>
                <a:sym typeface="+mn-lt"/>
              </a:rPr>
              <a:t>A002</a:t>
            </a:r>
            <a:r>
              <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rPr>
              <a:t>抓包机打手上安装速度继电器控制－－华润大生</a:t>
            </a:r>
            <a:endParaRPr kumimoji="0" lang="zh-CN" altLang="en-US" sz="2000" b="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11" name="Rectangle 3"/>
          <p:cNvSpPr>
            <a:spLocks noChangeArrowheads="1"/>
          </p:cNvSpPr>
          <p:nvPr/>
        </p:nvSpPr>
        <p:spPr bwMode="auto">
          <a:xfrm>
            <a:off x="2321765" y="2670945"/>
            <a:ext cx="4968875"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algn="just" eaLnBrk="1" fontAlgn="base" hangingPunct="1">
              <a:lnSpc>
                <a:spcPts val="2700"/>
              </a:lnSpc>
              <a:spcBef>
                <a:spcPct val="0"/>
              </a:spcBef>
              <a:spcAft>
                <a:spcPct val="0"/>
              </a:spcAft>
              <a:defRPr/>
            </a:pPr>
            <a:r>
              <a:rPr lang="zh-CN" altLang="en-US" sz="1600" u="none" dirty="0">
                <a:latin typeface="+mn-lt"/>
                <a:ea typeface="+mn-ea"/>
                <a:cs typeface="+mn-ea"/>
                <a:sym typeface="+mn-lt"/>
              </a:rPr>
              <a:t>       为了保证即便是在员工违章操作的情况下，也能有效地减少对员工的伤害。</a:t>
            </a:r>
            <a:endParaRPr lang="en-US" altLang="zh-CN" sz="1600" u="none" dirty="0">
              <a:latin typeface="+mn-lt"/>
              <a:ea typeface="+mn-ea"/>
              <a:cs typeface="+mn-ea"/>
              <a:sym typeface="+mn-lt"/>
            </a:endParaRPr>
          </a:p>
          <a:p>
            <a:pPr lvl="0" algn="just" eaLnBrk="1" fontAlgn="base" hangingPunct="1">
              <a:lnSpc>
                <a:spcPts val="2700"/>
              </a:lnSpc>
              <a:spcBef>
                <a:spcPct val="0"/>
              </a:spcBef>
              <a:spcAft>
                <a:spcPct val="0"/>
              </a:spcAft>
              <a:defRPr/>
            </a:pPr>
            <a:r>
              <a:rPr lang="en-US" altLang="zh-CN" sz="1600" u="none" dirty="0">
                <a:latin typeface="+mn-lt"/>
                <a:ea typeface="+mn-ea"/>
                <a:cs typeface="+mn-ea"/>
                <a:sym typeface="+mn-lt"/>
              </a:rPr>
              <a:t>       </a:t>
            </a:r>
            <a:r>
              <a:rPr lang="zh-CN" altLang="en-US" sz="1600" u="none" dirty="0">
                <a:latin typeface="+mn-lt"/>
                <a:ea typeface="+mn-ea"/>
                <a:cs typeface="+mn-ea"/>
                <a:sym typeface="+mn-lt"/>
              </a:rPr>
              <a:t>组织有关技术人员联合进行技术攻关，以提高设备的本质安全性能。</a:t>
            </a:r>
            <a:endParaRPr lang="en-US" altLang="zh-CN" sz="1600" u="none" dirty="0">
              <a:latin typeface="+mn-lt"/>
              <a:ea typeface="+mn-ea"/>
              <a:cs typeface="+mn-ea"/>
              <a:sym typeface="+mn-lt"/>
            </a:endParaRPr>
          </a:p>
          <a:p>
            <a:pPr lvl="0" algn="just" eaLnBrk="1" fontAlgn="base" hangingPunct="1">
              <a:lnSpc>
                <a:spcPts val="2700"/>
              </a:lnSpc>
              <a:spcBef>
                <a:spcPct val="0"/>
              </a:spcBef>
              <a:spcAft>
                <a:spcPct val="0"/>
              </a:spcAft>
              <a:defRPr/>
            </a:pPr>
            <a:r>
              <a:rPr lang="en-US" altLang="zh-CN" sz="1600" u="none" dirty="0">
                <a:latin typeface="+mn-lt"/>
                <a:ea typeface="+mn-ea"/>
                <a:cs typeface="+mn-ea"/>
                <a:sym typeface="+mn-lt"/>
              </a:rPr>
              <a:t>        </a:t>
            </a:r>
            <a:r>
              <a:rPr lang="zh-CN" altLang="en-US" sz="1600" u="none" dirty="0">
                <a:solidFill>
                  <a:srgbClr val="B71C2B"/>
                </a:solidFill>
                <a:latin typeface="+mn-lt"/>
                <a:ea typeface="+mn-ea"/>
                <a:cs typeface="+mn-ea"/>
                <a:sym typeface="+mn-lt"/>
              </a:rPr>
              <a:t>通过在抓包机打手电机上安装一套速度继电器，抓包机一旦出现堵转，速度就会下降，只要低于速度继电器的设定值，就会马上切断打手电机的控制回路，使抓包机打手立即停止转动，这样从根本上解决了打手伤人的问题。</a:t>
            </a:r>
            <a:endParaRPr lang="zh-CN" altLang="en-US" sz="1600" u="none" dirty="0">
              <a:solidFill>
                <a:srgbClr val="B71C2B"/>
              </a:solidFill>
              <a:latin typeface="+mn-lt"/>
              <a:ea typeface="+mn-ea"/>
              <a:cs typeface="+mn-ea"/>
              <a:sym typeface="+mn-lt"/>
            </a:endParaRPr>
          </a:p>
        </p:txBody>
      </p:sp>
      <p:sp>
        <p:nvSpPr>
          <p:cNvPr id="12" name="Rectangle 8"/>
          <p:cNvSpPr>
            <a:spLocks noChangeArrowheads="1"/>
          </p:cNvSpPr>
          <p:nvPr/>
        </p:nvSpPr>
        <p:spPr bwMode="auto">
          <a:xfrm>
            <a:off x="2066018" y="2301612"/>
            <a:ext cx="1292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eaLnBrk="1" fontAlgn="base" hangingPunct="1">
              <a:spcBef>
                <a:spcPct val="0"/>
              </a:spcBef>
              <a:spcAft>
                <a:spcPct val="0"/>
              </a:spcAft>
              <a:defRPr/>
            </a:pPr>
            <a:r>
              <a:rPr lang="zh-CN" altLang="en-US" b="1" u="none" dirty="0">
                <a:solidFill>
                  <a:srgbClr val="B71C2B"/>
                </a:solidFill>
                <a:latin typeface="+mn-lt"/>
                <a:ea typeface="+mn-ea"/>
                <a:cs typeface="+mn-ea"/>
                <a:sym typeface="+mn-lt"/>
              </a:rPr>
              <a:t>改造过程</a:t>
            </a:r>
            <a:endPar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endParaRPr>
          </a:p>
        </p:txBody>
      </p:sp>
      <p:sp>
        <p:nvSpPr>
          <p:cNvPr id="3" name="矩形 2"/>
          <p:cNvSpPr/>
          <p:nvPr/>
        </p:nvSpPr>
        <p:spPr>
          <a:xfrm>
            <a:off x="2176858" y="2238112"/>
            <a:ext cx="78393" cy="505088"/>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8500" y="2147889"/>
            <a:ext cx="9423400" cy="2000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Rectangle 3"/>
          <p:cNvSpPr>
            <a:spLocks noChangeArrowheads="1"/>
          </p:cNvSpPr>
          <p:nvPr/>
        </p:nvSpPr>
        <p:spPr bwMode="auto">
          <a:xfrm>
            <a:off x="1677827" y="407363"/>
            <a:ext cx="6466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典型安全技术创新案例纺织介绍 </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9" name="video-camera_309701"/>
          <p:cNvSpPr>
            <a:spLocks noChangeAspect="1"/>
          </p:cNvSpPr>
          <p:nvPr/>
        </p:nvSpPr>
        <p:spPr bwMode="auto">
          <a:xfrm>
            <a:off x="1346200" y="1417282"/>
            <a:ext cx="416717" cy="525817"/>
          </a:xfrm>
          <a:custGeom>
            <a:avLst/>
            <a:gdLst>
              <a:gd name="connsiteX0" fmla="*/ 153100 w 481115"/>
              <a:gd name="connsiteY0" fmla="*/ 526906 h 607074"/>
              <a:gd name="connsiteX1" fmla="*/ 144991 w 481115"/>
              <a:gd name="connsiteY1" fmla="*/ 535003 h 607074"/>
              <a:gd name="connsiteX2" fmla="*/ 153100 w 481115"/>
              <a:gd name="connsiteY2" fmla="*/ 543100 h 607074"/>
              <a:gd name="connsiteX3" fmla="*/ 415215 w 481115"/>
              <a:gd name="connsiteY3" fmla="*/ 543100 h 607074"/>
              <a:gd name="connsiteX4" fmla="*/ 423324 w 481115"/>
              <a:gd name="connsiteY4" fmla="*/ 535003 h 607074"/>
              <a:gd name="connsiteX5" fmla="*/ 415215 w 481115"/>
              <a:gd name="connsiteY5" fmla="*/ 526906 h 607074"/>
              <a:gd name="connsiteX6" fmla="*/ 16222 w 481115"/>
              <a:gd name="connsiteY6" fmla="*/ 523525 h 607074"/>
              <a:gd name="connsiteX7" fmla="*/ 76995 w 481115"/>
              <a:gd name="connsiteY7" fmla="*/ 523525 h 607074"/>
              <a:gd name="connsiteX8" fmla="*/ 93217 w 481115"/>
              <a:gd name="connsiteY8" fmla="*/ 539713 h 607074"/>
              <a:gd name="connsiteX9" fmla="*/ 76995 w 481115"/>
              <a:gd name="connsiteY9" fmla="*/ 555844 h 607074"/>
              <a:gd name="connsiteX10" fmla="*/ 16222 w 481115"/>
              <a:gd name="connsiteY10" fmla="*/ 555844 h 607074"/>
              <a:gd name="connsiteX11" fmla="*/ 0 w 481115"/>
              <a:gd name="connsiteY11" fmla="*/ 539713 h 607074"/>
              <a:gd name="connsiteX12" fmla="*/ 16222 w 481115"/>
              <a:gd name="connsiteY12" fmla="*/ 523525 h 607074"/>
              <a:gd name="connsiteX13" fmla="*/ 153100 w 481115"/>
              <a:gd name="connsiteY13" fmla="*/ 480665 h 607074"/>
              <a:gd name="connsiteX14" fmla="*/ 144991 w 481115"/>
              <a:gd name="connsiteY14" fmla="*/ 488704 h 607074"/>
              <a:gd name="connsiteX15" fmla="*/ 153100 w 481115"/>
              <a:gd name="connsiteY15" fmla="*/ 496801 h 607074"/>
              <a:gd name="connsiteX16" fmla="*/ 415215 w 481115"/>
              <a:gd name="connsiteY16" fmla="*/ 496801 h 607074"/>
              <a:gd name="connsiteX17" fmla="*/ 423324 w 481115"/>
              <a:gd name="connsiteY17" fmla="*/ 488704 h 607074"/>
              <a:gd name="connsiteX18" fmla="*/ 415215 w 481115"/>
              <a:gd name="connsiteY18" fmla="*/ 480665 h 607074"/>
              <a:gd name="connsiteX19" fmla="*/ 16222 w 481115"/>
              <a:gd name="connsiteY19" fmla="*/ 444774 h 607074"/>
              <a:gd name="connsiteX20" fmla="*/ 76995 w 481115"/>
              <a:gd name="connsiteY20" fmla="*/ 444774 h 607074"/>
              <a:gd name="connsiteX21" fmla="*/ 93217 w 481115"/>
              <a:gd name="connsiteY21" fmla="*/ 460969 h 607074"/>
              <a:gd name="connsiteX22" fmla="*/ 76995 w 481115"/>
              <a:gd name="connsiteY22" fmla="*/ 477164 h 607074"/>
              <a:gd name="connsiteX23" fmla="*/ 16222 w 481115"/>
              <a:gd name="connsiteY23" fmla="*/ 477164 h 607074"/>
              <a:gd name="connsiteX24" fmla="*/ 0 w 481115"/>
              <a:gd name="connsiteY24" fmla="*/ 460969 h 607074"/>
              <a:gd name="connsiteX25" fmla="*/ 16222 w 481115"/>
              <a:gd name="connsiteY25" fmla="*/ 444774 h 607074"/>
              <a:gd name="connsiteX26" fmla="*/ 153100 w 481115"/>
              <a:gd name="connsiteY26" fmla="*/ 434366 h 607074"/>
              <a:gd name="connsiteX27" fmla="*/ 144991 w 481115"/>
              <a:gd name="connsiteY27" fmla="*/ 442462 h 607074"/>
              <a:gd name="connsiteX28" fmla="*/ 153100 w 481115"/>
              <a:gd name="connsiteY28" fmla="*/ 450502 h 607074"/>
              <a:gd name="connsiteX29" fmla="*/ 415215 w 481115"/>
              <a:gd name="connsiteY29" fmla="*/ 450502 h 607074"/>
              <a:gd name="connsiteX30" fmla="*/ 423324 w 481115"/>
              <a:gd name="connsiteY30" fmla="*/ 442462 h 607074"/>
              <a:gd name="connsiteX31" fmla="*/ 415215 w 481115"/>
              <a:gd name="connsiteY31" fmla="*/ 434366 h 607074"/>
              <a:gd name="connsiteX32" fmla="*/ 153100 w 481115"/>
              <a:gd name="connsiteY32" fmla="*/ 388067 h 607074"/>
              <a:gd name="connsiteX33" fmla="*/ 144991 w 481115"/>
              <a:gd name="connsiteY33" fmla="*/ 396163 h 607074"/>
              <a:gd name="connsiteX34" fmla="*/ 153100 w 481115"/>
              <a:gd name="connsiteY34" fmla="*/ 404260 h 607074"/>
              <a:gd name="connsiteX35" fmla="*/ 415215 w 481115"/>
              <a:gd name="connsiteY35" fmla="*/ 404260 h 607074"/>
              <a:gd name="connsiteX36" fmla="*/ 423324 w 481115"/>
              <a:gd name="connsiteY36" fmla="*/ 396163 h 607074"/>
              <a:gd name="connsiteX37" fmla="*/ 415215 w 481115"/>
              <a:gd name="connsiteY37" fmla="*/ 388067 h 607074"/>
              <a:gd name="connsiteX38" fmla="*/ 16222 w 481115"/>
              <a:gd name="connsiteY38" fmla="*/ 366093 h 607074"/>
              <a:gd name="connsiteX39" fmla="*/ 76995 w 481115"/>
              <a:gd name="connsiteY39" fmla="*/ 366093 h 607074"/>
              <a:gd name="connsiteX40" fmla="*/ 93217 w 481115"/>
              <a:gd name="connsiteY40" fmla="*/ 382288 h 607074"/>
              <a:gd name="connsiteX41" fmla="*/ 76995 w 481115"/>
              <a:gd name="connsiteY41" fmla="*/ 398483 h 607074"/>
              <a:gd name="connsiteX42" fmla="*/ 16222 w 481115"/>
              <a:gd name="connsiteY42" fmla="*/ 398483 h 607074"/>
              <a:gd name="connsiteX43" fmla="*/ 0 w 481115"/>
              <a:gd name="connsiteY43" fmla="*/ 382288 h 607074"/>
              <a:gd name="connsiteX44" fmla="*/ 16222 w 481115"/>
              <a:gd name="connsiteY44" fmla="*/ 366093 h 607074"/>
              <a:gd name="connsiteX45" fmla="*/ 153100 w 481115"/>
              <a:gd name="connsiteY45" fmla="*/ 341768 h 607074"/>
              <a:gd name="connsiteX46" fmla="*/ 144991 w 481115"/>
              <a:gd name="connsiteY46" fmla="*/ 349865 h 607074"/>
              <a:gd name="connsiteX47" fmla="*/ 153100 w 481115"/>
              <a:gd name="connsiteY47" fmla="*/ 357961 h 607074"/>
              <a:gd name="connsiteX48" fmla="*/ 415215 w 481115"/>
              <a:gd name="connsiteY48" fmla="*/ 357961 h 607074"/>
              <a:gd name="connsiteX49" fmla="*/ 423324 w 481115"/>
              <a:gd name="connsiteY49" fmla="*/ 349865 h 607074"/>
              <a:gd name="connsiteX50" fmla="*/ 415215 w 481115"/>
              <a:gd name="connsiteY50" fmla="*/ 341768 h 607074"/>
              <a:gd name="connsiteX51" fmla="*/ 153100 w 481115"/>
              <a:gd name="connsiteY51" fmla="*/ 295469 h 607074"/>
              <a:gd name="connsiteX52" fmla="*/ 144991 w 481115"/>
              <a:gd name="connsiteY52" fmla="*/ 303566 h 607074"/>
              <a:gd name="connsiteX53" fmla="*/ 153100 w 481115"/>
              <a:gd name="connsiteY53" fmla="*/ 311662 h 607074"/>
              <a:gd name="connsiteX54" fmla="*/ 415215 w 481115"/>
              <a:gd name="connsiteY54" fmla="*/ 311662 h 607074"/>
              <a:gd name="connsiteX55" fmla="*/ 423324 w 481115"/>
              <a:gd name="connsiteY55" fmla="*/ 303566 h 607074"/>
              <a:gd name="connsiteX56" fmla="*/ 415215 w 481115"/>
              <a:gd name="connsiteY56" fmla="*/ 295469 h 607074"/>
              <a:gd name="connsiteX57" fmla="*/ 16222 w 481115"/>
              <a:gd name="connsiteY57" fmla="*/ 287413 h 607074"/>
              <a:gd name="connsiteX58" fmla="*/ 76995 w 481115"/>
              <a:gd name="connsiteY58" fmla="*/ 287413 h 607074"/>
              <a:gd name="connsiteX59" fmla="*/ 93217 w 481115"/>
              <a:gd name="connsiteY59" fmla="*/ 303608 h 607074"/>
              <a:gd name="connsiteX60" fmla="*/ 76995 w 481115"/>
              <a:gd name="connsiteY60" fmla="*/ 319803 h 607074"/>
              <a:gd name="connsiteX61" fmla="*/ 16222 w 481115"/>
              <a:gd name="connsiteY61" fmla="*/ 319803 h 607074"/>
              <a:gd name="connsiteX62" fmla="*/ 0 w 481115"/>
              <a:gd name="connsiteY62" fmla="*/ 303608 h 607074"/>
              <a:gd name="connsiteX63" fmla="*/ 16222 w 481115"/>
              <a:gd name="connsiteY63" fmla="*/ 287413 h 607074"/>
              <a:gd name="connsiteX64" fmla="*/ 153100 w 481115"/>
              <a:gd name="connsiteY64" fmla="*/ 249170 h 607074"/>
              <a:gd name="connsiteX65" fmla="*/ 144991 w 481115"/>
              <a:gd name="connsiteY65" fmla="*/ 257267 h 607074"/>
              <a:gd name="connsiteX66" fmla="*/ 153100 w 481115"/>
              <a:gd name="connsiteY66" fmla="*/ 265363 h 607074"/>
              <a:gd name="connsiteX67" fmla="*/ 415215 w 481115"/>
              <a:gd name="connsiteY67" fmla="*/ 265363 h 607074"/>
              <a:gd name="connsiteX68" fmla="*/ 423324 w 481115"/>
              <a:gd name="connsiteY68" fmla="*/ 257267 h 607074"/>
              <a:gd name="connsiteX69" fmla="*/ 415215 w 481115"/>
              <a:gd name="connsiteY69" fmla="*/ 249170 h 607074"/>
              <a:gd name="connsiteX70" fmla="*/ 16222 w 481115"/>
              <a:gd name="connsiteY70" fmla="*/ 208803 h 607074"/>
              <a:gd name="connsiteX71" fmla="*/ 76995 w 481115"/>
              <a:gd name="connsiteY71" fmla="*/ 208803 h 607074"/>
              <a:gd name="connsiteX72" fmla="*/ 93217 w 481115"/>
              <a:gd name="connsiteY72" fmla="*/ 224934 h 607074"/>
              <a:gd name="connsiteX73" fmla="*/ 76995 w 481115"/>
              <a:gd name="connsiteY73" fmla="*/ 241122 h 607074"/>
              <a:gd name="connsiteX74" fmla="*/ 16222 w 481115"/>
              <a:gd name="connsiteY74" fmla="*/ 241122 h 607074"/>
              <a:gd name="connsiteX75" fmla="*/ 0 w 481115"/>
              <a:gd name="connsiteY75" fmla="*/ 224934 h 607074"/>
              <a:gd name="connsiteX76" fmla="*/ 16222 w 481115"/>
              <a:gd name="connsiteY76" fmla="*/ 208803 h 607074"/>
              <a:gd name="connsiteX77" fmla="*/ 153100 w 481115"/>
              <a:gd name="connsiteY77" fmla="*/ 202871 h 607074"/>
              <a:gd name="connsiteX78" fmla="*/ 144991 w 481115"/>
              <a:gd name="connsiteY78" fmla="*/ 210968 h 607074"/>
              <a:gd name="connsiteX79" fmla="*/ 153100 w 481115"/>
              <a:gd name="connsiteY79" fmla="*/ 219065 h 607074"/>
              <a:gd name="connsiteX80" fmla="*/ 415215 w 481115"/>
              <a:gd name="connsiteY80" fmla="*/ 219065 h 607074"/>
              <a:gd name="connsiteX81" fmla="*/ 423324 w 481115"/>
              <a:gd name="connsiteY81" fmla="*/ 210968 h 607074"/>
              <a:gd name="connsiteX82" fmla="*/ 415215 w 481115"/>
              <a:gd name="connsiteY82" fmla="*/ 202871 h 607074"/>
              <a:gd name="connsiteX83" fmla="*/ 153100 w 481115"/>
              <a:gd name="connsiteY83" fmla="*/ 156573 h 607074"/>
              <a:gd name="connsiteX84" fmla="*/ 144991 w 481115"/>
              <a:gd name="connsiteY84" fmla="*/ 164669 h 607074"/>
              <a:gd name="connsiteX85" fmla="*/ 153100 w 481115"/>
              <a:gd name="connsiteY85" fmla="*/ 172766 h 607074"/>
              <a:gd name="connsiteX86" fmla="*/ 415215 w 481115"/>
              <a:gd name="connsiteY86" fmla="*/ 172766 h 607074"/>
              <a:gd name="connsiteX87" fmla="*/ 423324 w 481115"/>
              <a:gd name="connsiteY87" fmla="*/ 164669 h 607074"/>
              <a:gd name="connsiteX88" fmla="*/ 415215 w 481115"/>
              <a:gd name="connsiteY88" fmla="*/ 156573 h 607074"/>
              <a:gd name="connsiteX89" fmla="*/ 16222 w 481115"/>
              <a:gd name="connsiteY89" fmla="*/ 130123 h 607074"/>
              <a:gd name="connsiteX90" fmla="*/ 76995 w 481115"/>
              <a:gd name="connsiteY90" fmla="*/ 130123 h 607074"/>
              <a:gd name="connsiteX91" fmla="*/ 93217 w 481115"/>
              <a:gd name="connsiteY91" fmla="*/ 146318 h 607074"/>
              <a:gd name="connsiteX92" fmla="*/ 76995 w 481115"/>
              <a:gd name="connsiteY92" fmla="*/ 162513 h 607074"/>
              <a:gd name="connsiteX93" fmla="*/ 16222 w 481115"/>
              <a:gd name="connsiteY93" fmla="*/ 162513 h 607074"/>
              <a:gd name="connsiteX94" fmla="*/ 0 w 481115"/>
              <a:gd name="connsiteY94" fmla="*/ 146318 h 607074"/>
              <a:gd name="connsiteX95" fmla="*/ 16222 w 481115"/>
              <a:gd name="connsiteY95" fmla="*/ 130123 h 607074"/>
              <a:gd name="connsiteX96" fmla="*/ 153100 w 481115"/>
              <a:gd name="connsiteY96" fmla="*/ 110274 h 607074"/>
              <a:gd name="connsiteX97" fmla="*/ 144991 w 481115"/>
              <a:gd name="connsiteY97" fmla="*/ 118370 h 607074"/>
              <a:gd name="connsiteX98" fmla="*/ 153100 w 481115"/>
              <a:gd name="connsiteY98" fmla="*/ 126467 h 607074"/>
              <a:gd name="connsiteX99" fmla="*/ 415215 w 481115"/>
              <a:gd name="connsiteY99" fmla="*/ 126467 h 607074"/>
              <a:gd name="connsiteX100" fmla="*/ 423324 w 481115"/>
              <a:gd name="connsiteY100" fmla="*/ 118370 h 607074"/>
              <a:gd name="connsiteX101" fmla="*/ 415215 w 481115"/>
              <a:gd name="connsiteY101" fmla="*/ 110274 h 607074"/>
              <a:gd name="connsiteX102" fmla="*/ 153100 w 481115"/>
              <a:gd name="connsiteY102" fmla="*/ 63975 h 607074"/>
              <a:gd name="connsiteX103" fmla="*/ 144991 w 481115"/>
              <a:gd name="connsiteY103" fmla="*/ 72071 h 607074"/>
              <a:gd name="connsiteX104" fmla="*/ 153100 w 481115"/>
              <a:gd name="connsiteY104" fmla="*/ 80168 h 607074"/>
              <a:gd name="connsiteX105" fmla="*/ 415215 w 481115"/>
              <a:gd name="connsiteY105" fmla="*/ 80168 h 607074"/>
              <a:gd name="connsiteX106" fmla="*/ 423324 w 481115"/>
              <a:gd name="connsiteY106" fmla="*/ 72071 h 607074"/>
              <a:gd name="connsiteX107" fmla="*/ 415215 w 481115"/>
              <a:gd name="connsiteY107" fmla="*/ 63975 h 607074"/>
              <a:gd name="connsiteX108" fmla="*/ 16222 w 481115"/>
              <a:gd name="connsiteY108" fmla="*/ 51442 h 607074"/>
              <a:gd name="connsiteX109" fmla="*/ 76995 w 481115"/>
              <a:gd name="connsiteY109" fmla="*/ 51442 h 607074"/>
              <a:gd name="connsiteX110" fmla="*/ 93217 w 481115"/>
              <a:gd name="connsiteY110" fmla="*/ 67637 h 607074"/>
              <a:gd name="connsiteX111" fmla="*/ 76995 w 481115"/>
              <a:gd name="connsiteY111" fmla="*/ 83832 h 607074"/>
              <a:gd name="connsiteX112" fmla="*/ 16222 w 481115"/>
              <a:gd name="connsiteY112" fmla="*/ 83832 h 607074"/>
              <a:gd name="connsiteX113" fmla="*/ 0 w 481115"/>
              <a:gd name="connsiteY113" fmla="*/ 67637 h 607074"/>
              <a:gd name="connsiteX114" fmla="*/ 16222 w 481115"/>
              <a:gd name="connsiteY114" fmla="*/ 51442 h 607074"/>
              <a:gd name="connsiteX115" fmla="*/ 67556 w 481115"/>
              <a:gd name="connsiteY115" fmla="*/ 0 h 607074"/>
              <a:gd name="connsiteX116" fmla="*/ 454275 w 481115"/>
              <a:gd name="connsiteY116" fmla="*/ 0 h 607074"/>
              <a:gd name="connsiteX117" fmla="*/ 481115 w 481115"/>
              <a:gd name="connsiteY117" fmla="*/ 26799 h 607074"/>
              <a:gd name="connsiteX118" fmla="*/ 481115 w 481115"/>
              <a:gd name="connsiteY118" fmla="*/ 580333 h 607074"/>
              <a:gd name="connsiteX119" fmla="*/ 454275 w 481115"/>
              <a:gd name="connsiteY119" fmla="*/ 607074 h 607074"/>
              <a:gd name="connsiteX120" fmla="*/ 67556 w 481115"/>
              <a:gd name="connsiteY120" fmla="*/ 607074 h 607074"/>
              <a:gd name="connsiteX121" fmla="*/ 40716 w 481115"/>
              <a:gd name="connsiteY121" fmla="*/ 580333 h 607074"/>
              <a:gd name="connsiteX122" fmla="*/ 40716 w 481115"/>
              <a:gd name="connsiteY122" fmla="*/ 562999 h 607074"/>
              <a:gd name="connsiteX123" fmla="*/ 77720 w 481115"/>
              <a:gd name="connsiteY123" fmla="*/ 562999 h 607074"/>
              <a:gd name="connsiteX124" fmla="*/ 101191 w 481115"/>
              <a:gd name="connsiteY124" fmla="*/ 539565 h 607074"/>
              <a:gd name="connsiteX125" fmla="*/ 77720 w 481115"/>
              <a:gd name="connsiteY125" fmla="*/ 516130 h 607074"/>
              <a:gd name="connsiteX126" fmla="*/ 40716 w 481115"/>
              <a:gd name="connsiteY126" fmla="*/ 516130 h 607074"/>
              <a:gd name="connsiteX127" fmla="*/ 40716 w 481115"/>
              <a:gd name="connsiteY127" fmla="*/ 484314 h 607074"/>
              <a:gd name="connsiteX128" fmla="*/ 77720 w 481115"/>
              <a:gd name="connsiteY128" fmla="*/ 484314 h 607074"/>
              <a:gd name="connsiteX129" fmla="*/ 101191 w 481115"/>
              <a:gd name="connsiteY129" fmla="*/ 460879 h 607074"/>
              <a:gd name="connsiteX130" fmla="*/ 77720 w 481115"/>
              <a:gd name="connsiteY130" fmla="*/ 437445 h 607074"/>
              <a:gd name="connsiteX131" fmla="*/ 40716 w 481115"/>
              <a:gd name="connsiteY131" fmla="*/ 437445 h 607074"/>
              <a:gd name="connsiteX132" fmla="*/ 40716 w 481115"/>
              <a:gd name="connsiteY132" fmla="*/ 405629 h 607074"/>
              <a:gd name="connsiteX133" fmla="*/ 77720 w 481115"/>
              <a:gd name="connsiteY133" fmla="*/ 405629 h 607074"/>
              <a:gd name="connsiteX134" fmla="*/ 101191 w 481115"/>
              <a:gd name="connsiteY134" fmla="*/ 382194 h 607074"/>
              <a:gd name="connsiteX135" fmla="*/ 77720 w 481115"/>
              <a:gd name="connsiteY135" fmla="*/ 358759 h 607074"/>
              <a:gd name="connsiteX136" fmla="*/ 40716 w 481115"/>
              <a:gd name="connsiteY136" fmla="*/ 358759 h 607074"/>
              <a:gd name="connsiteX137" fmla="*/ 40716 w 481115"/>
              <a:gd name="connsiteY137" fmla="*/ 327000 h 607074"/>
              <a:gd name="connsiteX138" fmla="*/ 77720 w 481115"/>
              <a:gd name="connsiteY138" fmla="*/ 327000 h 607074"/>
              <a:gd name="connsiteX139" fmla="*/ 101191 w 481115"/>
              <a:gd name="connsiteY139" fmla="*/ 303566 h 607074"/>
              <a:gd name="connsiteX140" fmla="*/ 77720 w 481115"/>
              <a:gd name="connsiteY140" fmla="*/ 280131 h 607074"/>
              <a:gd name="connsiteX141" fmla="*/ 40716 w 481115"/>
              <a:gd name="connsiteY141" fmla="*/ 280131 h 607074"/>
              <a:gd name="connsiteX142" fmla="*/ 40716 w 481115"/>
              <a:gd name="connsiteY142" fmla="*/ 248315 h 607074"/>
              <a:gd name="connsiteX143" fmla="*/ 77720 w 481115"/>
              <a:gd name="connsiteY143" fmla="*/ 248315 h 607074"/>
              <a:gd name="connsiteX144" fmla="*/ 101191 w 481115"/>
              <a:gd name="connsiteY144" fmla="*/ 224880 h 607074"/>
              <a:gd name="connsiteX145" fmla="*/ 77720 w 481115"/>
              <a:gd name="connsiteY145" fmla="*/ 201446 h 607074"/>
              <a:gd name="connsiteX146" fmla="*/ 40716 w 481115"/>
              <a:gd name="connsiteY146" fmla="*/ 201446 h 607074"/>
              <a:gd name="connsiteX147" fmla="*/ 40716 w 481115"/>
              <a:gd name="connsiteY147" fmla="*/ 169630 h 607074"/>
              <a:gd name="connsiteX148" fmla="*/ 77720 w 481115"/>
              <a:gd name="connsiteY148" fmla="*/ 169630 h 607074"/>
              <a:gd name="connsiteX149" fmla="*/ 101191 w 481115"/>
              <a:gd name="connsiteY149" fmla="*/ 146195 h 607074"/>
              <a:gd name="connsiteX150" fmla="*/ 77720 w 481115"/>
              <a:gd name="connsiteY150" fmla="*/ 122761 h 607074"/>
              <a:gd name="connsiteX151" fmla="*/ 40716 w 481115"/>
              <a:gd name="connsiteY151" fmla="*/ 122761 h 607074"/>
              <a:gd name="connsiteX152" fmla="*/ 40716 w 481115"/>
              <a:gd name="connsiteY152" fmla="*/ 90944 h 607074"/>
              <a:gd name="connsiteX153" fmla="*/ 77720 w 481115"/>
              <a:gd name="connsiteY153" fmla="*/ 90944 h 607074"/>
              <a:gd name="connsiteX154" fmla="*/ 101191 w 481115"/>
              <a:gd name="connsiteY154" fmla="*/ 67510 h 607074"/>
              <a:gd name="connsiteX155" fmla="*/ 77720 w 481115"/>
              <a:gd name="connsiteY155" fmla="*/ 44075 h 607074"/>
              <a:gd name="connsiteX156" fmla="*/ 40716 w 481115"/>
              <a:gd name="connsiteY156" fmla="*/ 44075 h 607074"/>
              <a:gd name="connsiteX157" fmla="*/ 40716 w 481115"/>
              <a:gd name="connsiteY157" fmla="*/ 26799 h 607074"/>
              <a:gd name="connsiteX158" fmla="*/ 67556 w 481115"/>
              <a:gd name="connsiteY158" fmla="*/ 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81115" h="607074">
                <a:moveTo>
                  <a:pt x="153100" y="526906"/>
                </a:moveTo>
                <a:cubicBezTo>
                  <a:pt x="148646" y="526906"/>
                  <a:pt x="144991" y="530556"/>
                  <a:pt x="144991" y="535003"/>
                </a:cubicBezTo>
                <a:cubicBezTo>
                  <a:pt x="144991" y="539508"/>
                  <a:pt x="148646" y="543100"/>
                  <a:pt x="153100" y="543100"/>
                </a:cubicBezTo>
                <a:lnTo>
                  <a:pt x="415215" y="543100"/>
                </a:lnTo>
                <a:cubicBezTo>
                  <a:pt x="419669" y="543100"/>
                  <a:pt x="423324" y="539508"/>
                  <a:pt x="423324" y="535003"/>
                </a:cubicBezTo>
                <a:cubicBezTo>
                  <a:pt x="423324" y="530556"/>
                  <a:pt x="419669" y="526906"/>
                  <a:pt x="415215" y="526906"/>
                </a:cubicBezTo>
                <a:close/>
                <a:moveTo>
                  <a:pt x="16222" y="523525"/>
                </a:moveTo>
                <a:lnTo>
                  <a:pt x="76995" y="523525"/>
                </a:lnTo>
                <a:cubicBezTo>
                  <a:pt x="85963" y="523525"/>
                  <a:pt x="93217" y="530764"/>
                  <a:pt x="93217" y="539713"/>
                </a:cubicBezTo>
                <a:cubicBezTo>
                  <a:pt x="93217" y="548605"/>
                  <a:pt x="85963" y="555844"/>
                  <a:pt x="76995" y="555844"/>
                </a:cubicBezTo>
                <a:lnTo>
                  <a:pt x="16222" y="555844"/>
                </a:lnTo>
                <a:cubicBezTo>
                  <a:pt x="7254" y="555844"/>
                  <a:pt x="0" y="548605"/>
                  <a:pt x="0" y="539713"/>
                </a:cubicBezTo>
                <a:cubicBezTo>
                  <a:pt x="0" y="530764"/>
                  <a:pt x="7254" y="523525"/>
                  <a:pt x="16222" y="523525"/>
                </a:cubicBezTo>
                <a:close/>
                <a:moveTo>
                  <a:pt x="153100" y="480665"/>
                </a:moveTo>
                <a:cubicBezTo>
                  <a:pt x="148646" y="480665"/>
                  <a:pt x="144991" y="484257"/>
                  <a:pt x="144991" y="488704"/>
                </a:cubicBezTo>
                <a:cubicBezTo>
                  <a:pt x="144991" y="493209"/>
                  <a:pt x="148646" y="496801"/>
                  <a:pt x="153100" y="496801"/>
                </a:cubicBezTo>
                <a:lnTo>
                  <a:pt x="415215" y="496801"/>
                </a:lnTo>
                <a:cubicBezTo>
                  <a:pt x="419669" y="496801"/>
                  <a:pt x="423324" y="493209"/>
                  <a:pt x="423324" y="488704"/>
                </a:cubicBezTo>
                <a:cubicBezTo>
                  <a:pt x="423324" y="484257"/>
                  <a:pt x="419669" y="480665"/>
                  <a:pt x="415215" y="480665"/>
                </a:cubicBezTo>
                <a:close/>
                <a:moveTo>
                  <a:pt x="16222" y="444774"/>
                </a:moveTo>
                <a:lnTo>
                  <a:pt x="76995" y="444774"/>
                </a:lnTo>
                <a:cubicBezTo>
                  <a:pt x="85963" y="444774"/>
                  <a:pt x="93217" y="452016"/>
                  <a:pt x="93217" y="460969"/>
                </a:cubicBezTo>
                <a:cubicBezTo>
                  <a:pt x="93217" y="469922"/>
                  <a:pt x="85963" y="477164"/>
                  <a:pt x="76995" y="477164"/>
                </a:cubicBezTo>
                <a:lnTo>
                  <a:pt x="16222" y="477164"/>
                </a:lnTo>
                <a:cubicBezTo>
                  <a:pt x="7254" y="477164"/>
                  <a:pt x="0" y="469922"/>
                  <a:pt x="0" y="460969"/>
                </a:cubicBezTo>
                <a:cubicBezTo>
                  <a:pt x="0" y="452016"/>
                  <a:pt x="7254" y="444774"/>
                  <a:pt x="16222" y="444774"/>
                </a:cubicBezTo>
                <a:close/>
                <a:moveTo>
                  <a:pt x="153100" y="434366"/>
                </a:moveTo>
                <a:cubicBezTo>
                  <a:pt x="148646" y="434366"/>
                  <a:pt x="144991" y="437958"/>
                  <a:pt x="144991" y="442462"/>
                </a:cubicBezTo>
                <a:cubicBezTo>
                  <a:pt x="144991" y="446910"/>
                  <a:pt x="148646" y="450502"/>
                  <a:pt x="153100" y="450502"/>
                </a:cubicBezTo>
                <a:lnTo>
                  <a:pt x="415215" y="450502"/>
                </a:lnTo>
                <a:cubicBezTo>
                  <a:pt x="419669" y="450502"/>
                  <a:pt x="423324" y="446910"/>
                  <a:pt x="423324" y="442462"/>
                </a:cubicBezTo>
                <a:cubicBezTo>
                  <a:pt x="423324" y="437958"/>
                  <a:pt x="419669" y="434366"/>
                  <a:pt x="415215" y="434366"/>
                </a:cubicBezTo>
                <a:close/>
                <a:moveTo>
                  <a:pt x="153100" y="388067"/>
                </a:moveTo>
                <a:cubicBezTo>
                  <a:pt x="148646" y="388067"/>
                  <a:pt x="144991" y="391659"/>
                  <a:pt x="144991" y="396163"/>
                </a:cubicBezTo>
                <a:cubicBezTo>
                  <a:pt x="144991" y="400611"/>
                  <a:pt x="148646" y="404260"/>
                  <a:pt x="153100" y="404260"/>
                </a:cubicBezTo>
                <a:lnTo>
                  <a:pt x="415215" y="404260"/>
                </a:lnTo>
                <a:cubicBezTo>
                  <a:pt x="419669" y="404260"/>
                  <a:pt x="423324" y="400611"/>
                  <a:pt x="423324" y="396163"/>
                </a:cubicBezTo>
                <a:cubicBezTo>
                  <a:pt x="423324" y="391659"/>
                  <a:pt x="419669" y="388067"/>
                  <a:pt x="415215" y="388067"/>
                </a:cubicBezTo>
                <a:close/>
                <a:moveTo>
                  <a:pt x="16222" y="366093"/>
                </a:moveTo>
                <a:lnTo>
                  <a:pt x="76995" y="366093"/>
                </a:lnTo>
                <a:cubicBezTo>
                  <a:pt x="85963" y="366093"/>
                  <a:pt x="93217" y="373335"/>
                  <a:pt x="93217" y="382288"/>
                </a:cubicBezTo>
                <a:cubicBezTo>
                  <a:pt x="93217" y="391241"/>
                  <a:pt x="85963" y="398483"/>
                  <a:pt x="76995" y="398483"/>
                </a:cubicBezTo>
                <a:lnTo>
                  <a:pt x="16222" y="398483"/>
                </a:lnTo>
                <a:cubicBezTo>
                  <a:pt x="7254" y="398483"/>
                  <a:pt x="0" y="391241"/>
                  <a:pt x="0" y="382288"/>
                </a:cubicBezTo>
                <a:cubicBezTo>
                  <a:pt x="0" y="373335"/>
                  <a:pt x="7254" y="366093"/>
                  <a:pt x="16222" y="366093"/>
                </a:cubicBezTo>
                <a:close/>
                <a:moveTo>
                  <a:pt x="153100" y="341768"/>
                </a:moveTo>
                <a:cubicBezTo>
                  <a:pt x="148646" y="341768"/>
                  <a:pt x="144991" y="345360"/>
                  <a:pt x="144991" y="349865"/>
                </a:cubicBezTo>
                <a:cubicBezTo>
                  <a:pt x="144991" y="354312"/>
                  <a:pt x="148646" y="357961"/>
                  <a:pt x="153100" y="357961"/>
                </a:cubicBezTo>
                <a:lnTo>
                  <a:pt x="415215" y="357961"/>
                </a:lnTo>
                <a:cubicBezTo>
                  <a:pt x="419669" y="357961"/>
                  <a:pt x="423324" y="354312"/>
                  <a:pt x="423324" y="349865"/>
                </a:cubicBezTo>
                <a:cubicBezTo>
                  <a:pt x="423324" y="345360"/>
                  <a:pt x="419669" y="341768"/>
                  <a:pt x="415215" y="341768"/>
                </a:cubicBezTo>
                <a:close/>
                <a:moveTo>
                  <a:pt x="153100" y="295469"/>
                </a:moveTo>
                <a:cubicBezTo>
                  <a:pt x="148646" y="295469"/>
                  <a:pt x="144991" y="299061"/>
                  <a:pt x="144991" y="303566"/>
                </a:cubicBezTo>
                <a:cubicBezTo>
                  <a:pt x="144991" y="308013"/>
                  <a:pt x="148646" y="311662"/>
                  <a:pt x="153100" y="311662"/>
                </a:cubicBezTo>
                <a:lnTo>
                  <a:pt x="415215" y="311662"/>
                </a:lnTo>
                <a:cubicBezTo>
                  <a:pt x="419669" y="311662"/>
                  <a:pt x="423324" y="308013"/>
                  <a:pt x="423324" y="303566"/>
                </a:cubicBezTo>
                <a:cubicBezTo>
                  <a:pt x="423324" y="299061"/>
                  <a:pt x="419669" y="295469"/>
                  <a:pt x="415215" y="295469"/>
                </a:cubicBezTo>
                <a:close/>
                <a:moveTo>
                  <a:pt x="16222" y="287413"/>
                </a:moveTo>
                <a:lnTo>
                  <a:pt x="76995" y="287413"/>
                </a:lnTo>
                <a:cubicBezTo>
                  <a:pt x="85963" y="287413"/>
                  <a:pt x="93217" y="294655"/>
                  <a:pt x="93217" y="303608"/>
                </a:cubicBezTo>
                <a:cubicBezTo>
                  <a:pt x="93217" y="312561"/>
                  <a:pt x="85963" y="319803"/>
                  <a:pt x="76995" y="319803"/>
                </a:cubicBezTo>
                <a:lnTo>
                  <a:pt x="16222" y="319803"/>
                </a:lnTo>
                <a:cubicBezTo>
                  <a:pt x="7254" y="319803"/>
                  <a:pt x="0" y="312561"/>
                  <a:pt x="0" y="303608"/>
                </a:cubicBezTo>
                <a:cubicBezTo>
                  <a:pt x="0" y="294655"/>
                  <a:pt x="7254" y="287413"/>
                  <a:pt x="16222" y="287413"/>
                </a:cubicBezTo>
                <a:close/>
                <a:moveTo>
                  <a:pt x="153100" y="249170"/>
                </a:moveTo>
                <a:cubicBezTo>
                  <a:pt x="148646" y="249170"/>
                  <a:pt x="144991" y="252762"/>
                  <a:pt x="144991" y="257267"/>
                </a:cubicBezTo>
                <a:cubicBezTo>
                  <a:pt x="144991" y="261714"/>
                  <a:pt x="148646" y="265363"/>
                  <a:pt x="153100" y="265363"/>
                </a:cubicBezTo>
                <a:lnTo>
                  <a:pt x="415215" y="265363"/>
                </a:lnTo>
                <a:cubicBezTo>
                  <a:pt x="419669" y="265363"/>
                  <a:pt x="423324" y="261714"/>
                  <a:pt x="423324" y="257267"/>
                </a:cubicBezTo>
                <a:cubicBezTo>
                  <a:pt x="423324" y="252762"/>
                  <a:pt x="419669" y="249170"/>
                  <a:pt x="415215" y="249170"/>
                </a:cubicBezTo>
                <a:close/>
                <a:moveTo>
                  <a:pt x="16222" y="208803"/>
                </a:moveTo>
                <a:lnTo>
                  <a:pt x="76995" y="208803"/>
                </a:lnTo>
                <a:cubicBezTo>
                  <a:pt x="85963" y="208803"/>
                  <a:pt x="93217" y="216042"/>
                  <a:pt x="93217" y="224934"/>
                </a:cubicBezTo>
                <a:cubicBezTo>
                  <a:pt x="93217" y="233883"/>
                  <a:pt x="85963" y="241122"/>
                  <a:pt x="76995" y="241122"/>
                </a:cubicBezTo>
                <a:lnTo>
                  <a:pt x="16222" y="241122"/>
                </a:lnTo>
                <a:cubicBezTo>
                  <a:pt x="7254" y="241122"/>
                  <a:pt x="0" y="233883"/>
                  <a:pt x="0" y="224934"/>
                </a:cubicBezTo>
                <a:cubicBezTo>
                  <a:pt x="0" y="216042"/>
                  <a:pt x="7254" y="208803"/>
                  <a:pt x="16222" y="208803"/>
                </a:cubicBezTo>
                <a:close/>
                <a:moveTo>
                  <a:pt x="153100" y="202871"/>
                </a:moveTo>
                <a:cubicBezTo>
                  <a:pt x="148646" y="202871"/>
                  <a:pt x="144991" y="206464"/>
                  <a:pt x="144991" y="210968"/>
                </a:cubicBezTo>
                <a:cubicBezTo>
                  <a:pt x="144991" y="215415"/>
                  <a:pt x="148646" y="219065"/>
                  <a:pt x="153100" y="219065"/>
                </a:cubicBezTo>
                <a:lnTo>
                  <a:pt x="415215" y="219065"/>
                </a:lnTo>
                <a:cubicBezTo>
                  <a:pt x="419669" y="219065"/>
                  <a:pt x="423324" y="215415"/>
                  <a:pt x="423324" y="210968"/>
                </a:cubicBezTo>
                <a:cubicBezTo>
                  <a:pt x="423324" y="206464"/>
                  <a:pt x="419669" y="202871"/>
                  <a:pt x="415215" y="202871"/>
                </a:cubicBezTo>
                <a:close/>
                <a:moveTo>
                  <a:pt x="153100" y="156573"/>
                </a:moveTo>
                <a:cubicBezTo>
                  <a:pt x="148646" y="156573"/>
                  <a:pt x="144991" y="160165"/>
                  <a:pt x="144991" y="164669"/>
                </a:cubicBezTo>
                <a:cubicBezTo>
                  <a:pt x="144991" y="169117"/>
                  <a:pt x="148646" y="172766"/>
                  <a:pt x="153100" y="172766"/>
                </a:cubicBezTo>
                <a:lnTo>
                  <a:pt x="415215" y="172766"/>
                </a:lnTo>
                <a:cubicBezTo>
                  <a:pt x="419669" y="172766"/>
                  <a:pt x="423324" y="169117"/>
                  <a:pt x="423324" y="164669"/>
                </a:cubicBezTo>
                <a:cubicBezTo>
                  <a:pt x="423324" y="160165"/>
                  <a:pt x="419669" y="156573"/>
                  <a:pt x="415215" y="156573"/>
                </a:cubicBezTo>
                <a:close/>
                <a:moveTo>
                  <a:pt x="16222" y="130123"/>
                </a:moveTo>
                <a:lnTo>
                  <a:pt x="76995" y="130123"/>
                </a:lnTo>
                <a:cubicBezTo>
                  <a:pt x="85963" y="130123"/>
                  <a:pt x="93217" y="137365"/>
                  <a:pt x="93217" y="146318"/>
                </a:cubicBezTo>
                <a:cubicBezTo>
                  <a:pt x="93217" y="155271"/>
                  <a:pt x="85963" y="162513"/>
                  <a:pt x="76995" y="162513"/>
                </a:cubicBezTo>
                <a:lnTo>
                  <a:pt x="16222" y="162513"/>
                </a:lnTo>
                <a:cubicBezTo>
                  <a:pt x="7254" y="162513"/>
                  <a:pt x="0" y="155271"/>
                  <a:pt x="0" y="146318"/>
                </a:cubicBezTo>
                <a:cubicBezTo>
                  <a:pt x="0" y="137365"/>
                  <a:pt x="7254" y="130123"/>
                  <a:pt x="16222" y="130123"/>
                </a:cubicBezTo>
                <a:close/>
                <a:moveTo>
                  <a:pt x="153100" y="110274"/>
                </a:moveTo>
                <a:cubicBezTo>
                  <a:pt x="148646" y="110274"/>
                  <a:pt x="144991" y="113866"/>
                  <a:pt x="144991" y="118370"/>
                </a:cubicBezTo>
                <a:cubicBezTo>
                  <a:pt x="144991" y="122818"/>
                  <a:pt x="148646" y="126467"/>
                  <a:pt x="153100" y="126467"/>
                </a:cubicBezTo>
                <a:lnTo>
                  <a:pt x="415215" y="126467"/>
                </a:lnTo>
                <a:cubicBezTo>
                  <a:pt x="419669" y="126467"/>
                  <a:pt x="423324" y="122818"/>
                  <a:pt x="423324" y="118370"/>
                </a:cubicBezTo>
                <a:cubicBezTo>
                  <a:pt x="423324" y="113866"/>
                  <a:pt x="419669" y="110274"/>
                  <a:pt x="415215" y="110274"/>
                </a:cubicBezTo>
                <a:close/>
                <a:moveTo>
                  <a:pt x="153100" y="63975"/>
                </a:moveTo>
                <a:cubicBezTo>
                  <a:pt x="148646" y="63975"/>
                  <a:pt x="144991" y="67567"/>
                  <a:pt x="144991" y="72071"/>
                </a:cubicBezTo>
                <a:cubicBezTo>
                  <a:pt x="144991" y="76519"/>
                  <a:pt x="148646" y="80168"/>
                  <a:pt x="153100" y="80168"/>
                </a:cubicBezTo>
                <a:lnTo>
                  <a:pt x="415215" y="80168"/>
                </a:lnTo>
                <a:cubicBezTo>
                  <a:pt x="419669" y="80168"/>
                  <a:pt x="423324" y="76519"/>
                  <a:pt x="423324" y="72071"/>
                </a:cubicBezTo>
                <a:cubicBezTo>
                  <a:pt x="423324" y="67567"/>
                  <a:pt x="419669" y="63975"/>
                  <a:pt x="415215" y="63975"/>
                </a:cubicBezTo>
                <a:close/>
                <a:moveTo>
                  <a:pt x="16222" y="51442"/>
                </a:moveTo>
                <a:lnTo>
                  <a:pt x="76995" y="51442"/>
                </a:lnTo>
                <a:cubicBezTo>
                  <a:pt x="85963" y="51442"/>
                  <a:pt x="93217" y="58684"/>
                  <a:pt x="93217" y="67637"/>
                </a:cubicBezTo>
                <a:cubicBezTo>
                  <a:pt x="93217" y="76590"/>
                  <a:pt x="85963" y="83832"/>
                  <a:pt x="76995" y="83832"/>
                </a:cubicBezTo>
                <a:lnTo>
                  <a:pt x="16222" y="83832"/>
                </a:lnTo>
                <a:cubicBezTo>
                  <a:pt x="7254" y="83832"/>
                  <a:pt x="0" y="76590"/>
                  <a:pt x="0" y="67637"/>
                </a:cubicBezTo>
                <a:cubicBezTo>
                  <a:pt x="0" y="58684"/>
                  <a:pt x="7254" y="51442"/>
                  <a:pt x="16222" y="51442"/>
                </a:cubicBezTo>
                <a:close/>
                <a:moveTo>
                  <a:pt x="67556" y="0"/>
                </a:moveTo>
                <a:lnTo>
                  <a:pt x="454275" y="0"/>
                </a:lnTo>
                <a:cubicBezTo>
                  <a:pt x="469123" y="0"/>
                  <a:pt x="481115" y="11974"/>
                  <a:pt x="481115" y="26799"/>
                </a:cubicBezTo>
                <a:lnTo>
                  <a:pt x="481115" y="580333"/>
                </a:lnTo>
                <a:cubicBezTo>
                  <a:pt x="481115" y="595100"/>
                  <a:pt x="469123" y="607074"/>
                  <a:pt x="454275" y="607074"/>
                </a:cubicBezTo>
                <a:lnTo>
                  <a:pt x="67556" y="607074"/>
                </a:lnTo>
                <a:cubicBezTo>
                  <a:pt x="52765" y="607074"/>
                  <a:pt x="40716" y="595100"/>
                  <a:pt x="40716" y="580333"/>
                </a:cubicBezTo>
                <a:lnTo>
                  <a:pt x="40716" y="562999"/>
                </a:lnTo>
                <a:lnTo>
                  <a:pt x="77720" y="562999"/>
                </a:lnTo>
                <a:cubicBezTo>
                  <a:pt x="90683" y="562999"/>
                  <a:pt x="101191" y="552508"/>
                  <a:pt x="101191" y="539565"/>
                </a:cubicBezTo>
                <a:cubicBezTo>
                  <a:pt x="101191" y="526621"/>
                  <a:pt x="90683" y="516130"/>
                  <a:pt x="77720" y="516130"/>
                </a:cubicBezTo>
                <a:lnTo>
                  <a:pt x="40716" y="516130"/>
                </a:lnTo>
                <a:lnTo>
                  <a:pt x="40716" y="484314"/>
                </a:lnTo>
                <a:lnTo>
                  <a:pt x="77720" y="484314"/>
                </a:lnTo>
                <a:cubicBezTo>
                  <a:pt x="90683" y="484314"/>
                  <a:pt x="101191" y="473822"/>
                  <a:pt x="101191" y="460879"/>
                </a:cubicBezTo>
                <a:cubicBezTo>
                  <a:pt x="101191" y="447936"/>
                  <a:pt x="90683" y="437445"/>
                  <a:pt x="77720" y="437445"/>
                </a:cubicBezTo>
                <a:lnTo>
                  <a:pt x="40716" y="437445"/>
                </a:lnTo>
                <a:lnTo>
                  <a:pt x="40716" y="405629"/>
                </a:lnTo>
                <a:lnTo>
                  <a:pt x="77720" y="405629"/>
                </a:lnTo>
                <a:cubicBezTo>
                  <a:pt x="90683" y="405629"/>
                  <a:pt x="101191" y="395137"/>
                  <a:pt x="101191" y="382194"/>
                </a:cubicBezTo>
                <a:cubicBezTo>
                  <a:pt x="101191" y="369251"/>
                  <a:pt x="90683" y="358759"/>
                  <a:pt x="77720" y="358759"/>
                </a:cubicBezTo>
                <a:lnTo>
                  <a:pt x="40716" y="358759"/>
                </a:lnTo>
                <a:lnTo>
                  <a:pt x="40716" y="327000"/>
                </a:lnTo>
                <a:lnTo>
                  <a:pt x="77720" y="327000"/>
                </a:lnTo>
                <a:cubicBezTo>
                  <a:pt x="90683" y="327000"/>
                  <a:pt x="101191" y="316509"/>
                  <a:pt x="101191" y="303566"/>
                </a:cubicBezTo>
                <a:cubicBezTo>
                  <a:pt x="101191" y="290623"/>
                  <a:pt x="90683" y="280131"/>
                  <a:pt x="77720" y="280131"/>
                </a:cubicBezTo>
                <a:lnTo>
                  <a:pt x="40716" y="280131"/>
                </a:lnTo>
                <a:lnTo>
                  <a:pt x="40716" y="248315"/>
                </a:lnTo>
                <a:lnTo>
                  <a:pt x="77720" y="248315"/>
                </a:lnTo>
                <a:cubicBezTo>
                  <a:pt x="90683" y="248315"/>
                  <a:pt x="101191" y="237824"/>
                  <a:pt x="101191" y="224880"/>
                </a:cubicBezTo>
                <a:cubicBezTo>
                  <a:pt x="101191" y="211937"/>
                  <a:pt x="90683" y="201446"/>
                  <a:pt x="77720" y="201446"/>
                </a:cubicBezTo>
                <a:lnTo>
                  <a:pt x="40716" y="201446"/>
                </a:lnTo>
                <a:lnTo>
                  <a:pt x="40716" y="169630"/>
                </a:lnTo>
                <a:lnTo>
                  <a:pt x="77720" y="169630"/>
                </a:lnTo>
                <a:cubicBezTo>
                  <a:pt x="90683" y="169630"/>
                  <a:pt x="101191" y="159138"/>
                  <a:pt x="101191" y="146195"/>
                </a:cubicBezTo>
                <a:cubicBezTo>
                  <a:pt x="101191" y="133252"/>
                  <a:pt x="90683" y="122761"/>
                  <a:pt x="77720" y="122761"/>
                </a:cubicBezTo>
                <a:lnTo>
                  <a:pt x="40716" y="122761"/>
                </a:lnTo>
                <a:lnTo>
                  <a:pt x="40716" y="90944"/>
                </a:lnTo>
                <a:lnTo>
                  <a:pt x="77720" y="90944"/>
                </a:lnTo>
                <a:cubicBezTo>
                  <a:pt x="90683" y="90944"/>
                  <a:pt x="101191" y="80453"/>
                  <a:pt x="101191" y="67510"/>
                </a:cubicBezTo>
                <a:cubicBezTo>
                  <a:pt x="101191" y="54567"/>
                  <a:pt x="90683" y="44075"/>
                  <a:pt x="77720" y="44075"/>
                </a:cubicBezTo>
                <a:lnTo>
                  <a:pt x="40716" y="44075"/>
                </a:lnTo>
                <a:lnTo>
                  <a:pt x="40716" y="26799"/>
                </a:lnTo>
                <a:cubicBezTo>
                  <a:pt x="40716" y="11974"/>
                  <a:pt x="52765" y="0"/>
                  <a:pt x="67556" y="0"/>
                </a:cubicBezTo>
                <a:close/>
              </a:path>
            </a:pathLst>
          </a:custGeom>
          <a:solidFill>
            <a:srgbClr val="B71C2B"/>
          </a:solidFill>
          <a:ln>
            <a:noFill/>
          </a:ln>
        </p:spPr>
        <p:txBody>
          <a:bodyPr/>
          <a:lstStyle/>
          <a:p>
            <a:endParaRPr lang="zh-CN" altLang="en-US"/>
          </a:p>
        </p:txBody>
      </p:sp>
      <p:sp>
        <p:nvSpPr>
          <p:cNvPr id="10" name="Rectangle 8"/>
          <p:cNvSpPr>
            <a:spLocks noChangeArrowheads="1"/>
          </p:cNvSpPr>
          <p:nvPr/>
        </p:nvSpPr>
        <p:spPr bwMode="auto">
          <a:xfrm>
            <a:off x="1677827" y="1480165"/>
            <a:ext cx="5498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eaLnBrk="1" fontAlgn="base" hangingPunct="1">
              <a:spcBef>
                <a:spcPct val="0"/>
              </a:spcBef>
              <a:spcAft>
                <a:spcPct val="0"/>
              </a:spcAft>
              <a:defRPr/>
            </a:pPr>
            <a:r>
              <a:rPr lang="zh-CN" altLang="en-US" sz="2000" u="none" dirty="0">
                <a:latin typeface="+mn-lt"/>
                <a:ea typeface="+mn-ea"/>
                <a:cs typeface="+mn-ea"/>
                <a:sym typeface="+mn-lt"/>
              </a:rPr>
              <a:t>抓棉机打手处安装倒车雷达报警－－潍坊华润</a:t>
            </a:r>
            <a:endParaRPr lang="zh-CN" altLang="en-US" sz="2000" u="none" dirty="0">
              <a:latin typeface="+mn-lt"/>
              <a:ea typeface="+mn-ea"/>
              <a:cs typeface="+mn-ea"/>
              <a:sym typeface="+mn-lt"/>
            </a:endParaRPr>
          </a:p>
        </p:txBody>
      </p:sp>
      <p:sp>
        <p:nvSpPr>
          <p:cNvPr id="11" name="Rectangle 3"/>
          <p:cNvSpPr>
            <a:spLocks noChangeArrowheads="1"/>
          </p:cNvSpPr>
          <p:nvPr/>
        </p:nvSpPr>
        <p:spPr bwMode="auto">
          <a:xfrm>
            <a:off x="2216054" y="2670944"/>
            <a:ext cx="8864600" cy="143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algn="just" eaLnBrk="1" fontAlgn="base" hangingPunct="1">
              <a:lnSpc>
                <a:spcPts val="2700"/>
              </a:lnSpc>
              <a:spcBef>
                <a:spcPct val="0"/>
              </a:spcBef>
              <a:spcAft>
                <a:spcPct val="0"/>
              </a:spcAft>
              <a:defRPr/>
            </a:pPr>
            <a:r>
              <a:rPr lang="zh-CN" altLang="en-US" sz="1600" u="none" dirty="0">
                <a:latin typeface="+mn-lt"/>
                <a:ea typeface="+mn-ea"/>
                <a:cs typeface="+mn-ea"/>
                <a:sym typeface="+mn-lt"/>
              </a:rPr>
              <a:t>目前，清花棉台配备拣异纤工，跟随抓棉机拣花，在抓棉打手往返过程中，如果拣花工躲避不及时，就容易造成工伤事故，为此潍坊华润借鉴汽车倒车雷达的报警原理，在抓棉打手前后两方向安装倒车雷达，员工距抓棉打手</a:t>
            </a:r>
            <a:r>
              <a:rPr lang="en-US" altLang="zh-CN" sz="1600" u="none" dirty="0">
                <a:latin typeface="+mn-lt"/>
                <a:ea typeface="+mn-ea"/>
                <a:cs typeface="+mn-ea"/>
                <a:sym typeface="+mn-lt"/>
              </a:rPr>
              <a:t>1.5</a:t>
            </a:r>
            <a:r>
              <a:rPr lang="zh-CN" altLang="en-US" sz="1600" u="none" dirty="0">
                <a:latin typeface="+mn-lt"/>
                <a:ea typeface="+mn-ea"/>
                <a:cs typeface="+mn-ea"/>
                <a:sym typeface="+mn-lt"/>
              </a:rPr>
              <a:t>米时，倒车雷达发出鸣响信号，提醒拣花工及时躲避，保证自身安全。</a:t>
            </a:r>
            <a:endParaRPr lang="zh-CN" altLang="en-US" sz="1600" u="none" dirty="0">
              <a:latin typeface="+mn-lt"/>
              <a:ea typeface="+mn-ea"/>
              <a:cs typeface="+mn-ea"/>
              <a:sym typeface="+mn-lt"/>
            </a:endParaRPr>
          </a:p>
        </p:txBody>
      </p:sp>
      <p:sp>
        <p:nvSpPr>
          <p:cNvPr id="12" name="Rectangle 8"/>
          <p:cNvSpPr>
            <a:spLocks noChangeArrowheads="1"/>
          </p:cNvSpPr>
          <p:nvPr/>
        </p:nvSpPr>
        <p:spPr bwMode="auto">
          <a:xfrm>
            <a:off x="2066018" y="2301612"/>
            <a:ext cx="1292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2880"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eaLnBrk="1" fontAlgn="base" hangingPunct="1">
              <a:spcBef>
                <a:spcPct val="0"/>
              </a:spcBef>
              <a:spcAft>
                <a:spcPct val="0"/>
              </a:spcAft>
              <a:defRPr/>
            </a:pPr>
            <a:r>
              <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rPr>
              <a:t>案例介绍</a:t>
            </a:r>
            <a:endParaRPr kumimoji="0" lang="zh-CN" altLang="en-US" b="1" i="0" u="none" strike="noStrike" kern="1200" cap="none" spc="0" normalizeH="0" baseline="0" noProof="0" dirty="0">
              <a:ln>
                <a:noFill/>
              </a:ln>
              <a:solidFill>
                <a:srgbClr val="B71C2B"/>
              </a:solidFill>
              <a:effectLst/>
              <a:uLnTx/>
              <a:uFillTx/>
              <a:latin typeface="+mn-lt"/>
              <a:ea typeface="+mn-ea"/>
              <a:cs typeface="+mn-ea"/>
              <a:sym typeface="+mn-lt"/>
            </a:endParaRPr>
          </a:p>
        </p:txBody>
      </p:sp>
      <p:sp>
        <p:nvSpPr>
          <p:cNvPr id="3" name="矩形 2"/>
          <p:cNvSpPr/>
          <p:nvPr/>
        </p:nvSpPr>
        <p:spPr>
          <a:xfrm>
            <a:off x="2176858" y="2238112"/>
            <a:ext cx="78393" cy="505088"/>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2" descr="C:\Documents and Settings\Administrator\桌面\新建文件夹 (5)\conew_img_2912.jpg"/>
          <p:cNvPicPr>
            <a:picLocks noChangeAspect="1"/>
          </p:cNvPicPr>
          <p:nvPr/>
        </p:nvPicPr>
        <p:blipFill>
          <a:blip r:embed="rId1"/>
          <a:srcRect l="16251" t="11488" r="9218" b="5161"/>
          <a:stretch>
            <a:fillRect/>
          </a:stretch>
        </p:blipFill>
        <p:spPr>
          <a:xfrm>
            <a:off x="2066018" y="4302312"/>
            <a:ext cx="3560805" cy="2320350"/>
          </a:xfrm>
          <a:prstGeom prst="rect">
            <a:avLst/>
          </a:prstGeom>
          <a:noFill/>
          <a:ln w="9525">
            <a:noFill/>
          </a:ln>
        </p:spPr>
      </p:pic>
      <p:pic>
        <p:nvPicPr>
          <p:cNvPr id="14" name="Picture 3" descr="C:\Documents and Settings\Administrator\桌面\新建文件夹 (5)\conew_img_2917.jpg"/>
          <p:cNvPicPr>
            <a:picLocks noChangeAspect="1"/>
          </p:cNvPicPr>
          <p:nvPr/>
        </p:nvPicPr>
        <p:blipFill>
          <a:blip r:embed="rId2"/>
          <a:srcRect l="25040" t="22040" r="19414" b="22040"/>
          <a:stretch>
            <a:fillRect/>
          </a:stretch>
        </p:blipFill>
        <p:spPr>
          <a:xfrm>
            <a:off x="5963073" y="4811127"/>
            <a:ext cx="2427390" cy="1133415"/>
          </a:xfrm>
          <a:prstGeom prst="rect">
            <a:avLst/>
          </a:prstGeom>
          <a:noFill/>
          <a:ln w="9525">
            <a:noFill/>
          </a:ln>
        </p:spPr>
      </p:pic>
      <p:pic>
        <p:nvPicPr>
          <p:cNvPr id="15" name="Picture 4" descr="C:\Documents and Settings\Administrator\桌面\新建文件夹 (5)\conew_img_2915.jpg"/>
          <p:cNvPicPr>
            <a:picLocks noChangeAspect="1"/>
          </p:cNvPicPr>
          <p:nvPr/>
        </p:nvPicPr>
        <p:blipFill>
          <a:blip r:embed="rId3"/>
          <a:srcRect l="30664" t="28371" r="26094" b="29361"/>
          <a:stretch>
            <a:fillRect/>
          </a:stretch>
        </p:blipFill>
        <p:spPr>
          <a:xfrm>
            <a:off x="8726713" y="4811127"/>
            <a:ext cx="2427390" cy="1083464"/>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324" name="Freeform 3305"/>
          <p:cNvSpPr/>
          <p:nvPr/>
        </p:nvSpPr>
        <p:spPr bwMode="auto">
          <a:xfrm>
            <a:off x="-20806" y="-15242"/>
            <a:ext cx="6811433" cy="6862233"/>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close/>
              </a:path>
            </a:pathLst>
          </a:custGeom>
          <a:solidFill>
            <a:srgbClr val="FBF3F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19" name="矩形 3318"/>
          <p:cNvSpPr/>
          <p:nvPr/>
        </p:nvSpPr>
        <p:spPr>
          <a:xfrm>
            <a:off x="6900616" y="2781945"/>
            <a:ext cx="4128696" cy="1106805"/>
          </a:xfrm>
          <a:prstGeom prst="rect">
            <a:avLst/>
          </a:prstGeom>
        </p:spPr>
        <p:txBody>
          <a:bodyPr wrap="square">
            <a:spAutoFit/>
          </a:bodyPr>
          <a:lstStyle/>
          <a:p>
            <a:pPr>
              <a:defRPr/>
            </a:pPr>
            <a:r>
              <a:rPr lang="zh-CN" altLang="en-US" sz="6600" b="1" spc="400" dirty="0">
                <a:solidFill>
                  <a:srgbClr val="B71C2B"/>
                </a:solidFill>
                <a:cs typeface="+mn-ea"/>
                <a:sym typeface="+mn-lt"/>
              </a:rPr>
              <a:t>谢谢聆听</a:t>
            </a:r>
            <a:endParaRPr lang="zh-CN" altLang="en-US" sz="6600" b="1" spc="400" dirty="0">
              <a:solidFill>
                <a:srgbClr val="B71C2B"/>
              </a:solidFill>
              <a:cs typeface="+mn-ea"/>
              <a:sym typeface="+mn-lt"/>
            </a:endParaRPr>
          </a:p>
        </p:txBody>
      </p:sp>
      <p:sp>
        <p:nvSpPr>
          <p:cNvPr id="3325" name="Freeform 3306"/>
          <p:cNvSpPr/>
          <p:nvPr/>
        </p:nvSpPr>
        <p:spPr bwMode="auto">
          <a:xfrm>
            <a:off x="2118" y="-2117"/>
            <a:ext cx="6811433" cy="6862233"/>
          </a:xfrm>
          <a:custGeom>
            <a:avLst/>
            <a:gdLst>
              <a:gd name="T0" fmla="*/ 2365 w 3218"/>
              <a:gd name="T1" fmla="*/ 0 h 3242"/>
              <a:gd name="T2" fmla="*/ 0 w 3218"/>
              <a:gd name="T3" fmla="*/ 0 h 3242"/>
              <a:gd name="T4" fmla="*/ 0 w 3218"/>
              <a:gd name="T5" fmla="*/ 2356 h 3242"/>
              <a:gd name="T6" fmla="*/ 885 w 3218"/>
              <a:gd name="T7" fmla="*/ 3242 h 3242"/>
              <a:gd name="T8" fmla="*/ 3218 w 3218"/>
              <a:gd name="T9" fmla="*/ 907 h 3242"/>
              <a:gd name="T10" fmla="*/ 3218 w 3218"/>
              <a:gd name="T11" fmla="*/ 854 h 3242"/>
              <a:gd name="T12" fmla="*/ 2365 w 3218"/>
              <a:gd name="T13" fmla="*/ 0 h 3242"/>
            </a:gdLst>
            <a:ahLst/>
            <a:cxnLst>
              <a:cxn ang="0">
                <a:pos x="T0" y="T1"/>
              </a:cxn>
              <a:cxn ang="0">
                <a:pos x="T2" y="T3"/>
              </a:cxn>
              <a:cxn ang="0">
                <a:pos x="T4" y="T5"/>
              </a:cxn>
              <a:cxn ang="0">
                <a:pos x="T6" y="T7"/>
              </a:cxn>
              <a:cxn ang="0">
                <a:pos x="T8" y="T9"/>
              </a:cxn>
              <a:cxn ang="0">
                <a:pos x="T10" y="T11"/>
              </a:cxn>
              <a:cxn ang="0">
                <a:pos x="T12" y="T13"/>
              </a:cxn>
            </a:cxnLst>
            <a:rect l="0" t="0" r="r" b="b"/>
            <a:pathLst>
              <a:path w="3218" h="3242">
                <a:moveTo>
                  <a:pt x="2365" y="0"/>
                </a:moveTo>
                <a:lnTo>
                  <a:pt x="0" y="0"/>
                </a:lnTo>
                <a:lnTo>
                  <a:pt x="0" y="2356"/>
                </a:lnTo>
                <a:lnTo>
                  <a:pt x="885" y="3242"/>
                </a:lnTo>
                <a:lnTo>
                  <a:pt x="3218" y="907"/>
                </a:lnTo>
                <a:lnTo>
                  <a:pt x="3218" y="854"/>
                </a:lnTo>
                <a:lnTo>
                  <a:pt x="23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 name="Freeform 5"/>
          <p:cNvSpPr/>
          <p:nvPr/>
        </p:nvSpPr>
        <p:spPr bwMode="auto">
          <a:xfrm>
            <a:off x="1227592" y="375815"/>
            <a:ext cx="2972651" cy="2976324"/>
          </a:xfrm>
          <a:custGeom>
            <a:avLst/>
            <a:gdLst>
              <a:gd name="T0" fmla="*/ 809 w 1619"/>
              <a:gd name="T1" fmla="*/ 1621 h 1621"/>
              <a:gd name="T2" fmla="*/ 0 w 1619"/>
              <a:gd name="T3" fmla="*/ 810 h 1621"/>
              <a:gd name="T4" fmla="*/ 809 w 1619"/>
              <a:gd name="T5" fmla="*/ 0 h 1621"/>
              <a:gd name="T6" fmla="*/ 1619 w 1619"/>
              <a:gd name="T7" fmla="*/ 810 h 1621"/>
              <a:gd name="T8" fmla="*/ 809 w 1619"/>
              <a:gd name="T9" fmla="*/ 1621 h 1621"/>
            </a:gdLst>
            <a:ahLst/>
            <a:cxnLst>
              <a:cxn ang="0">
                <a:pos x="T0" y="T1"/>
              </a:cxn>
              <a:cxn ang="0">
                <a:pos x="T2" y="T3"/>
              </a:cxn>
              <a:cxn ang="0">
                <a:pos x="T4" y="T5"/>
              </a:cxn>
              <a:cxn ang="0">
                <a:pos x="T6" y="T7"/>
              </a:cxn>
              <a:cxn ang="0">
                <a:pos x="T8" y="T9"/>
              </a:cxn>
            </a:cxnLst>
            <a:rect l="0" t="0" r="r" b="b"/>
            <a:pathLst>
              <a:path w="1619" h="1621">
                <a:moveTo>
                  <a:pt x="809" y="1621"/>
                </a:moveTo>
                <a:lnTo>
                  <a:pt x="0" y="810"/>
                </a:lnTo>
                <a:lnTo>
                  <a:pt x="809" y="0"/>
                </a:lnTo>
                <a:lnTo>
                  <a:pt x="1619" y="810"/>
                </a:lnTo>
                <a:lnTo>
                  <a:pt x="809" y="1621"/>
                </a:lnTo>
                <a:close/>
              </a:path>
            </a:pathLst>
          </a:custGeom>
          <a:solidFill>
            <a:srgbClr val="DD243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 name="Freeform 6"/>
          <p:cNvSpPr/>
          <p:nvPr/>
        </p:nvSpPr>
        <p:spPr bwMode="auto">
          <a:xfrm>
            <a:off x="1227592" y="3352139"/>
            <a:ext cx="2972651" cy="2974487"/>
          </a:xfrm>
          <a:custGeom>
            <a:avLst/>
            <a:gdLst>
              <a:gd name="T0" fmla="*/ 809 w 1619"/>
              <a:gd name="T1" fmla="*/ 1620 h 1620"/>
              <a:gd name="T2" fmla="*/ 0 w 1619"/>
              <a:gd name="T3" fmla="*/ 810 h 1620"/>
              <a:gd name="T4" fmla="*/ 809 w 1619"/>
              <a:gd name="T5" fmla="*/ 0 h 1620"/>
              <a:gd name="T6" fmla="*/ 1619 w 1619"/>
              <a:gd name="T7" fmla="*/ 810 h 1620"/>
              <a:gd name="T8" fmla="*/ 809 w 1619"/>
              <a:gd name="T9" fmla="*/ 1620 h 1620"/>
            </a:gdLst>
            <a:ahLst/>
            <a:cxnLst>
              <a:cxn ang="0">
                <a:pos x="T0" y="T1"/>
              </a:cxn>
              <a:cxn ang="0">
                <a:pos x="T2" y="T3"/>
              </a:cxn>
              <a:cxn ang="0">
                <a:pos x="T4" y="T5"/>
              </a:cxn>
              <a:cxn ang="0">
                <a:pos x="T6" y="T7"/>
              </a:cxn>
              <a:cxn ang="0">
                <a:pos x="T8" y="T9"/>
              </a:cxn>
            </a:cxnLst>
            <a:rect l="0" t="0" r="r" b="b"/>
            <a:pathLst>
              <a:path w="1619" h="1620">
                <a:moveTo>
                  <a:pt x="809" y="1620"/>
                </a:moveTo>
                <a:lnTo>
                  <a:pt x="0" y="810"/>
                </a:lnTo>
                <a:lnTo>
                  <a:pt x="809" y="0"/>
                </a:lnTo>
                <a:lnTo>
                  <a:pt x="1619" y="810"/>
                </a:lnTo>
                <a:lnTo>
                  <a:pt x="809" y="1620"/>
                </a:lnTo>
                <a:close/>
              </a:path>
            </a:pathLst>
          </a:custGeom>
          <a:solidFill>
            <a:srgbClr val="96142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 name="Freeform 7"/>
          <p:cNvSpPr/>
          <p:nvPr/>
        </p:nvSpPr>
        <p:spPr bwMode="auto">
          <a:xfrm>
            <a:off x="2713001" y="1863061"/>
            <a:ext cx="2974487" cy="2976324"/>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B71C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24"/>
                                        </p:tgtEl>
                                        <p:attrNameLst>
                                          <p:attrName>style.visibility</p:attrName>
                                        </p:attrNameLst>
                                      </p:cBhvr>
                                      <p:to>
                                        <p:strVal val="visible"/>
                                      </p:to>
                                    </p:set>
                                    <p:animEffect transition="in" filter="fade">
                                      <p:cBhvr>
                                        <p:cTn id="7" dur="500"/>
                                        <p:tgtEl>
                                          <p:spTgt spid="33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3319"/>
                                        </p:tgtEl>
                                        <p:attrNameLst>
                                          <p:attrName>style.visibility</p:attrName>
                                        </p:attrNameLst>
                                      </p:cBhvr>
                                      <p:to>
                                        <p:strVal val="visible"/>
                                      </p:to>
                                    </p:set>
                                    <p:animEffect transition="in" filter="checkerboard(across)">
                                      <p:cBhvr>
                                        <p:cTn id="28" dur="500"/>
                                        <p:tgtEl>
                                          <p:spTgt spid="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4" grpId="0" animBg="1"/>
      <p:bldP spid="3319" grpId="0"/>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本质安全的提出</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2" name="椭圆 1"/>
          <p:cNvSpPr/>
          <p:nvPr/>
        </p:nvSpPr>
        <p:spPr>
          <a:xfrm>
            <a:off x="1443718" y="1826913"/>
            <a:ext cx="899886" cy="899886"/>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571853" y="1904225"/>
            <a:ext cx="8853714" cy="730328"/>
          </a:xfrm>
          <a:prstGeom prst="rect">
            <a:avLst/>
          </a:prstGeom>
        </p:spPr>
        <p:txBody>
          <a:bodyPr wrap="square">
            <a:spAutoFit/>
          </a:bodyPr>
          <a:lstStyle/>
          <a:p>
            <a:pPr lvl="0" fontAlgn="base">
              <a:lnSpc>
                <a:spcPts val="2600"/>
              </a:lnSpc>
              <a:spcBef>
                <a:spcPct val="0"/>
              </a:spcBef>
              <a:spcAft>
                <a:spcPct val="0"/>
              </a:spcAft>
              <a:defRPr/>
            </a:pPr>
            <a:r>
              <a:rPr lang="zh-CN" altLang="en-US" dirty="0">
                <a:cs typeface="+mn-ea"/>
                <a:sym typeface="+mn-lt"/>
              </a:rPr>
              <a:t>“本质安全”一词的提出源于</a:t>
            </a:r>
            <a:r>
              <a:rPr lang="en-US" altLang="zh-CN" dirty="0">
                <a:cs typeface="+mn-ea"/>
                <a:sym typeface="+mn-lt"/>
              </a:rPr>
              <a:t>20</a:t>
            </a:r>
            <a:r>
              <a:rPr lang="zh-CN" altLang="en-US" dirty="0">
                <a:cs typeface="+mn-ea"/>
                <a:sym typeface="+mn-lt"/>
              </a:rPr>
              <a:t>世纪</a:t>
            </a:r>
            <a:r>
              <a:rPr lang="en-US" altLang="zh-CN" dirty="0">
                <a:cs typeface="+mn-ea"/>
                <a:sym typeface="+mn-lt"/>
              </a:rPr>
              <a:t>50</a:t>
            </a:r>
            <a:r>
              <a:rPr lang="zh-CN" altLang="en-US" dirty="0">
                <a:cs typeface="+mn-ea"/>
                <a:sym typeface="+mn-lt"/>
              </a:rPr>
              <a:t>年代世界宇航技术的发展，随着人类科学技术的进步和安全理论的发展，这一概念逐步被广泛接受。</a:t>
            </a:r>
            <a:endParaRPr lang="zh-CN" altLang="en-US" dirty="0">
              <a:cs typeface="+mn-ea"/>
              <a:sym typeface="+mn-lt"/>
            </a:endParaRPr>
          </a:p>
        </p:txBody>
      </p:sp>
      <p:sp>
        <p:nvSpPr>
          <p:cNvPr id="18" name="椭圆 17"/>
          <p:cNvSpPr/>
          <p:nvPr/>
        </p:nvSpPr>
        <p:spPr>
          <a:xfrm>
            <a:off x="1443718" y="3416433"/>
            <a:ext cx="899886" cy="89988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571853" y="3343862"/>
            <a:ext cx="8853714" cy="1092607"/>
          </a:xfrm>
          <a:prstGeom prst="rect">
            <a:avLst/>
          </a:prstGeom>
        </p:spPr>
        <p:txBody>
          <a:bodyPr wrap="square">
            <a:spAutoFit/>
          </a:bodyPr>
          <a:lstStyle/>
          <a:p>
            <a:pPr marL="285750" lvl="0" indent="-285750" fontAlgn="base">
              <a:lnSpc>
                <a:spcPts val="2600"/>
              </a:lnSpc>
              <a:spcBef>
                <a:spcPct val="0"/>
              </a:spcBef>
              <a:spcAft>
                <a:spcPct val="0"/>
              </a:spcAft>
              <a:buFont typeface="Arial" panose="020B0604020202020204" pitchFamily="34" charset="0"/>
              <a:buChar char="•"/>
              <a:defRPr/>
            </a:pPr>
            <a:r>
              <a:rPr lang="zh-CN" altLang="en-US" dirty="0">
                <a:cs typeface="+mn-ea"/>
                <a:sym typeface="+mn-lt"/>
              </a:rPr>
              <a:t>“本质”之“本”</a:t>
            </a:r>
            <a:r>
              <a:rPr lang="en-US" altLang="zh-CN" dirty="0">
                <a:cs typeface="+mn-ea"/>
                <a:sym typeface="+mn-lt"/>
              </a:rPr>
              <a:t>——“</a:t>
            </a:r>
            <a:r>
              <a:rPr lang="zh-CN" altLang="en-US" dirty="0">
                <a:cs typeface="+mn-ea"/>
                <a:sym typeface="+mn-lt"/>
              </a:rPr>
              <a:t>根本”， “自有”，是固有的，不是外界赋予的；</a:t>
            </a:r>
            <a:endParaRPr lang="zh-CN" altLang="en-US" dirty="0">
              <a:cs typeface="+mn-ea"/>
              <a:sym typeface="+mn-lt"/>
            </a:endParaRPr>
          </a:p>
          <a:p>
            <a:pPr marL="285750" lvl="0" indent="-285750" fontAlgn="base">
              <a:lnSpc>
                <a:spcPts val="2600"/>
              </a:lnSpc>
              <a:spcBef>
                <a:spcPct val="0"/>
              </a:spcBef>
              <a:spcAft>
                <a:spcPct val="0"/>
              </a:spcAft>
              <a:buFont typeface="Arial" panose="020B0604020202020204" pitchFamily="34" charset="0"/>
              <a:buChar char="•"/>
              <a:defRPr/>
            </a:pPr>
            <a:r>
              <a:rPr lang="zh-CN" altLang="en-US" dirty="0">
                <a:cs typeface="+mn-ea"/>
                <a:sym typeface="+mn-lt"/>
              </a:rPr>
              <a:t>“本质”之“质”</a:t>
            </a:r>
            <a:r>
              <a:rPr lang="en-US" altLang="zh-CN" dirty="0">
                <a:cs typeface="+mn-ea"/>
                <a:sym typeface="+mn-lt"/>
              </a:rPr>
              <a:t>——“</a:t>
            </a:r>
            <a:r>
              <a:rPr lang="zh-CN" altLang="en-US" dirty="0">
                <a:cs typeface="+mn-ea"/>
                <a:sym typeface="+mn-lt"/>
              </a:rPr>
              <a:t>特质、特性、特有” </a:t>
            </a:r>
            <a:endParaRPr lang="en-US" altLang="zh-CN" dirty="0">
              <a:cs typeface="+mn-ea"/>
              <a:sym typeface="+mn-lt"/>
            </a:endParaRPr>
          </a:p>
          <a:p>
            <a:pPr marL="285750" lvl="0" indent="-285750" fontAlgn="base">
              <a:lnSpc>
                <a:spcPts val="2600"/>
              </a:lnSpc>
              <a:spcBef>
                <a:spcPct val="0"/>
              </a:spcBef>
              <a:spcAft>
                <a:spcPct val="0"/>
              </a:spcAft>
              <a:buFont typeface="Arial" panose="020B0604020202020204" pitchFamily="34" charset="0"/>
              <a:buChar char="•"/>
              <a:defRPr/>
            </a:pPr>
            <a:r>
              <a:rPr lang="zh-CN" altLang="en-US" dirty="0">
                <a:cs typeface="+mn-ea"/>
                <a:sym typeface="+mn-lt"/>
              </a:rPr>
              <a:t>“本质”</a:t>
            </a:r>
            <a:r>
              <a:rPr lang="en-US" altLang="zh-CN" dirty="0">
                <a:cs typeface="+mn-ea"/>
                <a:sym typeface="+mn-lt"/>
              </a:rPr>
              <a:t>——“</a:t>
            </a:r>
            <a:r>
              <a:rPr lang="zh-CN" altLang="en-US" dirty="0">
                <a:cs typeface="+mn-ea"/>
                <a:sym typeface="+mn-lt"/>
              </a:rPr>
              <a:t>固有的特质”</a:t>
            </a:r>
            <a:endParaRPr lang="zh-CN" altLang="en-US" dirty="0">
              <a:cs typeface="+mn-ea"/>
              <a:sym typeface="+mn-lt"/>
            </a:endParaRPr>
          </a:p>
        </p:txBody>
      </p:sp>
      <p:sp>
        <p:nvSpPr>
          <p:cNvPr id="20" name="椭圆 19"/>
          <p:cNvSpPr/>
          <p:nvPr/>
        </p:nvSpPr>
        <p:spPr>
          <a:xfrm>
            <a:off x="1443718" y="4962921"/>
            <a:ext cx="899886" cy="899886"/>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571853" y="4962921"/>
            <a:ext cx="8853714" cy="1063753"/>
          </a:xfrm>
          <a:prstGeom prst="rect">
            <a:avLst/>
          </a:prstGeom>
        </p:spPr>
        <p:txBody>
          <a:bodyPr wrap="square">
            <a:spAutoFit/>
          </a:bodyPr>
          <a:lstStyle/>
          <a:p>
            <a:pPr lvl="0" fontAlgn="base">
              <a:lnSpc>
                <a:spcPts val="2600"/>
              </a:lnSpc>
              <a:spcBef>
                <a:spcPct val="0"/>
              </a:spcBef>
              <a:spcAft>
                <a:spcPct val="0"/>
              </a:spcAft>
              <a:defRPr/>
            </a:pPr>
            <a:r>
              <a:rPr lang="zh-CN" altLang="en-US" dirty="0">
                <a:cs typeface="+mn-ea"/>
                <a:sym typeface="+mn-lt"/>
              </a:rPr>
              <a:t>“本质安全”就是构成某个系统、过程或者环境的所有元素自身具有这样的特质，既不会因为自身失效对其他元素造成损坏，也不会因为其他元素失效而遭受损坏，从而来保障系统、过程或者环境安全。</a:t>
            </a:r>
            <a:endParaRPr lang="zh-CN" altLang="en-US" dirty="0">
              <a:cs typeface="+mn-ea"/>
              <a:sym typeface="+mn-lt"/>
            </a:endParaRPr>
          </a:p>
        </p:txBody>
      </p:sp>
      <p:sp>
        <p:nvSpPr>
          <p:cNvPr id="5" name="文本框 4"/>
          <p:cNvSpPr txBox="1"/>
          <p:nvPr/>
        </p:nvSpPr>
        <p:spPr>
          <a:xfrm>
            <a:off x="1606201" y="2015246"/>
            <a:ext cx="624114" cy="523220"/>
          </a:xfrm>
          <a:prstGeom prst="rect">
            <a:avLst/>
          </a:prstGeom>
          <a:noFill/>
        </p:spPr>
        <p:txBody>
          <a:bodyPr wrap="square" rtlCol="0">
            <a:spAutoFit/>
          </a:bodyPr>
          <a:lstStyle/>
          <a:p>
            <a:r>
              <a:rPr lang="en-US" altLang="zh-CN" sz="2800" dirty="0">
                <a:solidFill>
                  <a:schemeClr val="bg1"/>
                </a:solidFill>
              </a:rPr>
              <a:t>01</a:t>
            </a:r>
            <a:endParaRPr lang="zh-CN" altLang="en-US" sz="2800" dirty="0">
              <a:solidFill>
                <a:schemeClr val="bg1"/>
              </a:solidFill>
            </a:endParaRPr>
          </a:p>
        </p:txBody>
      </p:sp>
      <p:sp>
        <p:nvSpPr>
          <p:cNvPr id="24" name="文本框 23"/>
          <p:cNvSpPr txBox="1"/>
          <p:nvPr/>
        </p:nvSpPr>
        <p:spPr>
          <a:xfrm>
            <a:off x="1606201" y="3604766"/>
            <a:ext cx="624114" cy="523220"/>
          </a:xfrm>
          <a:prstGeom prst="rect">
            <a:avLst/>
          </a:prstGeom>
          <a:noFill/>
        </p:spPr>
        <p:txBody>
          <a:bodyPr wrap="square" rtlCol="0">
            <a:spAutoFit/>
          </a:bodyPr>
          <a:lstStyle/>
          <a:p>
            <a:r>
              <a:rPr lang="en-US" altLang="zh-CN" sz="2800" dirty="0">
                <a:solidFill>
                  <a:schemeClr val="bg1"/>
                </a:solidFill>
              </a:rPr>
              <a:t>02</a:t>
            </a:r>
            <a:endParaRPr lang="zh-CN" altLang="en-US" sz="2800" dirty="0">
              <a:solidFill>
                <a:schemeClr val="bg1"/>
              </a:solidFill>
            </a:endParaRPr>
          </a:p>
        </p:txBody>
      </p:sp>
      <p:sp>
        <p:nvSpPr>
          <p:cNvPr id="25" name="文本框 24"/>
          <p:cNvSpPr txBox="1"/>
          <p:nvPr/>
        </p:nvSpPr>
        <p:spPr>
          <a:xfrm>
            <a:off x="1606201" y="5151254"/>
            <a:ext cx="624114" cy="523220"/>
          </a:xfrm>
          <a:prstGeom prst="rect">
            <a:avLst/>
          </a:prstGeom>
          <a:noFill/>
        </p:spPr>
        <p:txBody>
          <a:bodyPr wrap="square" rtlCol="0">
            <a:spAutoFit/>
          </a:bodyPr>
          <a:lstStyle/>
          <a:p>
            <a:r>
              <a:rPr lang="en-US" altLang="zh-CN" sz="2800" dirty="0">
                <a:solidFill>
                  <a:schemeClr val="bg1"/>
                </a:solidFill>
              </a:rPr>
              <a:t>03</a:t>
            </a:r>
            <a:endParaRPr lang="zh-CN" altLang="en-US" sz="2800" dirty="0">
              <a:solidFill>
                <a:schemeClr val="bg1"/>
              </a:solidFill>
            </a:endParaRPr>
          </a:p>
        </p:txBody>
      </p:sp>
      <p:cxnSp>
        <p:nvCxnSpPr>
          <p:cNvPr id="7" name="直接连接符 6"/>
          <p:cNvCxnSpPr/>
          <p:nvPr/>
        </p:nvCxnSpPr>
        <p:spPr>
          <a:xfrm>
            <a:off x="2685143" y="2726799"/>
            <a:ext cx="874042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685143" y="4478125"/>
            <a:ext cx="874042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685143" y="6132754"/>
            <a:ext cx="874042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“广义的本质安全”与“狭义的本质安全”</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4" name="矩形 3"/>
          <p:cNvSpPr/>
          <p:nvPr/>
        </p:nvSpPr>
        <p:spPr>
          <a:xfrm>
            <a:off x="1796946" y="1698171"/>
            <a:ext cx="3933371" cy="4557486"/>
          </a:xfrm>
          <a:prstGeom prst="rect">
            <a:avLst/>
          </a:prstGeom>
          <a:solidFill>
            <a:srgbClr val="B71C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矩形 21"/>
          <p:cNvSpPr/>
          <p:nvPr/>
        </p:nvSpPr>
        <p:spPr>
          <a:xfrm>
            <a:off x="6296375" y="1698171"/>
            <a:ext cx="3933371" cy="4557486"/>
          </a:xfrm>
          <a:prstGeom prst="rect">
            <a:avLst/>
          </a:prstGeom>
          <a:solidFill>
            <a:srgbClr val="3B383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Text Box 6"/>
          <p:cNvSpPr txBox="1">
            <a:spLocks noChangeArrowheads="1"/>
          </p:cNvSpPr>
          <p:nvPr/>
        </p:nvSpPr>
        <p:spPr bwMode="gray">
          <a:xfrm>
            <a:off x="2192006" y="1873825"/>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bg1"/>
                </a:solidFill>
                <a:effectLst/>
                <a:uLnTx/>
                <a:uFillTx/>
                <a:latin typeface="+mn-lt"/>
                <a:ea typeface="+mn-ea"/>
                <a:cs typeface="+mn-ea"/>
                <a:sym typeface="+mn-lt"/>
              </a:rPr>
              <a:t>广义的本质安全</a:t>
            </a:r>
            <a:endParaRPr kumimoji="0" lang="en-US" altLang="zh-CN" sz="2000" b="1"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6" name="Text Box 6"/>
          <p:cNvSpPr txBox="1">
            <a:spLocks noChangeArrowheads="1"/>
          </p:cNvSpPr>
          <p:nvPr/>
        </p:nvSpPr>
        <p:spPr bwMode="gray">
          <a:xfrm>
            <a:off x="2325924" y="2708938"/>
            <a:ext cx="3143250" cy="253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指“人</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机</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环境</a:t>
            </a:r>
            <a:r>
              <a:rPr kumimoji="0" lang="en-US" altLang="zh-CN" sz="1800" b="0" i="0" u="none" strike="noStrike" kern="1200" cap="none" spc="0" normalizeH="0" baseline="0" noProof="0" dirty="0">
                <a:ln>
                  <a:noFill/>
                </a:ln>
                <a:solidFill>
                  <a:schemeClr val="bg1"/>
                </a:solidFill>
                <a:effectLst/>
                <a:uLnTx/>
                <a:uFillTx/>
                <a:latin typeface="+mn-lt"/>
                <a:ea typeface="+mn-ea"/>
                <a:cs typeface="+mn-ea"/>
                <a:sym typeface="+mn-lt"/>
              </a:rPr>
              <a:t>—</a:t>
            </a:r>
            <a:r>
              <a:rPr kumimoji="0" lang="zh-CN" altLang="en-US" sz="1800" b="0" i="0" u="none" strike="noStrike" kern="1200" cap="none" spc="0" normalizeH="0" baseline="0" noProof="0" dirty="0">
                <a:ln>
                  <a:noFill/>
                </a:ln>
                <a:solidFill>
                  <a:schemeClr val="bg1"/>
                </a:solidFill>
                <a:effectLst/>
                <a:uLnTx/>
                <a:uFillTx/>
                <a:latin typeface="+mn-lt"/>
                <a:ea typeface="+mn-ea"/>
                <a:cs typeface="+mn-ea"/>
                <a:sym typeface="+mn-lt"/>
              </a:rPr>
              <a:t>管理”这一系统（就是前文所说的事故系统）表现出的安全性能。简单来说，就是通过优化资源配置和提高其完整性，使整个系统安全可靠。</a:t>
            </a:r>
            <a:endParaRPr kumimoji="0" lang="en-US" altLang="zh-CN" sz="1800" b="0" i="0" u="sng" strike="noStrike" kern="1200" cap="none" spc="0" normalizeH="0" baseline="0" noProof="0" dirty="0">
              <a:ln>
                <a:noFill/>
              </a:ln>
              <a:solidFill>
                <a:schemeClr val="bg1"/>
              </a:solidFill>
              <a:effectLst/>
              <a:uLnTx/>
              <a:uFillTx/>
              <a:latin typeface="+mn-lt"/>
              <a:ea typeface="+mn-ea"/>
              <a:cs typeface="+mn-ea"/>
              <a:sym typeface="+mn-lt"/>
            </a:endParaRPr>
          </a:p>
        </p:txBody>
      </p:sp>
      <p:sp>
        <p:nvSpPr>
          <p:cNvPr id="27" name="Text Box 6"/>
          <p:cNvSpPr txBox="1">
            <a:spLocks noChangeArrowheads="1"/>
          </p:cNvSpPr>
          <p:nvPr/>
        </p:nvSpPr>
        <p:spPr bwMode="gray">
          <a:xfrm>
            <a:off x="6588908" y="1843822"/>
            <a:ext cx="3143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algn="ctr" fontAlgn="base">
              <a:spcBef>
                <a:spcPct val="0"/>
              </a:spcBef>
              <a:spcAft>
                <a:spcPct val="0"/>
              </a:spcAft>
              <a:defRPr/>
            </a:pPr>
            <a:r>
              <a:rPr lang="zh-CN" altLang="en-US" sz="2000" b="1" u="none" dirty="0">
                <a:solidFill>
                  <a:schemeClr val="bg1"/>
                </a:solidFill>
                <a:latin typeface="+mn-lt"/>
                <a:ea typeface="+mn-ea"/>
                <a:cs typeface="+mn-ea"/>
                <a:sym typeface="+mn-lt"/>
              </a:rPr>
              <a:t>狭义的本质安全</a:t>
            </a:r>
            <a:endParaRPr lang="zh-CN" altLang="en-US" sz="2000" b="1" u="none" dirty="0">
              <a:solidFill>
                <a:schemeClr val="bg1"/>
              </a:solidFill>
              <a:latin typeface="+mn-lt"/>
              <a:ea typeface="+mn-ea"/>
              <a:cs typeface="+mn-ea"/>
              <a:sym typeface="+mn-lt"/>
            </a:endParaRPr>
          </a:p>
        </p:txBody>
      </p:sp>
      <p:sp>
        <p:nvSpPr>
          <p:cNvPr id="28" name="Text Box 6"/>
          <p:cNvSpPr txBox="1">
            <a:spLocks noChangeArrowheads="1"/>
          </p:cNvSpPr>
          <p:nvPr/>
        </p:nvSpPr>
        <p:spPr bwMode="gray">
          <a:xfrm>
            <a:off x="6616265" y="2273935"/>
            <a:ext cx="3538311"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lnSpc>
                <a:spcPct val="150000"/>
              </a:lnSpc>
              <a:spcBef>
                <a:spcPct val="0"/>
              </a:spcBef>
              <a:spcAft>
                <a:spcPct val="0"/>
              </a:spcAft>
              <a:defRPr/>
            </a:pPr>
            <a:r>
              <a:rPr lang="zh-CN" altLang="en-US" u="none" dirty="0">
                <a:solidFill>
                  <a:schemeClr val="bg1"/>
                </a:solidFill>
                <a:latin typeface="+mn-lt"/>
                <a:ea typeface="+mn-ea"/>
                <a:cs typeface="+mn-ea"/>
                <a:sym typeface="+mn-lt"/>
              </a:rPr>
              <a:t>指机器、设备本身所具有的安全性能。当系统发生故障时，机器、设备能够自动防止操作失误或引发事故；即使由于人为操作失误，设备系统也能够自动排除、切换或安全地停止运转，从而保障人身、设备和财产的安全。</a:t>
            </a:r>
            <a:endParaRPr lang="zh-CN" altLang="en-US" u="none" dirty="0">
              <a:solidFill>
                <a:schemeClr val="bg1"/>
              </a:solidFill>
              <a:latin typeface="+mn-lt"/>
              <a:ea typeface="+mn-ea"/>
              <a:cs typeface="+mn-ea"/>
              <a:sym typeface="+mn-lt"/>
            </a:endParaRPr>
          </a:p>
          <a:p>
            <a:pPr lvl="0" fontAlgn="base">
              <a:lnSpc>
                <a:spcPct val="150000"/>
              </a:lnSpc>
              <a:spcBef>
                <a:spcPct val="0"/>
              </a:spcBef>
              <a:spcAft>
                <a:spcPct val="0"/>
              </a:spcAft>
              <a:defRPr/>
            </a:pPr>
            <a:r>
              <a:rPr lang="zh-CN" altLang="en-US" b="1" u="none" dirty="0">
                <a:solidFill>
                  <a:srgbClr val="FFFF00"/>
                </a:solidFill>
                <a:latin typeface="+mn-lt"/>
                <a:ea typeface="+mn-ea"/>
                <a:cs typeface="+mn-ea"/>
                <a:sym typeface="+mn-lt"/>
              </a:rPr>
              <a:t>备注：</a:t>
            </a:r>
            <a:r>
              <a:rPr lang="zh-CN" altLang="en-US" u="none" dirty="0">
                <a:solidFill>
                  <a:schemeClr val="bg1"/>
                </a:solidFill>
                <a:latin typeface="+mn-lt"/>
                <a:ea typeface="+mn-ea"/>
                <a:cs typeface="+mn-ea"/>
                <a:sym typeface="+mn-lt"/>
              </a:rPr>
              <a:t>狭义的本质安全往往也称为</a:t>
            </a:r>
            <a:r>
              <a:rPr lang="zh-CN" altLang="en-US" b="1" u="none" dirty="0">
                <a:solidFill>
                  <a:srgbClr val="FFFF00"/>
                </a:solidFill>
                <a:latin typeface="+mn-lt"/>
                <a:ea typeface="+mn-ea"/>
                <a:cs typeface="+mn-ea"/>
                <a:sym typeface="+mn-lt"/>
              </a:rPr>
              <a:t>设备本质安全。</a:t>
            </a:r>
            <a:endParaRPr lang="zh-CN" altLang="en-US" b="1" u="none" dirty="0">
              <a:solidFill>
                <a:srgbClr val="FFFF0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 设备本质安全管理的定义</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pic>
        <p:nvPicPr>
          <p:cNvPr id="11" name="Picture 7" descr="各种各样的压力容器"/>
          <p:cNvPicPr>
            <a:picLocks noChangeAspect="1"/>
          </p:cNvPicPr>
          <p:nvPr/>
        </p:nvPicPr>
        <p:blipFill>
          <a:blip r:embed="rId1"/>
          <a:stretch>
            <a:fillRect/>
          </a:stretch>
        </p:blipFill>
        <p:spPr>
          <a:xfrm>
            <a:off x="410971" y="2491627"/>
            <a:ext cx="4313840" cy="2759303"/>
          </a:xfrm>
          <a:prstGeom prst="rect">
            <a:avLst/>
          </a:prstGeom>
          <a:noFill/>
          <a:ln w="9525">
            <a:noFill/>
          </a:ln>
        </p:spPr>
      </p:pic>
      <p:sp>
        <p:nvSpPr>
          <p:cNvPr id="2" name="矩形 1"/>
          <p:cNvSpPr/>
          <p:nvPr/>
        </p:nvSpPr>
        <p:spPr>
          <a:xfrm>
            <a:off x="4879856" y="2480469"/>
            <a:ext cx="6407687" cy="1092607"/>
          </a:xfrm>
          <a:prstGeom prst="rect">
            <a:avLst/>
          </a:prstGeom>
        </p:spPr>
        <p:txBody>
          <a:bodyPr wrap="square">
            <a:spAutoFit/>
          </a:bodyPr>
          <a:lstStyle/>
          <a:p>
            <a:pPr marL="285750" indent="-285750">
              <a:lnSpc>
                <a:spcPts val="2600"/>
              </a:lnSpc>
              <a:buFont typeface="Arial" panose="020B0604020202020204" pitchFamily="34" charset="0"/>
              <a:buChar char="•"/>
            </a:pPr>
            <a:r>
              <a:rPr lang="zh-CN" altLang="en-US" dirty="0">
                <a:cs typeface="+mn-ea"/>
                <a:sym typeface="+mn-lt"/>
              </a:rPr>
              <a:t>设备本质安全管理是针对设备如何实现或尽可能接近本质安全，而实施的一系列调节、控制行为或过程的总称，用以保持和持续提升设备的本质安全水平。</a:t>
            </a:r>
            <a:endParaRPr lang="zh-CN" altLang="en-US" dirty="0"/>
          </a:p>
        </p:txBody>
      </p:sp>
      <p:sp>
        <p:nvSpPr>
          <p:cNvPr id="13" name="Rectangle 3"/>
          <p:cNvSpPr>
            <a:spLocks noChangeArrowheads="1"/>
          </p:cNvSpPr>
          <p:nvPr/>
        </p:nvSpPr>
        <p:spPr bwMode="auto">
          <a:xfrm>
            <a:off x="4801785" y="1662906"/>
            <a:ext cx="378610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000" b="1" u="none" dirty="0">
                <a:solidFill>
                  <a:srgbClr val="B71C2B"/>
                </a:solidFill>
                <a:latin typeface="+mn-lt"/>
                <a:ea typeface="+mn-ea"/>
                <a:cs typeface="+mn-ea"/>
                <a:sym typeface="+mn-lt"/>
              </a:rPr>
              <a:t> 设备本质安全管理</a:t>
            </a:r>
            <a:endParaRPr lang="zh-CN" altLang="en-US" sz="2000" b="1" u="none" dirty="0">
              <a:solidFill>
                <a:srgbClr val="B71C2B"/>
              </a:solidFill>
              <a:latin typeface="+mn-lt"/>
              <a:ea typeface="+mn-ea"/>
              <a:cs typeface="+mn-ea"/>
              <a:sym typeface="+mn-lt"/>
            </a:endParaRPr>
          </a:p>
        </p:txBody>
      </p:sp>
      <p:sp>
        <p:nvSpPr>
          <p:cNvPr id="14" name="矩形 13"/>
          <p:cNvSpPr/>
          <p:nvPr/>
        </p:nvSpPr>
        <p:spPr>
          <a:xfrm>
            <a:off x="4765872" y="4537915"/>
            <a:ext cx="6407688" cy="1426031"/>
          </a:xfrm>
          <a:prstGeom prst="rect">
            <a:avLst/>
          </a:prstGeom>
        </p:spPr>
        <p:txBody>
          <a:bodyPr wrap="square">
            <a:spAutoFit/>
          </a:bodyPr>
          <a:lstStyle/>
          <a:p>
            <a:pPr marL="285750" indent="-285750">
              <a:lnSpc>
                <a:spcPts val="2600"/>
              </a:lnSpc>
              <a:buFont typeface="Arial" panose="020B0604020202020204" pitchFamily="34" charset="0"/>
              <a:buChar char="•"/>
            </a:pPr>
            <a:r>
              <a:rPr lang="zh-CN" altLang="en-US" dirty="0">
                <a:cs typeface="+mn-ea"/>
                <a:sym typeface="+mn-lt"/>
              </a:rPr>
              <a:t>设备本质安全管理是一种基于“本质安全”理念的安全管理模式，重视企业设备的“固有安全能力”的保持和提升，着眼于提升企业事故预防能力建设，强调对事故的“根源控制”和“超前预防”。</a:t>
            </a:r>
            <a:endParaRPr lang="zh-CN" altLang="en-US" dirty="0">
              <a:cs typeface="+mn-ea"/>
              <a:sym typeface="+mn-lt"/>
            </a:endParaRPr>
          </a:p>
        </p:txBody>
      </p:sp>
      <p:sp>
        <p:nvSpPr>
          <p:cNvPr id="15" name="Rectangle 3"/>
          <p:cNvSpPr>
            <a:spLocks noChangeArrowheads="1"/>
          </p:cNvSpPr>
          <p:nvPr/>
        </p:nvSpPr>
        <p:spPr bwMode="auto">
          <a:xfrm>
            <a:off x="4801785" y="3765459"/>
            <a:ext cx="378610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000" b="1" u="none" dirty="0">
                <a:solidFill>
                  <a:srgbClr val="B71C2B"/>
                </a:solidFill>
                <a:latin typeface="+mn-lt"/>
                <a:ea typeface="+mn-ea"/>
                <a:cs typeface="+mn-ea"/>
                <a:sym typeface="+mn-lt"/>
              </a:rPr>
              <a:t>“本质安全”理念</a:t>
            </a:r>
            <a:endParaRPr lang="zh-CN" altLang="en-US" sz="2000" b="1" u="none" dirty="0">
              <a:solidFill>
                <a:srgbClr val="B71C2B"/>
              </a:solidFill>
              <a:latin typeface="+mn-lt"/>
              <a:ea typeface="+mn-ea"/>
              <a:cs typeface="+mn-ea"/>
              <a:sym typeface="+mn-lt"/>
            </a:endParaRPr>
          </a:p>
        </p:txBody>
      </p:sp>
      <p:sp>
        <p:nvSpPr>
          <p:cNvPr id="3" name="矩形 2"/>
          <p:cNvSpPr/>
          <p:nvPr/>
        </p:nvSpPr>
        <p:spPr>
          <a:xfrm>
            <a:off x="4930286" y="2222862"/>
            <a:ext cx="2830285" cy="45719"/>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a:off x="4955734" y="4347607"/>
            <a:ext cx="2830285" cy="45719"/>
          </a:xfrm>
          <a:prstGeom prst="rect">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 name="直接连接符 5"/>
          <p:cNvCxnSpPr/>
          <p:nvPr/>
        </p:nvCxnSpPr>
        <p:spPr>
          <a:xfrm>
            <a:off x="410971" y="6241143"/>
            <a:ext cx="1137005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0971" y="1538514"/>
            <a:ext cx="1137005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
          <p:cNvSpPr>
            <a:spLocks noChangeArrowheads="1"/>
          </p:cNvSpPr>
          <p:nvPr/>
        </p:nvSpPr>
        <p:spPr bwMode="auto">
          <a:xfrm>
            <a:off x="1796946" y="377313"/>
            <a:ext cx="6996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defRPr/>
            </a:pPr>
            <a:r>
              <a:rPr lang="zh-CN" altLang="en-US" sz="2400" b="1" u="none" dirty="0">
                <a:solidFill>
                  <a:schemeClr val="tx1">
                    <a:lumMod val="75000"/>
                    <a:lumOff val="25000"/>
                  </a:schemeClr>
                </a:solidFill>
                <a:latin typeface="+mn-lt"/>
                <a:ea typeface="+mn-ea"/>
                <a:cs typeface="+mn-ea"/>
                <a:sym typeface="+mn-lt"/>
              </a:rPr>
              <a:t>设备本质安全的功能及性能</a:t>
            </a:r>
            <a:endParaRPr lang="zh-CN" altLang="en-US" sz="2400" b="1" u="none" dirty="0">
              <a:solidFill>
                <a:schemeClr val="tx1">
                  <a:lumMod val="75000"/>
                  <a:lumOff val="25000"/>
                </a:schemeClr>
              </a:solidFill>
              <a:latin typeface="+mn-lt"/>
              <a:ea typeface="+mn-ea"/>
              <a:cs typeface="+mn-ea"/>
              <a:sym typeface="+mn-lt"/>
            </a:endParaRPr>
          </a:p>
        </p:txBody>
      </p:sp>
      <p:sp>
        <p:nvSpPr>
          <p:cNvPr id="46" name="Freeform 7"/>
          <p:cNvSpPr/>
          <p:nvPr/>
        </p:nvSpPr>
        <p:spPr bwMode="auto">
          <a:xfrm>
            <a:off x="252951" y="170154"/>
            <a:ext cx="968619" cy="969218"/>
          </a:xfrm>
          <a:custGeom>
            <a:avLst/>
            <a:gdLst>
              <a:gd name="T0" fmla="*/ 810 w 1620"/>
              <a:gd name="T1" fmla="*/ 1621 h 1621"/>
              <a:gd name="T2" fmla="*/ 0 w 1620"/>
              <a:gd name="T3" fmla="*/ 811 h 1621"/>
              <a:gd name="T4" fmla="*/ 810 w 1620"/>
              <a:gd name="T5" fmla="*/ 0 h 1621"/>
              <a:gd name="T6" fmla="*/ 1620 w 1620"/>
              <a:gd name="T7" fmla="*/ 811 h 1621"/>
              <a:gd name="T8" fmla="*/ 810 w 1620"/>
              <a:gd name="T9" fmla="*/ 1621 h 1621"/>
            </a:gdLst>
            <a:ahLst/>
            <a:cxnLst>
              <a:cxn ang="0">
                <a:pos x="T0" y="T1"/>
              </a:cxn>
              <a:cxn ang="0">
                <a:pos x="T2" y="T3"/>
              </a:cxn>
              <a:cxn ang="0">
                <a:pos x="T4" y="T5"/>
              </a:cxn>
              <a:cxn ang="0">
                <a:pos x="T6" y="T7"/>
              </a:cxn>
              <a:cxn ang="0">
                <a:pos x="T8" y="T9"/>
              </a:cxn>
            </a:cxnLst>
            <a:rect l="0" t="0" r="r" b="b"/>
            <a:pathLst>
              <a:path w="1620" h="1621">
                <a:moveTo>
                  <a:pt x="810" y="1621"/>
                </a:moveTo>
                <a:lnTo>
                  <a:pt x="0" y="811"/>
                </a:lnTo>
                <a:lnTo>
                  <a:pt x="810" y="0"/>
                </a:lnTo>
                <a:lnTo>
                  <a:pt x="1620" y="811"/>
                </a:lnTo>
                <a:lnTo>
                  <a:pt x="810" y="1621"/>
                </a:lnTo>
                <a:close/>
              </a:path>
            </a:pathLst>
          </a:custGeom>
          <a:solidFill>
            <a:srgbClr val="333333"/>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47" name="Freeform 3301"/>
          <p:cNvSpPr/>
          <p:nvPr/>
        </p:nvSpPr>
        <p:spPr bwMode="auto">
          <a:xfrm>
            <a:off x="606179" y="301055"/>
            <a:ext cx="837539" cy="838317"/>
          </a:xfrm>
          <a:custGeom>
            <a:avLst/>
            <a:gdLst>
              <a:gd name="T0" fmla="*/ 1617 w 3233"/>
              <a:gd name="T1" fmla="*/ 3236 h 3236"/>
              <a:gd name="T2" fmla="*/ 0 w 3233"/>
              <a:gd name="T3" fmla="*/ 1619 h 3236"/>
              <a:gd name="T4" fmla="*/ 1617 w 3233"/>
              <a:gd name="T5" fmla="*/ 0 h 3236"/>
              <a:gd name="T6" fmla="*/ 3233 w 3233"/>
              <a:gd name="T7" fmla="*/ 1619 h 3236"/>
              <a:gd name="T8" fmla="*/ 1617 w 3233"/>
              <a:gd name="T9" fmla="*/ 3236 h 3236"/>
            </a:gdLst>
            <a:ahLst/>
            <a:cxnLst>
              <a:cxn ang="0">
                <a:pos x="T0" y="T1"/>
              </a:cxn>
              <a:cxn ang="0">
                <a:pos x="T2" y="T3"/>
              </a:cxn>
              <a:cxn ang="0">
                <a:pos x="T4" y="T5"/>
              </a:cxn>
              <a:cxn ang="0">
                <a:pos x="T6" y="T7"/>
              </a:cxn>
              <a:cxn ang="0">
                <a:pos x="T8" y="T9"/>
              </a:cxn>
            </a:cxnLst>
            <a:rect l="0" t="0" r="r" b="b"/>
            <a:pathLst>
              <a:path w="3233" h="3236">
                <a:moveTo>
                  <a:pt x="1617" y="3236"/>
                </a:moveTo>
                <a:lnTo>
                  <a:pt x="0" y="1619"/>
                </a:lnTo>
                <a:lnTo>
                  <a:pt x="1617" y="0"/>
                </a:lnTo>
                <a:lnTo>
                  <a:pt x="3233" y="1619"/>
                </a:lnTo>
                <a:lnTo>
                  <a:pt x="1617" y="3236"/>
                </a:lnTo>
                <a:close/>
              </a:path>
            </a:pathLst>
          </a:custGeom>
          <a:solidFill>
            <a:srgbClr val="B71C2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lstStyle/>
          <a:p>
            <a:endParaRPr lang="zh-CN" altLang="en-US" sz="2400">
              <a:cs typeface="+mn-ea"/>
              <a:sym typeface="+mn-lt"/>
            </a:endParaRPr>
          </a:p>
        </p:txBody>
      </p:sp>
      <p:sp>
        <p:nvSpPr>
          <p:cNvPr id="4" name="椭圆 3"/>
          <p:cNvSpPr/>
          <p:nvPr/>
        </p:nvSpPr>
        <p:spPr>
          <a:xfrm>
            <a:off x="4146541" y="2032000"/>
            <a:ext cx="1654629" cy="1654629"/>
          </a:xfrm>
          <a:prstGeom prst="ellipse">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18"/>
          <p:cNvSpPr/>
          <p:nvPr/>
        </p:nvSpPr>
        <p:spPr>
          <a:xfrm>
            <a:off x="6096000" y="2061029"/>
            <a:ext cx="1654629" cy="1654629"/>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箭头: 左 4"/>
          <p:cNvSpPr/>
          <p:nvPr/>
        </p:nvSpPr>
        <p:spPr>
          <a:xfrm>
            <a:off x="3645798" y="2516414"/>
            <a:ext cx="1001486" cy="685800"/>
          </a:xfrm>
          <a:prstGeom prst="leftArrow">
            <a:avLst/>
          </a:prstGeom>
          <a:solidFill>
            <a:srgbClr val="B71C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箭头: 左 20"/>
          <p:cNvSpPr/>
          <p:nvPr/>
        </p:nvSpPr>
        <p:spPr>
          <a:xfrm flipH="1">
            <a:off x="7249886" y="2545443"/>
            <a:ext cx="1001486" cy="685800"/>
          </a:xfrm>
          <a:prstGeom prst="leftArrow">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Rectangle 3"/>
          <p:cNvSpPr>
            <a:spLocks noChangeArrowheads="1"/>
          </p:cNvSpPr>
          <p:nvPr/>
        </p:nvSpPr>
        <p:spPr bwMode="auto">
          <a:xfrm>
            <a:off x="4146541" y="2516414"/>
            <a:ext cx="153125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algn="ctr" fontAlgn="base">
              <a:lnSpc>
                <a:spcPts val="2800"/>
              </a:lnSpc>
              <a:spcBef>
                <a:spcPct val="0"/>
              </a:spcBef>
              <a:spcAft>
                <a:spcPct val="0"/>
              </a:spcAft>
              <a:defRPr/>
            </a:pPr>
            <a:r>
              <a:rPr lang="zh-CN" altLang="en-US" sz="2000" b="1" u="none" dirty="0">
                <a:solidFill>
                  <a:schemeClr val="bg1"/>
                </a:solidFill>
                <a:latin typeface="微软雅黑" panose="020B0503020204020204" pitchFamily="34" charset="-122"/>
                <a:ea typeface="微软雅黑" panose="020B0503020204020204" pitchFamily="34" charset="-122"/>
                <a:cs typeface="+mn-ea"/>
                <a:sym typeface="+mn-lt"/>
              </a:rPr>
              <a:t>失误</a:t>
            </a:r>
            <a:endParaRPr lang="en-US" altLang="zh-CN" sz="2000" b="1" u="none" dirty="0">
              <a:solidFill>
                <a:schemeClr val="bg1"/>
              </a:solidFill>
              <a:latin typeface="微软雅黑" panose="020B0503020204020204" pitchFamily="34" charset="-122"/>
              <a:ea typeface="微软雅黑" panose="020B0503020204020204" pitchFamily="34" charset="-122"/>
              <a:cs typeface="+mn-ea"/>
              <a:sym typeface="+mn-lt"/>
            </a:endParaRPr>
          </a:p>
          <a:p>
            <a:pPr lvl="0" algn="ctr" fontAlgn="base">
              <a:lnSpc>
                <a:spcPts val="2800"/>
              </a:lnSpc>
              <a:spcBef>
                <a:spcPct val="0"/>
              </a:spcBef>
              <a:spcAft>
                <a:spcPct val="0"/>
              </a:spcAft>
              <a:defRPr/>
            </a:pPr>
            <a:r>
              <a:rPr lang="zh-CN" altLang="en-US" sz="2000" b="1" u="none" dirty="0">
                <a:solidFill>
                  <a:schemeClr val="bg1"/>
                </a:solidFill>
                <a:latin typeface="微软雅黑" panose="020B0503020204020204" pitchFamily="34" charset="-122"/>
                <a:ea typeface="微软雅黑" panose="020B0503020204020204" pitchFamily="34" charset="-122"/>
                <a:cs typeface="+mn-ea"/>
                <a:sym typeface="+mn-lt"/>
              </a:rPr>
              <a:t>安全功能</a:t>
            </a:r>
            <a:endParaRPr lang="zh-CN" altLang="en-US" sz="2000" b="1" u="none"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5" name="Rectangle 3"/>
          <p:cNvSpPr>
            <a:spLocks noChangeArrowheads="1"/>
          </p:cNvSpPr>
          <p:nvPr/>
        </p:nvSpPr>
        <p:spPr bwMode="auto">
          <a:xfrm>
            <a:off x="6157685" y="2545443"/>
            <a:ext cx="153125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u="sng">
                <a:solidFill>
                  <a:schemeClr val="tx1"/>
                </a:solidFill>
                <a:latin typeface="Arial" panose="020B0604020202020204" pitchFamily="34" charset="0"/>
                <a:ea typeface="宋体" panose="02010600030101010101" pitchFamily="2" charset="-122"/>
              </a:defRPr>
            </a:lvl1pPr>
            <a:lvl2pPr marL="742950" indent="-285750" eaLnBrk="0" hangingPunct="0">
              <a:defRPr u="sng">
                <a:solidFill>
                  <a:schemeClr val="tx1"/>
                </a:solidFill>
                <a:latin typeface="Arial" panose="020B0604020202020204" pitchFamily="34" charset="0"/>
                <a:ea typeface="宋体" panose="02010600030101010101" pitchFamily="2" charset="-122"/>
              </a:defRPr>
            </a:lvl2pPr>
            <a:lvl3pPr marL="1143000" indent="-228600" eaLnBrk="0" hangingPunct="0">
              <a:defRPr u="sng">
                <a:solidFill>
                  <a:schemeClr val="tx1"/>
                </a:solidFill>
                <a:latin typeface="Arial" panose="020B0604020202020204" pitchFamily="34" charset="0"/>
                <a:ea typeface="宋体" panose="02010600030101010101" pitchFamily="2" charset="-122"/>
              </a:defRPr>
            </a:lvl3pPr>
            <a:lvl4pPr marL="1600200" indent="-228600" eaLnBrk="0" hangingPunct="0">
              <a:defRPr u="sng">
                <a:solidFill>
                  <a:schemeClr val="tx1"/>
                </a:solidFill>
                <a:latin typeface="Arial" panose="020B0604020202020204" pitchFamily="34" charset="0"/>
                <a:ea typeface="宋体" panose="02010600030101010101" pitchFamily="2" charset="-122"/>
              </a:defRPr>
            </a:lvl4pPr>
            <a:lvl5pPr marL="2057400" indent="-228600" eaLnBrk="0" hangingPunct="0">
              <a:defRPr u="sng">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u="sng">
                <a:solidFill>
                  <a:schemeClr val="tx1"/>
                </a:solidFill>
                <a:latin typeface="Arial" panose="020B0604020202020204" pitchFamily="34" charset="0"/>
                <a:ea typeface="宋体" panose="02010600030101010101" pitchFamily="2" charset="-122"/>
              </a:defRPr>
            </a:lvl9pPr>
          </a:lstStyle>
          <a:p>
            <a:pPr lvl="0" algn="ctr" fontAlgn="base">
              <a:lnSpc>
                <a:spcPts val="2800"/>
              </a:lnSpc>
              <a:spcBef>
                <a:spcPct val="0"/>
              </a:spcBef>
              <a:spcAft>
                <a:spcPct val="0"/>
              </a:spcAft>
              <a:defRPr/>
            </a:pPr>
            <a:r>
              <a:rPr lang="zh-CN" altLang="en-US" sz="2000" b="1" u="none" dirty="0">
                <a:solidFill>
                  <a:schemeClr val="bg1"/>
                </a:solidFill>
                <a:latin typeface="微软雅黑" panose="020B0503020204020204" pitchFamily="34" charset="-122"/>
                <a:ea typeface="微软雅黑" panose="020B0503020204020204" pitchFamily="34" charset="-122"/>
                <a:cs typeface="+mn-ea"/>
                <a:sym typeface="+mn-lt"/>
              </a:rPr>
              <a:t> 故障</a:t>
            </a:r>
            <a:endParaRPr lang="en-US" altLang="zh-CN" sz="2000" b="1" u="none" dirty="0">
              <a:solidFill>
                <a:schemeClr val="bg1"/>
              </a:solidFill>
              <a:latin typeface="微软雅黑" panose="020B0503020204020204" pitchFamily="34" charset="-122"/>
              <a:ea typeface="微软雅黑" panose="020B0503020204020204" pitchFamily="34" charset="-122"/>
              <a:cs typeface="+mn-ea"/>
              <a:sym typeface="+mn-lt"/>
            </a:endParaRPr>
          </a:p>
          <a:p>
            <a:pPr lvl="0" algn="ctr" fontAlgn="base">
              <a:lnSpc>
                <a:spcPts val="2800"/>
              </a:lnSpc>
              <a:spcBef>
                <a:spcPct val="0"/>
              </a:spcBef>
              <a:spcAft>
                <a:spcPct val="0"/>
              </a:spcAft>
              <a:defRPr/>
            </a:pPr>
            <a:r>
              <a:rPr lang="zh-CN" altLang="en-US" sz="2000" b="1" u="none" dirty="0">
                <a:solidFill>
                  <a:schemeClr val="bg1"/>
                </a:solidFill>
                <a:latin typeface="微软雅黑" panose="020B0503020204020204" pitchFamily="34" charset="-122"/>
                <a:ea typeface="微软雅黑" panose="020B0503020204020204" pitchFamily="34" charset="-122"/>
                <a:cs typeface="+mn-ea"/>
                <a:sym typeface="+mn-lt"/>
              </a:rPr>
              <a:t>安全功能</a:t>
            </a:r>
            <a:endParaRPr lang="zh-CN" altLang="en-US" sz="2000" b="1" u="none"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505728" y="2061029"/>
            <a:ext cx="2992655" cy="1791516"/>
          </a:xfrm>
          <a:prstGeom prst="rect">
            <a:avLst/>
          </a:prstGeom>
        </p:spPr>
        <p:txBody>
          <a:bodyPr wrap="square">
            <a:spAutoFit/>
          </a:bodyPr>
          <a:lstStyle/>
          <a:p>
            <a:pPr lvl="0" algn="r" fontAlgn="base">
              <a:lnSpc>
                <a:spcPts val="2700"/>
              </a:lnSpc>
              <a:spcBef>
                <a:spcPct val="0"/>
              </a:spcBef>
              <a:spcAft>
                <a:spcPct val="0"/>
              </a:spcAft>
              <a:defRPr/>
            </a:pPr>
            <a:r>
              <a:rPr lang="zh-CN" altLang="en-US" dirty="0">
                <a:cs typeface="+mn-ea"/>
                <a:sym typeface="+mn-lt"/>
              </a:rPr>
              <a:t>指操作者即使操作失误，也不会发生事故或伤害，或者说设备</a:t>
            </a:r>
            <a:r>
              <a:rPr lang="zh-CN" altLang="en-US" b="1" dirty="0">
                <a:solidFill>
                  <a:srgbClr val="B71C2B"/>
                </a:solidFill>
                <a:cs typeface="+mn-ea"/>
                <a:sym typeface="+mn-lt"/>
              </a:rPr>
              <a:t>，设施或技术本身具有自动防止人的不安全行为的功能</a:t>
            </a:r>
            <a:endParaRPr lang="zh-CN" altLang="en-US" b="1" dirty="0">
              <a:solidFill>
                <a:srgbClr val="B71C2B"/>
              </a:solidFill>
              <a:cs typeface="+mn-ea"/>
              <a:sym typeface="+mn-lt"/>
            </a:endParaRPr>
          </a:p>
        </p:txBody>
      </p:sp>
      <p:sp>
        <p:nvSpPr>
          <p:cNvPr id="26" name="矩形 25"/>
          <p:cNvSpPr/>
          <p:nvPr/>
        </p:nvSpPr>
        <p:spPr>
          <a:xfrm>
            <a:off x="8398787" y="2090058"/>
            <a:ext cx="2992655" cy="1445267"/>
          </a:xfrm>
          <a:prstGeom prst="rect">
            <a:avLst/>
          </a:prstGeom>
        </p:spPr>
        <p:txBody>
          <a:bodyPr wrap="square">
            <a:spAutoFit/>
          </a:bodyPr>
          <a:lstStyle/>
          <a:p>
            <a:pPr lvl="0" fontAlgn="base">
              <a:lnSpc>
                <a:spcPts val="2700"/>
              </a:lnSpc>
              <a:spcBef>
                <a:spcPct val="0"/>
              </a:spcBef>
              <a:spcAft>
                <a:spcPct val="0"/>
              </a:spcAft>
              <a:defRPr/>
            </a:pPr>
            <a:r>
              <a:rPr lang="zh-CN" altLang="en-US" dirty="0">
                <a:cs typeface="+mn-ea"/>
                <a:sym typeface="+mn-lt"/>
              </a:rPr>
              <a:t>指设备、设施或技术工艺发生故障或损坏时，还能暂时</a:t>
            </a:r>
            <a:r>
              <a:rPr lang="zh-CN" altLang="en-US" b="1" dirty="0">
                <a:cs typeface="+mn-ea"/>
                <a:sym typeface="+mn-lt"/>
              </a:rPr>
              <a:t>维持正常工作或自动转变为安全状态。</a:t>
            </a:r>
            <a:endParaRPr lang="zh-CN" altLang="en-US" b="1" dirty="0">
              <a:cs typeface="+mn-ea"/>
              <a:sym typeface="+mn-lt"/>
            </a:endParaRPr>
          </a:p>
        </p:txBody>
      </p:sp>
      <p:sp>
        <p:nvSpPr>
          <p:cNvPr id="27" name="矩形 26"/>
          <p:cNvSpPr/>
          <p:nvPr/>
        </p:nvSpPr>
        <p:spPr>
          <a:xfrm>
            <a:off x="1796946" y="4675473"/>
            <a:ext cx="10478408" cy="144962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0" fontAlgn="base" latinLnBrk="0" hangingPunct="0">
              <a:lnSpc>
                <a:spcPct val="150000"/>
              </a:lnSpc>
              <a:spcBef>
                <a:spcPct val="20000"/>
              </a:spcBef>
              <a:spcAft>
                <a:spcPct val="0"/>
              </a:spcAft>
              <a:buClr>
                <a:schemeClr val="hlink"/>
              </a:buClr>
              <a:buSzTx/>
              <a:buFontTx/>
              <a:buChar char="•"/>
              <a:defRPr/>
            </a:pPr>
            <a:r>
              <a:rPr kumimoji="0" lang="zh-CN" altLang="en-US" sz="1800" b="1" i="0" u="none" strike="noStrike" kern="0" cap="none" spc="0" normalizeH="0" baseline="0" noProof="0" dirty="0">
                <a:ln>
                  <a:noFill/>
                </a:ln>
                <a:solidFill>
                  <a:srgbClr val="B71C2B"/>
                </a:solidFill>
                <a:effectLst/>
                <a:uLnTx/>
                <a:uFillTx/>
                <a:latin typeface="+mn-lt"/>
                <a:ea typeface="+mn-ea"/>
                <a:cs typeface="+mn-ea"/>
                <a:sym typeface="+mn-lt"/>
              </a:rPr>
              <a:t>“自稳性”</a:t>
            </a:r>
            <a:r>
              <a:rPr kumimoji="0" lang="zh-CN" altLang="en-US" sz="1800" b="0" i="0" u="none" strike="noStrike" kern="0" cap="none" spc="0" normalizeH="0" baseline="0" noProof="0" dirty="0">
                <a:ln>
                  <a:noFill/>
                </a:ln>
                <a:solidFill>
                  <a:schemeClr val="tx1"/>
                </a:solidFill>
                <a:effectLst/>
                <a:uLnTx/>
                <a:uFillTx/>
                <a:latin typeface="+mn-lt"/>
                <a:ea typeface="+mn-ea"/>
                <a:cs typeface="+mn-ea"/>
                <a:sym typeface="+mn-lt"/>
              </a:rPr>
              <a:t>是指本质安全的设备具有保障本身安全和稳定运行的性能</a:t>
            </a:r>
            <a:endParaRPr kumimoji="0" lang="zh-CN" altLang="en-US" sz="1800" b="0" i="0" u="none" strike="noStrike" kern="0" cap="none" spc="0" normalizeH="0" baseline="0" noProof="0" dirty="0">
              <a:ln>
                <a:noFill/>
              </a:ln>
              <a:solidFill>
                <a:schemeClr val="tx1"/>
              </a:solidFill>
              <a:effectLst/>
              <a:uLnTx/>
              <a:uFillTx/>
              <a:latin typeface="+mn-lt"/>
              <a:ea typeface="+mn-ea"/>
              <a:cs typeface="+mn-ea"/>
              <a:sym typeface="+mn-lt"/>
            </a:endParaRPr>
          </a:p>
          <a:p>
            <a:pPr marL="342900" marR="0" lvl="0" indent="-342900" algn="l" defTabSz="914400" rtl="0" eaLnBrk="0" fontAlgn="base" latinLnBrk="0" hangingPunct="0">
              <a:lnSpc>
                <a:spcPct val="150000"/>
              </a:lnSpc>
              <a:spcBef>
                <a:spcPct val="20000"/>
              </a:spcBef>
              <a:spcAft>
                <a:spcPct val="0"/>
              </a:spcAft>
              <a:buClr>
                <a:schemeClr val="hlink"/>
              </a:buClr>
              <a:buSzTx/>
              <a:buFontTx/>
              <a:buChar char="•"/>
              <a:defRPr/>
            </a:pPr>
            <a:r>
              <a:rPr kumimoji="0" lang="zh-CN" altLang="en-US" sz="1800" b="1" i="0" u="none" strike="noStrike" kern="0" cap="none" spc="0" normalizeH="0" baseline="0" noProof="0" dirty="0">
                <a:ln>
                  <a:noFill/>
                </a:ln>
                <a:solidFill>
                  <a:srgbClr val="B71C2B"/>
                </a:solidFill>
                <a:effectLst/>
                <a:uLnTx/>
                <a:uFillTx/>
                <a:latin typeface="+mn-lt"/>
                <a:ea typeface="+mn-ea"/>
                <a:cs typeface="+mn-ea"/>
                <a:sym typeface="+mn-lt"/>
              </a:rPr>
              <a:t>“他稳性”</a:t>
            </a:r>
            <a:r>
              <a:rPr kumimoji="0" lang="zh-CN" altLang="en-US" sz="1800" b="0" i="0" u="none" strike="noStrike" kern="0" cap="none" spc="0" normalizeH="0" baseline="0" noProof="0" dirty="0">
                <a:ln>
                  <a:noFill/>
                </a:ln>
                <a:solidFill>
                  <a:schemeClr val="tx1"/>
                </a:solidFill>
                <a:effectLst/>
                <a:uLnTx/>
                <a:uFillTx/>
                <a:latin typeface="+mn-lt"/>
                <a:ea typeface="+mn-ea"/>
                <a:cs typeface="+mn-ea"/>
                <a:sym typeface="+mn-lt"/>
              </a:rPr>
              <a:t>是指本质安全的设备具有保障本身不对外部输出风险的性能</a:t>
            </a:r>
            <a:endParaRPr kumimoji="0" lang="zh-CN" altLang="en-US" sz="1800" b="0" i="0" u="none" strike="noStrike" kern="0" cap="none" spc="0" normalizeH="0" baseline="0" noProof="0" dirty="0">
              <a:ln>
                <a:noFill/>
              </a:ln>
              <a:solidFill>
                <a:schemeClr val="tx1"/>
              </a:solidFill>
              <a:effectLst/>
              <a:uLnTx/>
              <a:uFillTx/>
              <a:latin typeface="+mn-lt"/>
              <a:ea typeface="+mn-ea"/>
              <a:cs typeface="+mn-ea"/>
              <a:sym typeface="+mn-lt"/>
            </a:endParaRPr>
          </a:p>
          <a:p>
            <a:pPr marL="342900" marR="0" lvl="0" indent="-342900" algn="l" defTabSz="914400" rtl="0" eaLnBrk="0" fontAlgn="base" latinLnBrk="0" hangingPunct="0">
              <a:lnSpc>
                <a:spcPct val="150000"/>
              </a:lnSpc>
              <a:spcBef>
                <a:spcPct val="20000"/>
              </a:spcBef>
              <a:spcAft>
                <a:spcPct val="0"/>
              </a:spcAft>
              <a:buClr>
                <a:schemeClr val="hlink"/>
              </a:buClr>
              <a:buSzTx/>
              <a:buFontTx/>
              <a:buChar char="•"/>
              <a:defRPr/>
            </a:pPr>
            <a:r>
              <a:rPr kumimoji="0" lang="zh-CN" altLang="en-US" sz="1800" b="1" i="0" u="none" strike="noStrike" kern="0" cap="none" spc="0" normalizeH="0" baseline="0" noProof="0" dirty="0">
                <a:ln>
                  <a:noFill/>
                </a:ln>
                <a:solidFill>
                  <a:srgbClr val="B71C2B"/>
                </a:solidFill>
                <a:effectLst/>
                <a:uLnTx/>
                <a:uFillTx/>
                <a:latin typeface="+mn-lt"/>
                <a:ea typeface="+mn-ea"/>
                <a:cs typeface="+mn-ea"/>
                <a:sym typeface="+mn-lt"/>
              </a:rPr>
              <a:t>“抗扰性”</a:t>
            </a:r>
            <a:r>
              <a:rPr kumimoji="0" lang="zh-CN" altLang="en-US" sz="1800" b="0" i="0" u="none" strike="noStrike" kern="0" cap="none" spc="0" normalizeH="0" baseline="0" noProof="0" dirty="0">
                <a:ln>
                  <a:noFill/>
                </a:ln>
                <a:solidFill>
                  <a:schemeClr val="tx1"/>
                </a:solidFill>
                <a:effectLst/>
                <a:uLnTx/>
                <a:uFillTx/>
                <a:latin typeface="+mn-lt"/>
                <a:ea typeface="+mn-ea"/>
                <a:cs typeface="+mn-ea"/>
                <a:sym typeface="+mn-lt"/>
              </a:rPr>
              <a:t>是指本质安全的设备具有有效抵御和防范系统外部输入风险影响的性能</a:t>
            </a:r>
            <a:endParaRPr kumimoji="0" lang="zh-CN" altLang="en-US" sz="1800" b="0" i="0" u="none" strike="noStrike" kern="0" cap="none" spc="0" normalizeH="0" baseline="0" noProof="0" dirty="0">
              <a:ln>
                <a:noFill/>
              </a:ln>
              <a:solidFill>
                <a:schemeClr val="tx1"/>
              </a:solidFill>
              <a:effectLst/>
              <a:uLnTx/>
              <a:uFillTx/>
              <a:latin typeface="+mn-lt"/>
              <a:ea typeface="+mn-ea"/>
              <a:cs typeface="+mn-ea"/>
              <a:sym typeface="+mn-lt"/>
            </a:endParaRPr>
          </a:p>
        </p:txBody>
      </p:sp>
      <p:cxnSp>
        <p:nvCxnSpPr>
          <p:cNvPr id="9" name="直接连接符 8"/>
          <p:cNvCxnSpPr/>
          <p:nvPr/>
        </p:nvCxnSpPr>
        <p:spPr>
          <a:xfrm>
            <a:off x="606179" y="4122057"/>
            <a:ext cx="10785263"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tags/tag1.xml><?xml version="1.0" encoding="utf-8"?>
<p:tagLst xmlns:p="http://schemas.openxmlformats.org/presentationml/2006/main">
  <p:tag name="COMMONDATA" val="eyJoZGlkIjoiZDk2Zjc5NjU4NzQwOGUzNTY4YTYwMmQ4MTgyNzNjY2EifQ=="/>
</p:tagLst>
</file>

<file path=ppt/theme/theme1.xml><?xml version="1.0" encoding="utf-8"?>
<a:theme xmlns:a="http://schemas.openxmlformats.org/drawingml/2006/main" name="Office 主题​​">
  <a:themeElements>
    <a:clrScheme name="IM——红色">
      <a:dk1>
        <a:sysClr val="windowText" lastClr="000000"/>
      </a:dk1>
      <a:lt1>
        <a:sysClr val="window" lastClr="FFFFFF"/>
      </a:lt1>
      <a:dk2>
        <a:srgbClr val="44546A"/>
      </a:dk2>
      <a:lt2>
        <a:srgbClr val="E7E6E6"/>
      </a:lt2>
      <a:accent1>
        <a:srgbClr val="3B3838"/>
      </a:accent1>
      <a:accent2>
        <a:srgbClr val="D51911"/>
      </a:accent2>
      <a:accent3>
        <a:srgbClr val="D51911"/>
      </a:accent3>
      <a:accent4>
        <a:srgbClr val="D51911"/>
      </a:accent4>
      <a:accent5>
        <a:srgbClr val="D51911"/>
      </a:accent5>
      <a:accent6>
        <a:srgbClr val="D51911"/>
      </a:accent6>
      <a:hlink>
        <a:srgbClr val="D51911"/>
      </a:hlink>
      <a:folHlink>
        <a:srgbClr val="D51911"/>
      </a:folHlink>
    </a:clrScheme>
    <a:fontScheme name="0d2prlvc">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71C2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31750">
          <a:solidFill>
            <a:srgbClr val="3B3838"/>
          </a:solidFill>
          <a:headEnd type="none" w="med" len="med"/>
          <a:tailEnd type="arrow"/>
        </a:ln>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9827</Words>
  <PresentationFormat>自定义</PresentationFormat>
  <Paragraphs>1600</Paragraphs>
  <Slides>57</Slides>
  <Notes>57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57</vt:i4>
      </vt:variant>
    </vt:vector>
  </HeadingPairs>
  <TitlesOfParts>
    <vt:vector size="68" baseType="lpstr">
      <vt:lpstr>Arial</vt:lpstr>
      <vt:lpstr>宋体</vt:lpstr>
      <vt:lpstr>Wingdings</vt:lpstr>
      <vt:lpstr>Tahoma</vt:lpstr>
      <vt:lpstr>Calibri</vt:lpstr>
      <vt:lpstr>微软雅黑</vt:lpstr>
      <vt:lpstr>Arial Unicode MS</vt:lpstr>
      <vt:lpstr>等线</vt:lpstr>
      <vt:lpstr>Bosch Office Sans</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2017-09-12T06:46:00Z</dcterms:created>
  <dcterms:modified xsi:type="dcterms:W3CDTF">2022-08-14T01:11:58Z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2B9D0D9B90C34CD5AD9E6FAA96AE8CC1</vt:lpwstr>
  </property>
</Properties>
</file>