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1275" r:id="rId4"/>
    <p:sldId id="1466" r:id="rId6"/>
    <p:sldId id="1535" r:id="rId7"/>
    <p:sldId id="1550" r:id="rId8"/>
    <p:sldId id="1537" r:id="rId9"/>
    <p:sldId id="1372" r:id="rId10"/>
    <p:sldId id="1551" r:id="rId11"/>
    <p:sldId id="1562" r:id="rId12"/>
    <p:sldId id="1563" r:id="rId13"/>
    <p:sldId id="1538" r:id="rId14"/>
    <p:sldId id="1564" r:id="rId15"/>
    <p:sldId id="1565" r:id="rId16"/>
    <p:sldId id="1539" r:id="rId17"/>
    <p:sldId id="1567" r:id="rId18"/>
    <p:sldId id="1569" r:id="rId19"/>
    <p:sldId id="1570" r:id="rId20"/>
    <p:sldId id="1540" r:id="rId21"/>
    <p:sldId id="1572" r:id="rId22"/>
    <p:sldId id="1541" r:id="rId23"/>
    <p:sldId id="1575" r:id="rId24"/>
    <p:sldId id="1576" r:id="rId25"/>
    <p:sldId id="1577" r:id="rId26"/>
    <p:sldId id="1578" r:id="rId27"/>
    <p:sldId id="1542" r:id="rId28"/>
    <p:sldId id="1579" r:id="rId29"/>
    <p:sldId id="1543" r:id="rId30"/>
    <p:sldId id="1581" r:id="rId31"/>
    <p:sldId id="1585" r:id="rId32"/>
    <p:sldId id="1587" r:id="rId33"/>
    <p:sldId id="1586" r:id="rId34"/>
  </p:sldIdLst>
  <p:sldSz cx="12196445" cy="6858000"/>
  <p:notesSz cx="6858000" cy="9144000"/>
  <p:custDataLst>
    <p:tags r:id="rId3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 先生" initials="张"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93232"/>
    <a:srgbClr val="C00000"/>
    <a:srgbClr val="C80900"/>
    <a:srgbClr val="AE222D"/>
    <a:srgbClr val="BF0F0F"/>
    <a:srgbClr val="C41405"/>
    <a:srgbClr val="FFD1CE"/>
    <a:srgbClr val="FF170C"/>
    <a:srgbClr val="E82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63" autoAdjust="0"/>
    <p:restoredTop sz="96366" autoAdjust="0"/>
  </p:normalViewPr>
  <p:slideViewPr>
    <p:cSldViewPr snapToObjects="1">
      <p:cViewPr varScale="1">
        <p:scale>
          <a:sx n="114" d="100"/>
          <a:sy n="114" d="100"/>
        </p:scale>
        <p:origin x="49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gs" Target="tags/tag185.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8AB757A0-0D48-492D-BCE0-AE452A67D6FE}"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43494ED5-D662-4B4B-BC97-E55E2CEF262B}"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11" name="组合 10"/>
          <p:cNvGrpSpPr/>
          <p:nvPr userDrawn="1"/>
        </p:nvGrpSpPr>
        <p:grpSpPr>
          <a:xfrm>
            <a:off x="0" y="0"/>
            <a:ext cx="12258676" cy="6940551"/>
            <a:chOff x="0" y="0"/>
            <a:chExt cx="12258676" cy="6940551"/>
          </a:xfrm>
        </p:grpSpPr>
        <p:pic>
          <p:nvPicPr>
            <p:cNvPr id="12" name="Picture 5"/>
            <p:cNvPicPr>
              <a:picLocks noChangeAspect="1" noChangeArrowheads="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11" name="组合 10"/>
          <p:cNvGrpSpPr/>
          <p:nvPr userDrawn="1"/>
        </p:nvGrpSpPr>
        <p:grpSpPr>
          <a:xfrm>
            <a:off x="0" y="0"/>
            <a:ext cx="12263145" cy="6940551"/>
            <a:chOff x="0" y="0"/>
            <a:chExt cx="12258676" cy="6940551"/>
          </a:xfrm>
        </p:grpSpPr>
        <p:pic>
          <p:nvPicPr>
            <p:cNvPr id="12" name="Picture 5"/>
            <p:cNvPicPr>
              <a:picLocks noChangeAspect="1" noChangeArrowheads="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13"/>
          <p:cNvSpPr txBox="1">
            <a:spLocks noChangeArrowheads="1"/>
          </p:cNvSpPr>
          <p:nvPr/>
        </p:nvSpPr>
        <p:spPr bwMode="auto">
          <a:xfrm>
            <a:off x="397853" y="479024"/>
            <a:ext cx="2324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3600" b="1" spc="600">
                <a:solidFill>
                  <a:schemeClr val="tx1">
                    <a:lumMod val="75000"/>
                    <a:lumOff val="25000"/>
                  </a:schemeClr>
                </a:solidFill>
                <a:latin typeface="思源宋体 Heavy" panose="02020900000000000000" pitchFamily="18" charset="-122"/>
                <a:ea typeface="思源宋体 Heavy" panose="02020900000000000000" pitchFamily="18" charset="-122"/>
                <a:cs typeface="Times New Roman" panose="02020603050405020304" pitchFamily="18" charset="0"/>
              </a:rPr>
              <a:t>消防安全</a:t>
            </a:r>
            <a:endParaRPr lang="zh-CN" altLang="en-US" sz="3600" b="1" spc="600">
              <a:solidFill>
                <a:schemeClr val="tx1">
                  <a:lumMod val="75000"/>
                  <a:lumOff val="25000"/>
                </a:schemeClr>
              </a:solidFill>
              <a:latin typeface="思源宋体 Heavy" panose="02020900000000000000" pitchFamily="18" charset="-122"/>
              <a:ea typeface="思源宋体 Heavy" panose="02020900000000000000" pitchFamily="18" charset="-122"/>
              <a:cs typeface="Times New Roman" panose="02020603050405020304" pitchFamily="18" charset="0"/>
            </a:endParaRPr>
          </a:p>
        </p:txBody>
      </p:sp>
      <p:grpSp>
        <p:nvGrpSpPr>
          <p:cNvPr id="5" name="组合 4"/>
          <p:cNvGrpSpPr/>
          <p:nvPr/>
        </p:nvGrpSpPr>
        <p:grpSpPr>
          <a:xfrm>
            <a:off x="544356" y="1500948"/>
            <a:ext cx="790068" cy="0"/>
            <a:chOff x="5701110" y="1511511"/>
            <a:chExt cx="789780" cy="0"/>
          </a:xfrm>
        </p:grpSpPr>
        <p:cxnSp>
          <p:nvCxnSpPr>
            <p:cNvPr id="8" name="直接连接符 7"/>
            <p:cNvCxnSpPr/>
            <p:nvPr/>
          </p:nvCxnSpPr>
          <p:spPr>
            <a:xfrm flipH="1">
              <a:off x="5929531" y="1511511"/>
              <a:ext cx="561359" cy="0"/>
            </a:xfrm>
            <a:prstGeom prst="line">
              <a:avLst/>
            </a:prstGeom>
            <a:ln w="31750" cap="rnd">
              <a:solidFill>
                <a:schemeClr val="tx1">
                  <a:lumMod val="75000"/>
                  <a:lumOff val="25000"/>
                </a:schemeClr>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701110" y="1511511"/>
              <a:ext cx="102148" cy="0"/>
            </a:xfrm>
            <a:prstGeom prst="line">
              <a:avLst/>
            </a:prstGeom>
            <a:ln w="31750" cap="rnd">
              <a:solidFill>
                <a:srgbClr val="C00000"/>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412372" y="975672"/>
            <a:ext cx="3802380" cy="460375"/>
          </a:xfrm>
          <a:prstGeom prst="rect">
            <a:avLst/>
          </a:prstGeom>
        </p:spPr>
        <p:txBody>
          <a:bodyPr wrap="none">
            <a:spAutoFit/>
          </a:bodyPr>
          <a:lstStyle/>
          <a:p>
            <a:pPr lvl="0">
              <a:lnSpc>
                <a:spcPct val="150000"/>
              </a:lnSpc>
            </a:pPr>
            <a:r>
              <a:rPr lang="zh-CN" altLang="en-US" sz="1600" spc="300">
                <a:solidFill>
                  <a:prstClr val="black">
                    <a:lumMod val="75000"/>
                    <a:lumOff val="25000"/>
                  </a:prstClr>
                </a:solidFill>
                <a:latin typeface="思源宋体 Heavy" panose="02020900000000000000" pitchFamily="18" charset="-122"/>
                <a:ea typeface="思源宋体 Heavy" panose="02020900000000000000" pitchFamily="18" charset="-122"/>
              </a:rPr>
              <a:t>学习消防安全知识为您的安全护航</a:t>
            </a:r>
            <a:endParaRPr lang="zh-CN" altLang="en-US" sz="1600" spc="300">
              <a:solidFill>
                <a:prstClr val="black">
                  <a:lumMod val="75000"/>
                  <a:lumOff val="25000"/>
                </a:prstClr>
              </a:solidFill>
              <a:latin typeface="思源宋体 Heavy" panose="02020900000000000000" pitchFamily="18" charset="-122"/>
              <a:ea typeface="思源宋体 Heavy" panose="020209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556" y="1122363"/>
            <a:ext cx="9147334"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556" y="3602038"/>
            <a:ext cx="914733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53" y="1709738"/>
            <a:ext cx="10519434"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2153" y="4589463"/>
            <a:ext cx="1051943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506" y="1825625"/>
            <a:ext cx="5183489"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4450" y="1825625"/>
            <a:ext cx="5183489"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094" y="365125"/>
            <a:ext cx="10519434"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094" y="1681163"/>
            <a:ext cx="51596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094" y="2505075"/>
            <a:ext cx="515966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4450" y="1681163"/>
            <a:ext cx="51850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4450" y="2505075"/>
            <a:ext cx="518507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94" y="457200"/>
            <a:ext cx="3933671"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078" y="987425"/>
            <a:ext cx="61744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40094" y="2057400"/>
            <a:ext cx="393367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8081" y="365125"/>
            <a:ext cx="2629858"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506" y="365125"/>
            <a:ext cx="773712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F00B7FC-F7E1-4C13-BFF6-8902BC2735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054393-41F1-4572-84C0-0853826380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506" y="551543"/>
            <a:ext cx="10519434"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653381" y="0"/>
            <a:ext cx="10872259" cy="1027611"/>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653381" y="1123407"/>
            <a:ext cx="10872259" cy="5024844"/>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62093" y="6252755"/>
            <a:ext cx="2744200" cy="235132"/>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dirty="0"/>
          </a:p>
        </p:txBody>
      </p:sp>
      <p:sp>
        <p:nvSpPr>
          <p:cNvPr id="5" name="页脚占位符 4"/>
          <p:cNvSpPr>
            <a:spLocks noGrp="1"/>
          </p:cNvSpPr>
          <p:nvPr>
            <p:ph type="ftr" sz="quarter" idx="3"/>
          </p:nvPr>
        </p:nvSpPr>
        <p:spPr>
          <a:xfrm>
            <a:off x="4040072" y="6235338"/>
            <a:ext cx="4116300" cy="24383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772728" y="6244046"/>
            <a:ext cx="2744199" cy="252548"/>
          </a:xfrm>
          <a:prstGeom prst="rect">
            <a:avLst/>
          </a:prstGeom>
        </p:spPr>
        <p:txBody>
          <a:bodyPr vert="horz" lIns="91440" tIns="45720" rIns="91440" bIns="45720" rtlCol="0" anchor="ctr"/>
          <a:lstStyle>
            <a:lvl1pPr algn="r">
              <a:defRPr sz="900">
                <a:solidFill>
                  <a:schemeClr val="tx1">
                    <a:tint val="75000"/>
                  </a:schemeClr>
                </a:solidFill>
              </a:defRPr>
            </a:lvl1pPr>
          </a:lstStyle>
          <a:p>
            <a:fld id="{FA054393-41F1-4572-84C0-085382638030}" type="slidenum">
              <a:rPr lang="zh-CN" altLang="en-US" smtClean="0"/>
            </a:fld>
            <a:endParaRPr lang="zh-CN" altLang="en-US" dirty="0"/>
          </a:p>
        </p:txBody>
      </p:sp>
      <p:sp>
        <p:nvSpPr>
          <p:cNvPr id="1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6" Type="http://schemas.openxmlformats.org/officeDocument/2006/relationships/notesSlide" Target="../notesSlides/notesSlide6.xml"/><Relationship Id="rId15" Type="http://schemas.openxmlformats.org/officeDocument/2006/relationships/slideLayout" Target="../slideLayouts/slideLayout2.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3" Type="http://schemas.openxmlformats.org/officeDocument/2006/relationships/notesSlide" Target="../notesSlides/notesSlide7.xml"/><Relationship Id="rId12" Type="http://schemas.openxmlformats.org/officeDocument/2006/relationships/slideLayout" Target="../slideLayouts/slideLayout2.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0" Type="http://schemas.openxmlformats.org/officeDocument/2006/relationships/notesSlide" Target="../notesSlides/notesSlide8.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notesSlide" Target="../notesSlides/notesSlide9.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2" Type="http://schemas.openxmlformats.org/officeDocument/2006/relationships/notesSlide" Target="../notesSlides/notesSlide10.xml"/><Relationship Id="rId11" Type="http://schemas.openxmlformats.org/officeDocument/2006/relationships/slideLayout" Target="../slideLayouts/slideLayout2.xml"/><Relationship Id="rId10" Type="http://schemas.openxmlformats.org/officeDocument/2006/relationships/tags" Target="../tags/tag9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4" Type="http://schemas.openxmlformats.org/officeDocument/2006/relationships/notesSlide" Target="../notesSlides/notesSlide11.xml"/><Relationship Id="rId23" Type="http://schemas.openxmlformats.org/officeDocument/2006/relationships/slideLayout" Target="../slideLayouts/slideLayout2.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0" Type="http://schemas.openxmlformats.org/officeDocument/2006/relationships/notesSlide" Target="../notesSlides/notesSlide13.xml"/><Relationship Id="rId2" Type="http://schemas.openxmlformats.org/officeDocument/2006/relationships/tags" Target="../tags/tag120.xml"/><Relationship Id="rId19" Type="http://schemas.openxmlformats.org/officeDocument/2006/relationships/slideLayout" Target="../slideLayouts/slideLayout2.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1" Type="http://schemas.openxmlformats.org/officeDocument/2006/relationships/notesSlide" Target="../notesSlides/notesSlide14.xml"/><Relationship Id="rId10"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0" Type="http://schemas.openxmlformats.org/officeDocument/2006/relationships/notesSlide" Target="../notesSlides/notesSlide15.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0" Type="http://schemas.openxmlformats.org/officeDocument/2006/relationships/notesSlide" Target="../notesSlides/notesSlide16.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6" Type="http://schemas.openxmlformats.org/officeDocument/2006/relationships/notesSlide" Target="../notesSlides/notesSlide17.xml"/><Relationship Id="rId15" Type="http://schemas.openxmlformats.org/officeDocument/2006/relationships/slideLayout" Target="../slideLayouts/slideLayout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6" Type="http://schemas.openxmlformats.org/officeDocument/2006/relationships/notesSlide" Target="../notesSlides/notesSlide18.xml"/><Relationship Id="rId15" Type="http://schemas.openxmlformats.org/officeDocument/2006/relationships/slideLayout" Target="../slideLayouts/slideLayout2.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6" Type="http://schemas.openxmlformats.org/officeDocument/2006/relationships/notesSlide" Target="../notesSlides/notesSlide2.xml"/><Relationship Id="rId15" Type="http://schemas.openxmlformats.org/officeDocument/2006/relationships/slideLayout" Target="../slideLayouts/slideLayout2.xml"/><Relationship Id="rId14" Type="http://schemas.openxmlformats.org/officeDocument/2006/relationships/tags" Target="../tags/tag23.xml"/><Relationship Id="rId13" Type="http://schemas.openxmlformats.org/officeDocument/2006/relationships/image" Target="../media/image7.jpeg"/><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9" Type="http://schemas.openxmlformats.org/officeDocument/2006/relationships/notesSlide" Target="../notesSlides/notesSlide4.xml"/><Relationship Id="rId28" Type="http://schemas.openxmlformats.org/officeDocument/2006/relationships/slideLayout" Target="../slideLayouts/slideLayout2.xml"/><Relationship Id="rId27" Type="http://schemas.openxmlformats.org/officeDocument/2006/relationships/tags" Target="../tags/tag50.xml"/><Relationship Id="rId26" Type="http://schemas.openxmlformats.org/officeDocument/2006/relationships/tags" Target="../tags/tag49.xml"/><Relationship Id="rId25" Type="http://schemas.openxmlformats.org/officeDocument/2006/relationships/tags" Target="../tags/tag48.xml"/><Relationship Id="rId24" Type="http://schemas.openxmlformats.org/officeDocument/2006/relationships/tags" Target="../tags/tag47.xml"/><Relationship Id="rId23" Type="http://schemas.openxmlformats.org/officeDocument/2006/relationships/tags" Target="../tags/tag46.xml"/><Relationship Id="rId22" Type="http://schemas.openxmlformats.org/officeDocument/2006/relationships/tags" Target="../tags/tag45.xml"/><Relationship Id="rId21" Type="http://schemas.openxmlformats.org/officeDocument/2006/relationships/tags" Target="../tags/tag44.xml"/><Relationship Id="rId20" Type="http://schemas.openxmlformats.org/officeDocument/2006/relationships/tags" Target="../tags/tag43.xml"/><Relationship Id="rId2" Type="http://schemas.openxmlformats.org/officeDocument/2006/relationships/tags" Target="../tags/tag25.xml"/><Relationship Id="rId19" Type="http://schemas.openxmlformats.org/officeDocument/2006/relationships/tags" Target="../tags/tag42.xml"/><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bwMode="auto">
          <a:xfrm>
            <a:off x="3959353" y="2204864"/>
            <a:ext cx="7964424" cy="3024336"/>
          </a:xfrm>
          <a:prstGeom prst="rect">
            <a:avLst/>
          </a:prstGeom>
          <a:gradFill>
            <a:gsLst>
              <a:gs pos="0">
                <a:schemeClr val="tx1">
                  <a:alpha val="0"/>
                </a:schemeClr>
              </a:gs>
              <a:gs pos="71000">
                <a:srgbClr val="BC0000">
                  <a:alpha val="80000"/>
                </a:srgbClr>
              </a:gs>
              <a:gs pos="100000">
                <a:schemeClr val="tx1">
                  <a:alpha val="9000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文本框 15"/>
          <p:cNvSpPr txBox="1"/>
          <p:nvPr/>
        </p:nvSpPr>
        <p:spPr>
          <a:xfrm>
            <a:off x="8150838" y="2566481"/>
            <a:ext cx="3695242" cy="584775"/>
          </a:xfrm>
          <a:prstGeom prst="rect">
            <a:avLst/>
          </a:prstGeom>
          <a:noFill/>
        </p:spPr>
        <p:txBody>
          <a:bodyPr wrap="none" rtlCol="0">
            <a:spAutoFit/>
          </a:bodyPr>
          <a:lstStyle/>
          <a:p>
            <a:pPr algn="ctr"/>
            <a:r>
              <a:rPr lang="zh-CN" altLang="en-US" sz="3200">
                <a:solidFill>
                  <a:schemeClr val="bg2"/>
                </a:solidFill>
                <a:effectLst>
                  <a:outerShdw blurRad="38100" dist="38100" dir="2700000" algn="tl">
                    <a:srgbClr val="000000">
                      <a:alpha val="43137"/>
                    </a:srgbClr>
                  </a:outerShdw>
                </a:effectLst>
                <a:latin typeface="+mj-ea"/>
                <a:ea typeface="+mj-ea"/>
              </a:rPr>
              <a:t>关注消防  人人有责</a:t>
            </a:r>
            <a:endParaRPr lang="zh-CN" altLang="en-US" sz="3200">
              <a:solidFill>
                <a:schemeClr val="bg2"/>
              </a:solidFill>
              <a:effectLst>
                <a:outerShdw blurRad="38100" dist="38100" dir="2700000" algn="tl">
                  <a:srgbClr val="000000">
                    <a:alpha val="43137"/>
                  </a:srgbClr>
                </a:outerShdw>
              </a:effectLst>
              <a:latin typeface="+mj-ea"/>
              <a:ea typeface="+mj-ea"/>
            </a:endParaRPr>
          </a:p>
        </p:txBody>
      </p:sp>
      <p:sp>
        <p:nvSpPr>
          <p:cNvPr id="17" name="文本框 16"/>
          <p:cNvSpPr txBox="1"/>
          <p:nvPr/>
        </p:nvSpPr>
        <p:spPr>
          <a:xfrm>
            <a:off x="3580130" y="3151505"/>
            <a:ext cx="829183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6600">
                <a:ln w="0">
                  <a:noFill/>
                </a:ln>
                <a:gradFill>
                  <a:gsLst>
                    <a:gs pos="70000">
                      <a:schemeClr val="tx1"/>
                    </a:gs>
                    <a:gs pos="0">
                      <a:srgbClr val="FF4343"/>
                    </a:gs>
                    <a:gs pos="100000">
                      <a:schemeClr val="tx1"/>
                    </a:gs>
                  </a:gsLst>
                  <a:lin ang="5400000" scaled="1"/>
                </a:gradFill>
                <a:latin typeface="方正粗雅宋_GBK" panose="02000000000000000000" pitchFamily="2" charset="-122"/>
                <a:ea typeface="方正粗雅宋_GBK" panose="02000000000000000000" pitchFamily="2" charset="-122"/>
                <a:cs typeface="+mj-cs"/>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algn="r"/>
            <a:r>
              <a:rPr lang="zh-CN" altLang="en-US" sz="3600" b="1" dirty="0">
                <a:solidFill>
                  <a:schemeClr val="bg2"/>
                </a:solidFill>
                <a:effectLst>
                  <a:outerShdw blurRad="38100" dist="38100" dir="2700000" algn="tl">
                    <a:srgbClr val="000000">
                      <a:alpha val="43137"/>
                    </a:srgbClr>
                  </a:outerShdw>
                </a:effectLst>
                <a:latin typeface="+mj-ea"/>
                <a:ea typeface="+mj-ea"/>
              </a:rPr>
              <a:t>“三合一”场所消防安全培训</a:t>
            </a:r>
            <a:endParaRPr lang="zh-CN" altLang="en-US" sz="3600" b="1" dirty="0">
              <a:solidFill>
                <a:schemeClr val="bg2"/>
              </a:solidFill>
              <a:effectLst>
                <a:outerShdw blurRad="38100" dist="38100" dir="2700000" algn="tl">
                  <a:srgbClr val="000000">
                    <a:alpha val="43137"/>
                  </a:srgbClr>
                </a:outerShdw>
              </a:effectLst>
              <a:latin typeface="+mj-ea"/>
              <a:ea typeface="+mj-ea"/>
            </a:endParaRPr>
          </a:p>
        </p:txBody>
      </p:sp>
      <p:sp>
        <p:nvSpPr>
          <p:cNvPr id="18" name="文本框 17"/>
          <p:cNvSpPr txBox="1"/>
          <p:nvPr/>
        </p:nvSpPr>
        <p:spPr>
          <a:xfrm>
            <a:off x="10868229" y="4382362"/>
            <a:ext cx="970280" cy="460375"/>
          </a:xfrm>
          <a:prstGeom prst="rect">
            <a:avLst/>
          </a:prstGeom>
          <a:noFill/>
        </p:spPr>
        <p:txBody>
          <a:bodyPr wrap="none" rtlCol="0">
            <a:spAutoFit/>
          </a:bodyPr>
          <a:lstStyle/>
          <a:p>
            <a:pPr algn="r"/>
            <a:r>
              <a:rPr lang="en-US" sz="2400">
                <a:solidFill>
                  <a:schemeClr val="bg2"/>
                </a:solidFill>
                <a:latin typeface="+mj-ea"/>
                <a:ea typeface="+mj-ea"/>
              </a:rPr>
              <a:t>XXXX</a:t>
            </a:r>
            <a:endParaRPr lang="en-US" sz="2400">
              <a:solidFill>
                <a:schemeClr val="bg2"/>
              </a:solidFill>
              <a:latin typeface="+mj-ea"/>
              <a:ea typeface="+mj-ea"/>
            </a:endParaRPr>
          </a:p>
        </p:txBody>
      </p:sp>
      <p:sp>
        <p:nvSpPr>
          <p:cNvPr id="4" name="矩形 3"/>
          <p:cNvSpPr/>
          <p:nvPr/>
        </p:nvSpPr>
        <p:spPr bwMode="auto">
          <a:xfrm>
            <a:off x="12003037" y="2204864"/>
            <a:ext cx="193726" cy="302433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图片1"/>
          <p:cNvPicPr>
            <a:picLocks noChangeAspect="1"/>
          </p:cNvPicPr>
          <p:nvPr userDrawn="1"/>
        </p:nvPicPr>
        <p:blipFill>
          <a:blip r:embed="rId1">
            <a:grayscl/>
          </a:blip>
          <a:stretch>
            <a:fillRect/>
          </a:stretch>
        </p:blipFill>
        <p:spPr>
          <a:xfrm>
            <a:off x="-6667" y="-14605"/>
            <a:ext cx="12203430" cy="6936740"/>
          </a:xfrm>
          <a:prstGeom prst="rect">
            <a:avLst/>
          </a:prstGeom>
        </p:spPr>
      </p:pic>
      <p:sp>
        <p:nvSpPr>
          <p:cNvPr id="10" name="矩形 9"/>
          <p:cNvSpPr/>
          <p:nvPr/>
        </p:nvSpPr>
        <p:spPr>
          <a:xfrm>
            <a:off x="4446" y="2395331"/>
            <a:ext cx="12192000" cy="2067339"/>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789806" y="3013501"/>
            <a:ext cx="2621280" cy="829945"/>
          </a:xfrm>
          <a:prstGeom prst="rect">
            <a:avLst/>
          </a:prstGeom>
        </p:spPr>
        <p:txBody>
          <a:bodyPr wrap="none">
            <a:spAutoFit/>
          </a:bodyPr>
          <a:p>
            <a:pPr algn="ctr"/>
            <a:r>
              <a:rPr lang="zh-CN" altLang="en-US" sz="4800" b="1" dirty="0" smtClean="0">
                <a:solidFill>
                  <a:schemeClr val="bg2"/>
                </a:solidFill>
                <a:latin typeface="微软雅黑" panose="020B0503020204020204" pitchFamily="34" charset="-122"/>
                <a:ea typeface="微软雅黑" panose="020B0503020204020204" pitchFamily="34" charset="-122"/>
              </a:rPr>
              <a:t>安全疏散</a:t>
            </a:r>
            <a:endParaRPr lang="zh-CN" altLang="en-US" sz="4800" b="1" dirty="0" smtClean="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602924" y="925204"/>
            <a:ext cx="995045" cy="1014730"/>
          </a:xfrm>
          <a:prstGeom prst="rect">
            <a:avLst/>
          </a:prstGeom>
        </p:spPr>
        <p:txBody>
          <a:bodyPr wrap="none">
            <a:spAutoFit/>
          </a:bodyPr>
          <a:p>
            <a:pPr algn="ctr"/>
            <a:r>
              <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rPr>
              <a:t>03</a:t>
            </a:r>
            <a:endPar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安全疏散</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1" name="饼形 247"/>
          <p:cNvSpPr/>
          <p:nvPr>
            <p:custDataLst>
              <p:tags r:id="rId2"/>
            </p:custDataLst>
          </p:nvPr>
        </p:nvSpPr>
        <p:spPr>
          <a:xfrm>
            <a:off x="726172" y="1377601"/>
            <a:ext cx="988424" cy="988424"/>
          </a:xfrm>
          <a:custGeom>
            <a:avLst/>
            <a:gdLst>
              <a:gd name="connsiteX0" fmla="*/ 1571625 w 1571625"/>
              <a:gd name="connsiteY0" fmla="*/ 785813 h 1571625"/>
              <a:gd name="connsiteX1" fmla="*/ 785812 w 1571625"/>
              <a:gd name="connsiteY1" fmla="*/ 1571626 h 1571625"/>
              <a:gd name="connsiteX2" fmla="*/ -1 w 1571625"/>
              <a:gd name="connsiteY2" fmla="*/ 785813 h 1571625"/>
              <a:gd name="connsiteX3" fmla="*/ 785812 w 1571625"/>
              <a:gd name="connsiteY3" fmla="*/ 0 h 1571625"/>
              <a:gd name="connsiteX4" fmla="*/ 785813 w 1571625"/>
              <a:gd name="connsiteY4" fmla="*/ 785813 h 1571625"/>
              <a:gd name="connsiteX5" fmla="*/ 1571625 w 1571625"/>
              <a:gd name="connsiteY5" fmla="*/ 785813 h 1571625"/>
              <a:gd name="connsiteX0-1" fmla="*/ 785814 w 1571626"/>
              <a:gd name="connsiteY0-2" fmla="*/ 785813 h 1571626"/>
              <a:gd name="connsiteX1-3" fmla="*/ 1571626 w 1571626"/>
              <a:gd name="connsiteY1-4" fmla="*/ 785813 h 1571626"/>
              <a:gd name="connsiteX2-5" fmla="*/ 785813 w 1571626"/>
              <a:gd name="connsiteY2-6" fmla="*/ 1571626 h 1571626"/>
              <a:gd name="connsiteX3-7" fmla="*/ 0 w 1571626"/>
              <a:gd name="connsiteY3-8" fmla="*/ 785813 h 1571626"/>
              <a:gd name="connsiteX4-9" fmla="*/ 785813 w 1571626"/>
              <a:gd name="connsiteY4-10" fmla="*/ 0 h 1571626"/>
              <a:gd name="connsiteX5-11" fmla="*/ 877254 w 1571626"/>
              <a:gd name="connsiteY5-12" fmla="*/ 877253 h 1571626"/>
              <a:gd name="connsiteX0-13" fmla="*/ 785814 w 1571626"/>
              <a:gd name="connsiteY0-14" fmla="*/ 785813 h 1571626"/>
              <a:gd name="connsiteX1-15" fmla="*/ 1571626 w 1571626"/>
              <a:gd name="connsiteY1-16" fmla="*/ 785813 h 1571626"/>
              <a:gd name="connsiteX2-17" fmla="*/ 785813 w 1571626"/>
              <a:gd name="connsiteY2-18" fmla="*/ 1571626 h 1571626"/>
              <a:gd name="connsiteX3-19" fmla="*/ 0 w 1571626"/>
              <a:gd name="connsiteY3-20" fmla="*/ 785813 h 1571626"/>
              <a:gd name="connsiteX4-21" fmla="*/ 785813 w 1571626"/>
              <a:gd name="connsiteY4-22" fmla="*/ 0 h 1571626"/>
              <a:gd name="connsiteX0-23" fmla="*/ 785813 w 1571626"/>
              <a:gd name="connsiteY0-24" fmla="*/ 943396 h 1571626"/>
              <a:gd name="connsiteX1-25" fmla="*/ 1571626 w 1571626"/>
              <a:gd name="connsiteY1-26" fmla="*/ 785813 h 1571626"/>
              <a:gd name="connsiteX2-27" fmla="*/ 785813 w 1571626"/>
              <a:gd name="connsiteY2-28" fmla="*/ 1571626 h 1571626"/>
              <a:gd name="connsiteX3-29" fmla="*/ 0 w 1571626"/>
              <a:gd name="connsiteY3-30" fmla="*/ 785813 h 1571626"/>
              <a:gd name="connsiteX4-31" fmla="*/ 785813 w 1571626"/>
              <a:gd name="connsiteY4-32" fmla="*/ 0 h 1571626"/>
            </a:gdLst>
            <a:ahLst/>
            <a:cxnLst>
              <a:cxn ang="0">
                <a:pos x="connsiteX0-23" y="connsiteY0-24"/>
              </a:cxn>
              <a:cxn ang="0">
                <a:pos x="connsiteX1-25" y="connsiteY1-26"/>
              </a:cxn>
              <a:cxn ang="0">
                <a:pos x="connsiteX2-27" y="connsiteY2-28"/>
              </a:cxn>
              <a:cxn ang="0">
                <a:pos x="connsiteX3-29" y="connsiteY3-30"/>
              </a:cxn>
              <a:cxn ang="0">
                <a:pos x="connsiteX4-31" y="connsiteY4-32"/>
              </a:cxn>
            </a:cxnLst>
            <a:rect l="l" t="t" r="r" b="b"/>
            <a:pathLst>
              <a:path w="1571626" h="1571626">
                <a:moveTo>
                  <a:pt x="785813" y="943396"/>
                </a:moveTo>
                <a:lnTo>
                  <a:pt x="1571626" y="785813"/>
                </a:lnTo>
                <a:cubicBezTo>
                  <a:pt x="1571626" y="1219806"/>
                  <a:pt x="1219806" y="1571626"/>
                  <a:pt x="785813" y="1571626"/>
                </a:cubicBezTo>
                <a:cubicBezTo>
                  <a:pt x="351820" y="1571626"/>
                  <a:pt x="0" y="1219806"/>
                  <a:pt x="0" y="785813"/>
                </a:cubicBezTo>
                <a:cubicBezTo>
                  <a:pt x="0" y="351820"/>
                  <a:pt x="351820" y="0"/>
                  <a:pt x="785813" y="0"/>
                </a:cubicBezTo>
              </a:path>
            </a:pathLst>
          </a:custGeom>
          <a:noFill/>
          <a:ln w="19050" cap="flat" cmpd="sng" algn="ctr">
            <a:solidFill>
              <a:srgbClr val="FF42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78" name="矩形 77"/>
          <p:cNvSpPr/>
          <p:nvPr>
            <p:custDataLst>
              <p:tags r:id="rId3"/>
            </p:custDataLst>
          </p:nvPr>
        </p:nvSpPr>
        <p:spPr>
          <a:xfrm rot="20940960">
            <a:off x="1195542" y="1530886"/>
            <a:ext cx="487341" cy="384798"/>
          </a:xfrm>
          <a:prstGeom prst="rect">
            <a:avLst/>
          </a:prstGeom>
          <a:noFill/>
          <a:ln w="12700" cap="flat" cmpd="sng" algn="ctr">
            <a:noFill/>
            <a:prstDash val="solid"/>
            <a:miter lim="800000"/>
          </a:ln>
          <a:effectLst/>
        </p:spPr>
        <p:txBody>
          <a:bodyPr lIns="0" tIns="0" rIns="0" bIns="0" rtlCol="0" anchor="ctr" anchorCtr="0">
            <a:noAutofit/>
          </a:bodyPr>
          <a:p>
            <a:pPr algn="ctr">
              <a:lnSpc>
                <a:spcPct val="120000"/>
              </a:lnSpc>
            </a:pPr>
            <a:r>
              <a:rPr lang="da-DK" altLang="zh-CN" sz="2000">
                <a:solidFill>
                  <a:srgbClr val="FF170C"/>
                </a:solidFill>
                <a:latin typeface="微软雅黑" panose="020B0503020204020204" pitchFamily="34" charset="-122"/>
                <a:ea typeface="微软雅黑" panose="020B0503020204020204" pitchFamily="34" charset="-122"/>
              </a:rPr>
              <a:t>A</a:t>
            </a:r>
            <a:endParaRPr lang="da-DK" altLang="zh-CN" sz="2000">
              <a:solidFill>
                <a:srgbClr val="FF170C"/>
              </a:solidFill>
              <a:latin typeface="微软雅黑" panose="020B0503020204020204" pitchFamily="34" charset="-122"/>
              <a:ea typeface="微软雅黑" panose="020B0503020204020204" pitchFamily="34" charset="-122"/>
            </a:endParaRPr>
          </a:p>
        </p:txBody>
      </p:sp>
      <p:sp>
        <p:nvSpPr>
          <p:cNvPr id="86" name="矩形 85"/>
          <p:cNvSpPr/>
          <p:nvPr>
            <p:custDataLst>
              <p:tags r:id="rId4"/>
            </p:custDataLst>
          </p:nvPr>
        </p:nvSpPr>
        <p:spPr>
          <a:xfrm>
            <a:off x="2021167" y="1256030"/>
            <a:ext cx="8211849" cy="1232623"/>
          </a:xfrm>
          <a:prstGeom prst="rect">
            <a:avLst/>
          </a:prstGeom>
          <a:noFill/>
          <a:ln w="12700" cap="flat" cmpd="sng" algn="ctr">
            <a:noFill/>
            <a:prstDash val="solid"/>
            <a:miter lim="800000"/>
          </a:ln>
          <a:effectLst/>
        </p:spPr>
        <p:txBody>
          <a:bodyPr lIns="90000" tIns="46800" rIns="90000" bIns="46800" rtlCol="0" anchor="ctr">
            <a:normAutofit/>
          </a:bodyPr>
          <a:p>
            <a:pPr>
              <a:lnSpc>
                <a:spcPct val="120000"/>
              </a:lnSpc>
            </a:pPr>
            <a:r>
              <a:rPr lang="da-DK" altLang="zh-CN" sz="1600" b="1" spc="15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“三合一”场所的疏散门应采用向疏散方向开启的平开门，并应确保人员在火灾时易于从内部打开。</a:t>
            </a:r>
            <a:endParaRPr lang="da-DK" altLang="zh-CN" sz="1600" b="1" spc="15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 name="饼形 247"/>
          <p:cNvSpPr/>
          <p:nvPr>
            <p:custDataLst>
              <p:tags r:id="rId5"/>
            </p:custDataLst>
          </p:nvPr>
        </p:nvSpPr>
        <p:spPr>
          <a:xfrm>
            <a:off x="1714597" y="2631367"/>
            <a:ext cx="988424" cy="988424"/>
          </a:xfrm>
          <a:custGeom>
            <a:avLst/>
            <a:gdLst>
              <a:gd name="connsiteX0" fmla="*/ 1571625 w 1571625"/>
              <a:gd name="connsiteY0" fmla="*/ 785813 h 1571625"/>
              <a:gd name="connsiteX1" fmla="*/ 785812 w 1571625"/>
              <a:gd name="connsiteY1" fmla="*/ 1571626 h 1571625"/>
              <a:gd name="connsiteX2" fmla="*/ -1 w 1571625"/>
              <a:gd name="connsiteY2" fmla="*/ 785813 h 1571625"/>
              <a:gd name="connsiteX3" fmla="*/ 785812 w 1571625"/>
              <a:gd name="connsiteY3" fmla="*/ 0 h 1571625"/>
              <a:gd name="connsiteX4" fmla="*/ 785813 w 1571625"/>
              <a:gd name="connsiteY4" fmla="*/ 785813 h 1571625"/>
              <a:gd name="connsiteX5" fmla="*/ 1571625 w 1571625"/>
              <a:gd name="connsiteY5" fmla="*/ 785813 h 1571625"/>
              <a:gd name="connsiteX0-1" fmla="*/ 785814 w 1571626"/>
              <a:gd name="connsiteY0-2" fmla="*/ 785813 h 1571626"/>
              <a:gd name="connsiteX1-3" fmla="*/ 1571626 w 1571626"/>
              <a:gd name="connsiteY1-4" fmla="*/ 785813 h 1571626"/>
              <a:gd name="connsiteX2-5" fmla="*/ 785813 w 1571626"/>
              <a:gd name="connsiteY2-6" fmla="*/ 1571626 h 1571626"/>
              <a:gd name="connsiteX3-7" fmla="*/ 0 w 1571626"/>
              <a:gd name="connsiteY3-8" fmla="*/ 785813 h 1571626"/>
              <a:gd name="connsiteX4-9" fmla="*/ 785813 w 1571626"/>
              <a:gd name="connsiteY4-10" fmla="*/ 0 h 1571626"/>
              <a:gd name="connsiteX5-11" fmla="*/ 877254 w 1571626"/>
              <a:gd name="connsiteY5-12" fmla="*/ 877253 h 1571626"/>
              <a:gd name="connsiteX0-13" fmla="*/ 785814 w 1571626"/>
              <a:gd name="connsiteY0-14" fmla="*/ 785813 h 1571626"/>
              <a:gd name="connsiteX1-15" fmla="*/ 1571626 w 1571626"/>
              <a:gd name="connsiteY1-16" fmla="*/ 785813 h 1571626"/>
              <a:gd name="connsiteX2-17" fmla="*/ 785813 w 1571626"/>
              <a:gd name="connsiteY2-18" fmla="*/ 1571626 h 1571626"/>
              <a:gd name="connsiteX3-19" fmla="*/ 0 w 1571626"/>
              <a:gd name="connsiteY3-20" fmla="*/ 785813 h 1571626"/>
              <a:gd name="connsiteX4-21" fmla="*/ 785813 w 1571626"/>
              <a:gd name="connsiteY4-22" fmla="*/ 0 h 1571626"/>
              <a:gd name="connsiteX0-23" fmla="*/ 785813 w 1571626"/>
              <a:gd name="connsiteY0-24" fmla="*/ 943396 h 1571626"/>
              <a:gd name="connsiteX1-25" fmla="*/ 1571626 w 1571626"/>
              <a:gd name="connsiteY1-26" fmla="*/ 785813 h 1571626"/>
              <a:gd name="connsiteX2-27" fmla="*/ 785813 w 1571626"/>
              <a:gd name="connsiteY2-28" fmla="*/ 1571626 h 1571626"/>
              <a:gd name="connsiteX3-29" fmla="*/ 0 w 1571626"/>
              <a:gd name="connsiteY3-30" fmla="*/ 785813 h 1571626"/>
              <a:gd name="connsiteX4-31" fmla="*/ 785813 w 1571626"/>
              <a:gd name="connsiteY4-32" fmla="*/ 0 h 1571626"/>
            </a:gdLst>
            <a:ahLst/>
            <a:cxnLst>
              <a:cxn ang="0">
                <a:pos x="connsiteX0-23" y="connsiteY0-24"/>
              </a:cxn>
              <a:cxn ang="0">
                <a:pos x="connsiteX1-25" y="connsiteY1-26"/>
              </a:cxn>
              <a:cxn ang="0">
                <a:pos x="connsiteX2-27" y="connsiteY2-28"/>
              </a:cxn>
              <a:cxn ang="0">
                <a:pos x="connsiteX3-29" y="connsiteY3-30"/>
              </a:cxn>
              <a:cxn ang="0">
                <a:pos x="connsiteX4-31" y="connsiteY4-32"/>
              </a:cxn>
            </a:cxnLst>
            <a:rect l="l" t="t" r="r" b="b"/>
            <a:pathLst>
              <a:path w="1571626" h="1571626">
                <a:moveTo>
                  <a:pt x="785813" y="943396"/>
                </a:moveTo>
                <a:lnTo>
                  <a:pt x="1571626" y="785813"/>
                </a:lnTo>
                <a:cubicBezTo>
                  <a:pt x="1571626" y="1219806"/>
                  <a:pt x="1219806" y="1571626"/>
                  <a:pt x="785813" y="1571626"/>
                </a:cubicBezTo>
                <a:cubicBezTo>
                  <a:pt x="351820" y="1571626"/>
                  <a:pt x="0" y="1219806"/>
                  <a:pt x="0" y="785813"/>
                </a:cubicBezTo>
                <a:cubicBezTo>
                  <a:pt x="0" y="351820"/>
                  <a:pt x="351820" y="0"/>
                  <a:pt x="785813" y="0"/>
                </a:cubicBezTo>
              </a:path>
            </a:pathLst>
          </a:custGeom>
          <a:noFill/>
          <a:ln w="19050" cap="flat" cmpd="sng" algn="ctr">
            <a:solidFill>
              <a:srgbClr val="FF42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6" name="矩形 105"/>
          <p:cNvSpPr/>
          <p:nvPr>
            <p:custDataLst>
              <p:tags r:id="rId6"/>
            </p:custDataLst>
          </p:nvPr>
        </p:nvSpPr>
        <p:spPr>
          <a:xfrm rot="20940960">
            <a:off x="2183966" y="2784652"/>
            <a:ext cx="487341" cy="384798"/>
          </a:xfrm>
          <a:prstGeom prst="rect">
            <a:avLst/>
          </a:prstGeom>
          <a:noFill/>
          <a:ln w="12700" cap="flat" cmpd="sng" algn="ctr">
            <a:noFill/>
            <a:prstDash val="solid"/>
            <a:miter lim="800000"/>
          </a:ln>
          <a:effectLst/>
        </p:spPr>
        <p:txBody>
          <a:bodyPr lIns="0" tIns="0" rIns="0" bIns="0" rtlCol="0" anchor="ctr" anchorCtr="0">
            <a:noAutofit/>
          </a:bodyPr>
          <a:p>
            <a:pPr algn="ctr">
              <a:lnSpc>
                <a:spcPct val="120000"/>
              </a:lnSpc>
            </a:pPr>
            <a:r>
              <a:rPr lang="da-DK" altLang="zh-CN" sz="2000">
                <a:solidFill>
                  <a:srgbClr val="FF170C"/>
                </a:solidFill>
                <a:latin typeface="微软雅黑" panose="020B0503020204020204" pitchFamily="34" charset="-122"/>
                <a:ea typeface="微软雅黑" panose="020B0503020204020204" pitchFamily="34" charset="-122"/>
              </a:rPr>
              <a:t>B</a:t>
            </a:r>
            <a:endParaRPr lang="da-DK" altLang="zh-CN" sz="2000">
              <a:solidFill>
                <a:srgbClr val="FF170C"/>
              </a:solidFill>
              <a:latin typeface="微软雅黑" panose="020B0503020204020204" pitchFamily="34" charset="-122"/>
              <a:ea typeface="微软雅黑" panose="020B0503020204020204" pitchFamily="34" charset="-122"/>
            </a:endParaRPr>
          </a:p>
        </p:txBody>
      </p:sp>
      <p:sp>
        <p:nvSpPr>
          <p:cNvPr id="107" name="矩形 106"/>
          <p:cNvSpPr/>
          <p:nvPr>
            <p:custDataLst>
              <p:tags r:id="rId7"/>
            </p:custDataLst>
          </p:nvPr>
        </p:nvSpPr>
        <p:spPr>
          <a:xfrm>
            <a:off x="3009591" y="2508739"/>
            <a:ext cx="8211849" cy="1232623"/>
          </a:xfrm>
          <a:prstGeom prst="rect">
            <a:avLst/>
          </a:prstGeom>
          <a:noFill/>
          <a:ln w="12700" cap="flat" cmpd="sng" algn="ctr">
            <a:noFill/>
            <a:prstDash val="solid"/>
            <a:miter lim="800000"/>
          </a:ln>
          <a:effectLst/>
        </p:spPr>
        <p:txBody>
          <a:bodyPr lIns="90000" tIns="46800" rIns="90000" bIns="46800" rtlCol="0" anchor="ctr">
            <a:normAutofit/>
          </a:bodyPr>
          <a:p>
            <a:pPr>
              <a:lnSpc>
                <a:spcPct val="120000"/>
              </a:lnSpc>
            </a:pPr>
            <a:r>
              <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“三合一”场所使用的疏散楼梯宜通至屋顶平台。</a:t>
            </a:r>
            <a:endPar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饼形 247"/>
          <p:cNvSpPr/>
          <p:nvPr>
            <p:custDataLst>
              <p:tags r:id="rId8"/>
            </p:custDataLst>
          </p:nvPr>
        </p:nvSpPr>
        <p:spPr>
          <a:xfrm>
            <a:off x="726172" y="3885133"/>
            <a:ext cx="988424" cy="988424"/>
          </a:xfrm>
          <a:custGeom>
            <a:avLst/>
            <a:gdLst>
              <a:gd name="connsiteX0" fmla="*/ 1571625 w 1571625"/>
              <a:gd name="connsiteY0" fmla="*/ 785813 h 1571625"/>
              <a:gd name="connsiteX1" fmla="*/ 785812 w 1571625"/>
              <a:gd name="connsiteY1" fmla="*/ 1571626 h 1571625"/>
              <a:gd name="connsiteX2" fmla="*/ -1 w 1571625"/>
              <a:gd name="connsiteY2" fmla="*/ 785813 h 1571625"/>
              <a:gd name="connsiteX3" fmla="*/ 785812 w 1571625"/>
              <a:gd name="connsiteY3" fmla="*/ 0 h 1571625"/>
              <a:gd name="connsiteX4" fmla="*/ 785813 w 1571625"/>
              <a:gd name="connsiteY4" fmla="*/ 785813 h 1571625"/>
              <a:gd name="connsiteX5" fmla="*/ 1571625 w 1571625"/>
              <a:gd name="connsiteY5" fmla="*/ 785813 h 1571625"/>
              <a:gd name="connsiteX0-1" fmla="*/ 785814 w 1571626"/>
              <a:gd name="connsiteY0-2" fmla="*/ 785813 h 1571626"/>
              <a:gd name="connsiteX1-3" fmla="*/ 1571626 w 1571626"/>
              <a:gd name="connsiteY1-4" fmla="*/ 785813 h 1571626"/>
              <a:gd name="connsiteX2-5" fmla="*/ 785813 w 1571626"/>
              <a:gd name="connsiteY2-6" fmla="*/ 1571626 h 1571626"/>
              <a:gd name="connsiteX3-7" fmla="*/ 0 w 1571626"/>
              <a:gd name="connsiteY3-8" fmla="*/ 785813 h 1571626"/>
              <a:gd name="connsiteX4-9" fmla="*/ 785813 w 1571626"/>
              <a:gd name="connsiteY4-10" fmla="*/ 0 h 1571626"/>
              <a:gd name="connsiteX5-11" fmla="*/ 877254 w 1571626"/>
              <a:gd name="connsiteY5-12" fmla="*/ 877253 h 1571626"/>
              <a:gd name="connsiteX0-13" fmla="*/ 785814 w 1571626"/>
              <a:gd name="connsiteY0-14" fmla="*/ 785813 h 1571626"/>
              <a:gd name="connsiteX1-15" fmla="*/ 1571626 w 1571626"/>
              <a:gd name="connsiteY1-16" fmla="*/ 785813 h 1571626"/>
              <a:gd name="connsiteX2-17" fmla="*/ 785813 w 1571626"/>
              <a:gd name="connsiteY2-18" fmla="*/ 1571626 h 1571626"/>
              <a:gd name="connsiteX3-19" fmla="*/ 0 w 1571626"/>
              <a:gd name="connsiteY3-20" fmla="*/ 785813 h 1571626"/>
              <a:gd name="connsiteX4-21" fmla="*/ 785813 w 1571626"/>
              <a:gd name="connsiteY4-22" fmla="*/ 0 h 1571626"/>
              <a:gd name="connsiteX0-23" fmla="*/ 785813 w 1571626"/>
              <a:gd name="connsiteY0-24" fmla="*/ 943396 h 1571626"/>
              <a:gd name="connsiteX1-25" fmla="*/ 1571626 w 1571626"/>
              <a:gd name="connsiteY1-26" fmla="*/ 785813 h 1571626"/>
              <a:gd name="connsiteX2-27" fmla="*/ 785813 w 1571626"/>
              <a:gd name="connsiteY2-28" fmla="*/ 1571626 h 1571626"/>
              <a:gd name="connsiteX3-29" fmla="*/ 0 w 1571626"/>
              <a:gd name="connsiteY3-30" fmla="*/ 785813 h 1571626"/>
              <a:gd name="connsiteX4-31" fmla="*/ 785813 w 1571626"/>
              <a:gd name="connsiteY4-32" fmla="*/ 0 h 1571626"/>
            </a:gdLst>
            <a:ahLst/>
            <a:cxnLst>
              <a:cxn ang="0">
                <a:pos x="connsiteX0-23" y="connsiteY0-24"/>
              </a:cxn>
              <a:cxn ang="0">
                <a:pos x="connsiteX1-25" y="connsiteY1-26"/>
              </a:cxn>
              <a:cxn ang="0">
                <a:pos x="connsiteX2-27" y="connsiteY2-28"/>
              </a:cxn>
              <a:cxn ang="0">
                <a:pos x="connsiteX3-29" y="connsiteY3-30"/>
              </a:cxn>
              <a:cxn ang="0">
                <a:pos x="connsiteX4-31" y="connsiteY4-32"/>
              </a:cxn>
            </a:cxnLst>
            <a:rect l="l" t="t" r="r" b="b"/>
            <a:pathLst>
              <a:path w="1571626" h="1571626">
                <a:moveTo>
                  <a:pt x="785813" y="943396"/>
                </a:moveTo>
                <a:lnTo>
                  <a:pt x="1571626" y="785813"/>
                </a:lnTo>
                <a:cubicBezTo>
                  <a:pt x="1571626" y="1219806"/>
                  <a:pt x="1219806" y="1571626"/>
                  <a:pt x="785813" y="1571626"/>
                </a:cubicBezTo>
                <a:cubicBezTo>
                  <a:pt x="351820" y="1571626"/>
                  <a:pt x="0" y="1219806"/>
                  <a:pt x="0" y="785813"/>
                </a:cubicBezTo>
                <a:cubicBezTo>
                  <a:pt x="0" y="351820"/>
                  <a:pt x="351820" y="0"/>
                  <a:pt x="785813" y="0"/>
                </a:cubicBezTo>
              </a:path>
            </a:pathLst>
          </a:custGeom>
          <a:noFill/>
          <a:ln w="19050" cap="flat" cmpd="sng" algn="ctr">
            <a:solidFill>
              <a:srgbClr val="FF42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rot="20940960">
            <a:off x="1195542" y="4037360"/>
            <a:ext cx="487341" cy="384798"/>
          </a:xfrm>
          <a:prstGeom prst="rect">
            <a:avLst/>
          </a:prstGeom>
          <a:noFill/>
          <a:ln w="12700" cap="flat" cmpd="sng" algn="ctr">
            <a:noFill/>
            <a:prstDash val="solid"/>
            <a:miter lim="800000"/>
          </a:ln>
          <a:effectLst/>
        </p:spPr>
        <p:txBody>
          <a:bodyPr lIns="0" tIns="0" rIns="0" bIns="0" rtlCol="0" anchor="ctr" anchorCtr="0">
            <a:noAutofit/>
          </a:bodyPr>
          <a:p>
            <a:pPr algn="ctr">
              <a:lnSpc>
                <a:spcPct val="120000"/>
              </a:lnSpc>
            </a:pPr>
            <a:r>
              <a:rPr lang="en-US" altLang="zh-CN">
                <a:solidFill>
                  <a:srgbClr val="FF170C"/>
                </a:solidFill>
                <a:latin typeface="微软雅黑" panose="020B0503020204020204" pitchFamily="34" charset="-122"/>
                <a:ea typeface="微软雅黑" panose="020B0503020204020204" pitchFamily="34" charset="-122"/>
              </a:rPr>
              <a:t>C</a:t>
            </a:r>
            <a:endParaRPr lang="en-US" altLang="zh-CN">
              <a:solidFill>
                <a:srgbClr val="FF170C"/>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2021167" y="3762505"/>
            <a:ext cx="8211849" cy="1232623"/>
          </a:xfrm>
          <a:prstGeom prst="rect">
            <a:avLst/>
          </a:prstGeom>
          <a:noFill/>
          <a:ln w="12700" cap="flat" cmpd="sng" algn="ctr">
            <a:noFill/>
            <a:prstDash val="solid"/>
            <a:miter lim="800000"/>
          </a:ln>
          <a:effectLst/>
        </p:spPr>
        <p:txBody>
          <a:bodyPr lIns="90000" tIns="46800" rIns="90000" bIns="46800" rtlCol="0" anchor="ctr">
            <a:normAutofit/>
          </a:bodyPr>
          <a:p>
            <a:pPr>
              <a:lnSpc>
                <a:spcPct val="120000"/>
              </a:lnSpc>
            </a:pPr>
            <a:r>
              <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“三合一”场所内的安全出口和辅助疏散出口的宽度应满足人员安全疏散的需要。</a:t>
            </a:r>
            <a:endPar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饼形 247"/>
          <p:cNvSpPr/>
          <p:nvPr>
            <p:custDataLst>
              <p:tags r:id="rId11"/>
            </p:custDataLst>
          </p:nvPr>
        </p:nvSpPr>
        <p:spPr>
          <a:xfrm>
            <a:off x="1714597" y="5137841"/>
            <a:ext cx="988424" cy="988424"/>
          </a:xfrm>
          <a:custGeom>
            <a:avLst/>
            <a:gdLst>
              <a:gd name="connsiteX0" fmla="*/ 1571625 w 1571625"/>
              <a:gd name="connsiteY0" fmla="*/ 785813 h 1571625"/>
              <a:gd name="connsiteX1" fmla="*/ 785812 w 1571625"/>
              <a:gd name="connsiteY1" fmla="*/ 1571626 h 1571625"/>
              <a:gd name="connsiteX2" fmla="*/ -1 w 1571625"/>
              <a:gd name="connsiteY2" fmla="*/ 785813 h 1571625"/>
              <a:gd name="connsiteX3" fmla="*/ 785812 w 1571625"/>
              <a:gd name="connsiteY3" fmla="*/ 0 h 1571625"/>
              <a:gd name="connsiteX4" fmla="*/ 785813 w 1571625"/>
              <a:gd name="connsiteY4" fmla="*/ 785813 h 1571625"/>
              <a:gd name="connsiteX5" fmla="*/ 1571625 w 1571625"/>
              <a:gd name="connsiteY5" fmla="*/ 785813 h 1571625"/>
              <a:gd name="connsiteX0-1" fmla="*/ 785814 w 1571626"/>
              <a:gd name="connsiteY0-2" fmla="*/ 785813 h 1571626"/>
              <a:gd name="connsiteX1-3" fmla="*/ 1571626 w 1571626"/>
              <a:gd name="connsiteY1-4" fmla="*/ 785813 h 1571626"/>
              <a:gd name="connsiteX2-5" fmla="*/ 785813 w 1571626"/>
              <a:gd name="connsiteY2-6" fmla="*/ 1571626 h 1571626"/>
              <a:gd name="connsiteX3-7" fmla="*/ 0 w 1571626"/>
              <a:gd name="connsiteY3-8" fmla="*/ 785813 h 1571626"/>
              <a:gd name="connsiteX4-9" fmla="*/ 785813 w 1571626"/>
              <a:gd name="connsiteY4-10" fmla="*/ 0 h 1571626"/>
              <a:gd name="connsiteX5-11" fmla="*/ 877254 w 1571626"/>
              <a:gd name="connsiteY5-12" fmla="*/ 877253 h 1571626"/>
              <a:gd name="connsiteX0-13" fmla="*/ 785814 w 1571626"/>
              <a:gd name="connsiteY0-14" fmla="*/ 785813 h 1571626"/>
              <a:gd name="connsiteX1-15" fmla="*/ 1571626 w 1571626"/>
              <a:gd name="connsiteY1-16" fmla="*/ 785813 h 1571626"/>
              <a:gd name="connsiteX2-17" fmla="*/ 785813 w 1571626"/>
              <a:gd name="connsiteY2-18" fmla="*/ 1571626 h 1571626"/>
              <a:gd name="connsiteX3-19" fmla="*/ 0 w 1571626"/>
              <a:gd name="connsiteY3-20" fmla="*/ 785813 h 1571626"/>
              <a:gd name="connsiteX4-21" fmla="*/ 785813 w 1571626"/>
              <a:gd name="connsiteY4-22" fmla="*/ 0 h 1571626"/>
              <a:gd name="connsiteX0-23" fmla="*/ 785813 w 1571626"/>
              <a:gd name="connsiteY0-24" fmla="*/ 943396 h 1571626"/>
              <a:gd name="connsiteX1-25" fmla="*/ 1571626 w 1571626"/>
              <a:gd name="connsiteY1-26" fmla="*/ 785813 h 1571626"/>
              <a:gd name="connsiteX2-27" fmla="*/ 785813 w 1571626"/>
              <a:gd name="connsiteY2-28" fmla="*/ 1571626 h 1571626"/>
              <a:gd name="connsiteX3-29" fmla="*/ 0 w 1571626"/>
              <a:gd name="connsiteY3-30" fmla="*/ 785813 h 1571626"/>
              <a:gd name="connsiteX4-31" fmla="*/ 785813 w 1571626"/>
              <a:gd name="connsiteY4-32" fmla="*/ 0 h 1571626"/>
            </a:gdLst>
            <a:ahLst/>
            <a:cxnLst>
              <a:cxn ang="0">
                <a:pos x="connsiteX0-23" y="connsiteY0-24"/>
              </a:cxn>
              <a:cxn ang="0">
                <a:pos x="connsiteX1-25" y="connsiteY1-26"/>
              </a:cxn>
              <a:cxn ang="0">
                <a:pos x="connsiteX2-27" y="connsiteY2-28"/>
              </a:cxn>
              <a:cxn ang="0">
                <a:pos x="connsiteX3-29" y="connsiteY3-30"/>
              </a:cxn>
              <a:cxn ang="0">
                <a:pos x="connsiteX4-31" y="connsiteY4-32"/>
              </a:cxn>
            </a:cxnLst>
            <a:rect l="l" t="t" r="r" b="b"/>
            <a:pathLst>
              <a:path w="1571626" h="1571626">
                <a:moveTo>
                  <a:pt x="785813" y="943396"/>
                </a:moveTo>
                <a:lnTo>
                  <a:pt x="1571626" y="785813"/>
                </a:lnTo>
                <a:cubicBezTo>
                  <a:pt x="1571626" y="1219806"/>
                  <a:pt x="1219806" y="1571626"/>
                  <a:pt x="785813" y="1571626"/>
                </a:cubicBezTo>
                <a:cubicBezTo>
                  <a:pt x="351820" y="1571626"/>
                  <a:pt x="0" y="1219806"/>
                  <a:pt x="0" y="785813"/>
                </a:cubicBezTo>
                <a:cubicBezTo>
                  <a:pt x="0" y="351820"/>
                  <a:pt x="351820" y="0"/>
                  <a:pt x="785813" y="0"/>
                </a:cubicBezTo>
              </a:path>
            </a:pathLst>
          </a:custGeom>
          <a:noFill/>
          <a:ln w="19050" cap="flat" cmpd="sng" algn="ctr">
            <a:solidFill>
              <a:srgbClr val="FF42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9" name="矩形 28"/>
          <p:cNvSpPr/>
          <p:nvPr>
            <p:custDataLst>
              <p:tags r:id="rId12"/>
            </p:custDataLst>
          </p:nvPr>
        </p:nvSpPr>
        <p:spPr>
          <a:xfrm rot="20940960">
            <a:off x="2183966" y="5291126"/>
            <a:ext cx="487341" cy="384798"/>
          </a:xfrm>
          <a:prstGeom prst="rect">
            <a:avLst/>
          </a:prstGeom>
          <a:noFill/>
          <a:ln w="12700" cap="flat" cmpd="sng" algn="ctr">
            <a:noFill/>
            <a:prstDash val="solid"/>
            <a:miter lim="800000"/>
          </a:ln>
          <a:effectLst/>
        </p:spPr>
        <p:txBody>
          <a:bodyPr lIns="0" tIns="0" rIns="0" bIns="0" rtlCol="0" anchor="ctr" anchorCtr="0">
            <a:noAutofit/>
          </a:bodyPr>
          <a:p>
            <a:pPr algn="ctr">
              <a:lnSpc>
                <a:spcPct val="120000"/>
              </a:lnSpc>
            </a:pPr>
            <a:r>
              <a:rPr lang="en-US" altLang="zh-CN">
                <a:solidFill>
                  <a:srgbClr val="FF170C"/>
                </a:solidFill>
                <a:latin typeface="微软雅黑" panose="020B0503020204020204" pitchFamily="34" charset="-122"/>
                <a:ea typeface="微软雅黑" panose="020B0503020204020204" pitchFamily="34" charset="-122"/>
              </a:rPr>
              <a:t>D</a:t>
            </a:r>
            <a:endParaRPr lang="en-US" altLang="zh-CN">
              <a:solidFill>
                <a:srgbClr val="FF170C"/>
              </a:solidFill>
              <a:latin typeface="微软雅黑" panose="020B0503020204020204" pitchFamily="34" charset="-122"/>
              <a:ea typeface="微软雅黑" panose="020B0503020204020204" pitchFamily="34" charset="-122"/>
            </a:endParaRPr>
          </a:p>
        </p:txBody>
      </p:sp>
      <p:sp>
        <p:nvSpPr>
          <p:cNvPr id="30" name="矩形 29"/>
          <p:cNvSpPr/>
          <p:nvPr>
            <p:custDataLst>
              <p:tags r:id="rId13"/>
            </p:custDataLst>
          </p:nvPr>
        </p:nvSpPr>
        <p:spPr>
          <a:xfrm>
            <a:off x="3009591" y="5016270"/>
            <a:ext cx="8211849" cy="1232623"/>
          </a:xfrm>
          <a:prstGeom prst="rect">
            <a:avLst/>
          </a:prstGeom>
          <a:noFill/>
          <a:ln w="12700" cap="flat" cmpd="sng" algn="ctr">
            <a:noFill/>
            <a:prstDash val="solid"/>
            <a:miter lim="800000"/>
          </a:ln>
          <a:effectLst/>
        </p:spPr>
        <p:txBody>
          <a:bodyPr lIns="90000" tIns="46800" rIns="90000" bIns="46800" rtlCol="0" anchor="ctr">
            <a:normAutofit/>
          </a:bodyPr>
          <a:p>
            <a:pPr>
              <a:lnSpc>
                <a:spcPct val="120000"/>
              </a:lnSpc>
            </a:pPr>
            <a:r>
              <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“三合一”场所的外窗或阳台不应设置金属栅栏，当必须设置时，应能从内部易于开启，并宜设置逃生梯、逃生绳等辅助疏散逃生设施。</a:t>
            </a:r>
            <a:endPar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安全疏散</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 name="饼形 247"/>
          <p:cNvSpPr/>
          <p:nvPr>
            <p:custDataLst>
              <p:tags r:id="rId2"/>
            </p:custDataLst>
          </p:nvPr>
        </p:nvSpPr>
        <p:spPr>
          <a:xfrm>
            <a:off x="497243" y="1604031"/>
            <a:ext cx="1156908" cy="1156908"/>
          </a:xfrm>
          <a:custGeom>
            <a:avLst/>
            <a:gdLst>
              <a:gd name="connsiteX0" fmla="*/ 1571625 w 1571625"/>
              <a:gd name="connsiteY0" fmla="*/ 785813 h 1571625"/>
              <a:gd name="connsiteX1" fmla="*/ 785812 w 1571625"/>
              <a:gd name="connsiteY1" fmla="*/ 1571626 h 1571625"/>
              <a:gd name="connsiteX2" fmla="*/ -1 w 1571625"/>
              <a:gd name="connsiteY2" fmla="*/ 785813 h 1571625"/>
              <a:gd name="connsiteX3" fmla="*/ 785812 w 1571625"/>
              <a:gd name="connsiteY3" fmla="*/ 0 h 1571625"/>
              <a:gd name="connsiteX4" fmla="*/ 785813 w 1571625"/>
              <a:gd name="connsiteY4" fmla="*/ 785813 h 1571625"/>
              <a:gd name="connsiteX5" fmla="*/ 1571625 w 1571625"/>
              <a:gd name="connsiteY5" fmla="*/ 785813 h 1571625"/>
              <a:gd name="connsiteX0-1" fmla="*/ 785814 w 1571626"/>
              <a:gd name="connsiteY0-2" fmla="*/ 785813 h 1571626"/>
              <a:gd name="connsiteX1-3" fmla="*/ 1571626 w 1571626"/>
              <a:gd name="connsiteY1-4" fmla="*/ 785813 h 1571626"/>
              <a:gd name="connsiteX2-5" fmla="*/ 785813 w 1571626"/>
              <a:gd name="connsiteY2-6" fmla="*/ 1571626 h 1571626"/>
              <a:gd name="connsiteX3-7" fmla="*/ 0 w 1571626"/>
              <a:gd name="connsiteY3-8" fmla="*/ 785813 h 1571626"/>
              <a:gd name="connsiteX4-9" fmla="*/ 785813 w 1571626"/>
              <a:gd name="connsiteY4-10" fmla="*/ 0 h 1571626"/>
              <a:gd name="connsiteX5-11" fmla="*/ 877254 w 1571626"/>
              <a:gd name="connsiteY5-12" fmla="*/ 877253 h 1571626"/>
              <a:gd name="connsiteX0-13" fmla="*/ 785814 w 1571626"/>
              <a:gd name="connsiteY0-14" fmla="*/ 785813 h 1571626"/>
              <a:gd name="connsiteX1-15" fmla="*/ 1571626 w 1571626"/>
              <a:gd name="connsiteY1-16" fmla="*/ 785813 h 1571626"/>
              <a:gd name="connsiteX2-17" fmla="*/ 785813 w 1571626"/>
              <a:gd name="connsiteY2-18" fmla="*/ 1571626 h 1571626"/>
              <a:gd name="connsiteX3-19" fmla="*/ 0 w 1571626"/>
              <a:gd name="connsiteY3-20" fmla="*/ 785813 h 1571626"/>
              <a:gd name="connsiteX4-21" fmla="*/ 785813 w 1571626"/>
              <a:gd name="connsiteY4-22" fmla="*/ 0 h 1571626"/>
              <a:gd name="connsiteX0-23" fmla="*/ 785813 w 1571626"/>
              <a:gd name="connsiteY0-24" fmla="*/ 943396 h 1571626"/>
              <a:gd name="connsiteX1-25" fmla="*/ 1571626 w 1571626"/>
              <a:gd name="connsiteY1-26" fmla="*/ 785813 h 1571626"/>
              <a:gd name="connsiteX2-27" fmla="*/ 785813 w 1571626"/>
              <a:gd name="connsiteY2-28" fmla="*/ 1571626 h 1571626"/>
              <a:gd name="connsiteX3-29" fmla="*/ 0 w 1571626"/>
              <a:gd name="connsiteY3-30" fmla="*/ 785813 h 1571626"/>
              <a:gd name="connsiteX4-31" fmla="*/ 785813 w 1571626"/>
              <a:gd name="connsiteY4-32" fmla="*/ 0 h 1571626"/>
            </a:gdLst>
            <a:ahLst/>
            <a:cxnLst>
              <a:cxn ang="0">
                <a:pos x="connsiteX0-23" y="connsiteY0-24"/>
              </a:cxn>
              <a:cxn ang="0">
                <a:pos x="connsiteX1-25" y="connsiteY1-26"/>
              </a:cxn>
              <a:cxn ang="0">
                <a:pos x="connsiteX2-27" y="connsiteY2-28"/>
              </a:cxn>
              <a:cxn ang="0">
                <a:pos x="connsiteX3-29" y="connsiteY3-30"/>
              </a:cxn>
              <a:cxn ang="0">
                <a:pos x="connsiteX4-31" y="connsiteY4-32"/>
              </a:cxn>
            </a:cxnLst>
            <a:rect l="l" t="t" r="r" b="b"/>
            <a:pathLst>
              <a:path w="1571626" h="1571626">
                <a:moveTo>
                  <a:pt x="785813" y="943396"/>
                </a:moveTo>
                <a:lnTo>
                  <a:pt x="1571626" y="785813"/>
                </a:lnTo>
                <a:cubicBezTo>
                  <a:pt x="1571626" y="1219806"/>
                  <a:pt x="1219806" y="1571626"/>
                  <a:pt x="785813" y="1571626"/>
                </a:cubicBezTo>
                <a:cubicBezTo>
                  <a:pt x="351820" y="1571626"/>
                  <a:pt x="0" y="1219806"/>
                  <a:pt x="0" y="785813"/>
                </a:cubicBezTo>
                <a:cubicBezTo>
                  <a:pt x="0" y="351820"/>
                  <a:pt x="351820" y="0"/>
                  <a:pt x="785813"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 name="矩形 2"/>
          <p:cNvSpPr/>
          <p:nvPr>
            <p:custDataLst>
              <p:tags r:id="rId3"/>
            </p:custDataLst>
          </p:nvPr>
        </p:nvSpPr>
        <p:spPr>
          <a:xfrm rot="20940960">
            <a:off x="1046620" y="1782207"/>
            <a:ext cx="570411" cy="450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p>
            <a:pPr algn="ctr">
              <a:lnSpc>
                <a:spcPct val="120000"/>
              </a:lnSpc>
            </a:pPr>
            <a:r>
              <a:rPr lang="en-US" altLang="da-DK" sz="2000">
                <a:solidFill>
                  <a:schemeClr val="accent1"/>
                </a:solidFill>
                <a:latin typeface="微软雅黑" panose="020B0503020204020204" pitchFamily="34" charset="-122"/>
                <a:ea typeface="微软雅黑" panose="020B0503020204020204" pitchFamily="34" charset="-122"/>
              </a:rPr>
              <a:t>E</a:t>
            </a:r>
            <a:endParaRPr lang="en-US" altLang="da-DK" sz="2000">
              <a:solidFill>
                <a:schemeClr val="accent1"/>
              </a:solidFill>
              <a:latin typeface="微软雅黑" panose="020B0503020204020204" pitchFamily="34" charset="-122"/>
              <a:ea typeface="微软雅黑" panose="020B0503020204020204" pitchFamily="34" charset="-122"/>
            </a:endParaRPr>
          </a:p>
        </p:txBody>
      </p:sp>
      <p:sp>
        <p:nvSpPr>
          <p:cNvPr id="4" name="矩形 3"/>
          <p:cNvSpPr/>
          <p:nvPr>
            <p:custDataLst>
              <p:tags r:id="rId4"/>
            </p:custDataLst>
          </p:nvPr>
        </p:nvSpPr>
        <p:spPr>
          <a:xfrm>
            <a:off x="2012978" y="1460500"/>
            <a:ext cx="9611616" cy="1442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p>
            <a:pPr marL="0" lvl="0" indent="0" algn="l">
              <a:lnSpc>
                <a:spcPct val="120000"/>
              </a:lnSpc>
              <a:spcBef>
                <a:spcPts val="0"/>
              </a:spcBef>
              <a:spcAft>
                <a:spcPts val="0"/>
              </a:spcAft>
              <a:buSzPct val="100000"/>
            </a:pPr>
            <a:r>
              <a:rPr lang="da-DK" altLang="zh-CN" sz="1600" b="1" spc="15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用于辅助疏散的外窗，</a:t>
            </a:r>
            <a:r>
              <a:rPr lang="da-DK" altLang="zh-CN" sz="1600" b="1" spc="15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其窗口高度不宜小于1.0m，宽度不宜小于0.8m</a:t>
            </a:r>
            <a:r>
              <a:rPr lang="da-DK" altLang="zh-CN" sz="1600" b="1" spc="15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，窗台下沿距室内地面高度</a:t>
            </a:r>
            <a:r>
              <a:rPr lang="da-DK" altLang="zh-CN" sz="1600" b="1" spc="15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不应大于1.2m</a:t>
            </a:r>
            <a:r>
              <a:rPr lang="da-DK" altLang="zh-CN" sz="1600" b="1" spc="15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da-DK" altLang="zh-CN" sz="1600" b="1" spc="15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饼形 247"/>
          <p:cNvSpPr/>
          <p:nvPr>
            <p:custDataLst>
              <p:tags r:id="rId5"/>
            </p:custDataLst>
          </p:nvPr>
        </p:nvSpPr>
        <p:spPr>
          <a:xfrm>
            <a:off x="1654151" y="3070272"/>
            <a:ext cx="1156908" cy="1156908"/>
          </a:xfrm>
          <a:custGeom>
            <a:avLst/>
            <a:gdLst>
              <a:gd name="connsiteX0" fmla="*/ 1571625 w 1571625"/>
              <a:gd name="connsiteY0" fmla="*/ 785813 h 1571625"/>
              <a:gd name="connsiteX1" fmla="*/ 785812 w 1571625"/>
              <a:gd name="connsiteY1" fmla="*/ 1571626 h 1571625"/>
              <a:gd name="connsiteX2" fmla="*/ -1 w 1571625"/>
              <a:gd name="connsiteY2" fmla="*/ 785813 h 1571625"/>
              <a:gd name="connsiteX3" fmla="*/ 785812 w 1571625"/>
              <a:gd name="connsiteY3" fmla="*/ 0 h 1571625"/>
              <a:gd name="connsiteX4" fmla="*/ 785813 w 1571625"/>
              <a:gd name="connsiteY4" fmla="*/ 785813 h 1571625"/>
              <a:gd name="connsiteX5" fmla="*/ 1571625 w 1571625"/>
              <a:gd name="connsiteY5" fmla="*/ 785813 h 1571625"/>
              <a:gd name="connsiteX0-1" fmla="*/ 785814 w 1571626"/>
              <a:gd name="connsiteY0-2" fmla="*/ 785813 h 1571626"/>
              <a:gd name="connsiteX1-3" fmla="*/ 1571626 w 1571626"/>
              <a:gd name="connsiteY1-4" fmla="*/ 785813 h 1571626"/>
              <a:gd name="connsiteX2-5" fmla="*/ 785813 w 1571626"/>
              <a:gd name="connsiteY2-6" fmla="*/ 1571626 h 1571626"/>
              <a:gd name="connsiteX3-7" fmla="*/ 0 w 1571626"/>
              <a:gd name="connsiteY3-8" fmla="*/ 785813 h 1571626"/>
              <a:gd name="connsiteX4-9" fmla="*/ 785813 w 1571626"/>
              <a:gd name="connsiteY4-10" fmla="*/ 0 h 1571626"/>
              <a:gd name="connsiteX5-11" fmla="*/ 877254 w 1571626"/>
              <a:gd name="connsiteY5-12" fmla="*/ 877253 h 1571626"/>
              <a:gd name="connsiteX0-13" fmla="*/ 785814 w 1571626"/>
              <a:gd name="connsiteY0-14" fmla="*/ 785813 h 1571626"/>
              <a:gd name="connsiteX1-15" fmla="*/ 1571626 w 1571626"/>
              <a:gd name="connsiteY1-16" fmla="*/ 785813 h 1571626"/>
              <a:gd name="connsiteX2-17" fmla="*/ 785813 w 1571626"/>
              <a:gd name="connsiteY2-18" fmla="*/ 1571626 h 1571626"/>
              <a:gd name="connsiteX3-19" fmla="*/ 0 w 1571626"/>
              <a:gd name="connsiteY3-20" fmla="*/ 785813 h 1571626"/>
              <a:gd name="connsiteX4-21" fmla="*/ 785813 w 1571626"/>
              <a:gd name="connsiteY4-22" fmla="*/ 0 h 1571626"/>
              <a:gd name="connsiteX0-23" fmla="*/ 785813 w 1571626"/>
              <a:gd name="connsiteY0-24" fmla="*/ 943396 h 1571626"/>
              <a:gd name="connsiteX1-25" fmla="*/ 1571626 w 1571626"/>
              <a:gd name="connsiteY1-26" fmla="*/ 785813 h 1571626"/>
              <a:gd name="connsiteX2-27" fmla="*/ 785813 w 1571626"/>
              <a:gd name="connsiteY2-28" fmla="*/ 1571626 h 1571626"/>
              <a:gd name="connsiteX3-29" fmla="*/ 0 w 1571626"/>
              <a:gd name="connsiteY3-30" fmla="*/ 785813 h 1571626"/>
              <a:gd name="connsiteX4-31" fmla="*/ 785813 w 1571626"/>
              <a:gd name="connsiteY4-32" fmla="*/ 0 h 1571626"/>
            </a:gdLst>
            <a:ahLst/>
            <a:cxnLst>
              <a:cxn ang="0">
                <a:pos x="connsiteX0-23" y="connsiteY0-24"/>
              </a:cxn>
              <a:cxn ang="0">
                <a:pos x="connsiteX1-25" y="connsiteY1-26"/>
              </a:cxn>
              <a:cxn ang="0">
                <a:pos x="connsiteX2-27" y="connsiteY2-28"/>
              </a:cxn>
              <a:cxn ang="0">
                <a:pos x="connsiteX3-29" y="connsiteY3-30"/>
              </a:cxn>
              <a:cxn ang="0">
                <a:pos x="connsiteX4-31" y="connsiteY4-32"/>
              </a:cxn>
            </a:cxnLst>
            <a:rect l="l" t="t" r="r" b="b"/>
            <a:pathLst>
              <a:path w="1571626" h="1571626">
                <a:moveTo>
                  <a:pt x="785813" y="943396"/>
                </a:moveTo>
                <a:lnTo>
                  <a:pt x="1571626" y="785813"/>
                </a:lnTo>
                <a:cubicBezTo>
                  <a:pt x="1571626" y="1219806"/>
                  <a:pt x="1219806" y="1571626"/>
                  <a:pt x="785813" y="1571626"/>
                </a:cubicBezTo>
                <a:cubicBezTo>
                  <a:pt x="351820" y="1571626"/>
                  <a:pt x="0" y="1219806"/>
                  <a:pt x="0" y="785813"/>
                </a:cubicBezTo>
                <a:cubicBezTo>
                  <a:pt x="0" y="351820"/>
                  <a:pt x="351820" y="0"/>
                  <a:pt x="785813"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矩形 8"/>
          <p:cNvSpPr/>
          <p:nvPr>
            <p:custDataLst>
              <p:tags r:id="rId6"/>
            </p:custDataLst>
          </p:nvPr>
        </p:nvSpPr>
        <p:spPr>
          <a:xfrm rot="20940960">
            <a:off x="2203528" y="3249686"/>
            <a:ext cx="570411" cy="450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p>
            <a:pPr algn="ctr">
              <a:lnSpc>
                <a:spcPct val="120000"/>
              </a:lnSpc>
            </a:pPr>
            <a:r>
              <a:rPr lang="en-US" sz="2000">
                <a:solidFill>
                  <a:schemeClr val="accent1"/>
                </a:solidFill>
                <a:latin typeface="微软雅黑" panose="020B0503020204020204" pitchFamily="34" charset="-122"/>
                <a:ea typeface="微软雅黑" panose="020B0503020204020204" pitchFamily="34" charset="-122"/>
              </a:rPr>
              <a:t>F</a:t>
            </a:r>
            <a:endParaRPr lang="en-US">
              <a:solidFill>
                <a:schemeClr val="accent1"/>
              </a:solidFill>
              <a:latin typeface="微软雅黑" panose="020B0503020204020204" pitchFamily="34" charset="-122"/>
              <a:ea typeface="微软雅黑" panose="020B0503020204020204" pitchFamily="34" charset="-122"/>
            </a:endParaRPr>
          </a:p>
        </p:txBody>
      </p:sp>
      <p:sp>
        <p:nvSpPr>
          <p:cNvPr id="10" name="矩形 9"/>
          <p:cNvSpPr/>
          <p:nvPr>
            <p:custDataLst>
              <p:tags r:id="rId7"/>
            </p:custDataLst>
          </p:nvPr>
        </p:nvSpPr>
        <p:spPr>
          <a:xfrm>
            <a:off x="3169920" y="2927985"/>
            <a:ext cx="8254365" cy="1442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p>
            <a:pPr marL="0" lvl="0" indent="0" algn="l">
              <a:lnSpc>
                <a:spcPct val="120000"/>
              </a:lnSpc>
              <a:spcBef>
                <a:spcPts val="0"/>
              </a:spcBef>
              <a:spcAft>
                <a:spcPts val="0"/>
              </a:spcAft>
              <a:buSzPct val="100000"/>
            </a:pPr>
            <a:r>
              <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保障安全出口、疏散通道通畅，不得堵塞、占用、封闭安全出口、疏散走道。常闭式防火门应保持常闭。</a:t>
            </a:r>
            <a:endPar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饼形 247"/>
          <p:cNvSpPr/>
          <p:nvPr>
            <p:custDataLst>
              <p:tags r:id="rId8"/>
            </p:custDataLst>
          </p:nvPr>
        </p:nvSpPr>
        <p:spPr>
          <a:xfrm>
            <a:off x="497243" y="4537751"/>
            <a:ext cx="1156908" cy="1156908"/>
          </a:xfrm>
          <a:custGeom>
            <a:avLst/>
            <a:gdLst>
              <a:gd name="connsiteX0" fmla="*/ 1571625 w 1571625"/>
              <a:gd name="connsiteY0" fmla="*/ 785813 h 1571625"/>
              <a:gd name="connsiteX1" fmla="*/ 785812 w 1571625"/>
              <a:gd name="connsiteY1" fmla="*/ 1571626 h 1571625"/>
              <a:gd name="connsiteX2" fmla="*/ -1 w 1571625"/>
              <a:gd name="connsiteY2" fmla="*/ 785813 h 1571625"/>
              <a:gd name="connsiteX3" fmla="*/ 785812 w 1571625"/>
              <a:gd name="connsiteY3" fmla="*/ 0 h 1571625"/>
              <a:gd name="connsiteX4" fmla="*/ 785813 w 1571625"/>
              <a:gd name="connsiteY4" fmla="*/ 785813 h 1571625"/>
              <a:gd name="connsiteX5" fmla="*/ 1571625 w 1571625"/>
              <a:gd name="connsiteY5" fmla="*/ 785813 h 1571625"/>
              <a:gd name="connsiteX0-1" fmla="*/ 785814 w 1571626"/>
              <a:gd name="connsiteY0-2" fmla="*/ 785813 h 1571626"/>
              <a:gd name="connsiteX1-3" fmla="*/ 1571626 w 1571626"/>
              <a:gd name="connsiteY1-4" fmla="*/ 785813 h 1571626"/>
              <a:gd name="connsiteX2-5" fmla="*/ 785813 w 1571626"/>
              <a:gd name="connsiteY2-6" fmla="*/ 1571626 h 1571626"/>
              <a:gd name="connsiteX3-7" fmla="*/ 0 w 1571626"/>
              <a:gd name="connsiteY3-8" fmla="*/ 785813 h 1571626"/>
              <a:gd name="connsiteX4-9" fmla="*/ 785813 w 1571626"/>
              <a:gd name="connsiteY4-10" fmla="*/ 0 h 1571626"/>
              <a:gd name="connsiteX5-11" fmla="*/ 877254 w 1571626"/>
              <a:gd name="connsiteY5-12" fmla="*/ 877253 h 1571626"/>
              <a:gd name="connsiteX0-13" fmla="*/ 785814 w 1571626"/>
              <a:gd name="connsiteY0-14" fmla="*/ 785813 h 1571626"/>
              <a:gd name="connsiteX1-15" fmla="*/ 1571626 w 1571626"/>
              <a:gd name="connsiteY1-16" fmla="*/ 785813 h 1571626"/>
              <a:gd name="connsiteX2-17" fmla="*/ 785813 w 1571626"/>
              <a:gd name="connsiteY2-18" fmla="*/ 1571626 h 1571626"/>
              <a:gd name="connsiteX3-19" fmla="*/ 0 w 1571626"/>
              <a:gd name="connsiteY3-20" fmla="*/ 785813 h 1571626"/>
              <a:gd name="connsiteX4-21" fmla="*/ 785813 w 1571626"/>
              <a:gd name="connsiteY4-22" fmla="*/ 0 h 1571626"/>
              <a:gd name="connsiteX0-23" fmla="*/ 785813 w 1571626"/>
              <a:gd name="connsiteY0-24" fmla="*/ 943396 h 1571626"/>
              <a:gd name="connsiteX1-25" fmla="*/ 1571626 w 1571626"/>
              <a:gd name="connsiteY1-26" fmla="*/ 785813 h 1571626"/>
              <a:gd name="connsiteX2-27" fmla="*/ 785813 w 1571626"/>
              <a:gd name="connsiteY2-28" fmla="*/ 1571626 h 1571626"/>
              <a:gd name="connsiteX3-29" fmla="*/ 0 w 1571626"/>
              <a:gd name="connsiteY3-30" fmla="*/ 785813 h 1571626"/>
              <a:gd name="connsiteX4-31" fmla="*/ 785813 w 1571626"/>
              <a:gd name="connsiteY4-32" fmla="*/ 0 h 1571626"/>
            </a:gdLst>
            <a:ahLst/>
            <a:cxnLst>
              <a:cxn ang="0">
                <a:pos x="connsiteX0-23" y="connsiteY0-24"/>
              </a:cxn>
              <a:cxn ang="0">
                <a:pos x="connsiteX1-25" y="connsiteY1-26"/>
              </a:cxn>
              <a:cxn ang="0">
                <a:pos x="connsiteX2-27" y="connsiteY2-28"/>
              </a:cxn>
              <a:cxn ang="0">
                <a:pos x="connsiteX3-29" y="connsiteY3-30"/>
              </a:cxn>
              <a:cxn ang="0">
                <a:pos x="connsiteX4-31" y="connsiteY4-32"/>
              </a:cxn>
            </a:cxnLst>
            <a:rect l="l" t="t" r="r" b="b"/>
            <a:pathLst>
              <a:path w="1571626" h="1571626">
                <a:moveTo>
                  <a:pt x="785813" y="943396"/>
                </a:moveTo>
                <a:lnTo>
                  <a:pt x="1571626" y="785813"/>
                </a:lnTo>
                <a:cubicBezTo>
                  <a:pt x="1571626" y="1219806"/>
                  <a:pt x="1219806" y="1571626"/>
                  <a:pt x="785813" y="1571626"/>
                </a:cubicBezTo>
                <a:cubicBezTo>
                  <a:pt x="351820" y="1571626"/>
                  <a:pt x="0" y="1219806"/>
                  <a:pt x="0" y="785813"/>
                </a:cubicBezTo>
                <a:cubicBezTo>
                  <a:pt x="0" y="351820"/>
                  <a:pt x="351820" y="0"/>
                  <a:pt x="785813"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矩形 11"/>
          <p:cNvSpPr/>
          <p:nvPr>
            <p:custDataLst>
              <p:tags r:id="rId9"/>
            </p:custDataLst>
          </p:nvPr>
        </p:nvSpPr>
        <p:spPr>
          <a:xfrm rot="20940960">
            <a:off x="1046620" y="4717165"/>
            <a:ext cx="570411" cy="450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p>
            <a:pPr algn="ctr">
              <a:lnSpc>
                <a:spcPct val="120000"/>
              </a:lnSpc>
            </a:pPr>
            <a:r>
              <a:rPr lang="en-US" altLang="zh-CN">
                <a:solidFill>
                  <a:schemeClr val="accent1"/>
                </a:solidFill>
                <a:latin typeface="微软雅黑" panose="020B0503020204020204" pitchFamily="34" charset="-122"/>
                <a:ea typeface="微软雅黑" panose="020B0503020204020204" pitchFamily="34" charset="-122"/>
              </a:rPr>
              <a:t>G</a:t>
            </a:r>
            <a:endParaRPr lang="en-US" altLang="zh-CN">
              <a:solidFill>
                <a:schemeClr val="accent1"/>
              </a:solidFill>
              <a:latin typeface="微软雅黑" panose="020B0503020204020204" pitchFamily="34" charset="-122"/>
              <a:ea typeface="微软雅黑" panose="020B0503020204020204" pitchFamily="34" charset="-122"/>
            </a:endParaRPr>
          </a:p>
        </p:txBody>
      </p:sp>
      <p:sp>
        <p:nvSpPr>
          <p:cNvPr id="14" name="矩形 13"/>
          <p:cNvSpPr/>
          <p:nvPr>
            <p:custDataLst>
              <p:tags r:id="rId10"/>
            </p:custDataLst>
          </p:nvPr>
        </p:nvSpPr>
        <p:spPr>
          <a:xfrm>
            <a:off x="2012978" y="4395458"/>
            <a:ext cx="9611616" cy="1442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p>
            <a:pPr marL="0" lvl="0" indent="0" algn="l">
              <a:lnSpc>
                <a:spcPct val="120000"/>
              </a:lnSpc>
              <a:spcBef>
                <a:spcPts val="0"/>
              </a:spcBef>
              <a:spcAft>
                <a:spcPts val="0"/>
              </a:spcAft>
              <a:buSzPct val="100000"/>
            </a:pPr>
            <a:r>
              <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不得在建筑门厅、楼梯间、疏散通道、安全出口或室内其他地方停放电动自行车或为其充电。不得从室内飞线为电动自行车充电。</a:t>
            </a:r>
            <a:endParaRPr lang="da-DK" altLang="zh-CN" sz="1600" b="1" spc="15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图片1"/>
          <p:cNvPicPr>
            <a:picLocks noChangeAspect="1"/>
          </p:cNvPicPr>
          <p:nvPr userDrawn="1"/>
        </p:nvPicPr>
        <p:blipFill>
          <a:blip r:embed="rId1">
            <a:grayscl/>
          </a:blip>
          <a:stretch>
            <a:fillRect/>
          </a:stretch>
        </p:blipFill>
        <p:spPr>
          <a:xfrm>
            <a:off x="-6667" y="-14605"/>
            <a:ext cx="12203430" cy="6936740"/>
          </a:xfrm>
          <a:prstGeom prst="rect">
            <a:avLst/>
          </a:prstGeom>
        </p:spPr>
      </p:pic>
      <p:sp>
        <p:nvSpPr>
          <p:cNvPr id="10" name="矩形 9"/>
          <p:cNvSpPr/>
          <p:nvPr/>
        </p:nvSpPr>
        <p:spPr>
          <a:xfrm>
            <a:off x="4446" y="2395331"/>
            <a:ext cx="12192000" cy="2067339"/>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789806" y="3013501"/>
            <a:ext cx="2621280" cy="829945"/>
          </a:xfrm>
          <a:prstGeom prst="rect">
            <a:avLst/>
          </a:prstGeom>
        </p:spPr>
        <p:txBody>
          <a:bodyPr wrap="none">
            <a:spAutoFit/>
          </a:bodyPr>
          <a:p>
            <a:pPr algn="ctr"/>
            <a:r>
              <a:rPr lang="zh-CN" altLang="en-US" sz="4800" b="1" dirty="0" smtClean="0">
                <a:solidFill>
                  <a:schemeClr val="bg2"/>
                </a:solidFill>
                <a:latin typeface="微软雅黑" panose="020B0503020204020204" pitchFamily="34" charset="-122"/>
                <a:ea typeface="微软雅黑" panose="020B0503020204020204" pitchFamily="34" charset="-122"/>
              </a:rPr>
              <a:t>消防设施</a:t>
            </a:r>
            <a:endParaRPr lang="zh-CN" altLang="en-US" sz="4800" b="1" dirty="0" smtClean="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614672" y="925204"/>
            <a:ext cx="971550" cy="1014730"/>
          </a:xfrm>
          <a:prstGeom prst="rect">
            <a:avLst/>
          </a:prstGeom>
        </p:spPr>
        <p:txBody>
          <a:bodyPr wrap="none">
            <a:spAutoFit/>
          </a:bodyPr>
          <a:p>
            <a:pPr algn="ctr"/>
            <a:r>
              <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rPr>
              <a:t>04</a:t>
            </a:r>
            <a:endPar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消防设施</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6" name="矩形 25"/>
          <p:cNvSpPr/>
          <p:nvPr>
            <p:custDataLst>
              <p:tags r:id="rId2"/>
            </p:custDataLst>
          </p:nvPr>
        </p:nvSpPr>
        <p:spPr>
          <a:xfrm>
            <a:off x="392437" y="2388578"/>
            <a:ext cx="3034603" cy="3113697"/>
          </a:xfrm>
          <a:prstGeom prst="rect">
            <a:avLst/>
          </a:prstGeom>
          <a:noFill/>
          <a:ln w="57150" cap="flat" cmpd="sng" algn="ctr">
            <a:solidFill>
              <a:srgbClr val="C00000"/>
            </a:solidFill>
            <a:prstDash val="solid"/>
            <a:miter lim="800000"/>
          </a:ln>
          <a:effectLst/>
        </p:spPr>
        <p:txBody>
          <a:bodyPr lIns="108000" tIns="396000" rIns="108000" rtlCol="0" anchor="ctr">
            <a:normAutofit/>
          </a:bodyPr>
          <a:p>
            <a:pPr marL="0" lvl="0" indent="0" algn="ctr">
              <a:lnSpc>
                <a:spcPct val="130000"/>
              </a:lnSpc>
              <a:spcBef>
                <a:spcPts val="0"/>
              </a:spcBef>
              <a:spcAft>
                <a:spcPts val="0"/>
              </a:spcAft>
              <a:buSzPct val="100000"/>
            </a:pPr>
            <a:r>
              <a:rPr lang="da-DK" altLang="zh-CN" sz="1600" dirty="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“三合一”场所中应配置灭火器、消防应急照明，并宜配备轻便消防水龙。灭火器的配置应符合GB50140的规定。消防应急照明的设置应符合GB50116的规定。</a:t>
            </a:r>
            <a:endParaRPr lang="da-DK" altLang="zh-CN" sz="1600" dirty="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任意多边形 26"/>
          <p:cNvSpPr/>
          <p:nvPr>
            <p:custDataLst>
              <p:tags r:id="rId3"/>
            </p:custDataLst>
          </p:nvPr>
        </p:nvSpPr>
        <p:spPr>
          <a:xfrm>
            <a:off x="808951" y="2207895"/>
            <a:ext cx="2201575" cy="748129"/>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C00000"/>
          </a:solidFill>
          <a:ln w="12700" cap="flat" cmpd="sng" algn="ctr">
            <a:noFill/>
            <a:prstDash val="solid"/>
            <a:miter lim="800000"/>
          </a:ln>
          <a:effectLst/>
        </p:spPr>
        <p:txBody>
          <a:bodyPr rtlCol="0" anchor="ctr">
            <a:normAutofit/>
          </a:bodyPr>
          <a:p>
            <a:pPr algn="ctr"/>
            <a:r>
              <a:rPr lang="en-US" altLang="zh-CN" sz="2800" b="1" dirty="0">
                <a:solidFill>
                  <a:srgbClr val="FFFFFF"/>
                </a:solidFill>
                <a:sym typeface="Arial" panose="020B0604020202020204" pitchFamily="34" charset="0"/>
              </a:rPr>
              <a:t>1</a:t>
            </a:r>
            <a:endParaRPr lang="zh-CN" altLang="en-US" sz="2800" b="1" dirty="0">
              <a:solidFill>
                <a:srgbClr val="FFFFFF"/>
              </a:solidFill>
              <a:sym typeface="Arial" panose="020B0604020202020204" pitchFamily="34" charset="0"/>
            </a:endParaRPr>
          </a:p>
        </p:txBody>
      </p:sp>
      <p:sp>
        <p:nvSpPr>
          <p:cNvPr id="28" name="矩形 27"/>
          <p:cNvSpPr/>
          <p:nvPr>
            <p:custDataLst>
              <p:tags r:id="rId4"/>
            </p:custDataLst>
          </p:nvPr>
        </p:nvSpPr>
        <p:spPr>
          <a:xfrm>
            <a:off x="4677308" y="2388578"/>
            <a:ext cx="3034603" cy="3113697"/>
          </a:xfrm>
          <a:prstGeom prst="rect">
            <a:avLst/>
          </a:prstGeom>
          <a:noFill/>
          <a:ln w="57150" cap="flat" cmpd="sng" algn="ctr">
            <a:solidFill>
              <a:srgbClr val="FF170C"/>
            </a:solidFill>
            <a:prstDash val="solid"/>
            <a:miter lim="800000"/>
          </a:ln>
          <a:effectLst/>
        </p:spPr>
        <p:txBody>
          <a:bodyPr lIns="108000" tIns="396000" rIns="108000" rtlCol="0" anchor="ctr">
            <a:normAutofit/>
          </a:bodyPr>
          <a:p>
            <a:pPr marL="0" lvl="0" indent="0" algn="ctr">
              <a:lnSpc>
                <a:spcPct val="130000"/>
              </a:lnSpc>
              <a:spcBef>
                <a:spcPts val="0"/>
              </a:spcBef>
              <a:spcAft>
                <a:spcPts val="0"/>
              </a:spcAft>
              <a:buSzPct val="100000"/>
            </a:pPr>
            <a:r>
              <a:rPr lang="da-DK" altLang="zh-CN" sz="1600">
                <a:solidFill>
                  <a:srgbClr val="990000"/>
                </a:solidFill>
                <a:latin typeface="微软雅黑" panose="020B0503020204020204" pitchFamily="34" charset="-122"/>
                <a:ea typeface="微软雅黑" panose="020B0503020204020204" pitchFamily="34" charset="-122"/>
                <a:cs typeface="微软雅黑" panose="020B0503020204020204" pitchFamily="34" charset="-122"/>
              </a:rPr>
              <a:t>层数不超过2层、建筑面积不超过300m2，且住宿少于5人的小型“三合一”场所</a:t>
            </a:r>
            <a:r>
              <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，当执行防火分隔措施和自动喷水灭火系统的规定确有困难时，宜设置独立式感烟火灾探测报警器；人员住宿宜设置在首层，并直通出口。</a:t>
            </a:r>
            <a:endPar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任意多边形 28"/>
          <p:cNvSpPr/>
          <p:nvPr>
            <p:custDataLst>
              <p:tags r:id="rId5"/>
            </p:custDataLst>
          </p:nvPr>
        </p:nvSpPr>
        <p:spPr>
          <a:xfrm>
            <a:off x="5093822" y="2207895"/>
            <a:ext cx="2201575" cy="748129"/>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FF170C"/>
          </a:solidFill>
          <a:ln w="12700" cap="flat" cmpd="sng" algn="ctr">
            <a:noFill/>
            <a:prstDash val="solid"/>
            <a:miter lim="800000"/>
          </a:ln>
          <a:effectLst/>
        </p:spPr>
        <p:txBody>
          <a:bodyPr rtlCol="0" anchor="ctr">
            <a:normAutofit/>
          </a:bodyPr>
          <a:p>
            <a:pPr algn="ctr"/>
            <a:r>
              <a:rPr lang="en-US" altLang="zh-CN" sz="2800" b="1" dirty="0">
                <a:solidFill>
                  <a:srgbClr val="FFFFFF"/>
                </a:solidFill>
                <a:sym typeface="Arial" panose="020B0604020202020204" pitchFamily="34" charset="0"/>
              </a:rPr>
              <a:t>2</a:t>
            </a:r>
            <a:endParaRPr lang="zh-CN" altLang="en-US" sz="2800" b="1" dirty="0">
              <a:solidFill>
                <a:srgbClr val="FFFFFF"/>
              </a:solidFill>
              <a:sym typeface="Arial" panose="020B0604020202020204" pitchFamily="34" charset="0"/>
            </a:endParaRPr>
          </a:p>
        </p:txBody>
      </p:sp>
      <p:sp>
        <p:nvSpPr>
          <p:cNvPr id="30" name="矩形 29"/>
          <p:cNvSpPr/>
          <p:nvPr>
            <p:custDataLst>
              <p:tags r:id="rId6"/>
            </p:custDataLst>
          </p:nvPr>
        </p:nvSpPr>
        <p:spPr>
          <a:xfrm>
            <a:off x="8962904" y="2388578"/>
            <a:ext cx="3034603" cy="3113697"/>
          </a:xfrm>
          <a:prstGeom prst="rect">
            <a:avLst/>
          </a:prstGeom>
          <a:noFill/>
          <a:ln w="57150" cap="flat" cmpd="sng" algn="ctr">
            <a:solidFill>
              <a:srgbClr val="C00000"/>
            </a:solidFill>
            <a:prstDash val="solid"/>
            <a:miter lim="800000"/>
          </a:ln>
          <a:effectLst/>
        </p:spPr>
        <p:txBody>
          <a:bodyPr lIns="108000" tIns="396000" rIns="108000" rtlCol="0" anchor="ctr">
            <a:normAutofit/>
          </a:bodyPr>
          <a:p>
            <a:pPr marL="0" lvl="0" indent="0" algn="ctr">
              <a:lnSpc>
                <a:spcPct val="130000"/>
              </a:lnSpc>
              <a:spcBef>
                <a:spcPts val="0"/>
              </a:spcBef>
              <a:spcAft>
                <a:spcPts val="0"/>
              </a:spcAft>
              <a:buSzPct val="100000"/>
            </a:pPr>
            <a:r>
              <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“三合一”场所自动喷水灭火系统和自动喷水局部应用系统的设置应符合GB50084的规定。</a:t>
            </a:r>
            <a:endPar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任意多边形 30"/>
          <p:cNvSpPr/>
          <p:nvPr>
            <p:custDataLst>
              <p:tags r:id="rId7"/>
            </p:custDataLst>
          </p:nvPr>
        </p:nvSpPr>
        <p:spPr>
          <a:xfrm>
            <a:off x="9379418" y="2207895"/>
            <a:ext cx="2201575" cy="748129"/>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C00000"/>
          </a:solidFill>
          <a:ln w="12700" cap="flat" cmpd="sng" algn="ctr">
            <a:noFill/>
            <a:prstDash val="solid"/>
            <a:miter lim="800000"/>
          </a:ln>
          <a:effectLst/>
        </p:spPr>
        <p:txBody>
          <a:bodyPr rtlCol="0" anchor="ctr">
            <a:normAutofit/>
          </a:bodyPr>
          <a:p>
            <a:pPr algn="ctr"/>
            <a:r>
              <a:rPr lang="en-US" altLang="zh-CN" sz="2800" b="1" dirty="0">
                <a:solidFill>
                  <a:srgbClr val="FFFFFF"/>
                </a:solidFill>
                <a:sym typeface="Arial" panose="020B0604020202020204" pitchFamily="34" charset="0"/>
              </a:rPr>
              <a:t>3</a:t>
            </a:r>
            <a:endParaRPr lang="zh-CN" altLang="en-US" sz="2800" b="1" dirty="0">
              <a:solidFill>
                <a:srgbClr val="FFFFFF"/>
              </a:solidFill>
              <a:sym typeface="Arial" panose="020B0604020202020204" pitchFamily="34" charset="0"/>
            </a:endParaRPr>
          </a:p>
        </p:txBody>
      </p:sp>
    </p:spTree>
    <p:custDataLst>
      <p:tags r:id="rId8"/>
    </p:custData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消防设施</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6" name="矩形 25"/>
          <p:cNvSpPr/>
          <p:nvPr>
            <p:custDataLst>
              <p:tags r:id="rId2"/>
            </p:custDataLst>
          </p:nvPr>
        </p:nvSpPr>
        <p:spPr>
          <a:xfrm>
            <a:off x="392437" y="2388578"/>
            <a:ext cx="3034603" cy="3113697"/>
          </a:xfrm>
          <a:prstGeom prst="rect">
            <a:avLst/>
          </a:prstGeom>
          <a:noFill/>
          <a:ln w="57150" cap="flat" cmpd="sng" algn="ctr">
            <a:solidFill>
              <a:srgbClr val="C00000"/>
            </a:solidFill>
            <a:prstDash val="solid"/>
            <a:miter lim="800000"/>
          </a:ln>
          <a:effectLst/>
        </p:spPr>
        <p:txBody>
          <a:bodyPr lIns="108000" tIns="396000" rIns="108000" rtlCol="0" anchor="ctr">
            <a:normAutofit/>
          </a:bodyPr>
          <a:p>
            <a:pPr marL="0" lvl="0" indent="0" algn="ctr">
              <a:lnSpc>
                <a:spcPct val="130000"/>
              </a:lnSpc>
              <a:spcBef>
                <a:spcPts val="0"/>
              </a:spcBef>
              <a:spcAft>
                <a:spcPts val="0"/>
              </a:spcAft>
              <a:buSzPct val="100000"/>
            </a:pPr>
            <a:r>
              <a:rPr lang="da-DK" altLang="zh-CN" sz="1600" dirty="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“三合一”场所火灾自动报警系统和独立式感烟火灾探测报警器的设置应符合GB50116和GB20517的规定。</a:t>
            </a:r>
            <a:endParaRPr lang="da-DK" altLang="zh-CN" sz="1600" dirty="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任意多边形 26"/>
          <p:cNvSpPr/>
          <p:nvPr>
            <p:custDataLst>
              <p:tags r:id="rId3"/>
            </p:custDataLst>
          </p:nvPr>
        </p:nvSpPr>
        <p:spPr>
          <a:xfrm>
            <a:off x="808951" y="2207895"/>
            <a:ext cx="2201575" cy="748129"/>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C00000"/>
          </a:solidFill>
          <a:ln w="12700" cap="flat" cmpd="sng" algn="ctr">
            <a:noFill/>
            <a:prstDash val="solid"/>
            <a:miter lim="800000"/>
          </a:ln>
          <a:effectLst/>
        </p:spPr>
        <p:txBody>
          <a:bodyPr rtlCol="0" anchor="ctr">
            <a:normAutofit/>
          </a:bodyPr>
          <a:p>
            <a:pPr algn="ctr"/>
            <a:r>
              <a:rPr lang="en-US" sz="2800" b="1" dirty="0">
                <a:solidFill>
                  <a:srgbClr val="FFFFFF"/>
                </a:solidFill>
                <a:sym typeface="Arial" panose="020B0604020202020204" pitchFamily="34" charset="0"/>
              </a:rPr>
              <a:t>4</a:t>
            </a:r>
            <a:endParaRPr lang="en-US" sz="2800" b="1" dirty="0">
              <a:solidFill>
                <a:srgbClr val="FFFFFF"/>
              </a:solidFill>
              <a:sym typeface="Arial" panose="020B0604020202020204" pitchFamily="34" charset="0"/>
            </a:endParaRPr>
          </a:p>
        </p:txBody>
      </p:sp>
      <p:sp>
        <p:nvSpPr>
          <p:cNvPr id="28" name="矩形 27"/>
          <p:cNvSpPr/>
          <p:nvPr>
            <p:custDataLst>
              <p:tags r:id="rId4"/>
            </p:custDataLst>
          </p:nvPr>
        </p:nvSpPr>
        <p:spPr>
          <a:xfrm>
            <a:off x="4677308" y="2388578"/>
            <a:ext cx="3034603" cy="3113697"/>
          </a:xfrm>
          <a:prstGeom prst="rect">
            <a:avLst/>
          </a:prstGeom>
          <a:noFill/>
          <a:ln w="57150" cap="flat" cmpd="sng" algn="ctr">
            <a:solidFill>
              <a:srgbClr val="FF170C"/>
            </a:solidFill>
            <a:prstDash val="solid"/>
            <a:miter lim="800000"/>
          </a:ln>
          <a:effectLst/>
        </p:spPr>
        <p:txBody>
          <a:bodyPr lIns="108000" tIns="396000" rIns="108000" rtlCol="0" anchor="ctr">
            <a:normAutofit/>
          </a:bodyPr>
          <a:p>
            <a:pPr marL="0" lvl="0" indent="0" algn="ctr">
              <a:lnSpc>
                <a:spcPct val="130000"/>
              </a:lnSpc>
              <a:spcBef>
                <a:spcPts val="0"/>
              </a:spcBef>
              <a:spcAft>
                <a:spcPts val="0"/>
              </a:spcAft>
              <a:buSzPct val="100000"/>
            </a:pPr>
            <a:r>
              <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火灾探测报警器应安装在疏散走道、住房、具有火灾危险性的房间、疏散楼梯的顶部。</a:t>
            </a:r>
            <a:endPar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任意多边形 28"/>
          <p:cNvSpPr/>
          <p:nvPr>
            <p:custDataLst>
              <p:tags r:id="rId5"/>
            </p:custDataLst>
          </p:nvPr>
        </p:nvSpPr>
        <p:spPr>
          <a:xfrm>
            <a:off x="5093822" y="2207895"/>
            <a:ext cx="2201575" cy="748129"/>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FF170C"/>
          </a:solidFill>
          <a:ln w="12700" cap="flat" cmpd="sng" algn="ctr">
            <a:noFill/>
            <a:prstDash val="solid"/>
            <a:miter lim="800000"/>
          </a:ln>
          <a:effectLst/>
        </p:spPr>
        <p:txBody>
          <a:bodyPr rtlCol="0" anchor="ctr">
            <a:normAutofit/>
          </a:bodyPr>
          <a:p>
            <a:pPr algn="ctr"/>
            <a:r>
              <a:rPr lang="en-US" sz="2800" b="1" dirty="0">
                <a:solidFill>
                  <a:srgbClr val="FFFFFF"/>
                </a:solidFill>
                <a:sym typeface="Arial" panose="020B0604020202020204" pitchFamily="34" charset="0"/>
              </a:rPr>
              <a:t>5</a:t>
            </a:r>
            <a:endParaRPr lang="en-US" sz="2800" b="1" dirty="0">
              <a:solidFill>
                <a:srgbClr val="FFFFFF"/>
              </a:solidFill>
              <a:sym typeface="Arial" panose="020B0604020202020204" pitchFamily="34" charset="0"/>
            </a:endParaRPr>
          </a:p>
        </p:txBody>
      </p:sp>
      <p:sp>
        <p:nvSpPr>
          <p:cNvPr id="30" name="矩形 29"/>
          <p:cNvSpPr/>
          <p:nvPr>
            <p:custDataLst>
              <p:tags r:id="rId6"/>
            </p:custDataLst>
          </p:nvPr>
        </p:nvSpPr>
        <p:spPr>
          <a:xfrm>
            <a:off x="8962904" y="2388578"/>
            <a:ext cx="3034603" cy="3113697"/>
          </a:xfrm>
          <a:prstGeom prst="rect">
            <a:avLst/>
          </a:prstGeom>
          <a:noFill/>
          <a:ln w="57150" cap="flat" cmpd="sng" algn="ctr">
            <a:solidFill>
              <a:srgbClr val="C00000"/>
            </a:solidFill>
            <a:prstDash val="solid"/>
            <a:miter lim="800000"/>
          </a:ln>
          <a:effectLst/>
        </p:spPr>
        <p:txBody>
          <a:bodyPr lIns="108000" tIns="396000" rIns="108000" rtlCol="0" anchor="ctr">
            <a:normAutofit/>
          </a:bodyPr>
          <a:p>
            <a:pPr marL="0" lvl="0" indent="0" algn="ctr">
              <a:lnSpc>
                <a:spcPct val="130000"/>
              </a:lnSpc>
              <a:spcBef>
                <a:spcPts val="0"/>
              </a:spcBef>
              <a:spcAft>
                <a:spcPts val="0"/>
              </a:spcAft>
              <a:buSzPct val="100000"/>
            </a:pPr>
            <a:r>
              <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设置非独立式感烟火灾探测报警器的场所，应设置应急广播扬声器或火灾警报装置。</a:t>
            </a:r>
            <a:endPar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任意多边形 30"/>
          <p:cNvSpPr/>
          <p:nvPr>
            <p:custDataLst>
              <p:tags r:id="rId7"/>
            </p:custDataLst>
          </p:nvPr>
        </p:nvSpPr>
        <p:spPr>
          <a:xfrm>
            <a:off x="9379418" y="2207895"/>
            <a:ext cx="2201575" cy="748129"/>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C00000"/>
          </a:solidFill>
          <a:ln w="12700" cap="flat" cmpd="sng" algn="ctr">
            <a:noFill/>
            <a:prstDash val="solid"/>
            <a:miter lim="800000"/>
          </a:ln>
          <a:effectLst/>
        </p:spPr>
        <p:txBody>
          <a:bodyPr rtlCol="0" anchor="ctr">
            <a:normAutofit/>
          </a:bodyPr>
          <a:p>
            <a:pPr algn="ctr"/>
            <a:r>
              <a:rPr lang="en-US" sz="2800" b="1" dirty="0">
                <a:solidFill>
                  <a:srgbClr val="FFFFFF"/>
                </a:solidFill>
                <a:sym typeface="Arial" panose="020B0604020202020204" pitchFamily="34" charset="0"/>
              </a:rPr>
              <a:t>6</a:t>
            </a:r>
            <a:endParaRPr lang="en-US" sz="2800" b="1" dirty="0">
              <a:solidFill>
                <a:srgbClr val="FFFFFF"/>
              </a:solidFill>
              <a:sym typeface="Arial" panose="020B0604020202020204" pitchFamily="34" charset="0"/>
            </a:endParaRPr>
          </a:p>
        </p:txBody>
      </p:sp>
    </p:spTree>
    <p:custDataLst>
      <p:tags r:id="rId8"/>
    </p:custData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消防设施</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 name="矩形 1"/>
          <p:cNvSpPr/>
          <p:nvPr>
            <p:custDataLst>
              <p:tags r:id="rId2"/>
            </p:custDataLst>
          </p:nvPr>
        </p:nvSpPr>
        <p:spPr>
          <a:xfrm>
            <a:off x="417195" y="1276989"/>
            <a:ext cx="2476774" cy="2541659"/>
          </a:xfrm>
          <a:prstGeom prst="rect">
            <a:avLst/>
          </a:prstGeom>
          <a:noFill/>
          <a:ln w="57150" cap="flat" cmpd="sng" algn="ctr">
            <a:solidFill>
              <a:srgbClr val="FF170C"/>
            </a:solidFill>
            <a:prstDash val="solid"/>
            <a:miter lim="800000"/>
          </a:ln>
          <a:effectLst/>
        </p:spPr>
        <p:txBody>
          <a:bodyPr lIns="108000" tIns="396000" rIns="108000" rtlCol="0" anchor="ctr">
            <a:normAutofit fontScale="90000" lnSpcReduction="10000"/>
          </a:bodyPr>
          <a:p>
            <a:pPr marL="0" lvl="0" indent="0" algn="ctr">
              <a:lnSpc>
                <a:spcPct val="130000"/>
              </a:lnSpc>
              <a:spcBef>
                <a:spcPts val="0"/>
              </a:spcBef>
              <a:spcAft>
                <a:spcPts val="0"/>
              </a:spcAft>
              <a:buSzPct val="100000"/>
            </a:pPr>
            <a:r>
              <a:rPr lang="da-DK" altLang="zh-CN" sz="1800" dirty="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独立式感烟火灾探测报警器，应急广播扬声器或火灾警报装置的播放声压级应高于背景噪声的15db，且应确保住宿部分的人员能收听到火灾警报音响信号。</a:t>
            </a:r>
            <a:endParaRPr lang="da-DK" altLang="zh-CN" sz="1800" dirty="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任意多边形 3"/>
          <p:cNvSpPr/>
          <p:nvPr>
            <p:custDataLst>
              <p:tags r:id="rId3"/>
            </p:custDataLst>
          </p:nvPr>
        </p:nvSpPr>
        <p:spPr>
          <a:xfrm>
            <a:off x="756967" y="1129778"/>
            <a:ext cx="1797231" cy="610472"/>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FF170C"/>
          </a:solidFill>
          <a:ln w="12700" cap="flat" cmpd="sng" algn="ctr">
            <a:noFill/>
            <a:prstDash val="solid"/>
            <a:miter lim="800000"/>
          </a:ln>
          <a:effectLst/>
        </p:spPr>
        <p:txBody>
          <a:bodyPr rtlCol="0" anchor="ctr">
            <a:normAutofit/>
          </a:bodyPr>
          <a:p>
            <a:pPr algn="ctr"/>
            <a:r>
              <a:rPr lang="en-US" sz="2800" b="1" dirty="0">
                <a:solidFill>
                  <a:srgbClr val="FFFFFF"/>
                </a:solidFill>
                <a:sym typeface="Arial" panose="020B0604020202020204" pitchFamily="34" charset="0"/>
              </a:rPr>
              <a:t>7</a:t>
            </a:r>
            <a:endParaRPr lang="en-US" sz="2800" b="1" dirty="0">
              <a:solidFill>
                <a:srgbClr val="FFFFFF"/>
              </a:solidFill>
              <a:sym typeface="Arial" panose="020B0604020202020204" pitchFamily="34" charset="0"/>
            </a:endParaRPr>
          </a:p>
        </p:txBody>
      </p:sp>
      <p:sp>
        <p:nvSpPr>
          <p:cNvPr id="16" name="矩形 15"/>
          <p:cNvSpPr/>
          <p:nvPr>
            <p:custDataLst>
              <p:tags r:id="rId4"/>
            </p:custDataLst>
          </p:nvPr>
        </p:nvSpPr>
        <p:spPr>
          <a:xfrm>
            <a:off x="6450756" y="1309082"/>
            <a:ext cx="2476774" cy="2541659"/>
          </a:xfrm>
          <a:prstGeom prst="rect">
            <a:avLst/>
          </a:prstGeom>
          <a:noFill/>
          <a:ln w="57150" cap="flat" cmpd="sng" algn="ctr">
            <a:solidFill>
              <a:srgbClr val="FF4200"/>
            </a:solidFill>
            <a:prstDash val="solid"/>
            <a:miter lim="800000"/>
          </a:ln>
          <a:effectLst/>
        </p:spPr>
        <p:txBody>
          <a:bodyPr lIns="108000" tIns="396000" rIns="108000" rtlCol="0" anchor="ctr">
            <a:normAutofit/>
          </a:bodyPr>
          <a:p>
            <a:pPr marL="0" lvl="0" indent="0" algn="ctr">
              <a:lnSpc>
                <a:spcPct val="130000"/>
              </a:lnSpc>
              <a:spcBef>
                <a:spcPts val="0"/>
              </a:spcBef>
              <a:spcAft>
                <a:spcPts val="0"/>
              </a:spcAft>
              <a:buSzPct val="100000"/>
            </a:pPr>
            <a:r>
              <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使用电池供电的独立式感烟火灾探测报警器，应定期更换电池。</a:t>
            </a:r>
            <a:endParaRPr lang="da-DK" altLang="zh-CN" sz="16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任意多边形 2"/>
          <p:cNvSpPr/>
          <p:nvPr>
            <p:custDataLst>
              <p:tags r:id="rId5"/>
            </p:custDataLst>
          </p:nvPr>
        </p:nvSpPr>
        <p:spPr>
          <a:xfrm>
            <a:off x="6790528" y="1161871"/>
            <a:ext cx="1797231" cy="610472"/>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FF4200"/>
          </a:solidFill>
          <a:ln w="12700" cap="flat" cmpd="sng" algn="ctr">
            <a:noFill/>
            <a:prstDash val="solid"/>
            <a:miter lim="800000"/>
          </a:ln>
          <a:effectLst/>
        </p:spPr>
        <p:txBody>
          <a:bodyPr rtlCol="0" anchor="ctr">
            <a:normAutofit/>
          </a:bodyPr>
          <a:p>
            <a:pPr algn="ctr"/>
            <a:r>
              <a:rPr lang="en-US" sz="2800" b="1" dirty="0">
                <a:solidFill>
                  <a:srgbClr val="FFFFFF"/>
                </a:solidFill>
                <a:sym typeface="Arial" panose="020B0604020202020204" pitchFamily="34" charset="0"/>
              </a:rPr>
              <a:t>8</a:t>
            </a:r>
            <a:endParaRPr lang="en-US" sz="2800" b="1" dirty="0">
              <a:solidFill>
                <a:srgbClr val="FFFFFF"/>
              </a:solidFill>
              <a:sym typeface="Arial" panose="020B0604020202020204" pitchFamily="34" charset="0"/>
            </a:endParaRPr>
          </a:p>
        </p:txBody>
      </p:sp>
      <p:sp>
        <p:nvSpPr>
          <p:cNvPr id="19" name="矩形 18"/>
          <p:cNvSpPr/>
          <p:nvPr>
            <p:custDataLst>
              <p:tags r:id="rId6"/>
            </p:custDataLst>
          </p:nvPr>
        </p:nvSpPr>
        <p:spPr>
          <a:xfrm>
            <a:off x="3419324" y="4186326"/>
            <a:ext cx="2476774" cy="2541659"/>
          </a:xfrm>
          <a:prstGeom prst="rect">
            <a:avLst/>
          </a:prstGeom>
          <a:noFill/>
          <a:ln w="57150" cap="flat" cmpd="sng" algn="ctr">
            <a:solidFill>
              <a:srgbClr val="FF6000"/>
            </a:solidFill>
            <a:prstDash val="solid"/>
            <a:miter lim="800000"/>
          </a:ln>
          <a:effectLst/>
        </p:spPr>
        <p:txBody>
          <a:bodyPr lIns="108000" tIns="396000" rIns="108000" rtlCol="0" anchor="ctr">
            <a:normAutofit fontScale="90000"/>
          </a:bodyPr>
          <a:p>
            <a:pPr marL="0" lvl="0" indent="0" algn="ctr">
              <a:lnSpc>
                <a:spcPct val="130000"/>
              </a:lnSpc>
              <a:spcBef>
                <a:spcPts val="0"/>
              </a:spcBef>
              <a:spcAft>
                <a:spcPts val="0"/>
              </a:spcAft>
              <a:buSzPct val="100000"/>
            </a:pPr>
            <a:r>
              <a:rPr lang="da-DK" altLang="zh-CN" sz="18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“三合一”场所集中的地区，当市政消防供水不能满足要求时，应充分利用天然水源或设置室外消防水池，消防水池容量</a:t>
            </a:r>
            <a:r>
              <a:rPr lang="da-DK" altLang="zh-CN" sz="1800">
                <a:solidFill>
                  <a:srgbClr val="990000"/>
                </a:solidFill>
                <a:latin typeface="微软雅黑" panose="020B0503020204020204" pitchFamily="34" charset="-122"/>
                <a:ea typeface="微软雅黑" panose="020B0503020204020204" pitchFamily="34" charset="-122"/>
                <a:cs typeface="微软雅黑" panose="020B0503020204020204" pitchFamily="34" charset="-122"/>
              </a:rPr>
              <a:t>不应小于200m3</a:t>
            </a:r>
            <a:r>
              <a:rPr lang="da-DK" altLang="zh-CN" sz="18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da-DK" altLang="zh-CN" sz="18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任意多边形 19"/>
          <p:cNvSpPr/>
          <p:nvPr>
            <p:custDataLst>
              <p:tags r:id="rId7"/>
            </p:custDataLst>
          </p:nvPr>
        </p:nvSpPr>
        <p:spPr>
          <a:xfrm>
            <a:off x="3759793" y="4038418"/>
            <a:ext cx="1797231" cy="610472"/>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FF6000"/>
          </a:solidFill>
          <a:ln w="12700" cap="flat" cmpd="sng" algn="ctr">
            <a:noFill/>
            <a:prstDash val="solid"/>
            <a:miter lim="800000"/>
          </a:ln>
          <a:effectLst/>
        </p:spPr>
        <p:txBody>
          <a:bodyPr rtlCol="0" anchor="ctr">
            <a:normAutofit/>
          </a:bodyPr>
          <a:p>
            <a:pPr algn="ctr"/>
            <a:r>
              <a:rPr lang="en-US" sz="2800" b="1" dirty="0">
                <a:solidFill>
                  <a:srgbClr val="FFFFFF"/>
                </a:solidFill>
                <a:sym typeface="Arial" panose="020B0604020202020204" pitchFamily="34" charset="0"/>
              </a:rPr>
              <a:t>9</a:t>
            </a:r>
            <a:endParaRPr lang="en-US" sz="2800" b="1" dirty="0">
              <a:solidFill>
                <a:srgbClr val="FFFFFF"/>
              </a:solidFill>
              <a:sym typeface="Arial" panose="020B0604020202020204" pitchFamily="34" charset="0"/>
            </a:endParaRPr>
          </a:p>
        </p:txBody>
      </p:sp>
      <p:sp>
        <p:nvSpPr>
          <p:cNvPr id="22" name="矩形 21"/>
          <p:cNvSpPr/>
          <p:nvPr>
            <p:custDataLst>
              <p:tags r:id="rId8"/>
            </p:custDataLst>
          </p:nvPr>
        </p:nvSpPr>
        <p:spPr>
          <a:xfrm>
            <a:off x="9464048" y="4186326"/>
            <a:ext cx="2476774" cy="2541659"/>
          </a:xfrm>
          <a:prstGeom prst="rect">
            <a:avLst/>
          </a:prstGeom>
          <a:noFill/>
          <a:ln w="57150" cap="flat" cmpd="sng" algn="ctr">
            <a:solidFill>
              <a:srgbClr val="FF8400"/>
            </a:solidFill>
            <a:prstDash val="solid"/>
            <a:miter lim="800000"/>
          </a:ln>
          <a:effectLst/>
        </p:spPr>
        <p:txBody>
          <a:bodyPr lIns="108000" tIns="396000" rIns="108000" rtlCol="0" anchor="ctr">
            <a:normAutofit/>
          </a:bodyPr>
          <a:p>
            <a:pPr algn="ctr">
              <a:lnSpc>
                <a:spcPct val="130000"/>
              </a:lnSpc>
            </a:pPr>
            <a:r>
              <a:rPr lang="en-US" altLang="zh-CN" sz="1600" dirty="0">
                <a:solidFill>
                  <a:srgbClr val="FFFFFF">
                    <a:lumMod val="50000"/>
                  </a:srgbClr>
                </a:solidFill>
                <a:latin typeface="微软雅黑" panose="020B0503020204020204" pitchFamily="34" charset="-122"/>
                <a:ea typeface="微软雅黑" panose="020B0503020204020204" pitchFamily="34" charset="-122"/>
                <a:sym typeface="Arial" panose="020B0604020202020204" pitchFamily="34" charset="0"/>
              </a:rPr>
              <a:t>消防设施、器材应保持完好有效，不得擅自挪用、损坏、拆除、停用。</a:t>
            </a:r>
            <a:endParaRPr lang="en-US" altLang="zh-CN" sz="1600" dirty="0">
              <a:solidFill>
                <a:srgbClr val="FFFFFF">
                  <a:lumMod val="50000"/>
                </a:srgb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任意多边形 22"/>
          <p:cNvSpPr/>
          <p:nvPr>
            <p:custDataLst>
              <p:tags r:id="rId9"/>
            </p:custDataLst>
          </p:nvPr>
        </p:nvSpPr>
        <p:spPr>
          <a:xfrm>
            <a:off x="9803820" y="4038418"/>
            <a:ext cx="1797231" cy="610472"/>
          </a:xfrm>
          <a:custGeom>
            <a:avLst/>
            <a:gdLst>
              <a:gd name="connsiteX0" fmla="*/ 0 w 1699491"/>
              <a:gd name="connsiteY0" fmla="*/ 0 h 342537"/>
              <a:gd name="connsiteX1" fmla="*/ 1699491 w 1699491"/>
              <a:gd name="connsiteY1" fmla="*/ 0 h 342537"/>
              <a:gd name="connsiteX2" fmla="*/ 1699491 w 1699491"/>
              <a:gd name="connsiteY2" fmla="*/ 185519 h 342537"/>
              <a:gd name="connsiteX3" fmla="*/ 858982 w 1699491"/>
              <a:gd name="connsiteY3" fmla="*/ 342537 h 342537"/>
              <a:gd name="connsiteX4" fmla="*/ 0 w 1699491"/>
              <a:gd name="connsiteY4" fmla="*/ 185519 h 3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91" h="342537">
                <a:moveTo>
                  <a:pt x="0" y="0"/>
                </a:moveTo>
                <a:lnTo>
                  <a:pt x="1699491" y="0"/>
                </a:lnTo>
                <a:lnTo>
                  <a:pt x="1699491" y="185519"/>
                </a:lnTo>
                <a:lnTo>
                  <a:pt x="858982" y="342537"/>
                </a:lnTo>
                <a:lnTo>
                  <a:pt x="0" y="185519"/>
                </a:lnTo>
                <a:close/>
              </a:path>
            </a:pathLst>
          </a:custGeom>
          <a:solidFill>
            <a:srgbClr val="FF8400"/>
          </a:solidFill>
          <a:ln w="12700" cap="flat" cmpd="sng" algn="ctr">
            <a:noFill/>
            <a:prstDash val="solid"/>
            <a:miter lim="800000"/>
          </a:ln>
          <a:effectLst/>
        </p:spPr>
        <p:txBody>
          <a:bodyPr rtlCol="0" anchor="ctr">
            <a:normAutofit/>
          </a:bodyPr>
          <a:p>
            <a:pPr algn="ctr"/>
            <a:r>
              <a:rPr lang="en-US" sz="2800" b="1" dirty="0">
                <a:solidFill>
                  <a:srgbClr val="FFFFFF"/>
                </a:solidFill>
                <a:sym typeface="Arial" panose="020B0604020202020204" pitchFamily="34" charset="0"/>
              </a:rPr>
              <a:t>10</a:t>
            </a:r>
            <a:endParaRPr lang="en-US" sz="2800" b="1" dirty="0">
              <a:solidFill>
                <a:srgbClr val="FFFFFF"/>
              </a:solidFill>
              <a:sym typeface="Arial" panose="020B0604020202020204" pitchFamily="34" charset="0"/>
            </a:endParaRPr>
          </a:p>
        </p:txBody>
      </p:sp>
    </p:spTree>
    <p:custDataLst>
      <p:tags r:id="rId10"/>
    </p:custData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图片1"/>
          <p:cNvPicPr>
            <a:picLocks noChangeAspect="1"/>
          </p:cNvPicPr>
          <p:nvPr userDrawn="1"/>
        </p:nvPicPr>
        <p:blipFill>
          <a:blip r:embed="rId1">
            <a:grayscl/>
          </a:blip>
          <a:stretch>
            <a:fillRect/>
          </a:stretch>
        </p:blipFill>
        <p:spPr>
          <a:xfrm>
            <a:off x="-6667" y="-14605"/>
            <a:ext cx="12203430" cy="6936740"/>
          </a:xfrm>
          <a:prstGeom prst="rect">
            <a:avLst/>
          </a:prstGeom>
        </p:spPr>
      </p:pic>
      <p:sp>
        <p:nvSpPr>
          <p:cNvPr id="10" name="矩形 9"/>
          <p:cNvSpPr/>
          <p:nvPr/>
        </p:nvSpPr>
        <p:spPr>
          <a:xfrm>
            <a:off x="4446" y="2395331"/>
            <a:ext cx="12192000" cy="2067339"/>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485006" y="3013501"/>
            <a:ext cx="3230880" cy="829945"/>
          </a:xfrm>
          <a:prstGeom prst="rect">
            <a:avLst/>
          </a:prstGeom>
        </p:spPr>
        <p:txBody>
          <a:bodyPr wrap="none">
            <a:spAutoFit/>
          </a:bodyPr>
          <a:p>
            <a:pPr algn="ctr"/>
            <a:r>
              <a:rPr lang="zh-CN" altLang="en-US" sz="4800" b="1" dirty="0" smtClean="0">
                <a:solidFill>
                  <a:schemeClr val="bg2"/>
                </a:solidFill>
                <a:latin typeface="微软雅黑" panose="020B0503020204020204" pitchFamily="34" charset="-122"/>
                <a:ea typeface="微软雅黑" panose="020B0503020204020204" pitchFamily="34" charset="-122"/>
              </a:rPr>
              <a:t>消防控制室</a:t>
            </a:r>
            <a:endParaRPr lang="zh-CN" altLang="en-US" sz="4800" b="1" dirty="0" smtClean="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600384" y="925204"/>
            <a:ext cx="1000125" cy="1014730"/>
          </a:xfrm>
          <a:prstGeom prst="rect">
            <a:avLst/>
          </a:prstGeom>
        </p:spPr>
        <p:txBody>
          <a:bodyPr wrap="none">
            <a:spAutoFit/>
          </a:bodyPr>
          <a:p>
            <a:pPr algn="ctr"/>
            <a:r>
              <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rPr>
              <a:t>05</a:t>
            </a:r>
            <a:endPar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消防控制室</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1" name="矩形 30"/>
          <p:cNvSpPr/>
          <p:nvPr>
            <p:custDataLst>
              <p:tags r:id="rId2"/>
            </p:custDataLst>
          </p:nvPr>
        </p:nvSpPr>
        <p:spPr>
          <a:xfrm>
            <a:off x="407808" y="1494155"/>
            <a:ext cx="826623" cy="805669"/>
          </a:xfrm>
          <a:prstGeom prst="rect">
            <a:avLst/>
          </a:prstGeom>
          <a:solidFill>
            <a:srgbClr val="C00000"/>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32" name="矩形 31"/>
          <p:cNvSpPr/>
          <p:nvPr>
            <p:custDataLst>
              <p:tags r:id="rId3"/>
            </p:custDataLst>
          </p:nvPr>
        </p:nvSpPr>
        <p:spPr>
          <a:xfrm>
            <a:off x="1235154" y="1494155"/>
            <a:ext cx="10827033" cy="805669"/>
          </a:xfrm>
          <a:prstGeom prst="rect">
            <a:avLst/>
          </a:prstGeom>
          <a:solidFill>
            <a:srgbClr val="5C5C5C">
              <a:lumMod val="20000"/>
              <a:lumOff val="80000"/>
              <a:alpha val="50000"/>
            </a:srgbClr>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33" name="加号 32"/>
          <p:cNvSpPr/>
          <p:nvPr>
            <p:custDataLst>
              <p:tags r:id="rId4"/>
            </p:custDataLst>
          </p:nvPr>
        </p:nvSpPr>
        <p:spPr>
          <a:xfrm>
            <a:off x="529200" y="1615547"/>
            <a:ext cx="601181" cy="491350"/>
          </a:xfrm>
          <a:prstGeom prst="mathPlus">
            <a:avLst>
              <a:gd name="adj1" fmla="val 10627"/>
            </a:avLst>
          </a:prstGeom>
          <a:solidFill>
            <a:srgbClr val="FFFFFF"/>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34" name="文本框 33"/>
          <p:cNvSpPr txBox="1"/>
          <p:nvPr>
            <p:custDataLst>
              <p:tags r:id="rId5"/>
            </p:custDataLst>
          </p:nvPr>
        </p:nvSpPr>
        <p:spPr>
          <a:xfrm>
            <a:off x="1568260" y="1577973"/>
            <a:ext cx="10320510" cy="588897"/>
          </a:xfrm>
          <a:prstGeom prst="rect">
            <a:avLst/>
          </a:prstGeom>
        </p:spPr>
        <p:txBody>
          <a:bodyPr wrap="square" lIns="90000" tIns="46800" rIns="90000" bIns="46800" anchor="ctr" anchorCtr="0">
            <a:normAutofit lnSpcReduction="10000"/>
          </a:bodyPr>
          <a:lstStyle>
            <a:defPPr>
              <a:defRPr lang="zh-CN"/>
            </a:defPPr>
            <a:lvl1pPr>
              <a:defRPr sz="1400">
                <a:solidFill>
                  <a:prstClr val="white"/>
                </a:solidFill>
              </a:defRPr>
            </a:lvl1pPr>
          </a:lstStyle>
          <a:p>
            <a:pPr marL="0" lvl="0" indent="0" algn="l">
              <a:lnSpc>
                <a:spcPct val="100000"/>
              </a:lnSpc>
              <a:spcBef>
                <a:spcPts val="0"/>
              </a:spcBef>
              <a:spcAft>
                <a:spcPts val="0"/>
              </a:spcAft>
              <a:buSzPct val="100000"/>
            </a:pPr>
            <a:r>
              <a:rPr lang="da-DK" altLang="zh-CN" sz="1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设有火灾自动报警系统和自动灭火系统或设有火灾自动报警系统和机械防（排）烟设施的“三合一”场所，应设置消防控制室，并应接入消防设施联网监测系统。</a:t>
            </a:r>
            <a:endParaRPr lang="da-DK" altLang="zh-CN" sz="1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矩形 34"/>
          <p:cNvSpPr/>
          <p:nvPr>
            <p:custDataLst>
              <p:tags r:id="rId6"/>
            </p:custDataLst>
          </p:nvPr>
        </p:nvSpPr>
        <p:spPr>
          <a:xfrm>
            <a:off x="407808" y="2486970"/>
            <a:ext cx="826623" cy="805669"/>
          </a:xfrm>
          <a:prstGeom prst="rect">
            <a:avLst/>
          </a:prstGeom>
          <a:solidFill>
            <a:schemeClr val="bg2">
              <a:lumMod val="75000"/>
            </a:schemeClr>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36" name="矩形 35"/>
          <p:cNvSpPr/>
          <p:nvPr>
            <p:custDataLst>
              <p:tags r:id="rId7"/>
            </p:custDataLst>
          </p:nvPr>
        </p:nvSpPr>
        <p:spPr>
          <a:xfrm>
            <a:off x="1235154" y="2486970"/>
            <a:ext cx="10827033" cy="805669"/>
          </a:xfrm>
          <a:prstGeom prst="rect">
            <a:avLst/>
          </a:prstGeom>
          <a:solidFill>
            <a:srgbClr val="5C5C5C">
              <a:lumMod val="20000"/>
              <a:lumOff val="80000"/>
              <a:alpha val="50000"/>
            </a:srgbClr>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37" name="加号 36"/>
          <p:cNvSpPr/>
          <p:nvPr>
            <p:custDataLst>
              <p:tags r:id="rId8"/>
            </p:custDataLst>
          </p:nvPr>
        </p:nvSpPr>
        <p:spPr>
          <a:xfrm>
            <a:off x="529200" y="2609085"/>
            <a:ext cx="601181" cy="491350"/>
          </a:xfrm>
          <a:prstGeom prst="mathPlus">
            <a:avLst>
              <a:gd name="adj1" fmla="val 10627"/>
            </a:avLst>
          </a:prstGeom>
          <a:solidFill>
            <a:srgbClr val="FFFFFF"/>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38" name="文本框 37"/>
          <p:cNvSpPr txBox="1"/>
          <p:nvPr>
            <p:custDataLst>
              <p:tags r:id="rId9"/>
            </p:custDataLst>
          </p:nvPr>
        </p:nvSpPr>
        <p:spPr>
          <a:xfrm>
            <a:off x="1568260" y="2571511"/>
            <a:ext cx="10320510" cy="588897"/>
          </a:xfrm>
          <a:prstGeom prst="rect">
            <a:avLst/>
          </a:prstGeom>
        </p:spPr>
        <p:txBody>
          <a:bodyPr wrap="square" lIns="90000" tIns="46800" rIns="90000" bIns="46800" anchor="ctr" anchorCtr="0">
            <a:normAutofit/>
          </a:bodyPr>
          <a:lstStyle>
            <a:defPPr>
              <a:defRPr lang="zh-CN"/>
            </a:defPPr>
            <a:lvl1pPr>
              <a:defRPr sz="1400">
                <a:solidFill>
                  <a:prstClr val="white"/>
                </a:solidFill>
              </a:defRPr>
            </a:lvl1pPr>
          </a:lstStyle>
          <a:p>
            <a:pPr marL="0" lvl="0" indent="0" algn="l">
              <a:lnSpc>
                <a:spcPct val="100000"/>
              </a:lnSpc>
              <a:spcBef>
                <a:spcPts val="0"/>
              </a:spcBef>
              <a:spcAft>
                <a:spcPts val="0"/>
              </a:spcAft>
              <a:buSzPct val="100000"/>
            </a:pPr>
            <a:r>
              <a:rPr lang="da-DK" altLang="zh-CN" sz="1600" b="1">
                <a:solidFill>
                  <a:schemeClr val="accent1"/>
                </a:solidFill>
                <a:latin typeface="微软雅黑" panose="020B0503020204020204" pitchFamily="34" charset="-122"/>
                <a:ea typeface="微软雅黑" panose="020B0503020204020204" pitchFamily="34" charset="-122"/>
              </a:rPr>
              <a:t>消防控制室应与其他部位进行防火分隔，并设置直通室外的安全出口。</a:t>
            </a:r>
            <a:endParaRPr lang="da-DK" altLang="zh-CN" sz="1600" b="1">
              <a:solidFill>
                <a:schemeClr val="accent1"/>
              </a:solidFill>
              <a:latin typeface="微软雅黑" panose="020B0503020204020204" pitchFamily="34" charset="-122"/>
              <a:ea typeface="微软雅黑" panose="020B0503020204020204" pitchFamily="34" charset="-122"/>
            </a:endParaRPr>
          </a:p>
        </p:txBody>
      </p:sp>
      <p:sp>
        <p:nvSpPr>
          <p:cNvPr id="39" name="矩形 38"/>
          <p:cNvSpPr/>
          <p:nvPr>
            <p:custDataLst>
              <p:tags r:id="rId10"/>
            </p:custDataLst>
          </p:nvPr>
        </p:nvSpPr>
        <p:spPr>
          <a:xfrm>
            <a:off x="407808" y="3480508"/>
            <a:ext cx="826623" cy="805669"/>
          </a:xfrm>
          <a:prstGeom prst="rect">
            <a:avLst/>
          </a:prstGeom>
          <a:solidFill>
            <a:srgbClr val="C00000"/>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40" name="矩形 39"/>
          <p:cNvSpPr/>
          <p:nvPr>
            <p:custDataLst>
              <p:tags r:id="rId11"/>
            </p:custDataLst>
          </p:nvPr>
        </p:nvSpPr>
        <p:spPr>
          <a:xfrm>
            <a:off x="1235154" y="3480508"/>
            <a:ext cx="10827033" cy="805669"/>
          </a:xfrm>
          <a:prstGeom prst="rect">
            <a:avLst/>
          </a:prstGeom>
          <a:solidFill>
            <a:srgbClr val="5C5C5C">
              <a:lumMod val="20000"/>
              <a:lumOff val="80000"/>
              <a:alpha val="50000"/>
            </a:srgbClr>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41" name="加号 40"/>
          <p:cNvSpPr/>
          <p:nvPr>
            <p:custDataLst>
              <p:tags r:id="rId12"/>
            </p:custDataLst>
          </p:nvPr>
        </p:nvSpPr>
        <p:spPr>
          <a:xfrm>
            <a:off x="529200" y="3602623"/>
            <a:ext cx="601181" cy="491350"/>
          </a:xfrm>
          <a:prstGeom prst="mathPlus">
            <a:avLst>
              <a:gd name="adj1" fmla="val 10627"/>
            </a:avLst>
          </a:prstGeom>
          <a:solidFill>
            <a:srgbClr val="FFFFFF"/>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42" name="文本框 41"/>
          <p:cNvSpPr txBox="1"/>
          <p:nvPr>
            <p:custDataLst>
              <p:tags r:id="rId13"/>
            </p:custDataLst>
          </p:nvPr>
        </p:nvSpPr>
        <p:spPr>
          <a:xfrm>
            <a:off x="1568260" y="3564327"/>
            <a:ext cx="10320510" cy="588897"/>
          </a:xfrm>
          <a:prstGeom prst="rect">
            <a:avLst/>
          </a:prstGeom>
        </p:spPr>
        <p:txBody>
          <a:bodyPr wrap="square" lIns="90000" tIns="46800" rIns="90000" bIns="46800" anchor="ctr" anchorCtr="0">
            <a:normAutofit lnSpcReduction="10000"/>
          </a:bodyPr>
          <a:lstStyle>
            <a:defPPr>
              <a:defRPr lang="zh-CN"/>
            </a:defPPr>
            <a:lvl1pPr>
              <a:defRPr sz="1400">
                <a:solidFill>
                  <a:prstClr val="white"/>
                </a:solidFill>
              </a:defRPr>
            </a:lvl1pPr>
          </a:lstStyle>
          <a:p>
            <a:pPr marL="0" lvl="0" indent="0" algn="l">
              <a:lnSpc>
                <a:spcPct val="100000"/>
              </a:lnSpc>
              <a:spcBef>
                <a:spcPts val="0"/>
              </a:spcBef>
              <a:spcAft>
                <a:spcPts val="0"/>
              </a:spcAft>
              <a:buSzPct val="100000"/>
            </a:pPr>
            <a:r>
              <a:rPr lang="da-DK" altLang="zh-CN" sz="16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消防控制室应实行24小时值班制度，每班值班人员不应少于2人，且应持证上岗。设置区域报警系统的，火灾报警控制器应设置在有人值班的场所。</a:t>
            </a:r>
            <a:endParaRPr lang="da-DK" altLang="zh-CN" sz="16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custDataLst>
              <p:tags r:id="rId14"/>
            </p:custDataLst>
          </p:nvPr>
        </p:nvSpPr>
        <p:spPr>
          <a:xfrm>
            <a:off x="407808" y="4474046"/>
            <a:ext cx="826623" cy="805669"/>
          </a:xfrm>
          <a:prstGeom prst="rect">
            <a:avLst/>
          </a:prstGeom>
          <a:solidFill>
            <a:schemeClr val="bg2">
              <a:lumMod val="75000"/>
            </a:schemeClr>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44" name="矩形 43"/>
          <p:cNvSpPr/>
          <p:nvPr>
            <p:custDataLst>
              <p:tags r:id="rId15"/>
            </p:custDataLst>
          </p:nvPr>
        </p:nvSpPr>
        <p:spPr>
          <a:xfrm>
            <a:off x="1235154" y="4474046"/>
            <a:ext cx="10827033" cy="805669"/>
          </a:xfrm>
          <a:prstGeom prst="rect">
            <a:avLst/>
          </a:prstGeom>
          <a:solidFill>
            <a:srgbClr val="5C5C5C">
              <a:lumMod val="20000"/>
              <a:lumOff val="80000"/>
              <a:alpha val="50000"/>
            </a:srgbClr>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46" name="加号 45"/>
          <p:cNvSpPr/>
          <p:nvPr>
            <p:custDataLst>
              <p:tags r:id="rId16"/>
            </p:custDataLst>
          </p:nvPr>
        </p:nvSpPr>
        <p:spPr>
          <a:xfrm>
            <a:off x="529200" y="4595438"/>
            <a:ext cx="601181" cy="491350"/>
          </a:xfrm>
          <a:prstGeom prst="mathPlus">
            <a:avLst>
              <a:gd name="adj1" fmla="val 10627"/>
            </a:avLst>
          </a:prstGeom>
          <a:solidFill>
            <a:srgbClr val="FFFFFF"/>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47" name="文本框 46"/>
          <p:cNvSpPr txBox="1"/>
          <p:nvPr>
            <p:custDataLst>
              <p:tags r:id="rId17"/>
            </p:custDataLst>
          </p:nvPr>
        </p:nvSpPr>
        <p:spPr>
          <a:xfrm>
            <a:off x="1568260" y="4557864"/>
            <a:ext cx="10320510" cy="588897"/>
          </a:xfrm>
          <a:prstGeom prst="rect">
            <a:avLst/>
          </a:prstGeom>
        </p:spPr>
        <p:txBody>
          <a:bodyPr wrap="square" lIns="90000" tIns="46800" rIns="90000" bIns="46800" anchor="ctr" anchorCtr="0">
            <a:normAutofit lnSpcReduction="10000"/>
          </a:bodyPr>
          <a:lstStyle>
            <a:defPPr>
              <a:defRPr lang="zh-CN"/>
            </a:defPPr>
            <a:lvl1pPr>
              <a:defRPr sz="1400">
                <a:solidFill>
                  <a:prstClr val="white"/>
                </a:solidFill>
              </a:defRPr>
            </a:lvl1pPr>
          </a:lstStyle>
          <a:p>
            <a:pPr marL="0" lvl="0" indent="0" algn="l">
              <a:lnSpc>
                <a:spcPct val="100000"/>
              </a:lnSpc>
              <a:spcBef>
                <a:spcPts val="0"/>
              </a:spcBef>
              <a:spcAft>
                <a:spcPts val="0"/>
              </a:spcAft>
              <a:buSzPct val="100000"/>
            </a:pPr>
            <a:r>
              <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消防控制室应设有建筑总平面布置图、建筑消防设施平面布置图、建筑消防设施系统图及安全出口布置图、重点部位位置图，并在明显位置张贴消防控制室管理制度和值班应急处置程序。</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矩形 47"/>
          <p:cNvSpPr/>
          <p:nvPr>
            <p:custDataLst>
              <p:tags r:id="rId18"/>
            </p:custDataLst>
          </p:nvPr>
        </p:nvSpPr>
        <p:spPr>
          <a:xfrm>
            <a:off x="407808" y="5466861"/>
            <a:ext cx="826623" cy="805669"/>
          </a:xfrm>
          <a:prstGeom prst="rect">
            <a:avLst/>
          </a:prstGeom>
          <a:solidFill>
            <a:srgbClr val="C00000"/>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49" name="矩形 48"/>
          <p:cNvSpPr/>
          <p:nvPr>
            <p:custDataLst>
              <p:tags r:id="rId19"/>
            </p:custDataLst>
          </p:nvPr>
        </p:nvSpPr>
        <p:spPr>
          <a:xfrm>
            <a:off x="1235154" y="5466861"/>
            <a:ext cx="10827033" cy="805669"/>
          </a:xfrm>
          <a:prstGeom prst="rect">
            <a:avLst/>
          </a:prstGeom>
          <a:solidFill>
            <a:srgbClr val="5C5C5C">
              <a:lumMod val="20000"/>
              <a:lumOff val="80000"/>
              <a:alpha val="50000"/>
            </a:srgbClr>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50" name="加号 49"/>
          <p:cNvSpPr/>
          <p:nvPr>
            <p:custDataLst>
              <p:tags r:id="rId20"/>
            </p:custDataLst>
          </p:nvPr>
        </p:nvSpPr>
        <p:spPr>
          <a:xfrm>
            <a:off x="529200" y="5588976"/>
            <a:ext cx="601181" cy="491350"/>
          </a:xfrm>
          <a:prstGeom prst="mathPlus">
            <a:avLst>
              <a:gd name="adj1" fmla="val 10627"/>
            </a:avLst>
          </a:prstGeom>
          <a:solidFill>
            <a:srgbClr val="FFFFFF"/>
          </a:solidFill>
          <a:ln w="12700" cap="flat" cmpd="sng" algn="ctr">
            <a:noFill/>
            <a:prstDash val="solid"/>
            <a:miter lim="800000"/>
          </a:ln>
          <a:effectLst/>
        </p:spPr>
        <p:txBody>
          <a:bodyPr rtlCol="0" anchor="ctr"/>
          <a:lstStyle/>
          <a:p>
            <a:pPr algn="ctr"/>
            <a:endParaRPr lang="zh-CN" altLang="en-US" sz="1800">
              <a:solidFill>
                <a:srgbClr val="5C5C5C"/>
              </a:solidFill>
            </a:endParaRPr>
          </a:p>
        </p:txBody>
      </p:sp>
      <p:sp>
        <p:nvSpPr>
          <p:cNvPr id="51" name="文本框 50"/>
          <p:cNvSpPr txBox="1"/>
          <p:nvPr>
            <p:custDataLst>
              <p:tags r:id="rId21"/>
            </p:custDataLst>
          </p:nvPr>
        </p:nvSpPr>
        <p:spPr>
          <a:xfrm>
            <a:off x="1568260" y="5551402"/>
            <a:ext cx="10320510" cy="588897"/>
          </a:xfrm>
          <a:prstGeom prst="rect">
            <a:avLst/>
          </a:prstGeom>
        </p:spPr>
        <p:txBody>
          <a:bodyPr wrap="square" lIns="90000" tIns="46800" rIns="90000" bIns="46800" anchor="ctr" anchorCtr="0">
            <a:normAutofit lnSpcReduction="10000"/>
          </a:bodyPr>
          <a:lstStyle>
            <a:defPPr>
              <a:defRPr lang="zh-CN"/>
            </a:defPPr>
            <a:lvl1pPr>
              <a:defRPr sz="1400">
                <a:solidFill>
                  <a:prstClr val="white"/>
                </a:solidFill>
              </a:defRPr>
            </a:lvl1pPr>
          </a:lstStyle>
          <a:p>
            <a:r>
              <a:rPr lang="zh-CN" altLang="en-US" sz="1600" b="1" dirty="0">
                <a:solidFill>
                  <a:schemeClr val="accent1"/>
                </a:solidFill>
                <a:latin typeface="微软雅黑" panose="020B0503020204020204" pitchFamily="34" charset="-122"/>
                <a:ea typeface="微软雅黑" panose="020B0503020204020204" pitchFamily="34" charset="-122"/>
              </a:rPr>
              <a:t>消防控制室值班人员应确保自动消防设施处于正常工作状态，认真记录控制器日运行情况，每日检查火灾报警控制器的自检、消音、复位功能以及主备电源切换功能，并按规定填写记录相关内容。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图片1"/>
          <p:cNvPicPr>
            <a:picLocks noChangeAspect="1"/>
          </p:cNvPicPr>
          <p:nvPr userDrawn="1"/>
        </p:nvPicPr>
        <p:blipFill>
          <a:blip r:embed="rId1">
            <a:grayscl/>
          </a:blip>
          <a:stretch>
            <a:fillRect/>
          </a:stretch>
        </p:blipFill>
        <p:spPr>
          <a:xfrm>
            <a:off x="-6667" y="-14605"/>
            <a:ext cx="12203430" cy="6936740"/>
          </a:xfrm>
          <a:prstGeom prst="rect">
            <a:avLst/>
          </a:prstGeom>
        </p:spPr>
      </p:pic>
      <p:sp>
        <p:nvSpPr>
          <p:cNvPr id="10" name="矩形 9"/>
          <p:cNvSpPr/>
          <p:nvPr/>
        </p:nvSpPr>
        <p:spPr>
          <a:xfrm>
            <a:off x="4446" y="2395331"/>
            <a:ext cx="12192000" cy="2067339"/>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570606" y="3013501"/>
            <a:ext cx="5059680" cy="829945"/>
          </a:xfrm>
          <a:prstGeom prst="rect">
            <a:avLst/>
          </a:prstGeom>
        </p:spPr>
        <p:txBody>
          <a:bodyPr wrap="none">
            <a:spAutoFit/>
          </a:bodyPr>
          <a:p>
            <a:pPr algn="ctr"/>
            <a:r>
              <a:rPr lang="zh-CN" altLang="en-US" sz="4800" b="1" dirty="0" smtClean="0">
                <a:solidFill>
                  <a:schemeClr val="bg2"/>
                </a:solidFill>
                <a:latin typeface="微软雅黑" panose="020B0503020204020204" pitchFamily="34" charset="-122"/>
                <a:ea typeface="微软雅黑" panose="020B0503020204020204" pitchFamily="34" charset="-122"/>
              </a:rPr>
              <a:t>用火用电用气管理</a:t>
            </a:r>
            <a:endParaRPr lang="zh-CN" altLang="en-US" sz="4800" b="1" dirty="0" smtClean="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598479" y="925204"/>
            <a:ext cx="1003935" cy="1014730"/>
          </a:xfrm>
          <a:prstGeom prst="rect">
            <a:avLst/>
          </a:prstGeom>
        </p:spPr>
        <p:txBody>
          <a:bodyPr wrap="none">
            <a:spAutoFit/>
          </a:bodyPr>
          <a:p>
            <a:pPr algn="ctr"/>
            <a:r>
              <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rPr>
              <a:t>06</a:t>
            </a:r>
            <a:endPar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2" name="矩形 31"/>
          <p:cNvSpPr/>
          <p:nvPr/>
        </p:nvSpPr>
        <p:spPr>
          <a:xfrm>
            <a:off x="2222" y="-12700"/>
            <a:ext cx="4991101" cy="6900198"/>
          </a:xfrm>
          <a:prstGeom prst="rect">
            <a:avLst/>
          </a:prstGeom>
          <a:gradFill flip="none" rotWithShape="1">
            <a:gsLst>
              <a:gs pos="50000">
                <a:srgbClr val="C00000">
                  <a:alpha val="70000"/>
                </a:srgbClr>
              </a:gs>
              <a:gs pos="100000">
                <a:srgbClr val="1AAAFF">
                  <a:alpha val="0"/>
                </a:srgbClr>
              </a:gs>
              <a:gs pos="0">
                <a:srgbClr val="C00000"/>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宋体 Heavy" panose="02020900000000000000" pitchFamily="18" charset="-122"/>
              <a:ea typeface="思源宋体 Heavy" panose="02020900000000000000" pitchFamily="18" charset="-122"/>
            </a:endParaRPr>
          </a:p>
        </p:txBody>
      </p:sp>
      <p:grpSp>
        <p:nvGrpSpPr>
          <p:cNvPr id="31" name="组合 30"/>
          <p:cNvGrpSpPr/>
          <p:nvPr/>
        </p:nvGrpSpPr>
        <p:grpSpPr>
          <a:xfrm>
            <a:off x="417810" y="99014"/>
            <a:ext cx="1859280" cy="1125921"/>
            <a:chOff x="938101" y="716596"/>
            <a:chExt cx="1859280" cy="1125921"/>
          </a:xfrm>
        </p:grpSpPr>
        <p:sp>
          <p:nvSpPr>
            <p:cNvPr id="7" name="文本框 6"/>
            <p:cNvSpPr txBox="1"/>
            <p:nvPr/>
          </p:nvSpPr>
          <p:spPr>
            <a:xfrm>
              <a:off x="938101" y="716596"/>
              <a:ext cx="1859280" cy="1014730"/>
            </a:xfrm>
            <a:prstGeom prst="rect">
              <a:avLst/>
            </a:prstGeom>
            <a:noFill/>
          </p:spPr>
          <p:txBody>
            <a:bodyPr wrap="none" rtlCol="0">
              <a:spAutoFit/>
            </a:bodyPr>
            <a:lstStyle/>
            <a:p>
              <a:r>
                <a:rPr lang="zh-CN" altLang="en-US" sz="6000" spc="600">
                  <a:solidFill>
                    <a:schemeClr val="bg1"/>
                  </a:solidFill>
                  <a:latin typeface="思源宋体 Heavy" panose="02020900000000000000" pitchFamily="18" charset="-122"/>
                  <a:ea typeface="思源宋体 Heavy" panose="02020900000000000000" pitchFamily="18" charset="-122"/>
                </a:rPr>
                <a:t>目录</a:t>
              </a:r>
              <a:endParaRPr lang="zh-CN" altLang="en-US" sz="6000" spc="600">
                <a:solidFill>
                  <a:schemeClr val="bg1"/>
                </a:solidFill>
                <a:latin typeface="思源宋体 Heavy" panose="02020900000000000000" pitchFamily="18" charset="-122"/>
                <a:ea typeface="思源宋体 Heavy" panose="02020900000000000000" pitchFamily="18" charset="-122"/>
              </a:endParaRPr>
            </a:p>
          </p:txBody>
        </p:sp>
        <p:sp>
          <p:nvSpPr>
            <p:cNvPr id="8" name="矩形 7"/>
            <p:cNvSpPr/>
            <p:nvPr/>
          </p:nvSpPr>
          <p:spPr>
            <a:xfrm>
              <a:off x="1090501" y="1535812"/>
              <a:ext cx="1198880" cy="306705"/>
            </a:xfrm>
            <a:prstGeom prst="rect">
              <a:avLst/>
            </a:prstGeom>
          </p:spPr>
          <p:txBody>
            <a:bodyPr wrap="none">
              <a:spAutoFit/>
            </a:bodyPr>
            <a:lstStyle/>
            <a:p>
              <a:r>
                <a:rPr lang="en-US" altLang="zh-CN" sz="1400" spc="300">
                  <a:solidFill>
                    <a:schemeClr val="bg1"/>
                  </a:solidFill>
                  <a:latin typeface="思源宋体 Heavy" panose="02020900000000000000" pitchFamily="18" charset="-122"/>
                  <a:ea typeface="思源宋体 Heavy" panose="02020900000000000000" pitchFamily="18" charset="-122"/>
                </a:rPr>
                <a:t>CONTENTS</a:t>
              </a:r>
              <a:endParaRPr lang="zh-CN" altLang="en-US" sz="1400" spc="300" dirty="0">
                <a:solidFill>
                  <a:schemeClr val="bg1"/>
                </a:solidFill>
                <a:latin typeface="思源宋体 Heavy" panose="02020900000000000000" pitchFamily="18" charset="-122"/>
                <a:ea typeface="思源宋体 Heavy" panose="02020900000000000000" pitchFamily="18" charset="-122"/>
              </a:endParaRPr>
            </a:p>
          </p:txBody>
        </p:sp>
      </p:grpSp>
      <p:sp>
        <p:nvSpPr>
          <p:cNvPr id="4" name="圆角矩形 3"/>
          <p:cNvSpPr/>
          <p:nvPr/>
        </p:nvSpPr>
        <p:spPr>
          <a:xfrm>
            <a:off x="608965" y="1558290"/>
            <a:ext cx="2873375" cy="448310"/>
          </a:xfrm>
          <a:prstGeom prst="roundRect">
            <a:avLst/>
          </a:prstGeom>
          <a:solidFill>
            <a:srgbClr val="C00000"/>
          </a:solidFill>
          <a:ln w="9525" cap="flat" cmpd="sng" algn="ctr">
            <a:solidFill>
              <a:schemeClr val="bg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800" b="1">
                <a:solidFill>
                  <a:schemeClr val="bg2"/>
                </a:solidFill>
                <a:latin typeface="微软雅黑" panose="020B0503020204020204" pitchFamily="34" charset="-122"/>
                <a:ea typeface="微软雅黑" panose="020B0503020204020204" pitchFamily="34" charset="-122"/>
                <a:sym typeface="+mn-ea"/>
              </a:rPr>
              <a:t>总平面布局</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mn-ea"/>
            </a:endParaRPr>
          </a:p>
        </p:txBody>
      </p:sp>
      <p:sp>
        <p:nvSpPr>
          <p:cNvPr id="9" name="圆角矩形 8"/>
          <p:cNvSpPr/>
          <p:nvPr/>
        </p:nvSpPr>
        <p:spPr>
          <a:xfrm>
            <a:off x="608965" y="2106930"/>
            <a:ext cx="2873375" cy="448310"/>
          </a:xfrm>
          <a:prstGeom prst="roundRect">
            <a:avLst/>
          </a:prstGeom>
          <a:solidFill>
            <a:srgbClr val="C00000"/>
          </a:solidFill>
          <a:ln w="9525" cap="flat" cmpd="sng" algn="ctr">
            <a:solidFill>
              <a:schemeClr val="bg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800" b="1">
                <a:solidFill>
                  <a:schemeClr val="bg2"/>
                </a:solidFill>
                <a:latin typeface="微软雅黑" panose="020B0503020204020204" pitchFamily="34" charset="-122"/>
                <a:ea typeface="微软雅黑" panose="020B0503020204020204" pitchFamily="34" charset="-122"/>
                <a:sym typeface="+mn-ea"/>
              </a:rPr>
              <a:t>平面布置</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mn-ea"/>
            </a:endParaRPr>
          </a:p>
        </p:txBody>
      </p:sp>
      <p:sp>
        <p:nvSpPr>
          <p:cNvPr id="10" name="圆角矩形 9"/>
          <p:cNvSpPr/>
          <p:nvPr/>
        </p:nvSpPr>
        <p:spPr>
          <a:xfrm>
            <a:off x="608965" y="2655570"/>
            <a:ext cx="2873375" cy="448310"/>
          </a:xfrm>
          <a:prstGeom prst="roundRect">
            <a:avLst/>
          </a:prstGeom>
          <a:solidFill>
            <a:srgbClr val="C00000"/>
          </a:solidFill>
          <a:ln w="9525" cap="flat" cmpd="sng" algn="ctr">
            <a:solidFill>
              <a:schemeClr val="bg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800" b="1">
                <a:solidFill>
                  <a:schemeClr val="bg2"/>
                </a:solidFill>
                <a:latin typeface="微软雅黑" panose="020B0503020204020204" pitchFamily="34" charset="-122"/>
                <a:ea typeface="微软雅黑" panose="020B0503020204020204" pitchFamily="34" charset="-122"/>
                <a:sym typeface="+mn-ea"/>
              </a:rPr>
              <a:t>安全疏散</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mn-ea"/>
            </a:endParaRPr>
          </a:p>
        </p:txBody>
      </p:sp>
      <p:sp>
        <p:nvSpPr>
          <p:cNvPr id="11" name="圆角矩形 10"/>
          <p:cNvSpPr/>
          <p:nvPr/>
        </p:nvSpPr>
        <p:spPr>
          <a:xfrm>
            <a:off x="608965" y="3204210"/>
            <a:ext cx="2873375" cy="448310"/>
          </a:xfrm>
          <a:prstGeom prst="roundRect">
            <a:avLst/>
          </a:prstGeom>
          <a:solidFill>
            <a:srgbClr val="C00000"/>
          </a:solidFill>
          <a:ln w="9525" cap="flat" cmpd="sng" algn="ctr">
            <a:solidFill>
              <a:schemeClr val="bg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800" b="1">
                <a:solidFill>
                  <a:schemeClr val="bg2"/>
                </a:solidFill>
                <a:latin typeface="微软雅黑" panose="020B0503020204020204" pitchFamily="34" charset="-122"/>
                <a:ea typeface="微软雅黑" panose="020B0503020204020204" pitchFamily="34" charset="-122"/>
                <a:sym typeface="+mn-ea"/>
              </a:rPr>
              <a:t>消防设施</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mn-ea"/>
            </a:endParaRPr>
          </a:p>
        </p:txBody>
      </p:sp>
      <p:sp>
        <p:nvSpPr>
          <p:cNvPr id="12" name="圆角矩形 11"/>
          <p:cNvSpPr/>
          <p:nvPr/>
        </p:nvSpPr>
        <p:spPr>
          <a:xfrm>
            <a:off x="608965" y="3752850"/>
            <a:ext cx="2873375" cy="448310"/>
          </a:xfrm>
          <a:prstGeom prst="roundRect">
            <a:avLst/>
          </a:prstGeom>
          <a:solidFill>
            <a:srgbClr val="C00000"/>
          </a:solidFill>
          <a:ln w="9525" cap="flat" cmpd="sng" algn="ctr">
            <a:solidFill>
              <a:schemeClr val="bg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800" b="1">
                <a:solidFill>
                  <a:schemeClr val="bg2"/>
                </a:solidFill>
                <a:latin typeface="微软雅黑" panose="020B0503020204020204" pitchFamily="34" charset="-122"/>
                <a:ea typeface="微软雅黑" panose="020B0503020204020204" pitchFamily="34" charset="-122"/>
                <a:sym typeface="+mn-ea"/>
              </a:rPr>
              <a:t>消防控制室</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mn-ea"/>
            </a:endParaRPr>
          </a:p>
        </p:txBody>
      </p:sp>
      <p:sp>
        <p:nvSpPr>
          <p:cNvPr id="28" name="圆角矩形 27"/>
          <p:cNvSpPr/>
          <p:nvPr/>
        </p:nvSpPr>
        <p:spPr>
          <a:xfrm>
            <a:off x="608965" y="4301490"/>
            <a:ext cx="2873375" cy="448310"/>
          </a:xfrm>
          <a:prstGeom prst="roundRect">
            <a:avLst/>
          </a:prstGeom>
          <a:solidFill>
            <a:srgbClr val="C00000"/>
          </a:solidFill>
          <a:ln w="9525" cap="flat" cmpd="sng" algn="ctr">
            <a:solidFill>
              <a:schemeClr val="bg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800" b="1">
                <a:solidFill>
                  <a:schemeClr val="bg2"/>
                </a:solidFill>
                <a:latin typeface="微软雅黑" panose="020B0503020204020204" pitchFamily="34" charset="-122"/>
                <a:ea typeface="微软雅黑" panose="020B0503020204020204" pitchFamily="34" charset="-122"/>
                <a:sym typeface="+mn-ea"/>
              </a:rPr>
              <a:t>用火用电用气管理</a:t>
            </a:r>
            <a:endParaRPr lang="zh-CN" altLang="en-US" sz="1800" b="1">
              <a:solidFill>
                <a:schemeClr val="bg2"/>
              </a:solidFill>
              <a:latin typeface="微软雅黑" panose="020B0503020204020204" pitchFamily="34" charset="-122"/>
              <a:ea typeface="微软雅黑" panose="020B0503020204020204" pitchFamily="34" charset="-122"/>
              <a:sym typeface="+mn-ea"/>
            </a:endParaRPr>
          </a:p>
        </p:txBody>
      </p:sp>
      <p:sp>
        <p:nvSpPr>
          <p:cNvPr id="29" name="圆角矩形 28"/>
          <p:cNvSpPr/>
          <p:nvPr/>
        </p:nvSpPr>
        <p:spPr>
          <a:xfrm>
            <a:off x="608965" y="4850130"/>
            <a:ext cx="2873375" cy="448310"/>
          </a:xfrm>
          <a:prstGeom prst="roundRect">
            <a:avLst/>
          </a:prstGeom>
          <a:solidFill>
            <a:srgbClr val="C00000"/>
          </a:solidFill>
          <a:ln w="9525" cap="flat" cmpd="sng" algn="ctr">
            <a:solidFill>
              <a:schemeClr val="bg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800" b="1">
                <a:solidFill>
                  <a:schemeClr val="bg2"/>
                </a:solidFill>
                <a:latin typeface="微软雅黑" panose="020B0503020204020204" pitchFamily="34" charset="-122"/>
                <a:ea typeface="微软雅黑" panose="020B0503020204020204" pitchFamily="34" charset="-122"/>
                <a:sym typeface="+mn-ea"/>
              </a:rPr>
              <a:t>装修装饰</a:t>
            </a:r>
            <a:endParaRPr lang="zh-CN" altLang="en-US" sz="1800" b="1">
              <a:solidFill>
                <a:schemeClr val="bg2"/>
              </a:solidFill>
              <a:latin typeface="微软雅黑" panose="020B0503020204020204" pitchFamily="34" charset="-122"/>
              <a:ea typeface="微软雅黑" panose="020B0503020204020204" pitchFamily="34" charset="-122"/>
              <a:sym typeface="+mn-ea"/>
            </a:endParaRPr>
          </a:p>
        </p:txBody>
      </p:sp>
      <p:sp>
        <p:nvSpPr>
          <p:cNvPr id="30" name="圆角矩形 29"/>
          <p:cNvSpPr/>
          <p:nvPr/>
        </p:nvSpPr>
        <p:spPr>
          <a:xfrm>
            <a:off x="608965" y="5398770"/>
            <a:ext cx="2873375" cy="448310"/>
          </a:xfrm>
          <a:prstGeom prst="roundRect">
            <a:avLst/>
          </a:prstGeom>
          <a:solidFill>
            <a:srgbClr val="C00000"/>
          </a:solidFill>
          <a:ln w="9525" cap="flat" cmpd="sng" algn="ctr">
            <a:solidFill>
              <a:schemeClr val="bg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800" b="1">
                <a:solidFill>
                  <a:schemeClr val="bg2"/>
                </a:solidFill>
                <a:latin typeface="微软雅黑" panose="020B0503020204020204" pitchFamily="34" charset="-122"/>
                <a:ea typeface="微软雅黑" panose="020B0503020204020204" pitchFamily="34" charset="-122"/>
                <a:sym typeface="+mn-ea"/>
              </a:rPr>
              <a:t>日常消防安全管理</a:t>
            </a:r>
            <a:endParaRPr lang="zh-CN" altLang="en-US" sz="1800" b="1">
              <a:solidFill>
                <a:schemeClr val="bg2"/>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250" fill="hold"/>
                                        <p:tgtEl>
                                          <p:spTgt spid="32"/>
                                        </p:tgtEl>
                                        <p:attrNameLst>
                                          <p:attrName>ppt_x</p:attrName>
                                        </p:attrNameLst>
                                      </p:cBhvr>
                                      <p:tavLst>
                                        <p:tav tm="0">
                                          <p:val>
                                            <p:strVal val="0-#ppt_w/2"/>
                                          </p:val>
                                        </p:tav>
                                        <p:tav tm="100000">
                                          <p:val>
                                            <p:strVal val="#ppt_x"/>
                                          </p:val>
                                        </p:tav>
                                      </p:tavLst>
                                    </p:anim>
                                    <p:anim calcmode="lin" valueType="num">
                                      <p:cBhvr additive="base">
                                        <p:cTn id="8" dur="225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250" fill="hold"/>
                                        <p:tgtEl>
                                          <p:spTgt spid="31"/>
                                        </p:tgtEl>
                                        <p:attrNameLst>
                                          <p:attrName>ppt_x</p:attrName>
                                        </p:attrNameLst>
                                      </p:cBhvr>
                                      <p:tavLst>
                                        <p:tav tm="0">
                                          <p:val>
                                            <p:strVal val="0-#ppt_w/2"/>
                                          </p:val>
                                        </p:tav>
                                        <p:tav tm="100000">
                                          <p:val>
                                            <p:strVal val="#ppt_x"/>
                                          </p:val>
                                        </p:tav>
                                      </p:tavLst>
                                    </p:anim>
                                    <p:anim calcmode="lin" valueType="num">
                                      <p:cBhvr additive="base">
                                        <p:cTn id="12" dur="2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用火用电用气管理</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cxnSp>
        <p:nvCxnSpPr>
          <p:cNvPr id="2" name="直接连接符 1"/>
          <p:cNvCxnSpPr/>
          <p:nvPr/>
        </p:nvCxnSpPr>
        <p:spPr>
          <a:xfrm>
            <a:off x="6136640" y="1115695"/>
            <a:ext cx="0" cy="5623560"/>
          </a:xfrm>
          <a:prstGeom prst="line">
            <a:avLst/>
          </a:prstGeom>
          <a:solidFill>
            <a:schemeClr val="accent1"/>
          </a:solidFill>
          <a:ln w="44450" cap="flat" cmpd="sng" algn="ctr">
            <a:solidFill>
              <a:srgbClr val="C00000"/>
            </a:solidFill>
            <a:prstDash val="sysDash"/>
            <a:round/>
            <a:headEnd type="none" w="med" len="med"/>
            <a:tailEnd type="none" w="med" len="med"/>
          </a:ln>
        </p:spPr>
      </p:cxnSp>
      <p:sp>
        <p:nvSpPr>
          <p:cNvPr id="3" name="圆角矩形 2"/>
          <p:cNvSpPr/>
          <p:nvPr/>
        </p:nvSpPr>
        <p:spPr>
          <a:xfrm>
            <a:off x="837565" y="1731010"/>
            <a:ext cx="4596130" cy="439293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1" compatLnSpc="1"/>
          <a:p>
            <a:pPr marL="0" marR="0" indent="0" algn="l" defTabSz="914400" rtl="0" eaLnBrk="1" fontAlgn="base" latinLnBrk="0" hangingPunct="1">
              <a:lnSpc>
                <a:spcPct val="21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rPr>
              <a:t>1、“三合一”场所除厨房外，不应使用、存放液化石油气罐和甲、乙、丙类可燃液体。存放液化石油气罐的厨房应采取防火分隔措施，并设置自然排风窗。</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圆角矩形 3"/>
          <p:cNvSpPr/>
          <p:nvPr/>
        </p:nvSpPr>
        <p:spPr>
          <a:xfrm>
            <a:off x="7034530" y="1330960"/>
            <a:ext cx="4392295" cy="105600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rPr>
              <a:t>2、“三合一”场所的消防配电线路的敷设应符合GB50016的要求。其他配电线路的敷设应符合下列要求：</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6457950" y="2852420"/>
            <a:ext cx="5544820" cy="815340"/>
          </a:xfrm>
          <a:prstGeom prst="rect">
            <a:avLst/>
          </a:prstGeom>
          <a:solidFill>
            <a:schemeClr val="bg2">
              <a:lumMod val="7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（1）电气线路的规格应满足用电设备的负荷要求；不应乱拉乱接临时电气线路；</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6457950" y="3985260"/>
            <a:ext cx="5544820" cy="815340"/>
          </a:xfrm>
          <a:prstGeom prst="rect">
            <a:avLst/>
          </a:prstGeom>
          <a:solidFill>
            <a:schemeClr val="bg2">
              <a:lumMod val="7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（2）电气线路敷设应避开可燃材料；当无法避开时，应采取穿金属管、阻燃塑料管等防火保护措施；</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6457950" y="5392420"/>
            <a:ext cx="5544820" cy="815340"/>
          </a:xfrm>
          <a:prstGeom prst="rect">
            <a:avLst/>
          </a:prstGeom>
          <a:solidFill>
            <a:schemeClr val="bg2">
              <a:lumMod val="7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（3）吊顶为可燃材料或吊顶内有可燃物时，吊顶内的电气线路均应穿金属管、阻燃塑料管。</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用火用电用气管理</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9" name="Shape 681"/>
          <p:cNvSpPr/>
          <p:nvPr>
            <p:custDataLst>
              <p:tags r:id="rId2"/>
            </p:custDataLst>
          </p:nvPr>
        </p:nvSpPr>
        <p:spPr>
          <a:xfrm>
            <a:off x="140335" y="2726690"/>
            <a:ext cx="2577465" cy="2574925"/>
          </a:xfrm>
          <a:prstGeom prst="ellipse">
            <a:avLst/>
          </a:prstGeom>
          <a:solidFill>
            <a:srgbClr val="C00000"/>
          </a:solidFill>
          <a:ln w="12700" cap="flat" cmpd="sng" algn="ctr">
            <a:noFill/>
            <a:prstDash val="solid"/>
            <a:miter lim="800000"/>
          </a:ln>
          <a:effectLst/>
        </p:spPr>
        <p:txBody>
          <a:bodyPr anchor="ctr">
            <a:normAutofit/>
          </a:bodyPr>
          <a:lstStyle/>
          <a:p>
            <a:pPr algn="ctr">
              <a:defRPr/>
            </a:pPr>
            <a:r>
              <a:rPr 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“三合一”场所电器设备使用管理应符合下列要求</a:t>
            </a:r>
            <a:endParaRPr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 name="Shape 687"/>
          <p:cNvSpPr/>
          <p:nvPr>
            <p:custDataLst>
              <p:tags r:id="rId3"/>
            </p:custDataLst>
          </p:nvPr>
        </p:nvSpPr>
        <p:spPr bwMode="auto">
          <a:xfrm rot="20829003">
            <a:off x="2294556" y="2203119"/>
            <a:ext cx="1437438" cy="649771"/>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5F5F5F">
                <a:lumMod val="50000"/>
                <a:lumOff val="50000"/>
              </a:srgbClr>
            </a:solidFill>
            <a:prstDash val="solid"/>
            <a:miter lim="400000"/>
            <a:headEnd type="triangle" w="med" len="med"/>
          </a:ln>
          <a:effectLst/>
        </p:spPr>
        <p:txBody>
          <a:bodyPr lIns="25400" tIns="25400" rIns="25400" bIns="25400" anchor="ctr">
            <a:normAutofit/>
          </a:bodyPr>
          <a:lstStyle/>
          <a:p>
            <a:pPr algn="ctr" defTabSz="292100" eaLnBrk="1" hangingPunct="1">
              <a:lnSpc>
                <a:spcPct val="110000"/>
              </a:lnSpc>
              <a:spcBef>
                <a:spcPts val="1500"/>
              </a:spcBef>
              <a:spcAft>
                <a:spcPts val="0"/>
              </a:spcAft>
              <a:defRPr sz="2000">
                <a:solidFill>
                  <a:srgbClr val="4C4C4C"/>
                </a:solidFill>
                <a:latin typeface="Helvetica Neue Light"/>
                <a:ea typeface="Helvetica Neue Light"/>
                <a:cs typeface="Helvetica Neue Light"/>
                <a:sym typeface="Helvetica Neue Light"/>
              </a:defRPr>
            </a:pPr>
            <a:endParaRPr sz="1400">
              <a:solidFill>
                <a:srgbClr val="FFFFFF"/>
              </a:solidFill>
              <a:sym typeface="Arial" panose="020B0604020202020204" pitchFamily="34" charset="0"/>
            </a:endParaRPr>
          </a:p>
        </p:txBody>
      </p:sp>
      <p:sp>
        <p:nvSpPr>
          <p:cNvPr id="14" name="Shape 682"/>
          <p:cNvSpPr/>
          <p:nvPr>
            <p:custDataLst>
              <p:tags r:id="rId4"/>
            </p:custDataLst>
          </p:nvPr>
        </p:nvSpPr>
        <p:spPr>
          <a:xfrm>
            <a:off x="3712700" y="1371072"/>
            <a:ext cx="909134" cy="909131"/>
          </a:xfrm>
          <a:prstGeom prst="ellipse">
            <a:avLst/>
          </a:prstGeom>
          <a:solidFill>
            <a:srgbClr val="C00000"/>
          </a:solidFill>
          <a:ln w="12700" cap="flat" cmpd="sng" algn="ctr">
            <a:noFill/>
            <a:prstDash val="solid"/>
            <a:miter lim="800000"/>
          </a:ln>
          <a:effectLst/>
        </p:spPr>
        <p:txBody>
          <a:bodyPr wrap="none" anchor="ctr">
            <a:normAutofit/>
          </a:bodyPr>
          <a:lstStyle/>
          <a:p>
            <a:pPr algn="ctr">
              <a:defRPr/>
            </a:pPr>
            <a:r>
              <a:rPr lang="en-US" dirty="0">
                <a:solidFill>
                  <a:srgbClr val="FFFFFF"/>
                </a:solidFill>
                <a:sym typeface="Arial" panose="020B0604020202020204" pitchFamily="34" charset="0"/>
              </a:rPr>
              <a:t>1</a:t>
            </a:r>
            <a:endParaRPr lang="en-US" dirty="0">
              <a:solidFill>
                <a:srgbClr val="FFFFFF"/>
              </a:solidFill>
              <a:sym typeface="Arial" panose="020B0604020202020204" pitchFamily="34" charset="0"/>
            </a:endParaRPr>
          </a:p>
        </p:txBody>
      </p:sp>
      <p:sp>
        <p:nvSpPr>
          <p:cNvPr id="15" name="Shape 683"/>
          <p:cNvSpPr/>
          <p:nvPr>
            <p:custDataLst>
              <p:tags r:id="rId5"/>
            </p:custDataLst>
          </p:nvPr>
        </p:nvSpPr>
        <p:spPr>
          <a:xfrm>
            <a:off x="3712700" y="2465027"/>
            <a:ext cx="909134" cy="909132"/>
          </a:xfrm>
          <a:prstGeom prst="ellipse">
            <a:avLst/>
          </a:prstGeom>
          <a:solidFill>
            <a:srgbClr val="C00000"/>
          </a:solidFill>
          <a:ln w="12700" cap="flat" cmpd="sng" algn="ctr">
            <a:noFill/>
            <a:prstDash val="solid"/>
            <a:miter lim="800000"/>
          </a:ln>
          <a:effectLst/>
        </p:spPr>
        <p:txBody>
          <a:bodyPr wrap="none" anchor="ctr">
            <a:normAutofit/>
          </a:bodyPr>
          <a:lstStyle/>
          <a:p>
            <a:pPr algn="ctr">
              <a:defRPr/>
            </a:pPr>
            <a:r>
              <a:rPr lang="en-US" dirty="0">
                <a:solidFill>
                  <a:srgbClr val="FFFFFF"/>
                </a:solidFill>
                <a:sym typeface="Arial" panose="020B0604020202020204" pitchFamily="34" charset="0"/>
              </a:rPr>
              <a:t>2</a:t>
            </a:r>
            <a:endParaRPr lang="en-US" dirty="0">
              <a:solidFill>
                <a:srgbClr val="FFFFFF"/>
              </a:solidFill>
              <a:sym typeface="Arial" panose="020B0604020202020204" pitchFamily="34" charset="0"/>
            </a:endParaRPr>
          </a:p>
        </p:txBody>
      </p:sp>
      <p:sp>
        <p:nvSpPr>
          <p:cNvPr id="16" name="Shape 684"/>
          <p:cNvSpPr/>
          <p:nvPr>
            <p:custDataLst>
              <p:tags r:id="rId6"/>
            </p:custDataLst>
          </p:nvPr>
        </p:nvSpPr>
        <p:spPr>
          <a:xfrm>
            <a:off x="3712700" y="3558983"/>
            <a:ext cx="909134" cy="909131"/>
          </a:xfrm>
          <a:prstGeom prst="ellipse">
            <a:avLst/>
          </a:prstGeom>
          <a:solidFill>
            <a:srgbClr val="C00000"/>
          </a:solidFill>
          <a:ln w="12700" cap="flat" cmpd="sng" algn="ctr">
            <a:noFill/>
            <a:prstDash val="solid"/>
            <a:miter lim="800000"/>
          </a:ln>
          <a:effectLst/>
        </p:spPr>
        <p:txBody>
          <a:bodyPr wrap="none" anchor="ctr">
            <a:normAutofit/>
          </a:bodyPr>
          <a:lstStyle/>
          <a:p>
            <a:pPr algn="ctr">
              <a:defRPr/>
            </a:pPr>
            <a:r>
              <a:rPr lang="en-US" dirty="0">
                <a:solidFill>
                  <a:srgbClr val="FFFFFF"/>
                </a:solidFill>
                <a:sym typeface="Arial" panose="020B0604020202020204" pitchFamily="34" charset="0"/>
              </a:rPr>
              <a:t>3</a:t>
            </a:r>
            <a:endParaRPr lang="en-US" dirty="0">
              <a:solidFill>
                <a:srgbClr val="FFFFFF"/>
              </a:solidFill>
              <a:sym typeface="Arial" panose="020B0604020202020204" pitchFamily="34" charset="0"/>
            </a:endParaRPr>
          </a:p>
        </p:txBody>
      </p:sp>
      <p:sp>
        <p:nvSpPr>
          <p:cNvPr id="18" name="Shape 684"/>
          <p:cNvSpPr/>
          <p:nvPr>
            <p:custDataLst>
              <p:tags r:id="rId7"/>
            </p:custDataLst>
          </p:nvPr>
        </p:nvSpPr>
        <p:spPr>
          <a:xfrm>
            <a:off x="3712700" y="4652939"/>
            <a:ext cx="909134" cy="909131"/>
          </a:xfrm>
          <a:prstGeom prst="ellipse">
            <a:avLst/>
          </a:prstGeom>
          <a:solidFill>
            <a:srgbClr val="C00000"/>
          </a:solidFill>
          <a:ln w="12700" cap="flat" cmpd="sng" algn="ctr">
            <a:noFill/>
            <a:prstDash val="solid"/>
            <a:miter lim="800000"/>
          </a:ln>
          <a:effectLst/>
        </p:spPr>
        <p:txBody>
          <a:bodyPr wrap="none" anchor="ctr">
            <a:normAutofit/>
          </a:bodyPr>
          <a:lstStyle/>
          <a:p>
            <a:pPr algn="ctr">
              <a:defRPr/>
            </a:pPr>
            <a:r>
              <a:rPr lang="en-US" dirty="0">
                <a:solidFill>
                  <a:srgbClr val="FFFFFF"/>
                </a:solidFill>
                <a:sym typeface="Arial" panose="020B0604020202020204" pitchFamily="34" charset="0"/>
              </a:rPr>
              <a:t>4</a:t>
            </a:r>
            <a:endParaRPr lang="en-US" dirty="0">
              <a:solidFill>
                <a:srgbClr val="FFFFFF"/>
              </a:solidFill>
              <a:sym typeface="Arial" panose="020B0604020202020204" pitchFamily="34" charset="0"/>
            </a:endParaRPr>
          </a:p>
        </p:txBody>
      </p:sp>
      <p:sp>
        <p:nvSpPr>
          <p:cNvPr id="21" name="Shape 684"/>
          <p:cNvSpPr/>
          <p:nvPr>
            <p:custDataLst>
              <p:tags r:id="rId8"/>
            </p:custDataLst>
          </p:nvPr>
        </p:nvSpPr>
        <p:spPr>
          <a:xfrm>
            <a:off x="3712700" y="5746895"/>
            <a:ext cx="909134" cy="909131"/>
          </a:xfrm>
          <a:prstGeom prst="ellipse">
            <a:avLst/>
          </a:prstGeom>
          <a:solidFill>
            <a:srgbClr val="C00000"/>
          </a:solidFill>
          <a:ln w="12700" cap="flat" cmpd="sng" algn="ctr">
            <a:noFill/>
            <a:prstDash val="solid"/>
            <a:miter lim="800000"/>
          </a:ln>
          <a:effectLst/>
        </p:spPr>
        <p:txBody>
          <a:bodyPr wrap="none" anchor="ctr">
            <a:normAutofit/>
          </a:bodyPr>
          <a:lstStyle/>
          <a:p>
            <a:pPr algn="ctr">
              <a:defRPr/>
            </a:pPr>
            <a:r>
              <a:rPr lang="en-US" dirty="0">
                <a:solidFill>
                  <a:srgbClr val="FFFFFF"/>
                </a:solidFill>
                <a:sym typeface="Arial" panose="020B0604020202020204" pitchFamily="34" charset="0"/>
              </a:rPr>
              <a:t>5</a:t>
            </a:r>
            <a:endParaRPr lang="en-US" dirty="0">
              <a:solidFill>
                <a:srgbClr val="FFFFFF"/>
              </a:solidFill>
              <a:sym typeface="Arial" panose="020B0604020202020204" pitchFamily="34" charset="0"/>
            </a:endParaRPr>
          </a:p>
        </p:txBody>
      </p:sp>
      <p:sp>
        <p:nvSpPr>
          <p:cNvPr id="30" name="Shape 687"/>
          <p:cNvSpPr/>
          <p:nvPr>
            <p:custDataLst>
              <p:tags r:id="rId9"/>
            </p:custDataLst>
          </p:nvPr>
        </p:nvSpPr>
        <p:spPr bwMode="auto">
          <a:xfrm rot="770997" flipV="1">
            <a:off x="2294557" y="5281974"/>
            <a:ext cx="1437438" cy="649771"/>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5F5F5F">
                <a:lumMod val="50000"/>
                <a:lumOff val="50000"/>
              </a:srgbClr>
            </a:solidFill>
            <a:prstDash val="solid"/>
            <a:miter lim="400000"/>
            <a:headEnd type="triangle" w="med" len="med"/>
          </a:ln>
          <a:effectLst/>
        </p:spPr>
        <p:txBody>
          <a:bodyPr lIns="25400" tIns="25400" rIns="25400" bIns="25400" anchor="ctr">
            <a:normAutofit/>
          </a:bodyPr>
          <a:lstStyle/>
          <a:p>
            <a:pPr algn="ctr" defTabSz="292100" eaLnBrk="1" hangingPunct="1">
              <a:lnSpc>
                <a:spcPct val="110000"/>
              </a:lnSpc>
              <a:spcBef>
                <a:spcPts val="1500"/>
              </a:spcBef>
              <a:spcAft>
                <a:spcPts val="0"/>
              </a:spcAft>
              <a:defRPr sz="2000">
                <a:solidFill>
                  <a:srgbClr val="4C4C4C"/>
                </a:solidFill>
                <a:latin typeface="Helvetica Neue Light"/>
                <a:ea typeface="Helvetica Neue Light"/>
                <a:cs typeface="Helvetica Neue Light"/>
                <a:sym typeface="Helvetica Neue Light"/>
              </a:defRPr>
            </a:pPr>
            <a:endParaRPr sz="1400">
              <a:solidFill>
                <a:srgbClr val="FFFFFF"/>
              </a:solidFill>
              <a:sym typeface="Arial" panose="020B0604020202020204" pitchFamily="34" charset="0"/>
            </a:endParaRPr>
          </a:p>
        </p:txBody>
      </p:sp>
      <p:sp>
        <p:nvSpPr>
          <p:cNvPr id="31" name="Shape 687"/>
          <p:cNvSpPr/>
          <p:nvPr>
            <p:custDataLst>
              <p:tags r:id="rId10"/>
            </p:custDataLst>
          </p:nvPr>
        </p:nvSpPr>
        <p:spPr bwMode="auto">
          <a:xfrm rot="20829003">
            <a:off x="2751470" y="2950276"/>
            <a:ext cx="888935" cy="401829"/>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5F5F5F">
                <a:lumMod val="50000"/>
                <a:lumOff val="50000"/>
              </a:srgbClr>
            </a:solidFill>
            <a:prstDash val="solid"/>
            <a:miter lim="400000"/>
            <a:headEnd type="triangle" w="med" len="med"/>
          </a:ln>
          <a:effectLst/>
        </p:spPr>
        <p:txBody>
          <a:bodyPr lIns="25400" tIns="25400" rIns="25400" bIns="25400" anchor="ctr">
            <a:normAutofit/>
          </a:bodyPr>
          <a:lstStyle/>
          <a:p>
            <a:pPr algn="ctr" defTabSz="292100" eaLnBrk="1" hangingPunct="1">
              <a:lnSpc>
                <a:spcPct val="110000"/>
              </a:lnSpc>
              <a:spcBef>
                <a:spcPts val="1500"/>
              </a:spcBef>
              <a:spcAft>
                <a:spcPts val="0"/>
              </a:spcAft>
              <a:defRPr sz="2000">
                <a:solidFill>
                  <a:srgbClr val="4C4C4C"/>
                </a:solidFill>
                <a:latin typeface="Helvetica Neue Light"/>
                <a:ea typeface="Helvetica Neue Light"/>
                <a:cs typeface="Helvetica Neue Light"/>
                <a:sym typeface="Helvetica Neue Light"/>
              </a:defRPr>
            </a:pPr>
            <a:endParaRPr sz="1400">
              <a:solidFill>
                <a:srgbClr val="FFFFFF"/>
              </a:solidFill>
              <a:sym typeface="Arial" panose="020B0604020202020204" pitchFamily="34" charset="0"/>
            </a:endParaRPr>
          </a:p>
        </p:txBody>
      </p:sp>
      <p:sp>
        <p:nvSpPr>
          <p:cNvPr id="32" name="Shape 687"/>
          <p:cNvSpPr/>
          <p:nvPr>
            <p:custDataLst>
              <p:tags r:id="rId11"/>
            </p:custDataLst>
          </p:nvPr>
        </p:nvSpPr>
        <p:spPr bwMode="auto">
          <a:xfrm rot="770997" flipV="1">
            <a:off x="2751470" y="4726338"/>
            <a:ext cx="888935" cy="401829"/>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5F5F5F">
                <a:lumMod val="50000"/>
                <a:lumOff val="50000"/>
              </a:srgbClr>
            </a:solidFill>
            <a:prstDash val="solid"/>
            <a:miter lim="400000"/>
            <a:headEnd type="triangle" w="med" len="med"/>
          </a:ln>
          <a:effectLst/>
        </p:spPr>
        <p:txBody>
          <a:bodyPr lIns="25400" tIns="25400" rIns="25400" bIns="25400" anchor="ctr">
            <a:normAutofit/>
          </a:bodyPr>
          <a:lstStyle/>
          <a:p>
            <a:pPr algn="ctr" defTabSz="292100" eaLnBrk="1" hangingPunct="1">
              <a:lnSpc>
                <a:spcPct val="110000"/>
              </a:lnSpc>
              <a:spcBef>
                <a:spcPts val="1500"/>
              </a:spcBef>
              <a:spcAft>
                <a:spcPts val="0"/>
              </a:spcAft>
              <a:defRPr sz="2000">
                <a:solidFill>
                  <a:srgbClr val="4C4C4C"/>
                </a:solidFill>
                <a:latin typeface="Helvetica Neue Light"/>
                <a:ea typeface="Helvetica Neue Light"/>
                <a:cs typeface="Helvetica Neue Light"/>
                <a:sym typeface="Helvetica Neue Light"/>
              </a:defRPr>
            </a:pPr>
            <a:endParaRPr sz="1400">
              <a:solidFill>
                <a:srgbClr val="FFFFFF"/>
              </a:solidFill>
              <a:sym typeface="Arial" panose="020B0604020202020204" pitchFamily="34" charset="0"/>
            </a:endParaRPr>
          </a:p>
        </p:txBody>
      </p:sp>
      <p:sp>
        <p:nvSpPr>
          <p:cNvPr id="33" name="Shape 686"/>
          <p:cNvSpPr/>
          <p:nvPr>
            <p:custDataLst>
              <p:tags r:id="rId12"/>
            </p:custDataLst>
          </p:nvPr>
        </p:nvSpPr>
        <p:spPr bwMode="auto">
          <a:xfrm flipH="1" flipV="1">
            <a:off x="2993072" y="4076700"/>
            <a:ext cx="586277" cy="0"/>
          </a:xfrm>
          <a:prstGeom prst="line">
            <a:avLst/>
          </a:prstGeom>
          <a:noFill/>
          <a:ln w="38100" cap="flat">
            <a:solidFill>
              <a:srgbClr val="5F5F5F">
                <a:lumMod val="50000"/>
                <a:lumOff val="50000"/>
              </a:srgbClr>
            </a:solidFill>
            <a:prstDash val="solid"/>
            <a:miter lim="400000"/>
            <a:headEnd type="triangle" w="med" len="med"/>
          </a:ln>
          <a:effectLst/>
        </p:spPr>
        <p:txBody>
          <a:bodyPr lIns="25400" tIns="25400" rIns="25400" bIns="25400" anchor="ctr">
            <a:normAutofit fontScale="25000" lnSpcReduction="20000"/>
          </a:bodyPr>
          <a:lstStyle/>
          <a:p>
            <a:pPr algn="ctr" eaLnBrk="1" hangingPunct="1">
              <a:spcBef>
                <a:spcPts val="0"/>
              </a:spcBef>
              <a:spcAft>
                <a:spcPts val="0"/>
              </a:spcAft>
              <a:defRPr sz="1200">
                <a:solidFill>
                  <a:srgbClr val="000000"/>
                </a:solidFill>
                <a:latin typeface="Helvetica"/>
                <a:ea typeface="Helvetica"/>
                <a:cs typeface="Helvetica"/>
                <a:sym typeface="Helvetica"/>
              </a:defRPr>
            </a:pPr>
            <a:endParaRPr sz="800">
              <a:solidFill>
                <a:srgbClr val="FFFFFF"/>
              </a:solidFill>
              <a:sym typeface="Arial" panose="020B0604020202020204" pitchFamily="34" charset="0"/>
            </a:endParaRPr>
          </a:p>
        </p:txBody>
      </p:sp>
      <p:sp>
        <p:nvSpPr>
          <p:cNvPr id="19" name="文本框 18"/>
          <p:cNvSpPr txBox="1"/>
          <p:nvPr>
            <p:custDataLst>
              <p:tags r:id="rId13"/>
            </p:custDataLst>
          </p:nvPr>
        </p:nvSpPr>
        <p:spPr>
          <a:xfrm>
            <a:off x="4938194" y="5745773"/>
            <a:ext cx="6187051" cy="744009"/>
          </a:xfrm>
          <a:prstGeom prst="rect">
            <a:avLst/>
          </a:prstGeom>
        </p:spPr>
        <p:txBody>
          <a:bodyPr wrap="square" anchor="ctr" anchorCtr="0">
            <a:normAutofit lnSpcReduction="10000"/>
          </a:bodyPr>
          <a:lstStyle>
            <a:defPPr>
              <a:defRPr lang="zh-CN"/>
            </a:defPPr>
            <a:lvl1pPr>
              <a:lnSpc>
                <a:spcPct val="120000"/>
              </a:lnSpc>
              <a:defRPr>
                <a:solidFill>
                  <a:srgbClr val="5F5F5F">
                    <a:lumMod val="50000"/>
                    <a:lumOff val="50000"/>
                  </a:srgbClr>
                </a:solidFill>
              </a:defRPr>
            </a:lvl1pPr>
          </a:lstStyle>
          <a:p>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对产生高温或使用明火的设备，应限制周围可燃物，使用期间设专人监护。</a:t>
            </a:r>
            <a:endPar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custDataLst>
              <p:tags r:id="rId14"/>
            </p:custDataLst>
          </p:nvPr>
        </p:nvSpPr>
        <p:spPr>
          <a:xfrm>
            <a:off x="4938194" y="4636196"/>
            <a:ext cx="6187051" cy="744009"/>
          </a:xfrm>
          <a:prstGeom prst="rect">
            <a:avLst/>
          </a:prstGeom>
        </p:spPr>
        <p:txBody>
          <a:bodyPr wrap="square" anchor="ctr" anchorCtr="0">
            <a:normAutofit lnSpcReduction="10000"/>
          </a:bodyPr>
          <a:lstStyle>
            <a:defPPr>
              <a:defRPr lang="zh-CN"/>
            </a:defPPr>
            <a:lvl1pPr>
              <a:lnSpc>
                <a:spcPct val="120000"/>
              </a:lnSpc>
              <a:defRPr>
                <a:solidFill>
                  <a:srgbClr val="5F5F5F">
                    <a:lumMod val="50000"/>
                    <a:lumOff val="50000"/>
                  </a:srgbClr>
                </a:solidFill>
              </a:defRPr>
            </a:lvl1pPr>
          </a:lstStyle>
          <a:p>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用电设备长时间使用时，应观察设备、器具的温度，及时冷却降温；</a:t>
            </a:r>
            <a:endPar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custDataLst>
              <p:tags r:id="rId15"/>
            </p:custDataLst>
          </p:nvPr>
        </p:nvSpPr>
        <p:spPr>
          <a:xfrm>
            <a:off x="4938194" y="3526619"/>
            <a:ext cx="6187051" cy="744009"/>
          </a:xfrm>
          <a:prstGeom prst="rect">
            <a:avLst/>
          </a:prstGeom>
        </p:spPr>
        <p:txBody>
          <a:bodyPr wrap="square" anchor="ctr" anchorCtr="0">
            <a:normAutofit lnSpcReduction="10000"/>
          </a:bodyPr>
          <a:lstStyle>
            <a:defPPr>
              <a:defRPr lang="zh-CN"/>
            </a:defPPr>
            <a:lvl1pPr>
              <a:lnSpc>
                <a:spcPct val="120000"/>
              </a:lnSpc>
              <a:defRPr>
                <a:solidFill>
                  <a:srgbClr val="5F5F5F">
                    <a:lumMod val="50000"/>
                    <a:lumOff val="50000"/>
                  </a:srgbClr>
                </a:solidFill>
              </a:defRPr>
            </a:lvl1pPr>
          </a:lstStyle>
          <a:p>
            <a:r>
              <a:rPr lang="zh-CN" altLang="en-US" b="1">
                <a:solidFill>
                  <a:srgbClr val="C00000"/>
                </a:solidFill>
                <a:latin typeface="微软雅黑" panose="020B0503020204020204" pitchFamily="34" charset="-122"/>
                <a:ea typeface="微软雅黑" panose="020B0503020204020204" pitchFamily="34" charset="-122"/>
              </a:rPr>
              <a:t>电热炉、电加热器、电暖器、电饭锅、电熨斗、电热毯等电热器具使用后应采取拔出电源插销等切断电源的措施；</a:t>
            </a: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6"/>
            </p:custDataLst>
          </p:nvPr>
        </p:nvSpPr>
        <p:spPr>
          <a:xfrm>
            <a:off x="4938194" y="2417042"/>
            <a:ext cx="6187051" cy="744009"/>
          </a:xfrm>
          <a:prstGeom prst="rect">
            <a:avLst/>
          </a:prstGeom>
        </p:spPr>
        <p:txBody>
          <a:bodyPr wrap="square" anchor="ctr" anchorCtr="0">
            <a:normAutofit/>
          </a:bodyPr>
          <a:lstStyle>
            <a:defPPr>
              <a:defRPr lang="zh-CN"/>
            </a:defPPr>
            <a:lvl1pPr>
              <a:lnSpc>
                <a:spcPct val="120000"/>
              </a:lnSpc>
              <a:defRPr>
                <a:solidFill>
                  <a:srgbClr val="5F5F5F">
                    <a:lumMod val="50000"/>
                    <a:lumOff val="50000"/>
                  </a:srgbClr>
                </a:solidFill>
              </a:defRPr>
            </a:lvl1pPr>
          </a:lstStyle>
          <a:p>
            <a:r>
              <a:rPr lang="en-US" altLang="zh-CN" b="1" smtClean="0">
                <a:solidFill>
                  <a:srgbClr val="C00000"/>
                </a:solidFill>
                <a:latin typeface="微软雅黑" panose="020B0503020204020204" pitchFamily="34" charset="-122"/>
                <a:ea typeface="微软雅黑" panose="020B0503020204020204" pitchFamily="34" charset="-122"/>
              </a:rPr>
              <a:t>不应用铜丝、铁丝等代替保险丝；</a:t>
            </a:r>
            <a:endParaRPr lang="en-US" altLang="zh-CN" b="1" smtClean="0">
              <a:solidFill>
                <a:srgbClr val="C00000"/>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17"/>
            </p:custDataLst>
          </p:nvPr>
        </p:nvSpPr>
        <p:spPr>
          <a:xfrm>
            <a:off x="4938194" y="1307465"/>
            <a:ext cx="6187051" cy="744009"/>
          </a:xfrm>
          <a:prstGeom prst="rect">
            <a:avLst/>
          </a:prstGeom>
        </p:spPr>
        <p:txBody>
          <a:bodyPr wrap="square" anchor="ctr" anchorCtr="0">
            <a:normAutofit/>
          </a:bodyPr>
          <a:lstStyle>
            <a:defPPr>
              <a:defRPr lang="zh-CN"/>
            </a:defPPr>
            <a:lvl1pPr>
              <a:lnSpc>
                <a:spcPct val="120000"/>
              </a:lnSpc>
              <a:defRPr>
                <a:solidFill>
                  <a:srgbClr val="5F5F5F">
                    <a:lumMod val="50000"/>
                    <a:lumOff val="50000"/>
                  </a:srgbClr>
                </a:solidFill>
              </a:defRPr>
            </a:lvl1pPr>
          </a:lstStyle>
          <a:p>
            <a:r>
              <a:rPr lang="zh-CN" altLang="en-US" b="1">
                <a:solidFill>
                  <a:srgbClr val="C00000"/>
                </a:solidFill>
                <a:latin typeface="微软雅黑" panose="020B0503020204020204" pitchFamily="34" charset="-122"/>
                <a:ea typeface="微软雅黑" panose="020B0503020204020204" pitchFamily="34" charset="-122"/>
              </a:rPr>
              <a:t>不应超负荷使用</a:t>
            </a:r>
            <a:endParaRPr lang="zh-CN" altLang="en-US" b="1">
              <a:solidFill>
                <a:srgbClr val="C00000"/>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用火用电用气管理</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8" name="任意多边形 37"/>
          <p:cNvSpPr/>
          <p:nvPr>
            <p:custDataLst>
              <p:tags r:id="rId2"/>
            </p:custDataLst>
          </p:nvPr>
        </p:nvSpPr>
        <p:spPr>
          <a:xfrm rot="16200000">
            <a:off x="1958251" y="4805920"/>
            <a:ext cx="1717049" cy="656652"/>
          </a:xfrm>
          <a:custGeom>
            <a:avLst/>
            <a:gdLst>
              <a:gd name="connsiteX0" fmla="*/ 873664 w 1747328"/>
              <a:gd name="connsiteY0" fmla="*/ 0 h 668233"/>
              <a:gd name="connsiteX1" fmla="*/ 1712493 w 1747328"/>
              <a:gd name="connsiteY1" fmla="*/ 556013 h 668233"/>
              <a:gd name="connsiteX2" fmla="*/ 1747328 w 1747328"/>
              <a:gd name="connsiteY2" fmla="*/ 668233 h 668233"/>
              <a:gd name="connsiteX3" fmla="*/ 1620818 w 1747328"/>
              <a:gd name="connsiteY3" fmla="*/ 668233 h 668233"/>
              <a:gd name="connsiteX4" fmla="*/ 1600649 w 1747328"/>
              <a:gd name="connsiteY4" fmla="*/ 603261 h 668233"/>
              <a:gd name="connsiteX5" fmla="*/ 873664 w 1747328"/>
              <a:gd name="connsiteY5" fmla="*/ 121383 h 668233"/>
              <a:gd name="connsiteX6" fmla="*/ 146680 w 1747328"/>
              <a:gd name="connsiteY6" fmla="*/ 603261 h 668233"/>
              <a:gd name="connsiteX7" fmla="*/ 126511 w 1747328"/>
              <a:gd name="connsiteY7" fmla="*/ 668233 h 668233"/>
              <a:gd name="connsiteX8" fmla="*/ 0 w 1747328"/>
              <a:gd name="connsiteY8" fmla="*/ 668233 h 668233"/>
              <a:gd name="connsiteX9" fmla="*/ 34836 w 1747328"/>
              <a:gd name="connsiteY9" fmla="*/ 556013 h 668233"/>
              <a:gd name="connsiteX10" fmla="*/ 873664 w 1747328"/>
              <a:gd name="connsiteY10" fmla="*/ 0 h 6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328" h="668233">
                <a:moveTo>
                  <a:pt x="873664" y="0"/>
                </a:moveTo>
                <a:cubicBezTo>
                  <a:pt x="1250752" y="0"/>
                  <a:pt x="1574291" y="229267"/>
                  <a:pt x="1712493" y="556013"/>
                </a:cubicBezTo>
                <a:lnTo>
                  <a:pt x="1747328" y="668233"/>
                </a:lnTo>
                <a:lnTo>
                  <a:pt x="1620818" y="668233"/>
                </a:lnTo>
                <a:lnTo>
                  <a:pt x="1600649" y="603261"/>
                </a:lnTo>
                <a:cubicBezTo>
                  <a:pt x="1480874" y="320081"/>
                  <a:pt x="1200473" y="121383"/>
                  <a:pt x="873664" y="121383"/>
                </a:cubicBezTo>
                <a:cubicBezTo>
                  <a:pt x="546855" y="121383"/>
                  <a:pt x="266454" y="320081"/>
                  <a:pt x="146680" y="603261"/>
                </a:cubicBezTo>
                <a:lnTo>
                  <a:pt x="126511" y="668233"/>
                </a:lnTo>
                <a:lnTo>
                  <a:pt x="0" y="668233"/>
                </a:lnTo>
                <a:lnTo>
                  <a:pt x="34836" y="556013"/>
                </a:lnTo>
                <a:cubicBezTo>
                  <a:pt x="173037" y="229267"/>
                  <a:pt x="496576" y="0"/>
                  <a:pt x="873664" y="0"/>
                </a:cubicBezTo>
                <a:close/>
              </a:path>
            </a:pathLst>
          </a:custGeom>
          <a:solidFill>
            <a:srgbClr val="C00000"/>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sym typeface="Arial" panose="020B0604020202020204" pitchFamily="34" charset="0"/>
            </a:endParaRPr>
          </a:p>
        </p:txBody>
      </p:sp>
      <p:sp>
        <p:nvSpPr>
          <p:cNvPr id="39" name="任意多边形 38"/>
          <p:cNvSpPr/>
          <p:nvPr>
            <p:custDataLst>
              <p:tags r:id="rId3"/>
            </p:custDataLst>
          </p:nvPr>
        </p:nvSpPr>
        <p:spPr>
          <a:xfrm rot="16200000">
            <a:off x="1048330" y="3896003"/>
            <a:ext cx="2940488" cy="1253048"/>
          </a:xfrm>
          <a:custGeom>
            <a:avLst/>
            <a:gdLst>
              <a:gd name="connsiteX0" fmla="*/ 1496172 w 2992343"/>
              <a:gd name="connsiteY0" fmla="*/ 0 h 1275146"/>
              <a:gd name="connsiteX1" fmla="*/ 2982629 w 2992343"/>
              <a:gd name="connsiteY1" fmla="*/ 1211498 h 1275146"/>
              <a:gd name="connsiteX2" fmla="*/ 2992343 w 2992343"/>
              <a:gd name="connsiteY2" fmla="*/ 1275146 h 1275146"/>
              <a:gd name="connsiteX3" fmla="*/ 2869693 w 2992343"/>
              <a:gd name="connsiteY3" fmla="*/ 1275146 h 1275146"/>
              <a:gd name="connsiteX4" fmla="*/ 2863713 w 2992343"/>
              <a:gd name="connsiteY4" fmla="*/ 1235961 h 1275146"/>
              <a:gd name="connsiteX5" fmla="*/ 1496172 w 2992343"/>
              <a:gd name="connsiteY5" fmla="*/ 121383 h 1275146"/>
              <a:gd name="connsiteX6" fmla="*/ 128631 w 2992343"/>
              <a:gd name="connsiteY6" fmla="*/ 1235961 h 1275146"/>
              <a:gd name="connsiteX7" fmla="*/ 122650 w 2992343"/>
              <a:gd name="connsiteY7" fmla="*/ 1275146 h 1275146"/>
              <a:gd name="connsiteX8" fmla="*/ 0 w 2992343"/>
              <a:gd name="connsiteY8" fmla="*/ 1275146 h 1275146"/>
              <a:gd name="connsiteX9" fmla="*/ 9714 w 2992343"/>
              <a:gd name="connsiteY9" fmla="*/ 1211498 h 1275146"/>
              <a:gd name="connsiteX10" fmla="*/ 1496172 w 2992343"/>
              <a:gd name="connsiteY10" fmla="*/ 0 h 12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solidFill>
            <a:schemeClr val="tx1">
              <a:lumMod val="40000"/>
              <a:lumOff val="60000"/>
            </a:schemeClr>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sym typeface="Arial" panose="020B0604020202020204" pitchFamily="34" charset="0"/>
            </a:endParaRPr>
          </a:p>
        </p:txBody>
      </p:sp>
      <p:sp>
        <p:nvSpPr>
          <p:cNvPr id="40" name="任意多边形 39"/>
          <p:cNvSpPr/>
          <p:nvPr>
            <p:custDataLst>
              <p:tags r:id="rId4"/>
            </p:custDataLst>
          </p:nvPr>
        </p:nvSpPr>
        <p:spPr>
          <a:xfrm rot="16200000">
            <a:off x="147506" y="2995179"/>
            <a:ext cx="4145736" cy="1849447"/>
          </a:xfrm>
          <a:custGeom>
            <a:avLst/>
            <a:gdLst>
              <a:gd name="connsiteX0" fmla="*/ 2109422 w 4218844"/>
              <a:gd name="connsiteY0" fmla="*/ 0 h 1882060"/>
              <a:gd name="connsiteX1" fmla="*/ 4190463 w 4218844"/>
              <a:gd name="connsiteY1" fmla="*/ 1696097 h 1882060"/>
              <a:gd name="connsiteX2" fmla="*/ 4218844 w 4218844"/>
              <a:gd name="connsiteY2" fmla="*/ 1882060 h 1882060"/>
              <a:gd name="connsiteX3" fmla="*/ 4096194 w 4218844"/>
              <a:gd name="connsiteY3" fmla="*/ 1882060 h 1882060"/>
              <a:gd name="connsiteX4" fmla="*/ 4071546 w 4218844"/>
              <a:gd name="connsiteY4" fmla="*/ 1720560 h 1882060"/>
              <a:gd name="connsiteX5" fmla="*/ 2109422 w 4218844"/>
              <a:gd name="connsiteY5" fmla="*/ 121383 h 1882060"/>
              <a:gd name="connsiteX6" fmla="*/ 147298 w 4218844"/>
              <a:gd name="connsiteY6" fmla="*/ 1720560 h 1882060"/>
              <a:gd name="connsiteX7" fmla="*/ 122650 w 4218844"/>
              <a:gd name="connsiteY7" fmla="*/ 1882060 h 1882060"/>
              <a:gd name="connsiteX8" fmla="*/ 0 w 4218844"/>
              <a:gd name="connsiteY8" fmla="*/ 1882060 h 1882060"/>
              <a:gd name="connsiteX9" fmla="*/ 28381 w 4218844"/>
              <a:gd name="connsiteY9" fmla="*/ 1696097 h 1882060"/>
              <a:gd name="connsiteX10" fmla="*/ 2109422 w 4218844"/>
              <a:gd name="connsiteY10" fmla="*/ 0 h 188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solidFill>
            <a:schemeClr val="tx1">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sym typeface="Arial" panose="020B0604020202020204" pitchFamily="34" charset="0"/>
            </a:endParaRPr>
          </a:p>
        </p:txBody>
      </p:sp>
      <p:sp>
        <p:nvSpPr>
          <p:cNvPr id="50" name="矩形 49"/>
          <p:cNvSpPr/>
          <p:nvPr>
            <p:custDataLst>
              <p:tags r:id="rId5"/>
            </p:custDataLst>
          </p:nvPr>
        </p:nvSpPr>
        <p:spPr>
          <a:xfrm>
            <a:off x="3311525" y="1620520"/>
            <a:ext cx="8081010" cy="660400"/>
          </a:xfrm>
          <a:prstGeom prst="rect">
            <a:avLst/>
          </a:prstGeom>
        </p:spPr>
        <p:txBody>
          <a:bodyPr wrap="square" anchor="ctr">
            <a:noAutofit/>
          </a:bodyPr>
          <a:p>
            <a:pPr algn="just">
              <a:lnSpc>
                <a:spcPct val="130000"/>
              </a:lnSpc>
            </a:pPr>
            <a:r>
              <a:rPr lang="pt-BR" altLang="zh-CN" kern="0" dirty="0">
                <a:latin typeface="微软雅黑" panose="020B0503020204020204" pitchFamily="34" charset="-122"/>
                <a:ea typeface="微软雅黑" panose="020B0503020204020204" pitchFamily="34" charset="-122"/>
                <a:sym typeface="Arial" panose="020B0604020202020204" pitchFamily="34" charset="0"/>
              </a:rPr>
              <a:t>照明灯具表面的高温部位靠近可燃物时，应采取隔热、散热等防火保护措施；</a:t>
            </a:r>
            <a:endParaRPr lang="pt-BR" altLang="zh-CN"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矩形 50"/>
          <p:cNvSpPr/>
          <p:nvPr>
            <p:custDataLst>
              <p:tags r:id="rId6"/>
            </p:custDataLst>
          </p:nvPr>
        </p:nvSpPr>
        <p:spPr>
          <a:xfrm>
            <a:off x="3311218" y="2825669"/>
            <a:ext cx="7837512" cy="660421"/>
          </a:xfrm>
          <a:prstGeom prst="rect">
            <a:avLst/>
          </a:prstGeom>
        </p:spPr>
        <p:txBody>
          <a:bodyPr wrap="square" anchor="ctr">
            <a:noAutofit/>
          </a:bodyPr>
          <a:p>
            <a:pPr algn="just">
              <a:lnSpc>
                <a:spcPct val="130000"/>
              </a:lnSpc>
            </a:pPr>
            <a:r>
              <a:rPr lang="pt-BR" altLang="zh-CN"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使用卤钨灯和额定功率超过100W白炽灯的吸顶灯、槽灯、嵌入式灯，其引入线应采用瓷管、矿棉等不燃材料作隔热保护；</a:t>
            </a:r>
            <a:endParaRPr lang="pt-BR" altLang="zh-CN"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2" name="矩形 51"/>
          <p:cNvSpPr/>
          <p:nvPr>
            <p:custDataLst>
              <p:tags r:id="rId7"/>
            </p:custDataLst>
          </p:nvPr>
        </p:nvSpPr>
        <p:spPr>
          <a:xfrm>
            <a:off x="3311218" y="4030543"/>
            <a:ext cx="7837512" cy="660421"/>
          </a:xfrm>
          <a:prstGeom prst="rect">
            <a:avLst/>
          </a:prstGeom>
        </p:spPr>
        <p:txBody>
          <a:bodyPr wrap="square" anchor="ctr">
            <a:noAutofit/>
          </a:bodyPr>
          <a:p>
            <a:pPr algn="just">
              <a:lnSpc>
                <a:spcPct val="130000"/>
              </a:lnSpc>
            </a:pPr>
            <a:r>
              <a:rPr lang="pt-BR" altLang="zh-CN"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卤钨灯、高压钠灯、金属卤灯光源、荧光高压汞灯（包括电感镇流器）、超过60W的白炽灯等不应直接安装在可燃装修材料或可燃物体上。</a:t>
            </a:r>
            <a:endParaRPr lang="pt-BR" altLang="zh-CN"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矩形 1"/>
          <p:cNvSpPr/>
          <p:nvPr>
            <p:custDataLst>
              <p:tags r:id="rId8"/>
            </p:custDataLst>
          </p:nvPr>
        </p:nvSpPr>
        <p:spPr>
          <a:xfrm>
            <a:off x="3311218" y="5441559"/>
            <a:ext cx="7116943" cy="896642"/>
          </a:xfrm>
          <a:prstGeom prst="rect">
            <a:avLst/>
          </a:prstGeom>
          <a:solidFill>
            <a:srgbClr val="C00000"/>
          </a:solidFill>
        </p:spPr>
        <p:txBody>
          <a:bodyPr rot="0" spcFirstLastPara="0" vertOverflow="overflow" horzOverflow="overflow" vert="horz" wrap="square" lIns="91440" tIns="45720" rIns="91440" bIns="45720" numCol="1" spcCol="0" rtlCol="0" fromWordArt="0" anchor="ctr" anchorCtr="0" forceAA="0" compatLnSpc="1">
            <a:normAutofit/>
          </a:bodyPr>
          <a:p>
            <a:pPr algn="ctr"/>
            <a:r>
              <a:rPr lang="da-DK" altLang="zh-CN"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4、建筑内的照明安装应符合下列要求</a:t>
            </a:r>
            <a:endParaRPr lang="da-DK" altLang="zh-CN" b="1" kern="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9"/>
    </p:custData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用火用电用气管理</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 name="椭圆 3"/>
          <p:cNvSpPr/>
          <p:nvPr>
            <p:custDataLst>
              <p:tags r:id="rId2"/>
            </p:custDataLst>
          </p:nvPr>
        </p:nvSpPr>
        <p:spPr bwMode="auto">
          <a:xfrm flipH="1">
            <a:off x="4338558" y="1989571"/>
            <a:ext cx="214352" cy="214356"/>
          </a:xfrm>
          <a:prstGeom prst="ellipse">
            <a:avLst/>
          </a:prstGeom>
          <a:solidFill>
            <a:srgbClr val="A93232"/>
          </a:solidFill>
          <a:ln w="9525">
            <a:noFill/>
            <a:round/>
          </a:ln>
        </p:spPr>
        <p:txBody>
          <a:bodyPr anchor="ctr"/>
          <a:p>
            <a:pPr algn="ctr"/>
            <a:endParaRPr>
              <a:latin typeface="微软雅黑" panose="020B0503020204020204" pitchFamily="34" charset="-122"/>
              <a:ea typeface="微软雅黑" panose="020B0503020204020204" pitchFamily="34" charset="-122"/>
            </a:endParaRPr>
          </a:p>
        </p:txBody>
      </p:sp>
      <p:sp>
        <p:nvSpPr>
          <p:cNvPr id="19" name="文本框 18"/>
          <p:cNvSpPr txBox="1"/>
          <p:nvPr>
            <p:custDataLst>
              <p:tags r:id="rId3"/>
            </p:custDataLst>
          </p:nvPr>
        </p:nvSpPr>
        <p:spPr bwMode="auto">
          <a:xfrm>
            <a:off x="4667250" y="1946275"/>
            <a:ext cx="6420485" cy="537845"/>
          </a:xfrm>
          <a:prstGeom prst="rect">
            <a:avLst/>
          </a:prstGeom>
          <a:noFill/>
        </p:spPr>
        <p:txBody>
          <a:bodyPr wrap="square" lIns="90000" tIns="0" rIns="90000" bIns="46800"/>
          <a:p>
            <a:pPr>
              <a:lnSpc>
                <a:spcPct val="120000"/>
              </a:lnSpc>
            </a:pPr>
            <a:r>
              <a:rPr lang="zh-CN" altLang="en-US" sz="1600" b="1" spc="150" dirty="0">
                <a:latin typeface="微软雅黑" panose="020B0503020204020204" pitchFamily="34" charset="-122"/>
                <a:ea typeface="微软雅黑" panose="020B0503020204020204" pitchFamily="34" charset="-122"/>
              </a:rPr>
              <a:t>电气线路、插座不应敷设在可燃材料（泡沫夹心板、木板等）上。闷顶内敷设配电线路时，应采取穿金属管或封闭式金属线槽等防火保护措施。</a:t>
            </a:r>
            <a:endParaRPr lang="zh-CN" altLang="en-US" sz="1600" b="1" spc="150" dirty="0">
              <a:latin typeface="微软雅黑" panose="020B0503020204020204" pitchFamily="34" charset="-122"/>
              <a:ea typeface="微软雅黑" panose="020B0503020204020204" pitchFamily="34" charset="-122"/>
            </a:endParaRPr>
          </a:p>
        </p:txBody>
      </p:sp>
      <p:sp>
        <p:nvSpPr>
          <p:cNvPr id="5" name="椭圆 4"/>
          <p:cNvSpPr/>
          <p:nvPr>
            <p:custDataLst>
              <p:tags r:id="rId4"/>
            </p:custDataLst>
          </p:nvPr>
        </p:nvSpPr>
        <p:spPr bwMode="auto">
          <a:xfrm flipH="1">
            <a:off x="4338558" y="4137581"/>
            <a:ext cx="214352" cy="214356"/>
          </a:xfrm>
          <a:prstGeom prst="ellipse">
            <a:avLst/>
          </a:prstGeom>
          <a:solidFill>
            <a:srgbClr val="990000"/>
          </a:solidFill>
          <a:ln w="9525">
            <a:noFill/>
            <a:round/>
          </a:ln>
        </p:spPr>
        <p:txBody>
          <a:bodyPr anchor="ctr"/>
          <a:p>
            <a:pPr algn="ctr"/>
            <a:endParaRPr>
              <a:latin typeface="微软雅黑" panose="020B0503020204020204" pitchFamily="34" charset="-122"/>
              <a:ea typeface="微软雅黑" panose="020B0503020204020204" pitchFamily="34" charset="-122"/>
            </a:endParaRPr>
          </a:p>
        </p:txBody>
      </p:sp>
      <p:sp>
        <p:nvSpPr>
          <p:cNvPr id="35" name="立方体 34"/>
          <p:cNvSpPr/>
          <p:nvPr>
            <p:custDataLst>
              <p:tags r:id="rId5"/>
            </p:custDataLst>
          </p:nvPr>
        </p:nvSpPr>
        <p:spPr>
          <a:xfrm>
            <a:off x="553026" y="1782407"/>
            <a:ext cx="1709314" cy="4098290"/>
          </a:xfrm>
          <a:prstGeom prst="cube">
            <a:avLst>
              <a:gd name="adj" fmla="val 85731"/>
            </a:avLst>
          </a:prstGeom>
          <a:solidFill>
            <a:srgbClr val="C00000">
              <a:alpha val="78000"/>
            </a:srgbClr>
          </a:solidFill>
          <a:ln w="12700" cap="flat" cmpd="sng" algn="ctr">
            <a:noFill/>
            <a:prstDash val="solid"/>
            <a:miter lim="800000"/>
          </a:ln>
          <a:effectLst/>
        </p:spPr>
        <p:txBody>
          <a:bodyPr anchor="ctr"/>
          <a:p>
            <a:pPr algn="ctr"/>
            <a:endParaRPr>
              <a:latin typeface="微软雅黑" panose="020B0503020204020204" pitchFamily="34" charset="-122"/>
              <a:ea typeface="微软雅黑" panose="020B0503020204020204" pitchFamily="34" charset="-122"/>
            </a:endParaRPr>
          </a:p>
        </p:txBody>
      </p:sp>
      <p:sp>
        <p:nvSpPr>
          <p:cNvPr id="36" name="立方体 35"/>
          <p:cNvSpPr/>
          <p:nvPr>
            <p:custDataLst>
              <p:tags r:id="rId6"/>
            </p:custDataLst>
          </p:nvPr>
        </p:nvSpPr>
        <p:spPr>
          <a:xfrm>
            <a:off x="1360125" y="2484232"/>
            <a:ext cx="1416579" cy="3396465"/>
          </a:xfrm>
          <a:prstGeom prst="cube">
            <a:avLst>
              <a:gd name="adj" fmla="val 85731"/>
            </a:avLst>
          </a:prstGeom>
          <a:solidFill>
            <a:srgbClr val="C00000"/>
          </a:solidFill>
          <a:ln w="12700" cap="flat" cmpd="sng" algn="ctr">
            <a:noFill/>
            <a:prstDash val="solid"/>
            <a:miter lim="800000"/>
          </a:ln>
          <a:effectLst/>
        </p:spPr>
        <p:txBody>
          <a:bodyPr anchor="ctr"/>
          <a:p>
            <a:pPr algn="ctr"/>
            <a:endParaRPr>
              <a:latin typeface="微软雅黑" panose="020B0503020204020204" pitchFamily="34" charset="-122"/>
              <a:ea typeface="微软雅黑" panose="020B0503020204020204" pitchFamily="34" charset="-122"/>
            </a:endParaRPr>
          </a:p>
        </p:txBody>
      </p:sp>
      <p:sp>
        <p:nvSpPr>
          <p:cNvPr id="9" name="文本框 8"/>
          <p:cNvSpPr txBox="1"/>
          <p:nvPr>
            <p:custDataLst>
              <p:tags r:id="rId7"/>
            </p:custDataLst>
          </p:nvPr>
        </p:nvSpPr>
        <p:spPr bwMode="auto">
          <a:xfrm>
            <a:off x="4667250" y="4137581"/>
            <a:ext cx="6420485" cy="537845"/>
          </a:xfrm>
          <a:prstGeom prst="rect">
            <a:avLst/>
          </a:prstGeom>
          <a:noFill/>
        </p:spPr>
        <p:txBody>
          <a:bodyPr wrap="square" lIns="90000" tIns="0" rIns="90000" bIns="46800"/>
          <a:p>
            <a:pPr>
              <a:lnSpc>
                <a:spcPct val="120000"/>
              </a:lnSpc>
            </a:pPr>
            <a:r>
              <a:rPr lang="zh-CN" altLang="en-US" sz="1600" b="1" spc="150" dirty="0">
                <a:latin typeface="微软雅黑" panose="020B0503020204020204" pitchFamily="34" charset="-122"/>
                <a:ea typeface="微软雅黑" panose="020B0503020204020204" pitchFamily="34" charset="-122"/>
              </a:rPr>
              <a:t>安装、使用电器产品、燃气用具和敷设电气线路、管线应当符合相关标准和用电、用气安全管理规定，并定期维护保养、检测，油烟管道每季度应至少清洗一次。</a:t>
            </a:r>
            <a:endParaRPr lang="zh-CN" altLang="en-US" sz="1600" b="1" spc="150" dirty="0">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图片1"/>
          <p:cNvPicPr>
            <a:picLocks noChangeAspect="1"/>
          </p:cNvPicPr>
          <p:nvPr userDrawn="1"/>
        </p:nvPicPr>
        <p:blipFill>
          <a:blip r:embed="rId1">
            <a:grayscl/>
          </a:blip>
          <a:stretch>
            <a:fillRect/>
          </a:stretch>
        </p:blipFill>
        <p:spPr>
          <a:xfrm>
            <a:off x="-6667" y="-14605"/>
            <a:ext cx="12203430" cy="6936740"/>
          </a:xfrm>
          <a:prstGeom prst="rect">
            <a:avLst/>
          </a:prstGeom>
        </p:spPr>
      </p:pic>
      <p:sp>
        <p:nvSpPr>
          <p:cNvPr id="10" name="矩形 9"/>
          <p:cNvSpPr/>
          <p:nvPr/>
        </p:nvSpPr>
        <p:spPr>
          <a:xfrm>
            <a:off x="4446" y="2395331"/>
            <a:ext cx="12192000" cy="2067339"/>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789806" y="3013501"/>
            <a:ext cx="2621280" cy="829945"/>
          </a:xfrm>
          <a:prstGeom prst="rect">
            <a:avLst/>
          </a:prstGeom>
        </p:spPr>
        <p:txBody>
          <a:bodyPr wrap="none">
            <a:spAutoFit/>
          </a:bodyPr>
          <a:p>
            <a:pPr algn="ctr"/>
            <a:r>
              <a:rPr lang="zh-CN" altLang="en-US" sz="4800" b="1" dirty="0" smtClean="0">
                <a:solidFill>
                  <a:schemeClr val="bg2"/>
                </a:solidFill>
                <a:latin typeface="微软雅黑" panose="020B0503020204020204" pitchFamily="34" charset="-122"/>
                <a:ea typeface="微软雅黑" panose="020B0503020204020204" pitchFamily="34" charset="-122"/>
              </a:rPr>
              <a:t>装修装饰</a:t>
            </a:r>
            <a:endParaRPr lang="zh-CN" altLang="en-US" sz="4800" b="1" dirty="0" smtClean="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655629" y="925204"/>
            <a:ext cx="889635" cy="1014730"/>
          </a:xfrm>
          <a:prstGeom prst="rect">
            <a:avLst/>
          </a:prstGeom>
        </p:spPr>
        <p:txBody>
          <a:bodyPr wrap="none">
            <a:spAutoFit/>
          </a:bodyPr>
          <a:p>
            <a:pPr algn="ctr"/>
            <a:r>
              <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rPr>
              <a:t>07</a:t>
            </a:r>
            <a:endPar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装修装饰</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2" name="组合 1"/>
          <p:cNvGrpSpPr/>
          <p:nvPr>
            <p:custDataLst>
              <p:tags r:id="rId2"/>
            </p:custDataLst>
          </p:nvPr>
        </p:nvGrpSpPr>
        <p:grpSpPr>
          <a:xfrm rot="0">
            <a:off x="1578610" y="1557590"/>
            <a:ext cx="8887460" cy="1993304"/>
            <a:chOff x="2806700" y="2387600"/>
            <a:chExt cx="5130925" cy="1150596"/>
          </a:xfrm>
        </p:grpSpPr>
        <p:sp>
          <p:nvSpPr>
            <p:cNvPr id="11" name="矩形 10"/>
            <p:cNvSpPr/>
            <p:nvPr>
              <p:custDataLst>
                <p:tags r:id="rId3"/>
              </p:custDataLst>
            </p:nvPr>
          </p:nvSpPr>
          <p:spPr>
            <a:xfrm>
              <a:off x="3738048" y="2387600"/>
              <a:ext cx="4199577" cy="1150596"/>
            </a:xfrm>
            <a:prstGeom prst="rect">
              <a:avLst/>
            </a:prstGeom>
          </p:spPr>
          <p:txBody>
            <a:bodyPr wrap="square" anchor="ctr" anchorCtr="0">
              <a:normAutofit/>
            </a:bodyPr>
            <a:p>
              <a:pPr marL="0" lvl="0" indent="0" algn="l">
                <a:lnSpc>
                  <a:spcPct val="100000"/>
                </a:lnSpc>
                <a:spcBef>
                  <a:spcPts val="0"/>
                </a:spcBef>
                <a:spcAft>
                  <a:spcPts val="0"/>
                </a:spcAft>
                <a:buSzPct val="100000"/>
              </a:pPr>
              <a:r>
                <a:rPr lang="zh-CN" altLang="en-US" sz="2000" dirty="0">
                  <a:solidFill>
                    <a:srgbClr val="FF170C">
                      <a:lumMod val="75000"/>
                    </a:srgbClr>
                  </a:solidFill>
                </a:rPr>
                <a:t>室内装修、装饰应使用不燃、难燃材料，并满足《建筑内部装修设计防火规范》的规定，不得采用软包、高分子材料等火灾时产生有毒烟气的装修材料。</a:t>
              </a:r>
              <a:endParaRPr lang="zh-CN" altLang="en-US" sz="2000" dirty="0">
                <a:solidFill>
                  <a:srgbClr val="FF170C">
                    <a:lumMod val="75000"/>
                  </a:srgbClr>
                </a:solidFill>
              </a:endParaRPr>
            </a:p>
          </p:txBody>
        </p:sp>
        <p:sp>
          <p:nvSpPr>
            <p:cNvPr id="15" name="KSO_Shape"/>
            <p:cNvSpPr/>
            <p:nvPr>
              <p:custDataLst>
                <p:tags r:id="rId4"/>
              </p:custDataLst>
            </p:nvPr>
          </p:nvSpPr>
          <p:spPr bwMode="auto">
            <a:xfrm>
              <a:off x="2806700" y="2387600"/>
              <a:ext cx="727759" cy="857869"/>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F170C"/>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p>
              <a:pPr algn="ctr">
                <a:defRPr/>
              </a:pPr>
              <a:endParaRPr lang="zh-CN" altLang="en-US" sz="1800">
                <a:solidFill>
                  <a:srgbClr val="FFFFFF"/>
                </a:solidFill>
                <a:sym typeface="Arial" panose="020B0604020202020204" pitchFamily="34" charset="0"/>
              </a:endParaRPr>
            </a:p>
          </p:txBody>
        </p:sp>
      </p:grpSp>
      <p:grpSp>
        <p:nvGrpSpPr>
          <p:cNvPr id="22" name="组合 21"/>
          <p:cNvGrpSpPr/>
          <p:nvPr>
            <p:custDataLst>
              <p:tags r:id="rId5"/>
            </p:custDataLst>
          </p:nvPr>
        </p:nvGrpSpPr>
        <p:grpSpPr>
          <a:xfrm rot="0">
            <a:off x="1578610" y="4329458"/>
            <a:ext cx="8887460" cy="1993304"/>
            <a:chOff x="2806700" y="3987800"/>
            <a:chExt cx="5130925" cy="1150596"/>
          </a:xfrm>
        </p:grpSpPr>
        <p:sp>
          <p:nvSpPr>
            <p:cNvPr id="3" name="矩形 2"/>
            <p:cNvSpPr/>
            <p:nvPr>
              <p:custDataLst>
                <p:tags r:id="rId6"/>
              </p:custDataLst>
            </p:nvPr>
          </p:nvSpPr>
          <p:spPr>
            <a:xfrm>
              <a:off x="3738048" y="3987800"/>
              <a:ext cx="4199577" cy="1150596"/>
            </a:xfrm>
            <a:prstGeom prst="rect">
              <a:avLst/>
            </a:prstGeom>
          </p:spPr>
          <p:txBody>
            <a:bodyPr wrap="square" anchor="ctr" anchorCtr="0">
              <a:normAutofit/>
            </a:bodyPr>
            <a:p>
              <a:pPr marL="0" lvl="0" indent="0" algn="l">
                <a:lnSpc>
                  <a:spcPct val="100000"/>
                </a:lnSpc>
                <a:spcBef>
                  <a:spcPts val="0"/>
                </a:spcBef>
                <a:spcAft>
                  <a:spcPts val="0"/>
                </a:spcAft>
                <a:buSzPct val="100000"/>
              </a:pPr>
              <a:r>
                <a:rPr lang="zh-CN" altLang="en-US" sz="2000" dirty="0">
                  <a:solidFill>
                    <a:srgbClr val="FF170C">
                      <a:lumMod val="75000"/>
                    </a:srgbClr>
                  </a:solidFill>
                </a:rPr>
                <a:t>外墙、隔墙、吊顶、屋面等严禁采用泡沫夹心彩钢板材料。</a:t>
              </a:r>
              <a:endParaRPr lang="zh-CN" altLang="en-US" sz="2000" dirty="0">
                <a:solidFill>
                  <a:srgbClr val="FF170C">
                    <a:lumMod val="75000"/>
                  </a:srgbClr>
                </a:solidFill>
              </a:endParaRPr>
            </a:p>
          </p:txBody>
        </p:sp>
        <p:sp>
          <p:nvSpPr>
            <p:cNvPr id="18" name="KSO_Shape"/>
            <p:cNvSpPr/>
            <p:nvPr>
              <p:custDataLst>
                <p:tags r:id="rId7"/>
              </p:custDataLst>
            </p:nvPr>
          </p:nvSpPr>
          <p:spPr bwMode="auto">
            <a:xfrm>
              <a:off x="2806700" y="3987800"/>
              <a:ext cx="727759" cy="857869"/>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F170C"/>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p>
              <a:pPr algn="ctr">
                <a:defRPr/>
              </a:pPr>
              <a:endParaRPr lang="zh-CN" altLang="en-US" sz="1800">
                <a:solidFill>
                  <a:srgbClr val="FFFFFF"/>
                </a:solidFill>
                <a:sym typeface="Arial" panose="020B0604020202020204" pitchFamily="34" charset="0"/>
              </a:endParaRPr>
            </a:p>
          </p:txBody>
        </p:sp>
      </p:grpSp>
    </p:spTree>
    <p:custDataLst>
      <p:tags r:id="rId8"/>
    </p:custData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图片1"/>
          <p:cNvPicPr>
            <a:picLocks noChangeAspect="1"/>
          </p:cNvPicPr>
          <p:nvPr userDrawn="1"/>
        </p:nvPicPr>
        <p:blipFill>
          <a:blip r:embed="rId1">
            <a:grayscl/>
          </a:blip>
          <a:stretch>
            <a:fillRect/>
          </a:stretch>
        </p:blipFill>
        <p:spPr>
          <a:xfrm>
            <a:off x="-6667" y="-14605"/>
            <a:ext cx="12203430" cy="6936740"/>
          </a:xfrm>
          <a:prstGeom prst="rect">
            <a:avLst/>
          </a:prstGeom>
        </p:spPr>
      </p:pic>
      <p:sp>
        <p:nvSpPr>
          <p:cNvPr id="10" name="矩形 9"/>
          <p:cNvSpPr/>
          <p:nvPr/>
        </p:nvSpPr>
        <p:spPr>
          <a:xfrm>
            <a:off x="4446" y="2395331"/>
            <a:ext cx="12192000" cy="2067339"/>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570606" y="3013501"/>
            <a:ext cx="5059680" cy="829945"/>
          </a:xfrm>
          <a:prstGeom prst="rect">
            <a:avLst/>
          </a:prstGeom>
        </p:spPr>
        <p:txBody>
          <a:bodyPr wrap="none">
            <a:spAutoFit/>
          </a:bodyPr>
          <a:p>
            <a:pPr algn="ctr"/>
            <a:r>
              <a:rPr lang="zh-CN" altLang="en-US" sz="4800" b="1" dirty="0" smtClean="0">
                <a:solidFill>
                  <a:schemeClr val="bg2"/>
                </a:solidFill>
                <a:latin typeface="微软雅黑" panose="020B0503020204020204" pitchFamily="34" charset="-122"/>
                <a:ea typeface="微软雅黑" panose="020B0503020204020204" pitchFamily="34" charset="-122"/>
              </a:rPr>
              <a:t>日常消防安全管理</a:t>
            </a:r>
            <a:endParaRPr lang="zh-CN" altLang="en-US" sz="4800" b="1" dirty="0" smtClean="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601019" y="925204"/>
            <a:ext cx="998855" cy="1014730"/>
          </a:xfrm>
          <a:prstGeom prst="rect">
            <a:avLst/>
          </a:prstGeom>
        </p:spPr>
        <p:txBody>
          <a:bodyPr wrap="none">
            <a:spAutoFit/>
          </a:bodyPr>
          <a:p>
            <a:pPr algn="ctr"/>
            <a:r>
              <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rPr>
              <a:t>08</a:t>
            </a:r>
            <a:endPar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日常消防安全管理</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23" name="组合 22"/>
          <p:cNvGrpSpPr/>
          <p:nvPr>
            <p:custDataLst>
              <p:tags r:id="rId2"/>
            </p:custDataLst>
          </p:nvPr>
        </p:nvGrpSpPr>
        <p:grpSpPr>
          <a:xfrm rot="0">
            <a:off x="848554" y="1541145"/>
            <a:ext cx="3087780" cy="4600575"/>
            <a:chOff x="891789" y="3323493"/>
            <a:chExt cx="2004447" cy="2987024"/>
          </a:xfrm>
        </p:grpSpPr>
        <p:sp>
          <p:nvSpPr>
            <p:cNvPr id="24" name="任意多边形 23"/>
            <p:cNvSpPr/>
            <p:nvPr>
              <p:custDataLst>
                <p:tags r:id="rId3"/>
              </p:custDataLst>
            </p:nvPr>
          </p:nvSpPr>
          <p:spPr>
            <a:xfrm>
              <a:off x="1406769" y="3323493"/>
              <a:ext cx="975946" cy="975946"/>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170C"/>
            </a:solidFill>
            <a:ln w="12700" cap="flat" cmpd="sng" algn="ctr">
              <a:noFill/>
              <a:prstDash val="solid"/>
              <a:miter lim="800000"/>
            </a:ln>
            <a:effectLst/>
          </p:spPr>
          <p:txBody>
            <a:bodyPr rtlCol="0" anchor="ctr">
              <a:normAutofit/>
            </a:bodyPr>
            <a:p>
              <a:pPr algn="ctr"/>
              <a:r>
                <a:rPr lang="en-US" altLang="zh-CN" sz="1800" dirty="0">
                  <a:solidFill>
                    <a:srgbClr val="FFFFFF"/>
                  </a:solidFill>
                  <a:sym typeface="Arial" panose="020B0604020202020204" pitchFamily="34" charset="0"/>
                </a:rPr>
                <a:t>A</a:t>
              </a:r>
              <a:endParaRPr lang="en-US" altLang="zh-CN" sz="1800" dirty="0">
                <a:solidFill>
                  <a:srgbClr val="FFFFFF"/>
                </a:solidFill>
                <a:sym typeface="Arial" panose="020B0604020202020204" pitchFamily="34" charset="0"/>
              </a:endParaRPr>
            </a:p>
          </p:txBody>
        </p:sp>
        <p:sp>
          <p:nvSpPr>
            <p:cNvPr id="25" name="任意多边形 24"/>
            <p:cNvSpPr/>
            <p:nvPr>
              <p:custDataLst>
                <p:tags r:id="rId4"/>
              </p:custDataLst>
            </p:nvPr>
          </p:nvSpPr>
          <p:spPr>
            <a:xfrm>
              <a:off x="1174741" y="4026879"/>
              <a:ext cx="1440000" cy="254975"/>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170C"/>
            </a:solidFill>
            <a:ln w="3175" cap="flat" cmpd="sng" algn="ctr">
              <a:noFill/>
              <a:prstDash val="solid"/>
              <a:miter lim="800000"/>
            </a:ln>
            <a:effectLst/>
          </p:spPr>
          <p:txBody>
            <a:bodyPr rtlCol="0" anchor="ctr">
              <a:normAutofit/>
            </a:bodyPr>
            <a:p>
              <a:pPr algn="ctr"/>
              <a:endParaRPr lang="zh-CN" altLang="en-US" sz="1800">
                <a:sym typeface="Arial" panose="020B0604020202020204" pitchFamily="34" charset="0"/>
              </a:endParaRPr>
            </a:p>
          </p:txBody>
        </p:sp>
        <p:sp>
          <p:nvSpPr>
            <p:cNvPr id="26" name="矩形 25"/>
            <p:cNvSpPr/>
            <p:nvPr>
              <p:custDataLst>
                <p:tags r:id="rId5"/>
              </p:custDataLst>
            </p:nvPr>
          </p:nvSpPr>
          <p:spPr>
            <a:xfrm>
              <a:off x="891789" y="4443944"/>
              <a:ext cx="2004447" cy="1866573"/>
            </a:xfrm>
            <a:prstGeom prst="rect">
              <a:avLst/>
            </a:prstGeom>
            <a:noFill/>
            <a:ln w="12700" cap="flat" cmpd="sng" algn="ctr">
              <a:noFill/>
              <a:prstDash val="solid"/>
              <a:miter lim="800000"/>
            </a:ln>
            <a:effectLst/>
          </p:spPr>
          <p:txBody>
            <a:bodyPr rtlCol="0" anchor="t"/>
            <a:p>
              <a:pPr marL="0" lvl="0" indent="0" algn="ctr">
                <a:lnSpc>
                  <a:spcPct val="150000"/>
                </a:lnSpc>
                <a:spcBef>
                  <a:spcPts val="0"/>
                </a:spcBef>
                <a:spcAft>
                  <a:spcPts val="0"/>
                </a:spcAft>
                <a:buSzPct val="100000"/>
              </a:pPr>
              <a:r>
                <a:rPr lang="zh-CN" altLang="en-US" sz="1600" b="1" dirty="0" smtClean="0">
                  <a:solidFill>
                    <a:srgbClr val="FF170C"/>
                  </a:solidFill>
                  <a:latin typeface="微软雅黑" panose="020B0503020204020204" pitchFamily="34" charset="-122"/>
                  <a:ea typeface="微软雅黑" panose="020B0503020204020204" pitchFamily="34" charset="-122"/>
                  <a:cs typeface="微软雅黑" panose="020B0503020204020204" pitchFamily="34" charset="-122"/>
                </a:rPr>
                <a:t>“三合一”场所的业主或生产负责人是本单位的消防安全责任人，对消防安全全面负责。</a:t>
              </a:r>
              <a:endParaRPr lang="zh-CN" altLang="en-US" sz="1600" b="1" dirty="0" smtClean="0">
                <a:solidFill>
                  <a:srgbClr val="FF170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7" name="组合 26"/>
          <p:cNvGrpSpPr/>
          <p:nvPr>
            <p:custDataLst>
              <p:tags r:id="rId6"/>
            </p:custDataLst>
          </p:nvPr>
        </p:nvGrpSpPr>
        <p:grpSpPr>
          <a:xfrm rot="0">
            <a:off x="4708280" y="1541145"/>
            <a:ext cx="3087780" cy="4600575"/>
            <a:chOff x="891789" y="3323493"/>
            <a:chExt cx="2004447" cy="2987024"/>
          </a:xfrm>
        </p:grpSpPr>
        <p:sp>
          <p:nvSpPr>
            <p:cNvPr id="28" name="任意多边形 27"/>
            <p:cNvSpPr/>
            <p:nvPr>
              <p:custDataLst>
                <p:tags r:id="rId7"/>
              </p:custDataLst>
            </p:nvPr>
          </p:nvSpPr>
          <p:spPr>
            <a:xfrm>
              <a:off x="1406769" y="3323493"/>
              <a:ext cx="975946" cy="975946"/>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170C"/>
            </a:solidFill>
            <a:ln w="12700" cap="flat" cmpd="sng" algn="ctr">
              <a:noFill/>
              <a:prstDash val="solid"/>
              <a:miter lim="800000"/>
            </a:ln>
            <a:effectLst/>
          </p:spPr>
          <p:txBody>
            <a:bodyPr rtlCol="0" anchor="ctr">
              <a:normAutofit/>
            </a:bodyPr>
            <a:p>
              <a:pPr algn="ctr"/>
              <a:r>
                <a:rPr lang="en-US" altLang="zh-CN" sz="1800" dirty="0">
                  <a:solidFill>
                    <a:srgbClr val="FFFFFF"/>
                  </a:solidFill>
                  <a:sym typeface="Arial" panose="020B0604020202020204" pitchFamily="34" charset="0"/>
                </a:rPr>
                <a:t>B</a:t>
              </a:r>
              <a:endParaRPr lang="en-US" altLang="zh-CN" sz="1800" dirty="0">
                <a:solidFill>
                  <a:srgbClr val="FFFFFF"/>
                </a:solidFill>
                <a:sym typeface="Arial" panose="020B0604020202020204" pitchFamily="34" charset="0"/>
              </a:endParaRPr>
            </a:p>
          </p:txBody>
        </p:sp>
        <p:sp>
          <p:nvSpPr>
            <p:cNvPr id="31" name="任意多边形 30"/>
            <p:cNvSpPr/>
            <p:nvPr>
              <p:custDataLst>
                <p:tags r:id="rId8"/>
              </p:custDataLst>
            </p:nvPr>
          </p:nvSpPr>
          <p:spPr>
            <a:xfrm>
              <a:off x="1174741" y="4026879"/>
              <a:ext cx="1440000" cy="254975"/>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170C"/>
            </a:solidFill>
            <a:ln w="3175" cap="flat" cmpd="sng" algn="ctr">
              <a:noFill/>
              <a:prstDash val="solid"/>
              <a:miter lim="800000"/>
            </a:ln>
            <a:effectLst/>
          </p:spPr>
          <p:txBody>
            <a:bodyPr rtlCol="0" anchor="ctr">
              <a:normAutofit/>
            </a:bodyPr>
            <a:p>
              <a:pPr algn="ctr"/>
              <a:endParaRPr lang="zh-CN" altLang="en-US" sz="1800">
                <a:sym typeface="Arial" panose="020B0604020202020204" pitchFamily="34" charset="0"/>
              </a:endParaRPr>
            </a:p>
          </p:txBody>
        </p:sp>
        <p:sp>
          <p:nvSpPr>
            <p:cNvPr id="34" name="矩形 33"/>
            <p:cNvSpPr/>
            <p:nvPr>
              <p:custDataLst>
                <p:tags r:id="rId9"/>
              </p:custDataLst>
            </p:nvPr>
          </p:nvSpPr>
          <p:spPr>
            <a:xfrm>
              <a:off x="891789" y="4443944"/>
              <a:ext cx="2004447" cy="1866573"/>
            </a:xfrm>
            <a:prstGeom prst="rect">
              <a:avLst/>
            </a:prstGeom>
            <a:noFill/>
            <a:ln w="12700" cap="flat" cmpd="sng" algn="ctr">
              <a:noFill/>
              <a:prstDash val="solid"/>
              <a:miter lim="800000"/>
            </a:ln>
            <a:effectLst/>
          </p:spPr>
          <p:txBody>
            <a:bodyPr rtlCol="0" anchor="t">
              <a:normAutofit/>
            </a:bodyPr>
            <a:p>
              <a:pPr marL="0" lvl="0" indent="0" algn="ctr">
                <a:lnSpc>
                  <a:spcPct val="150000"/>
                </a:lnSpc>
                <a:spcBef>
                  <a:spcPts val="0"/>
                </a:spcBef>
                <a:spcAft>
                  <a:spcPts val="0"/>
                </a:spcAft>
                <a:buSzPct val="100000"/>
              </a:pPr>
              <a:r>
                <a:rPr lang="zh-CN" altLang="en-US" sz="1600" b="1" dirty="0" smtClean="0">
                  <a:solidFill>
                    <a:srgbClr val="FF170C"/>
                  </a:solidFill>
                  <a:latin typeface="微软雅黑" panose="020B0503020204020204" pitchFamily="34" charset="-122"/>
                  <a:ea typeface="微软雅黑" panose="020B0503020204020204" pitchFamily="34" charset="-122"/>
                  <a:cs typeface="微软雅黑" panose="020B0503020204020204" pitchFamily="34" charset="-122"/>
                </a:rPr>
                <a:t>实行租赁时，“三合一”场所的所有权人、使用人应当在订立的合同中依照有关规定明确出租方、承租方的消防安全责任。</a:t>
              </a:r>
              <a:endParaRPr lang="zh-CN" altLang="en-US" sz="1600" b="1" dirty="0" smtClean="0">
                <a:solidFill>
                  <a:srgbClr val="FF170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5" name="组合 34"/>
          <p:cNvGrpSpPr/>
          <p:nvPr>
            <p:custDataLst>
              <p:tags r:id="rId10"/>
            </p:custDataLst>
          </p:nvPr>
        </p:nvGrpSpPr>
        <p:grpSpPr>
          <a:xfrm rot="0">
            <a:off x="8455610" y="1541145"/>
            <a:ext cx="3375025" cy="4600575"/>
            <a:chOff x="818827" y="3323493"/>
            <a:chExt cx="2190913" cy="2987024"/>
          </a:xfrm>
        </p:grpSpPr>
        <p:sp>
          <p:nvSpPr>
            <p:cNvPr id="36" name="任意多边形 35"/>
            <p:cNvSpPr/>
            <p:nvPr>
              <p:custDataLst>
                <p:tags r:id="rId11"/>
              </p:custDataLst>
            </p:nvPr>
          </p:nvSpPr>
          <p:spPr>
            <a:xfrm>
              <a:off x="1406769" y="3323493"/>
              <a:ext cx="975946" cy="975946"/>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170C"/>
            </a:solidFill>
            <a:ln w="12700" cap="flat" cmpd="sng" algn="ctr">
              <a:noFill/>
              <a:prstDash val="solid"/>
              <a:miter lim="800000"/>
            </a:ln>
            <a:effectLst/>
          </p:spPr>
          <p:txBody>
            <a:bodyPr rtlCol="0" anchor="ctr">
              <a:normAutofit/>
            </a:bodyPr>
            <a:p>
              <a:pPr algn="ctr"/>
              <a:r>
                <a:rPr lang="en-US" altLang="zh-CN" sz="1800" dirty="0">
                  <a:solidFill>
                    <a:srgbClr val="FFFFFF"/>
                  </a:solidFill>
                  <a:sym typeface="Arial" panose="020B0604020202020204" pitchFamily="34" charset="0"/>
                </a:rPr>
                <a:t>C</a:t>
              </a:r>
              <a:endParaRPr lang="en-US" altLang="zh-CN" sz="1800" dirty="0">
                <a:solidFill>
                  <a:srgbClr val="FFFFFF"/>
                </a:solidFill>
                <a:sym typeface="Arial" panose="020B0604020202020204" pitchFamily="34" charset="0"/>
              </a:endParaRPr>
            </a:p>
          </p:txBody>
        </p:sp>
        <p:sp>
          <p:nvSpPr>
            <p:cNvPr id="37" name="任意多边形 36"/>
            <p:cNvSpPr/>
            <p:nvPr>
              <p:custDataLst>
                <p:tags r:id="rId12"/>
              </p:custDataLst>
            </p:nvPr>
          </p:nvSpPr>
          <p:spPr>
            <a:xfrm>
              <a:off x="1174741" y="4026879"/>
              <a:ext cx="1440000" cy="254975"/>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170C"/>
            </a:solidFill>
            <a:ln w="3175" cap="flat" cmpd="sng" algn="ctr">
              <a:noFill/>
              <a:prstDash val="solid"/>
              <a:miter lim="800000"/>
            </a:ln>
            <a:effectLst/>
          </p:spPr>
          <p:txBody>
            <a:bodyPr rtlCol="0" anchor="ctr">
              <a:normAutofit/>
            </a:bodyPr>
            <a:p>
              <a:pPr algn="ctr"/>
              <a:endParaRPr lang="zh-CN" altLang="en-US" sz="1800">
                <a:sym typeface="Arial" panose="020B0604020202020204" pitchFamily="34" charset="0"/>
              </a:endParaRPr>
            </a:p>
          </p:txBody>
        </p:sp>
        <p:sp>
          <p:nvSpPr>
            <p:cNvPr id="38" name="矩形 37"/>
            <p:cNvSpPr/>
            <p:nvPr>
              <p:custDataLst>
                <p:tags r:id="rId13"/>
              </p:custDataLst>
            </p:nvPr>
          </p:nvSpPr>
          <p:spPr>
            <a:xfrm>
              <a:off x="818827" y="4444091"/>
              <a:ext cx="2190913" cy="1866426"/>
            </a:xfrm>
            <a:prstGeom prst="rect">
              <a:avLst/>
            </a:prstGeom>
            <a:noFill/>
            <a:ln w="12700" cap="flat" cmpd="sng" algn="ctr">
              <a:noFill/>
              <a:prstDash val="solid"/>
              <a:miter lim="800000"/>
            </a:ln>
            <a:effectLst/>
          </p:spPr>
          <p:txBody>
            <a:bodyPr rtlCol="0" anchor="t">
              <a:normAutofit/>
            </a:bodyPr>
            <a:p>
              <a:pPr algn="ctr">
                <a:lnSpc>
                  <a:spcPct val="150000"/>
                </a:lnSpc>
              </a:pPr>
              <a:r>
                <a:rPr lang="da-DK" altLang="zh-CN" sz="1600" b="1" dirty="0" smtClean="0">
                  <a:solidFill>
                    <a:srgbClr val="FF170C"/>
                  </a:solidFill>
                  <a:latin typeface="微软雅黑" panose="020B0503020204020204" pitchFamily="34" charset="-122"/>
                  <a:ea typeface="微软雅黑" panose="020B0503020204020204" pitchFamily="34" charset="-122"/>
                  <a:sym typeface="Arial" panose="020B0604020202020204" pitchFamily="34" charset="0"/>
                </a:rPr>
                <a:t>所在建筑由两个以上单位管理或使用的，应当明确各方的消防安全责任，并确定责任人对共用的疏散通道、安全出口、建筑消防设施和消防车通道进行统一管理。</a:t>
              </a:r>
              <a:endParaRPr lang="da-DK" altLang="zh-CN" sz="1600" b="1" dirty="0" smtClean="0">
                <a:solidFill>
                  <a:srgbClr val="FF170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14"/>
    </p:custData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日常消防安全管理</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23" name="组合 22"/>
          <p:cNvGrpSpPr/>
          <p:nvPr>
            <p:custDataLst>
              <p:tags r:id="rId2"/>
            </p:custDataLst>
          </p:nvPr>
        </p:nvGrpSpPr>
        <p:grpSpPr>
          <a:xfrm rot="0">
            <a:off x="848554" y="1541145"/>
            <a:ext cx="3087780" cy="4600575"/>
            <a:chOff x="891789" y="3323493"/>
            <a:chExt cx="2004447" cy="2987024"/>
          </a:xfrm>
        </p:grpSpPr>
        <p:sp>
          <p:nvSpPr>
            <p:cNvPr id="24" name="任意多边形 23"/>
            <p:cNvSpPr/>
            <p:nvPr>
              <p:custDataLst>
                <p:tags r:id="rId3"/>
              </p:custDataLst>
            </p:nvPr>
          </p:nvSpPr>
          <p:spPr>
            <a:xfrm>
              <a:off x="1406769" y="3323493"/>
              <a:ext cx="975946" cy="975946"/>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170C"/>
            </a:solidFill>
            <a:ln w="12700" cap="flat" cmpd="sng" algn="ctr">
              <a:noFill/>
              <a:prstDash val="solid"/>
              <a:miter lim="800000"/>
            </a:ln>
            <a:effectLst/>
          </p:spPr>
          <p:txBody>
            <a:bodyPr rtlCol="0" anchor="ctr">
              <a:normAutofit/>
            </a:bodyPr>
            <a:p>
              <a:pPr algn="ctr"/>
              <a:r>
                <a:rPr lang="en-US" altLang="zh-CN" sz="1800" dirty="0">
                  <a:solidFill>
                    <a:srgbClr val="FFFFFF"/>
                  </a:solidFill>
                  <a:sym typeface="Arial" panose="020B0604020202020204" pitchFamily="34" charset="0"/>
                </a:rPr>
                <a:t>D</a:t>
              </a:r>
              <a:endParaRPr lang="en-US" altLang="zh-CN" sz="1800" dirty="0">
                <a:solidFill>
                  <a:srgbClr val="FFFFFF"/>
                </a:solidFill>
                <a:sym typeface="Arial" panose="020B0604020202020204" pitchFamily="34" charset="0"/>
              </a:endParaRPr>
            </a:p>
          </p:txBody>
        </p:sp>
        <p:sp>
          <p:nvSpPr>
            <p:cNvPr id="25" name="任意多边形 24"/>
            <p:cNvSpPr/>
            <p:nvPr>
              <p:custDataLst>
                <p:tags r:id="rId4"/>
              </p:custDataLst>
            </p:nvPr>
          </p:nvSpPr>
          <p:spPr>
            <a:xfrm>
              <a:off x="1174741" y="4026879"/>
              <a:ext cx="1440000" cy="254975"/>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170C"/>
            </a:solidFill>
            <a:ln w="3175" cap="flat" cmpd="sng" algn="ctr">
              <a:noFill/>
              <a:prstDash val="solid"/>
              <a:miter lim="800000"/>
            </a:ln>
            <a:effectLst/>
          </p:spPr>
          <p:txBody>
            <a:bodyPr rtlCol="0" anchor="ctr">
              <a:normAutofit/>
            </a:bodyPr>
            <a:p>
              <a:pPr algn="ctr"/>
              <a:endParaRPr lang="zh-CN" altLang="en-US" sz="1800">
                <a:sym typeface="Arial" panose="020B0604020202020204" pitchFamily="34" charset="0"/>
              </a:endParaRPr>
            </a:p>
          </p:txBody>
        </p:sp>
        <p:sp>
          <p:nvSpPr>
            <p:cNvPr id="26" name="矩形 25"/>
            <p:cNvSpPr/>
            <p:nvPr>
              <p:custDataLst>
                <p:tags r:id="rId5"/>
              </p:custDataLst>
            </p:nvPr>
          </p:nvSpPr>
          <p:spPr>
            <a:xfrm>
              <a:off x="891789" y="4443944"/>
              <a:ext cx="2004447" cy="1866573"/>
            </a:xfrm>
            <a:prstGeom prst="rect">
              <a:avLst/>
            </a:prstGeom>
            <a:noFill/>
            <a:ln w="12700" cap="flat" cmpd="sng" algn="ctr">
              <a:noFill/>
              <a:prstDash val="solid"/>
              <a:miter lim="800000"/>
            </a:ln>
            <a:effectLst/>
          </p:spPr>
          <p:txBody>
            <a:bodyPr rtlCol="0" anchor="t"/>
            <a:p>
              <a:pPr marL="0" lvl="0" indent="0" algn="ctr">
                <a:lnSpc>
                  <a:spcPct val="130000"/>
                </a:lnSpc>
                <a:spcBef>
                  <a:spcPts val="0"/>
                </a:spcBef>
                <a:spcAft>
                  <a:spcPts val="0"/>
                </a:spcAft>
                <a:buSzPct val="100000"/>
              </a:pPr>
              <a:r>
                <a:rPr lang="zh-CN" altLang="en-US" sz="1600" b="1" dirty="0" smtClean="0">
                  <a:solidFill>
                    <a:srgbClr val="FF170C"/>
                  </a:solidFill>
                  <a:latin typeface="微软雅黑" panose="020B0503020204020204" pitchFamily="34" charset="-122"/>
                  <a:ea typeface="微软雅黑" panose="020B0503020204020204" pitchFamily="34" charset="-122"/>
                  <a:cs typeface="微软雅黑" panose="020B0503020204020204" pitchFamily="34" charset="-122"/>
                </a:rPr>
                <a:t>确定巡查人员每日开展巡查，每月开展防火检查，重点检查安全出口、疏散通道、消防设施和器材，以及用火用电用气、可燃物等安全情况，及时消除火灾隐患；在火灾隐患未消除之前，应落实防范措施，保证消防安全；不能确保消防安全，随时可能引发火灾或者一旦发生火灾将严重危及人身安全的，应当停业整改。</a:t>
              </a:r>
              <a:endParaRPr lang="zh-CN" altLang="en-US" sz="1600" b="1" dirty="0" smtClean="0">
                <a:solidFill>
                  <a:srgbClr val="FF170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7" name="组合 26"/>
          <p:cNvGrpSpPr/>
          <p:nvPr>
            <p:custDataLst>
              <p:tags r:id="rId6"/>
            </p:custDataLst>
          </p:nvPr>
        </p:nvGrpSpPr>
        <p:grpSpPr>
          <a:xfrm rot="0">
            <a:off x="4708280" y="1541145"/>
            <a:ext cx="3087780" cy="4600575"/>
            <a:chOff x="891789" y="3323493"/>
            <a:chExt cx="2004447" cy="2987024"/>
          </a:xfrm>
        </p:grpSpPr>
        <p:sp>
          <p:nvSpPr>
            <p:cNvPr id="28" name="任意多边形 27"/>
            <p:cNvSpPr/>
            <p:nvPr>
              <p:custDataLst>
                <p:tags r:id="rId7"/>
              </p:custDataLst>
            </p:nvPr>
          </p:nvSpPr>
          <p:spPr>
            <a:xfrm>
              <a:off x="1406769" y="3323493"/>
              <a:ext cx="975946" cy="975946"/>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170C"/>
            </a:solidFill>
            <a:ln w="12700" cap="flat" cmpd="sng" algn="ctr">
              <a:noFill/>
              <a:prstDash val="solid"/>
              <a:miter lim="800000"/>
            </a:ln>
            <a:effectLst/>
          </p:spPr>
          <p:txBody>
            <a:bodyPr rtlCol="0" anchor="ctr">
              <a:normAutofit/>
            </a:bodyPr>
            <a:p>
              <a:pPr algn="ctr"/>
              <a:r>
                <a:rPr lang="en-US" altLang="zh-CN" sz="1800" dirty="0">
                  <a:solidFill>
                    <a:srgbClr val="FFFFFF"/>
                  </a:solidFill>
                  <a:sym typeface="Arial" panose="020B0604020202020204" pitchFamily="34" charset="0"/>
                </a:rPr>
                <a:t>E</a:t>
              </a:r>
              <a:endParaRPr lang="en-US" altLang="zh-CN" sz="1800" dirty="0">
                <a:solidFill>
                  <a:srgbClr val="FFFFFF"/>
                </a:solidFill>
                <a:sym typeface="Arial" panose="020B0604020202020204" pitchFamily="34" charset="0"/>
              </a:endParaRPr>
            </a:p>
          </p:txBody>
        </p:sp>
        <p:sp>
          <p:nvSpPr>
            <p:cNvPr id="31" name="任意多边形 30"/>
            <p:cNvSpPr/>
            <p:nvPr>
              <p:custDataLst>
                <p:tags r:id="rId8"/>
              </p:custDataLst>
            </p:nvPr>
          </p:nvSpPr>
          <p:spPr>
            <a:xfrm>
              <a:off x="1174741" y="4026879"/>
              <a:ext cx="1440000" cy="254975"/>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170C"/>
            </a:solidFill>
            <a:ln w="3175" cap="flat" cmpd="sng" algn="ctr">
              <a:noFill/>
              <a:prstDash val="solid"/>
              <a:miter lim="800000"/>
            </a:ln>
            <a:effectLst/>
          </p:spPr>
          <p:txBody>
            <a:bodyPr rtlCol="0" anchor="ctr">
              <a:normAutofit/>
            </a:bodyPr>
            <a:p>
              <a:pPr algn="ctr"/>
              <a:endParaRPr lang="zh-CN" altLang="en-US" sz="1800">
                <a:sym typeface="Arial" panose="020B0604020202020204" pitchFamily="34" charset="0"/>
              </a:endParaRPr>
            </a:p>
          </p:txBody>
        </p:sp>
        <p:sp>
          <p:nvSpPr>
            <p:cNvPr id="34" name="矩形 33"/>
            <p:cNvSpPr/>
            <p:nvPr>
              <p:custDataLst>
                <p:tags r:id="rId9"/>
              </p:custDataLst>
            </p:nvPr>
          </p:nvSpPr>
          <p:spPr>
            <a:xfrm>
              <a:off x="891789" y="4443944"/>
              <a:ext cx="2004447" cy="1866573"/>
            </a:xfrm>
            <a:prstGeom prst="rect">
              <a:avLst/>
            </a:prstGeom>
            <a:noFill/>
            <a:ln w="12700" cap="flat" cmpd="sng" algn="ctr">
              <a:noFill/>
              <a:prstDash val="solid"/>
              <a:miter lim="800000"/>
            </a:ln>
            <a:effectLst/>
          </p:spPr>
          <p:txBody>
            <a:bodyPr rtlCol="0" anchor="t">
              <a:normAutofit/>
            </a:bodyPr>
            <a:p>
              <a:pPr marL="0" lvl="0" indent="0" algn="ctr">
                <a:lnSpc>
                  <a:spcPct val="150000"/>
                </a:lnSpc>
                <a:spcBef>
                  <a:spcPts val="0"/>
                </a:spcBef>
                <a:spcAft>
                  <a:spcPts val="0"/>
                </a:spcAft>
                <a:buSzPct val="100000"/>
              </a:pPr>
              <a:r>
                <a:rPr lang="zh-CN" altLang="en-US" sz="1600" b="1" dirty="0" smtClean="0">
                  <a:solidFill>
                    <a:srgbClr val="FF170C"/>
                  </a:solidFill>
                  <a:latin typeface="微软雅黑" panose="020B0503020204020204" pitchFamily="34" charset="-122"/>
                  <a:ea typeface="微软雅黑" panose="020B0503020204020204" pitchFamily="34" charset="-122"/>
                  <a:cs typeface="微软雅黑" panose="020B0503020204020204" pitchFamily="34" charset="-122"/>
                </a:rPr>
                <a:t>每年至少对员工开展一次消防安全教育和培训，员工新上岗、转岗前应当经过岗前消防安全培训。培训的内容应当包括本单位火灾危险性、防火灭火措施、消防设施及灭火器材的操作使用方法、人员疏散逃生等知识。</a:t>
              </a:r>
              <a:endParaRPr lang="zh-CN" altLang="en-US" sz="1600" b="1" dirty="0" smtClean="0">
                <a:solidFill>
                  <a:srgbClr val="FF170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5" name="组合 34"/>
          <p:cNvGrpSpPr/>
          <p:nvPr>
            <p:custDataLst>
              <p:tags r:id="rId10"/>
            </p:custDataLst>
          </p:nvPr>
        </p:nvGrpSpPr>
        <p:grpSpPr>
          <a:xfrm rot="0">
            <a:off x="8455610" y="1541145"/>
            <a:ext cx="3375025" cy="4600575"/>
            <a:chOff x="818827" y="3323493"/>
            <a:chExt cx="2190913" cy="2987024"/>
          </a:xfrm>
        </p:grpSpPr>
        <p:sp>
          <p:nvSpPr>
            <p:cNvPr id="36" name="任意多边形 35"/>
            <p:cNvSpPr/>
            <p:nvPr>
              <p:custDataLst>
                <p:tags r:id="rId11"/>
              </p:custDataLst>
            </p:nvPr>
          </p:nvSpPr>
          <p:spPr>
            <a:xfrm>
              <a:off x="1406769" y="3323493"/>
              <a:ext cx="975946" cy="975946"/>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170C"/>
            </a:solidFill>
            <a:ln w="12700" cap="flat" cmpd="sng" algn="ctr">
              <a:noFill/>
              <a:prstDash val="solid"/>
              <a:miter lim="800000"/>
            </a:ln>
            <a:effectLst/>
          </p:spPr>
          <p:txBody>
            <a:bodyPr rtlCol="0" anchor="ctr">
              <a:normAutofit/>
            </a:bodyPr>
            <a:p>
              <a:pPr algn="ctr"/>
              <a:r>
                <a:rPr lang="en-US" altLang="zh-CN" sz="1800" dirty="0">
                  <a:solidFill>
                    <a:srgbClr val="FFFFFF"/>
                  </a:solidFill>
                  <a:sym typeface="Arial" panose="020B0604020202020204" pitchFamily="34" charset="0"/>
                </a:rPr>
                <a:t>F</a:t>
              </a:r>
              <a:endParaRPr lang="en-US" altLang="zh-CN" sz="1800" dirty="0">
                <a:solidFill>
                  <a:srgbClr val="FFFFFF"/>
                </a:solidFill>
                <a:sym typeface="Arial" panose="020B0604020202020204" pitchFamily="34" charset="0"/>
              </a:endParaRPr>
            </a:p>
          </p:txBody>
        </p:sp>
        <p:sp>
          <p:nvSpPr>
            <p:cNvPr id="37" name="任意多边形 36"/>
            <p:cNvSpPr/>
            <p:nvPr>
              <p:custDataLst>
                <p:tags r:id="rId12"/>
              </p:custDataLst>
            </p:nvPr>
          </p:nvSpPr>
          <p:spPr>
            <a:xfrm>
              <a:off x="1174741" y="4026879"/>
              <a:ext cx="1440000" cy="254975"/>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170C"/>
            </a:solidFill>
            <a:ln w="3175" cap="flat" cmpd="sng" algn="ctr">
              <a:noFill/>
              <a:prstDash val="solid"/>
              <a:miter lim="800000"/>
            </a:ln>
            <a:effectLst/>
          </p:spPr>
          <p:txBody>
            <a:bodyPr rtlCol="0" anchor="ctr">
              <a:normAutofit/>
            </a:bodyPr>
            <a:p>
              <a:pPr algn="ctr"/>
              <a:endParaRPr lang="zh-CN" altLang="en-US" sz="1800">
                <a:sym typeface="Arial" panose="020B0604020202020204" pitchFamily="34" charset="0"/>
              </a:endParaRPr>
            </a:p>
          </p:txBody>
        </p:sp>
        <p:sp>
          <p:nvSpPr>
            <p:cNvPr id="38" name="矩形 37"/>
            <p:cNvSpPr/>
            <p:nvPr>
              <p:custDataLst>
                <p:tags r:id="rId13"/>
              </p:custDataLst>
            </p:nvPr>
          </p:nvSpPr>
          <p:spPr>
            <a:xfrm>
              <a:off x="818827" y="4444091"/>
              <a:ext cx="2190913" cy="1866426"/>
            </a:xfrm>
            <a:prstGeom prst="rect">
              <a:avLst/>
            </a:prstGeom>
            <a:noFill/>
            <a:ln w="12700" cap="flat" cmpd="sng" algn="ctr">
              <a:noFill/>
              <a:prstDash val="solid"/>
              <a:miter lim="800000"/>
            </a:ln>
            <a:effectLst/>
          </p:spPr>
          <p:txBody>
            <a:bodyPr rtlCol="0" anchor="t">
              <a:normAutofit/>
            </a:bodyPr>
            <a:p>
              <a:pPr algn="ctr">
                <a:lnSpc>
                  <a:spcPct val="150000"/>
                </a:lnSpc>
              </a:pPr>
              <a:r>
                <a:rPr lang="da-DK" altLang="zh-CN" sz="1600" b="1" dirty="0" smtClean="0">
                  <a:solidFill>
                    <a:srgbClr val="FF170C"/>
                  </a:solidFill>
                  <a:latin typeface="微软雅黑" panose="020B0503020204020204" pitchFamily="34" charset="-122"/>
                  <a:ea typeface="微软雅黑" panose="020B0503020204020204" pitchFamily="34" charset="-122"/>
                  <a:sym typeface="Arial" panose="020B0604020202020204" pitchFamily="34" charset="0"/>
                </a:rPr>
                <a:t>根据建筑规模、使用性质、火灾危险性等实际情况，制订灭火和应急疏散预案，明确人员职责以及报警、组织疏散、扑救初起火灾等处置程序，每半年至少组织开展一次全员消防演练，并根据演练情况完善预案内容，演练记录留档备存。</a:t>
              </a:r>
              <a:endParaRPr lang="da-DK" altLang="zh-CN" sz="1600" b="1" dirty="0" smtClean="0">
                <a:solidFill>
                  <a:srgbClr val="FF170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14"/>
    </p:custData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p:nvPr/>
        </p:nvSpPr>
        <p:spPr>
          <a:xfrm>
            <a:off x="971233" y="2248535"/>
            <a:ext cx="2289175" cy="37541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mn-lt"/>
            </a:endParaRPr>
          </a:p>
        </p:txBody>
      </p:sp>
      <p:sp>
        <p:nvSpPr>
          <p:cNvPr id="14" name="Rounded Rectangle 13"/>
          <p:cNvSpPr/>
          <p:nvPr/>
        </p:nvSpPr>
        <p:spPr>
          <a:xfrm>
            <a:off x="1387793" y="2538095"/>
            <a:ext cx="1456690" cy="1407795"/>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mn-lt"/>
            </a:endParaRPr>
          </a:p>
        </p:txBody>
      </p:sp>
      <p:sp>
        <p:nvSpPr>
          <p:cNvPr id="53" name="fire-extinguisher_65301"/>
          <p:cNvSpPr>
            <a:spLocks noChangeAspect="1"/>
          </p:cNvSpPr>
          <p:nvPr/>
        </p:nvSpPr>
        <p:spPr bwMode="auto">
          <a:xfrm>
            <a:off x="1867218" y="2887345"/>
            <a:ext cx="464185" cy="609600"/>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455839 w 606244"/>
              <a:gd name="T69" fmla="*/ 455839 w 606244"/>
              <a:gd name="T70" fmla="*/ 600116 w 606244"/>
              <a:gd name="T71" fmla="*/ 600116 w 606244"/>
              <a:gd name="T72" fmla="*/ 600116 w 606244"/>
              <a:gd name="T73" fmla="*/ 600116 w 606244"/>
              <a:gd name="T74" fmla="*/ 600116 w 606244"/>
              <a:gd name="T75" fmla="*/ 600116 w 606244"/>
              <a:gd name="T76" fmla="*/ 600116 w 606244"/>
              <a:gd name="T7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06" h="6580">
                <a:moveTo>
                  <a:pt x="4976" y="1431"/>
                </a:moveTo>
                <a:lnTo>
                  <a:pt x="4101" y="549"/>
                </a:lnTo>
                <a:cubicBezTo>
                  <a:pt x="4082" y="530"/>
                  <a:pt x="4055" y="519"/>
                  <a:pt x="4028" y="519"/>
                </a:cubicBezTo>
                <a:lnTo>
                  <a:pt x="3035" y="519"/>
                </a:lnTo>
                <a:cubicBezTo>
                  <a:pt x="2963" y="265"/>
                  <a:pt x="2728" y="78"/>
                  <a:pt x="2451" y="78"/>
                </a:cubicBezTo>
                <a:cubicBezTo>
                  <a:pt x="2210" y="78"/>
                  <a:pt x="2001" y="219"/>
                  <a:pt x="1903" y="422"/>
                </a:cubicBezTo>
                <a:lnTo>
                  <a:pt x="127" y="7"/>
                </a:lnTo>
                <a:cubicBezTo>
                  <a:pt x="96" y="0"/>
                  <a:pt x="64" y="7"/>
                  <a:pt x="39" y="26"/>
                </a:cubicBezTo>
                <a:cubicBezTo>
                  <a:pt x="14" y="46"/>
                  <a:pt x="0" y="76"/>
                  <a:pt x="0" y="107"/>
                </a:cubicBezTo>
                <a:lnTo>
                  <a:pt x="0" y="1317"/>
                </a:lnTo>
                <a:cubicBezTo>
                  <a:pt x="0" y="1348"/>
                  <a:pt x="14" y="1377"/>
                  <a:pt x="38" y="1397"/>
                </a:cubicBezTo>
                <a:cubicBezTo>
                  <a:pt x="57" y="1412"/>
                  <a:pt x="80" y="1419"/>
                  <a:pt x="103" y="1419"/>
                </a:cubicBezTo>
                <a:cubicBezTo>
                  <a:pt x="110" y="1419"/>
                  <a:pt x="117" y="1419"/>
                  <a:pt x="124" y="1417"/>
                </a:cubicBezTo>
                <a:lnTo>
                  <a:pt x="1939" y="1031"/>
                </a:lnTo>
                <a:cubicBezTo>
                  <a:pt x="1942" y="1030"/>
                  <a:pt x="1946" y="1030"/>
                  <a:pt x="1949" y="1028"/>
                </a:cubicBezTo>
                <a:cubicBezTo>
                  <a:pt x="2012" y="1120"/>
                  <a:pt x="2099" y="1194"/>
                  <a:pt x="2201" y="1240"/>
                </a:cubicBezTo>
                <a:lnTo>
                  <a:pt x="2201" y="1793"/>
                </a:lnTo>
                <a:cubicBezTo>
                  <a:pt x="2082" y="1818"/>
                  <a:pt x="1972" y="1852"/>
                  <a:pt x="1875" y="1895"/>
                </a:cubicBezTo>
                <a:cubicBezTo>
                  <a:pt x="1620" y="2007"/>
                  <a:pt x="1479" y="2167"/>
                  <a:pt x="1479" y="2346"/>
                </a:cubicBezTo>
                <a:lnTo>
                  <a:pt x="1479" y="6477"/>
                </a:lnTo>
                <a:cubicBezTo>
                  <a:pt x="1479" y="6534"/>
                  <a:pt x="1525" y="6580"/>
                  <a:pt x="1582" y="6580"/>
                </a:cubicBezTo>
                <a:lnTo>
                  <a:pt x="3834" y="6580"/>
                </a:lnTo>
                <a:cubicBezTo>
                  <a:pt x="3891" y="6580"/>
                  <a:pt x="3937" y="6534"/>
                  <a:pt x="3937" y="6477"/>
                </a:cubicBezTo>
                <a:lnTo>
                  <a:pt x="3937" y="2346"/>
                </a:lnTo>
                <a:cubicBezTo>
                  <a:pt x="3937" y="2167"/>
                  <a:pt x="3797" y="2007"/>
                  <a:pt x="3542" y="1895"/>
                </a:cubicBezTo>
                <a:cubicBezTo>
                  <a:pt x="3459" y="1859"/>
                  <a:pt x="3367" y="1829"/>
                  <a:pt x="3269" y="1805"/>
                </a:cubicBezTo>
                <a:lnTo>
                  <a:pt x="3269" y="1201"/>
                </a:lnTo>
                <a:lnTo>
                  <a:pt x="3918" y="1201"/>
                </a:lnTo>
                <a:lnTo>
                  <a:pt x="4690" y="1736"/>
                </a:lnTo>
                <a:cubicBezTo>
                  <a:pt x="4708" y="1748"/>
                  <a:pt x="4728" y="1754"/>
                  <a:pt x="4748" y="1754"/>
                </a:cubicBezTo>
                <a:cubicBezTo>
                  <a:pt x="4774" y="1754"/>
                  <a:pt x="4800" y="1744"/>
                  <a:pt x="4820" y="1725"/>
                </a:cubicBezTo>
                <a:lnTo>
                  <a:pt x="4974" y="1577"/>
                </a:lnTo>
                <a:cubicBezTo>
                  <a:pt x="4994" y="1558"/>
                  <a:pt x="5005" y="1532"/>
                  <a:pt x="5006" y="1504"/>
                </a:cubicBezTo>
                <a:cubicBezTo>
                  <a:pt x="5006" y="1477"/>
                  <a:pt x="4995" y="1450"/>
                  <a:pt x="4976" y="1431"/>
                </a:cubicBezTo>
                <a:close/>
                <a:moveTo>
                  <a:pt x="2451" y="965"/>
                </a:moveTo>
                <a:cubicBezTo>
                  <a:pt x="2291" y="965"/>
                  <a:pt x="2161" y="835"/>
                  <a:pt x="2161" y="675"/>
                </a:cubicBezTo>
                <a:cubicBezTo>
                  <a:pt x="2161" y="515"/>
                  <a:pt x="2291" y="385"/>
                  <a:pt x="2451" y="385"/>
                </a:cubicBezTo>
                <a:cubicBezTo>
                  <a:pt x="2611" y="385"/>
                  <a:pt x="2740" y="515"/>
                  <a:pt x="2740" y="675"/>
                </a:cubicBezTo>
                <a:cubicBezTo>
                  <a:pt x="2740" y="835"/>
                  <a:pt x="2611" y="965"/>
                  <a:pt x="2451" y="965"/>
                </a:cubicBezTo>
                <a:close/>
              </a:path>
            </a:pathLst>
          </a:custGeom>
          <a:solidFill>
            <a:schemeClr val="bg2"/>
          </a:solidFill>
          <a:ln>
            <a:noFill/>
          </a:ln>
        </p:spPr>
      </p:sp>
      <p:sp>
        <p:nvSpPr>
          <p:cNvPr id="12" name="Rectangle 6"/>
          <p:cNvSpPr/>
          <p:nvPr/>
        </p:nvSpPr>
        <p:spPr>
          <a:xfrm>
            <a:off x="4953953" y="2248535"/>
            <a:ext cx="2289175" cy="37541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mn-lt"/>
            </a:endParaRPr>
          </a:p>
        </p:txBody>
      </p:sp>
      <p:sp>
        <p:nvSpPr>
          <p:cNvPr id="15" name="Rounded Rectangle 14"/>
          <p:cNvSpPr/>
          <p:nvPr/>
        </p:nvSpPr>
        <p:spPr>
          <a:xfrm>
            <a:off x="5317808" y="2538095"/>
            <a:ext cx="1456690" cy="1407795"/>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mn-lt"/>
            </a:endParaRPr>
          </a:p>
        </p:txBody>
      </p:sp>
      <p:sp>
        <p:nvSpPr>
          <p:cNvPr id="54" name="fire-extinguisher_62777"/>
          <p:cNvSpPr>
            <a:spLocks noChangeAspect="1"/>
          </p:cNvSpPr>
          <p:nvPr/>
        </p:nvSpPr>
        <p:spPr bwMode="auto">
          <a:xfrm>
            <a:off x="5845493" y="2887345"/>
            <a:ext cx="453390" cy="609600"/>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8" h="603">
                <a:moveTo>
                  <a:pt x="441" y="9"/>
                </a:moveTo>
                <a:cubicBezTo>
                  <a:pt x="437" y="5"/>
                  <a:pt x="432" y="4"/>
                  <a:pt x="427" y="6"/>
                </a:cubicBezTo>
                <a:lnTo>
                  <a:pt x="310" y="35"/>
                </a:lnTo>
                <a:cubicBezTo>
                  <a:pt x="303" y="37"/>
                  <a:pt x="298" y="43"/>
                  <a:pt x="298" y="51"/>
                </a:cubicBezTo>
                <a:lnTo>
                  <a:pt x="298" y="60"/>
                </a:lnTo>
                <a:cubicBezTo>
                  <a:pt x="278" y="59"/>
                  <a:pt x="250" y="53"/>
                  <a:pt x="218" y="38"/>
                </a:cubicBezTo>
                <a:cubicBezTo>
                  <a:pt x="160" y="11"/>
                  <a:pt x="73" y="0"/>
                  <a:pt x="29" y="28"/>
                </a:cubicBezTo>
                <a:cubicBezTo>
                  <a:pt x="10" y="40"/>
                  <a:pt x="0" y="57"/>
                  <a:pt x="0" y="78"/>
                </a:cubicBezTo>
                <a:cubicBezTo>
                  <a:pt x="0" y="99"/>
                  <a:pt x="9" y="116"/>
                  <a:pt x="24" y="128"/>
                </a:cubicBezTo>
                <a:cubicBezTo>
                  <a:pt x="39" y="139"/>
                  <a:pt x="58" y="143"/>
                  <a:pt x="77" y="143"/>
                </a:cubicBezTo>
                <a:cubicBezTo>
                  <a:pt x="80" y="143"/>
                  <a:pt x="83" y="142"/>
                  <a:pt x="88" y="142"/>
                </a:cubicBezTo>
                <a:lnTo>
                  <a:pt x="88" y="163"/>
                </a:lnTo>
                <a:lnTo>
                  <a:pt x="67" y="163"/>
                </a:lnTo>
                <a:cubicBezTo>
                  <a:pt x="47" y="163"/>
                  <a:pt x="30" y="179"/>
                  <a:pt x="30" y="199"/>
                </a:cubicBezTo>
                <a:lnTo>
                  <a:pt x="19" y="565"/>
                </a:lnTo>
                <a:cubicBezTo>
                  <a:pt x="19" y="575"/>
                  <a:pt x="23" y="585"/>
                  <a:pt x="30" y="592"/>
                </a:cubicBezTo>
                <a:cubicBezTo>
                  <a:pt x="37" y="599"/>
                  <a:pt x="46" y="603"/>
                  <a:pt x="56" y="603"/>
                </a:cubicBezTo>
                <a:lnTo>
                  <a:pt x="193" y="603"/>
                </a:lnTo>
                <a:cubicBezTo>
                  <a:pt x="203" y="603"/>
                  <a:pt x="213" y="599"/>
                  <a:pt x="220" y="592"/>
                </a:cubicBezTo>
                <a:cubicBezTo>
                  <a:pt x="227" y="585"/>
                  <a:pt x="231" y="575"/>
                  <a:pt x="230" y="565"/>
                </a:cubicBezTo>
                <a:lnTo>
                  <a:pt x="220" y="199"/>
                </a:lnTo>
                <a:cubicBezTo>
                  <a:pt x="219" y="179"/>
                  <a:pt x="203" y="163"/>
                  <a:pt x="183" y="163"/>
                </a:cubicBezTo>
                <a:lnTo>
                  <a:pt x="162" y="163"/>
                </a:lnTo>
                <a:lnTo>
                  <a:pt x="162" y="113"/>
                </a:lnTo>
                <a:cubicBezTo>
                  <a:pt x="162" y="92"/>
                  <a:pt x="145" y="76"/>
                  <a:pt x="125" y="76"/>
                </a:cubicBezTo>
                <a:cubicBezTo>
                  <a:pt x="107" y="76"/>
                  <a:pt x="92" y="88"/>
                  <a:pt x="88" y="104"/>
                </a:cubicBezTo>
                <a:cubicBezTo>
                  <a:pt x="71" y="106"/>
                  <a:pt x="55" y="104"/>
                  <a:pt x="46" y="97"/>
                </a:cubicBezTo>
                <a:cubicBezTo>
                  <a:pt x="43" y="95"/>
                  <a:pt x="38" y="90"/>
                  <a:pt x="38" y="78"/>
                </a:cubicBezTo>
                <a:cubicBezTo>
                  <a:pt x="38" y="70"/>
                  <a:pt x="41" y="65"/>
                  <a:pt x="49" y="60"/>
                </a:cubicBezTo>
                <a:cubicBezTo>
                  <a:pt x="77" y="42"/>
                  <a:pt x="149" y="48"/>
                  <a:pt x="202" y="72"/>
                </a:cubicBezTo>
                <a:cubicBezTo>
                  <a:pt x="240" y="90"/>
                  <a:pt x="274" y="96"/>
                  <a:pt x="298" y="98"/>
                </a:cubicBezTo>
                <a:lnTo>
                  <a:pt x="298" y="112"/>
                </a:lnTo>
                <a:cubicBezTo>
                  <a:pt x="298" y="120"/>
                  <a:pt x="303" y="127"/>
                  <a:pt x="312" y="128"/>
                </a:cubicBezTo>
                <a:lnTo>
                  <a:pt x="428" y="148"/>
                </a:lnTo>
                <a:cubicBezTo>
                  <a:pt x="433" y="149"/>
                  <a:pt x="438" y="147"/>
                  <a:pt x="442" y="144"/>
                </a:cubicBezTo>
                <a:cubicBezTo>
                  <a:pt x="446" y="141"/>
                  <a:pt x="448" y="136"/>
                  <a:pt x="448" y="131"/>
                </a:cubicBezTo>
                <a:lnTo>
                  <a:pt x="448" y="22"/>
                </a:lnTo>
                <a:cubicBezTo>
                  <a:pt x="448" y="17"/>
                  <a:pt x="446" y="12"/>
                  <a:pt x="441" y="9"/>
                </a:cubicBezTo>
                <a:close/>
              </a:path>
            </a:pathLst>
          </a:custGeom>
          <a:solidFill>
            <a:schemeClr val="bg2"/>
          </a:solidFill>
          <a:ln>
            <a:noFill/>
          </a:ln>
        </p:spPr>
      </p:sp>
      <p:sp>
        <p:nvSpPr>
          <p:cNvPr id="13" name="Rectangle 7"/>
          <p:cNvSpPr/>
          <p:nvPr/>
        </p:nvSpPr>
        <p:spPr>
          <a:xfrm>
            <a:off x="8936673" y="2248535"/>
            <a:ext cx="2289175" cy="37541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mn-lt"/>
            </a:endParaRPr>
          </a:p>
        </p:txBody>
      </p:sp>
      <p:sp>
        <p:nvSpPr>
          <p:cNvPr id="16" name="Rounded Rectangle 15"/>
          <p:cNvSpPr/>
          <p:nvPr/>
        </p:nvSpPr>
        <p:spPr>
          <a:xfrm>
            <a:off x="9353233" y="2538095"/>
            <a:ext cx="1456690" cy="1407795"/>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mn-lt"/>
            </a:endParaRPr>
          </a:p>
        </p:txBody>
      </p:sp>
      <p:sp>
        <p:nvSpPr>
          <p:cNvPr id="55" name="fire-torch_63676"/>
          <p:cNvSpPr>
            <a:spLocks noChangeAspect="1"/>
          </p:cNvSpPr>
          <p:nvPr/>
        </p:nvSpPr>
        <p:spPr bwMode="auto">
          <a:xfrm>
            <a:off x="9821228" y="2887345"/>
            <a:ext cx="452120" cy="609600"/>
          </a:xfrm>
          <a:custGeom>
            <a:avLst/>
            <a:gdLst>
              <a:gd name="connsiteX0" fmla="*/ 193505 w 449978"/>
              <a:gd name="connsiteY0" fmla="*/ 405993 h 607104"/>
              <a:gd name="connsiteX1" fmla="*/ 208507 w 449978"/>
              <a:gd name="connsiteY1" fmla="*/ 433664 h 607104"/>
              <a:gd name="connsiteX2" fmla="*/ 232558 w 449978"/>
              <a:gd name="connsiteY2" fmla="*/ 454393 h 607104"/>
              <a:gd name="connsiteX3" fmla="*/ 50626 w 449978"/>
              <a:gd name="connsiteY3" fmla="*/ 600258 h 607104"/>
              <a:gd name="connsiteX4" fmla="*/ 31147 w 449978"/>
              <a:gd name="connsiteY4" fmla="*/ 607104 h 607104"/>
              <a:gd name="connsiteX5" fmla="*/ 6858 w 449978"/>
              <a:gd name="connsiteY5" fmla="*/ 595503 h 607104"/>
              <a:gd name="connsiteX6" fmla="*/ 11620 w 449978"/>
              <a:gd name="connsiteY6" fmla="*/ 551810 h 607104"/>
              <a:gd name="connsiteX7" fmla="*/ 341535 w 449978"/>
              <a:gd name="connsiteY7" fmla="*/ 252795 h 607104"/>
              <a:gd name="connsiteX8" fmla="*/ 401485 w 449978"/>
              <a:gd name="connsiteY8" fmla="*/ 278896 h 607104"/>
              <a:gd name="connsiteX9" fmla="*/ 382248 w 449978"/>
              <a:gd name="connsiteY9" fmla="*/ 400796 h 607104"/>
              <a:gd name="connsiteX10" fmla="*/ 366867 w 449978"/>
              <a:gd name="connsiteY10" fmla="*/ 415012 h 607104"/>
              <a:gd name="connsiteX11" fmla="*/ 286204 w 449978"/>
              <a:gd name="connsiteY11" fmla="*/ 445439 h 607104"/>
              <a:gd name="connsiteX12" fmla="*/ 252015 w 449978"/>
              <a:gd name="connsiteY12" fmla="*/ 438783 h 607104"/>
              <a:gd name="connsiteX13" fmla="*/ 226254 w 449978"/>
              <a:gd name="connsiteY13" fmla="*/ 419386 h 607104"/>
              <a:gd name="connsiteX14" fmla="*/ 212921 w 449978"/>
              <a:gd name="connsiteY14" fmla="*/ 390384 h 607104"/>
              <a:gd name="connsiteX15" fmla="*/ 211778 w 449978"/>
              <a:gd name="connsiteY15" fmla="*/ 382397 h 607104"/>
              <a:gd name="connsiteX16" fmla="*/ 260824 w 449978"/>
              <a:gd name="connsiteY16" fmla="*/ 283223 h 607104"/>
              <a:gd name="connsiteX17" fmla="*/ 341535 w 449978"/>
              <a:gd name="connsiteY17" fmla="*/ 252795 h 607104"/>
              <a:gd name="connsiteX18" fmla="*/ 313057 w 449978"/>
              <a:gd name="connsiteY18" fmla="*/ 364 h 607104"/>
              <a:gd name="connsiteX19" fmla="*/ 319814 w 449978"/>
              <a:gd name="connsiteY19" fmla="*/ 7955 h 607104"/>
              <a:gd name="connsiteX20" fmla="*/ 415252 w 449978"/>
              <a:gd name="connsiteY20" fmla="*/ 172789 h 607104"/>
              <a:gd name="connsiteX21" fmla="*/ 449874 w 449978"/>
              <a:gd name="connsiteY21" fmla="*/ 280555 h 607104"/>
              <a:gd name="connsiteX22" fmla="*/ 438444 w 449978"/>
              <a:gd name="connsiteY22" fmla="*/ 336150 h 607104"/>
              <a:gd name="connsiteX23" fmla="*/ 437873 w 449978"/>
              <a:gd name="connsiteY23" fmla="*/ 306141 h 607104"/>
              <a:gd name="connsiteX24" fmla="*/ 419395 w 449978"/>
              <a:gd name="connsiteY24" fmla="*/ 264433 h 607104"/>
              <a:gd name="connsiteX25" fmla="*/ 384344 w 449978"/>
              <a:gd name="connsiteY25" fmla="*/ 238038 h 607104"/>
              <a:gd name="connsiteX26" fmla="*/ 341625 w 449978"/>
              <a:gd name="connsiteY26" fmla="*/ 229621 h 607104"/>
              <a:gd name="connsiteX27" fmla="*/ 292906 w 449978"/>
              <a:gd name="connsiteY27" fmla="*/ 238799 h 607104"/>
              <a:gd name="connsiteX28" fmla="*/ 246616 w 449978"/>
              <a:gd name="connsiteY28" fmla="*/ 265337 h 607104"/>
              <a:gd name="connsiteX29" fmla="*/ 192325 w 449978"/>
              <a:gd name="connsiteY29" fmla="*/ 346565 h 607104"/>
              <a:gd name="connsiteX30" fmla="*/ 190229 w 449978"/>
              <a:gd name="connsiteY30" fmla="*/ 356314 h 607104"/>
              <a:gd name="connsiteX31" fmla="*/ 168132 w 449978"/>
              <a:gd name="connsiteY31" fmla="*/ 280650 h 607104"/>
              <a:gd name="connsiteX32" fmla="*/ 234662 w 449978"/>
              <a:gd name="connsiteY32" fmla="*/ 161280 h 607104"/>
              <a:gd name="connsiteX33" fmla="*/ 245235 w 449978"/>
              <a:gd name="connsiteY33" fmla="*/ 165323 h 607104"/>
              <a:gd name="connsiteX34" fmla="*/ 266951 w 449978"/>
              <a:gd name="connsiteY34" fmla="*/ 181635 h 607104"/>
              <a:gd name="connsiteX35" fmla="*/ 289668 w 449978"/>
              <a:gd name="connsiteY35" fmla="*/ 158475 h 607104"/>
              <a:gd name="connsiteX36" fmla="*/ 283905 w 449978"/>
              <a:gd name="connsiteY36" fmla="*/ 139594 h 607104"/>
              <a:gd name="connsiteX37" fmla="*/ 277428 w 449978"/>
              <a:gd name="connsiteY37" fmla="*/ 120048 h 607104"/>
              <a:gd name="connsiteX38" fmla="*/ 275952 w 449978"/>
              <a:gd name="connsiteY38" fmla="*/ 57034 h 607104"/>
              <a:gd name="connsiteX39" fmla="*/ 287620 w 449978"/>
              <a:gd name="connsiteY39" fmla="*/ 25646 h 607104"/>
              <a:gd name="connsiteX40" fmla="*/ 303336 w 449978"/>
              <a:gd name="connsiteY40" fmla="*/ 3294 h 607104"/>
              <a:gd name="connsiteX41" fmla="*/ 313057 w 449978"/>
              <a:gd name="connsiteY41" fmla="*/ 364 h 60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9978" h="607104">
                <a:moveTo>
                  <a:pt x="193505" y="405993"/>
                </a:moveTo>
                <a:cubicBezTo>
                  <a:pt x="196791" y="416167"/>
                  <a:pt x="201839" y="425391"/>
                  <a:pt x="208507" y="433664"/>
                </a:cubicBezTo>
                <a:cubicBezTo>
                  <a:pt x="215174" y="441936"/>
                  <a:pt x="223223" y="448925"/>
                  <a:pt x="232558" y="454393"/>
                </a:cubicBezTo>
                <a:lnTo>
                  <a:pt x="50626" y="600258"/>
                </a:lnTo>
                <a:cubicBezTo>
                  <a:pt x="44863" y="604870"/>
                  <a:pt x="38005" y="607104"/>
                  <a:pt x="31147" y="607104"/>
                </a:cubicBezTo>
                <a:cubicBezTo>
                  <a:pt x="22050" y="607104"/>
                  <a:pt x="13049" y="603158"/>
                  <a:pt x="6858" y="595503"/>
                </a:cubicBezTo>
                <a:cubicBezTo>
                  <a:pt x="-3906" y="582096"/>
                  <a:pt x="-1763" y="562508"/>
                  <a:pt x="11620" y="551810"/>
                </a:cubicBezTo>
                <a:close/>
                <a:moveTo>
                  <a:pt x="341535" y="252795"/>
                </a:moveTo>
                <a:cubicBezTo>
                  <a:pt x="365725" y="252795"/>
                  <a:pt x="387438" y="261400"/>
                  <a:pt x="401485" y="278896"/>
                </a:cubicBezTo>
                <a:cubicBezTo>
                  <a:pt x="427389" y="311083"/>
                  <a:pt x="418246" y="362524"/>
                  <a:pt x="382248" y="400796"/>
                </a:cubicBezTo>
                <a:cubicBezTo>
                  <a:pt x="377629" y="405741"/>
                  <a:pt x="372486" y="410543"/>
                  <a:pt x="366867" y="415012"/>
                </a:cubicBezTo>
                <a:cubicBezTo>
                  <a:pt x="341678" y="435217"/>
                  <a:pt x="312488" y="445439"/>
                  <a:pt x="286204" y="445439"/>
                </a:cubicBezTo>
                <a:cubicBezTo>
                  <a:pt x="273918" y="445439"/>
                  <a:pt x="262300" y="443205"/>
                  <a:pt x="252015" y="438783"/>
                </a:cubicBezTo>
                <a:cubicBezTo>
                  <a:pt x="242015" y="434409"/>
                  <a:pt x="233158" y="427991"/>
                  <a:pt x="226254" y="419386"/>
                </a:cubicBezTo>
                <a:cubicBezTo>
                  <a:pt x="219397" y="410875"/>
                  <a:pt x="215016" y="400986"/>
                  <a:pt x="212921" y="390384"/>
                </a:cubicBezTo>
                <a:cubicBezTo>
                  <a:pt x="212397" y="387817"/>
                  <a:pt x="212016" y="385155"/>
                  <a:pt x="211778" y="382397"/>
                </a:cubicBezTo>
                <a:cubicBezTo>
                  <a:pt x="208778" y="349307"/>
                  <a:pt x="226539" y="310702"/>
                  <a:pt x="260824" y="283223"/>
                </a:cubicBezTo>
                <a:cubicBezTo>
                  <a:pt x="286061" y="262969"/>
                  <a:pt x="315250" y="252795"/>
                  <a:pt x="341535" y="252795"/>
                </a:cubicBezTo>
                <a:close/>
                <a:moveTo>
                  <a:pt x="313057" y="364"/>
                </a:moveTo>
                <a:cubicBezTo>
                  <a:pt x="316373" y="1297"/>
                  <a:pt x="319195" y="3984"/>
                  <a:pt x="319814" y="7955"/>
                </a:cubicBezTo>
                <a:cubicBezTo>
                  <a:pt x="326624" y="51042"/>
                  <a:pt x="382963" y="124756"/>
                  <a:pt x="415252" y="172789"/>
                </a:cubicBezTo>
                <a:cubicBezTo>
                  <a:pt x="453922" y="230382"/>
                  <a:pt x="449826" y="280650"/>
                  <a:pt x="449874" y="280555"/>
                </a:cubicBezTo>
                <a:cubicBezTo>
                  <a:pt x="449874" y="300339"/>
                  <a:pt x="445826" y="319077"/>
                  <a:pt x="438444" y="336150"/>
                </a:cubicBezTo>
                <a:cubicBezTo>
                  <a:pt x="439635" y="325925"/>
                  <a:pt x="439444" y="315843"/>
                  <a:pt x="437873" y="306141"/>
                </a:cubicBezTo>
                <a:cubicBezTo>
                  <a:pt x="435254" y="290447"/>
                  <a:pt x="429062" y="276417"/>
                  <a:pt x="419395" y="264433"/>
                </a:cubicBezTo>
                <a:cubicBezTo>
                  <a:pt x="410108" y="252972"/>
                  <a:pt x="398393" y="244031"/>
                  <a:pt x="384344" y="238038"/>
                </a:cubicBezTo>
                <a:cubicBezTo>
                  <a:pt x="371342" y="232522"/>
                  <a:pt x="356960" y="229621"/>
                  <a:pt x="341625" y="229621"/>
                </a:cubicBezTo>
                <a:cubicBezTo>
                  <a:pt x="325528" y="229621"/>
                  <a:pt x="309146" y="232807"/>
                  <a:pt x="292906" y="238799"/>
                </a:cubicBezTo>
                <a:cubicBezTo>
                  <a:pt x="276476" y="244982"/>
                  <a:pt x="260855" y="253923"/>
                  <a:pt x="246616" y="265337"/>
                </a:cubicBezTo>
                <a:cubicBezTo>
                  <a:pt x="219375" y="287213"/>
                  <a:pt x="200088" y="316033"/>
                  <a:pt x="192325" y="346565"/>
                </a:cubicBezTo>
                <a:cubicBezTo>
                  <a:pt x="191420" y="349846"/>
                  <a:pt x="190801" y="353080"/>
                  <a:pt x="190229" y="356314"/>
                </a:cubicBezTo>
                <a:cubicBezTo>
                  <a:pt x="176276" y="334438"/>
                  <a:pt x="168132" y="308519"/>
                  <a:pt x="168132" y="280650"/>
                </a:cubicBezTo>
                <a:cubicBezTo>
                  <a:pt x="168132" y="230239"/>
                  <a:pt x="194754" y="186010"/>
                  <a:pt x="234662" y="161280"/>
                </a:cubicBezTo>
                <a:cubicBezTo>
                  <a:pt x="238663" y="158712"/>
                  <a:pt x="243901" y="160757"/>
                  <a:pt x="245235" y="165323"/>
                </a:cubicBezTo>
                <a:cubicBezTo>
                  <a:pt x="248283" y="175976"/>
                  <a:pt x="256855" y="181635"/>
                  <a:pt x="266951" y="181635"/>
                </a:cubicBezTo>
                <a:cubicBezTo>
                  <a:pt x="279143" y="181635"/>
                  <a:pt x="290430" y="170887"/>
                  <a:pt x="289668" y="158475"/>
                </a:cubicBezTo>
                <a:cubicBezTo>
                  <a:pt x="289144" y="151816"/>
                  <a:pt x="286429" y="145682"/>
                  <a:pt x="283905" y="139594"/>
                </a:cubicBezTo>
                <a:cubicBezTo>
                  <a:pt x="281286" y="133221"/>
                  <a:pt x="279143" y="126706"/>
                  <a:pt x="277428" y="120048"/>
                </a:cubicBezTo>
                <a:cubicBezTo>
                  <a:pt x="272285" y="99646"/>
                  <a:pt x="271428" y="77627"/>
                  <a:pt x="275952" y="57034"/>
                </a:cubicBezTo>
                <a:cubicBezTo>
                  <a:pt x="278381" y="46049"/>
                  <a:pt x="282572" y="35586"/>
                  <a:pt x="287620" y="25646"/>
                </a:cubicBezTo>
                <a:cubicBezTo>
                  <a:pt x="293668" y="13947"/>
                  <a:pt x="303241" y="3437"/>
                  <a:pt x="303336" y="3294"/>
                </a:cubicBezTo>
                <a:cubicBezTo>
                  <a:pt x="305931" y="251"/>
                  <a:pt x="309741" y="-570"/>
                  <a:pt x="313057" y="364"/>
                </a:cubicBezTo>
                <a:close/>
              </a:path>
            </a:pathLst>
          </a:custGeom>
          <a:solidFill>
            <a:schemeClr val="bg2"/>
          </a:solidFill>
          <a:ln>
            <a:noFill/>
          </a:ln>
        </p:spPr>
      </p:sp>
      <p:sp>
        <p:nvSpPr>
          <p:cNvPr id="24" name="文本框 23"/>
          <p:cNvSpPr txBox="1"/>
          <p:nvPr/>
        </p:nvSpPr>
        <p:spPr>
          <a:xfrm>
            <a:off x="971868" y="4217035"/>
            <a:ext cx="2289175" cy="1322070"/>
          </a:xfrm>
          <a:prstGeom prst="rect">
            <a:avLst/>
          </a:prstGeom>
          <a:noFill/>
        </p:spPr>
        <p:txBody>
          <a:bodyPr wrap="square" rtlCol="0">
            <a:spAutoFit/>
          </a:bodyPr>
          <a:p>
            <a:pPr algn="ctr"/>
            <a:r>
              <a:rPr lang="zh-CN" altLang="en-US" sz="1600">
                <a:latin typeface="微软雅黑" panose="020B0503020204020204" pitchFamily="34" charset="-122"/>
                <a:ea typeface="微软雅黑" panose="020B0503020204020204" pitchFamily="34" charset="-122"/>
              </a:rPr>
              <a:t>本要点“三合一”场所是指住宿与生产、储存、经营等一种或几种用途混合设置在同一连通空间内的场所。</a:t>
            </a:r>
            <a:endParaRPr lang="zh-CN" altLang="en-US" sz="1600">
              <a:latin typeface="微软雅黑" panose="020B0503020204020204" pitchFamily="34" charset="-122"/>
              <a:ea typeface="微软雅黑" panose="020B0503020204020204" pitchFamily="34" charset="-122"/>
            </a:endParaRPr>
          </a:p>
        </p:txBody>
      </p:sp>
      <p:sp>
        <p:nvSpPr>
          <p:cNvPr id="25" name="文本框 24"/>
          <p:cNvSpPr txBox="1"/>
          <p:nvPr/>
        </p:nvSpPr>
        <p:spPr>
          <a:xfrm>
            <a:off x="4954588" y="4217035"/>
            <a:ext cx="2288540" cy="583565"/>
          </a:xfrm>
          <a:prstGeom prst="rect">
            <a:avLst/>
          </a:prstGeom>
          <a:noFill/>
        </p:spPr>
        <p:txBody>
          <a:bodyPr wrap="square" rtlCol="0">
            <a:spAutoFit/>
          </a:bodyPr>
          <a:p>
            <a:pPr algn="ct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此文仅作为检查和组织培训参考使用。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nvSpPr>
        <p:spPr>
          <a:xfrm>
            <a:off x="8903018" y="4217035"/>
            <a:ext cx="2288540" cy="1814830"/>
          </a:xfrm>
          <a:prstGeom prst="rect">
            <a:avLst/>
          </a:prstGeom>
          <a:noFill/>
        </p:spPr>
        <p:txBody>
          <a:bodyPr wrap="square" rtlCol="0">
            <a:spAutoFit/>
          </a:bodyPr>
          <a:p>
            <a:pPr algn="ctr"/>
            <a:r>
              <a:rPr lang="zh-CN" altLang="en-US" sz="1600">
                <a:latin typeface="微软雅黑" panose="020B0503020204020204" pitchFamily="34" charset="-122"/>
                <a:ea typeface="微软雅黑" panose="020B0503020204020204" pitchFamily="34" charset="-122"/>
              </a:rPr>
              <a:t>“三合一”场所消防安全应符合《住宿与生产储存经营合用场所消防安全技术要求》GA 703-2007等消防技术标准和有关法律法规的规定。</a:t>
            </a:r>
            <a:endParaRPr lang="zh-CN" altLang="en-US" sz="1600">
              <a:latin typeface="微软雅黑" panose="020B0503020204020204" pitchFamily="34" charset="-122"/>
              <a:ea typeface="微软雅黑" panose="020B0503020204020204" pitchFamily="34" charset="-122"/>
            </a:endParaRPr>
          </a:p>
        </p:txBody>
      </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备注</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图片1"/>
          <p:cNvPicPr>
            <a:picLocks noChangeAspect="1"/>
          </p:cNvPicPr>
          <p:nvPr userDrawn="1"/>
        </p:nvPicPr>
        <p:blipFill>
          <a:blip r:embed="rId1">
            <a:grayscl/>
          </a:blip>
          <a:stretch>
            <a:fillRect/>
          </a:stretch>
        </p:blipFill>
        <p:spPr>
          <a:xfrm>
            <a:off x="-6667" y="-14605"/>
            <a:ext cx="12203430" cy="6936740"/>
          </a:xfrm>
          <a:prstGeom prst="rect">
            <a:avLst/>
          </a:prstGeom>
        </p:spPr>
      </p:pic>
      <p:sp>
        <p:nvSpPr>
          <p:cNvPr id="10" name="矩形 9"/>
          <p:cNvSpPr/>
          <p:nvPr/>
        </p:nvSpPr>
        <p:spPr>
          <a:xfrm>
            <a:off x="4446" y="2395331"/>
            <a:ext cx="12192000" cy="2067339"/>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485006" y="3013501"/>
            <a:ext cx="3230880" cy="829945"/>
          </a:xfrm>
          <a:prstGeom prst="rect">
            <a:avLst/>
          </a:prstGeom>
        </p:spPr>
        <p:txBody>
          <a:bodyPr wrap="none">
            <a:spAutoFit/>
          </a:bodyPr>
          <a:p>
            <a:pPr algn="ctr"/>
            <a:r>
              <a:rPr lang="zh-CN" altLang="en-US" sz="4800" b="1" dirty="0" smtClean="0">
                <a:solidFill>
                  <a:schemeClr val="bg2"/>
                </a:solidFill>
                <a:latin typeface="微软雅黑" panose="020B0503020204020204" pitchFamily="34" charset="-122"/>
                <a:ea typeface="微软雅黑" panose="020B0503020204020204" pitchFamily="34" charset="-122"/>
              </a:rPr>
              <a:t>总平面布局</a:t>
            </a:r>
            <a:endParaRPr lang="zh-CN" altLang="en-US" sz="4800" b="1" dirty="0" smtClean="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659756" y="925204"/>
            <a:ext cx="881380" cy="1014730"/>
          </a:xfrm>
          <a:prstGeom prst="rect">
            <a:avLst/>
          </a:prstGeom>
        </p:spPr>
        <p:txBody>
          <a:bodyPr wrap="none">
            <a:spAutoFit/>
          </a:bodyPr>
          <a:p>
            <a:pPr algn="ctr"/>
            <a:r>
              <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rPr>
              <a:t>01</a:t>
            </a:r>
            <a:endPar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auto">
          <a:xfrm>
            <a:off x="12003037" y="2204864"/>
            <a:ext cx="193726" cy="302433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bwMode="auto">
          <a:xfrm>
            <a:off x="3959353" y="2204864"/>
            <a:ext cx="7964424" cy="3024336"/>
          </a:xfrm>
          <a:prstGeom prst="rect">
            <a:avLst/>
          </a:prstGeom>
          <a:gradFill>
            <a:gsLst>
              <a:gs pos="0">
                <a:schemeClr val="tx1">
                  <a:alpha val="0"/>
                </a:schemeClr>
              </a:gs>
              <a:gs pos="71000">
                <a:srgbClr val="BC0000">
                  <a:alpha val="80000"/>
                </a:srgbClr>
              </a:gs>
              <a:gs pos="100000">
                <a:schemeClr val="tx1">
                  <a:alpha val="9000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文本框 4"/>
          <p:cNvSpPr txBox="1"/>
          <p:nvPr/>
        </p:nvSpPr>
        <p:spPr>
          <a:xfrm>
            <a:off x="8150838" y="2566481"/>
            <a:ext cx="3695242" cy="584775"/>
          </a:xfrm>
          <a:prstGeom prst="rect">
            <a:avLst/>
          </a:prstGeom>
          <a:noFill/>
        </p:spPr>
        <p:txBody>
          <a:bodyPr wrap="none" rtlCol="0">
            <a:spAutoFit/>
          </a:bodyPr>
          <a:lstStyle/>
          <a:p>
            <a:pPr algn="ctr"/>
            <a:r>
              <a:rPr lang="zh-CN" altLang="en-US" sz="3200">
                <a:solidFill>
                  <a:schemeClr val="bg2"/>
                </a:solidFill>
                <a:effectLst>
                  <a:outerShdw blurRad="38100" dist="38100" dir="2700000" algn="tl">
                    <a:srgbClr val="000000">
                      <a:alpha val="43137"/>
                    </a:srgbClr>
                  </a:outerShdw>
                </a:effectLst>
                <a:latin typeface="+mj-ea"/>
                <a:ea typeface="+mj-ea"/>
              </a:rPr>
              <a:t>关注消防  人人有责</a:t>
            </a:r>
            <a:endParaRPr lang="zh-CN" altLang="en-US" sz="3200">
              <a:solidFill>
                <a:schemeClr val="bg2"/>
              </a:solidFill>
              <a:effectLst>
                <a:outerShdw blurRad="38100" dist="38100" dir="2700000" algn="tl">
                  <a:srgbClr val="000000">
                    <a:alpha val="43137"/>
                  </a:srgbClr>
                </a:outerShdw>
              </a:effectLst>
              <a:latin typeface="+mj-ea"/>
              <a:ea typeface="+mj-ea"/>
            </a:endParaRPr>
          </a:p>
        </p:txBody>
      </p:sp>
      <p:sp>
        <p:nvSpPr>
          <p:cNvPr id="6" name="文本框 5"/>
          <p:cNvSpPr txBox="1"/>
          <p:nvPr/>
        </p:nvSpPr>
        <p:spPr>
          <a:xfrm>
            <a:off x="4219575" y="3151505"/>
            <a:ext cx="7652385"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6600">
                <a:ln w="0">
                  <a:noFill/>
                </a:ln>
                <a:gradFill>
                  <a:gsLst>
                    <a:gs pos="70000">
                      <a:schemeClr val="tx1"/>
                    </a:gs>
                    <a:gs pos="0">
                      <a:srgbClr val="FF4343"/>
                    </a:gs>
                    <a:gs pos="100000">
                      <a:schemeClr val="tx1"/>
                    </a:gs>
                  </a:gsLst>
                  <a:lin ang="5400000" scaled="1"/>
                </a:gradFill>
                <a:latin typeface="方正粗雅宋_GBK" panose="02000000000000000000" pitchFamily="2" charset="-122"/>
                <a:ea typeface="方正粗雅宋_GBK" panose="02000000000000000000" pitchFamily="2" charset="-122"/>
                <a:cs typeface="+mj-cs"/>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algn="r"/>
            <a:r>
              <a:rPr lang="zh-CN" altLang="en-US" b="1" dirty="0">
                <a:solidFill>
                  <a:schemeClr val="bg2"/>
                </a:solidFill>
                <a:effectLst>
                  <a:outerShdw blurRad="38100" dist="38100" dir="2700000" algn="tl">
                    <a:srgbClr val="000000">
                      <a:alpha val="43137"/>
                    </a:srgbClr>
                  </a:outerShdw>
                </a:effectLst>
                <a:latin typeface="+mj-ea"/>
                <a:ea typeface="+mj-ea"/>
              </a:rPr>
              <a:t>演示完毕 谢谢大家</a:t>
            </a:r>
            <a:endParaRPr lang="zh-CN" altLang="en-US" b="1" dirty="0">
              <a:solidFill>
                <a:schemeClr val="bg2"/>
              </a:solidFill>
              <a:effectLst>
                <a:outerShdw blurRad="38100" dist="38100" dir="2700000" algn="tl">
                  <a:srgbClr val="000000">
                    <a:alpha val="43137"/>
                  </a:srgbClr>
                </a:outerShdw>
              </a:effectLst>
              <a:latin typeface="+mj-ea"/>
              <a:ea typeface="+mj-ea"/>
            </a:endParaRPr>
          </a:p>
        </p:txBody>
      </p:sp>
      <p:sp>
        <p:nvSpPr>
          <p:cNvPr id="7" name="文本框 6"/>
          <p:cNvSpPr txBox="1"/>
          <p:nvPr/>
        </p:nvSpPr>
        <p:spPr>
          <a:xfrm>
            <a:off x="10868229" y="4382362"/>
            <a:ext cx="970280" cy="460375"/>
          </a:xfrm>
          <a:prstGeom prst="rect">
            <a:avLst/>
          </a:prstGeom>
          <a:noFill/>
        </p:spPr>
        <p:txBody>
          <a:bodyPr wrap="none" rtlCol="0">
            <a:spAutoFit/>
          </a:bodyPr>
          <a:lstStyle/>
          <a:p>
            <a:pPr algn="r"/>
            <a:r>
              <a:rPr lang="en-US" sz="2400">
                <a:solidFill>
                  <a:schemeClr val="bg2"/>
                </a:solidFill>
                <a:latin typeface="+mj-ea"/>
                <a:ea typeface="+mj-ea"/>
              </a:rPr>
              <a:t>XXXX</a:t>
            </a:r>
            <a:endParaRPr lang="en-US" sz="2400">
              <a:solidFill>
                <a:schemeClr val="bg2"/>
              </a:solidFill>
              <a:latin typeface="+mj-ea"/>
              <a:ea typeface="+mj-ea"/>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p:cNvSpPr txBox="1">
            <a:spLocks noChangeArrowheads="1"/>
          </p:cNvSpPr>
          <p:nvPr/>
        </p:nvSpPr>
        <p:spPr bwMode="auto">
          <a:xfrm>
            <a:off x="399931" y="479024"/>
            <a:ext cx="285940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a:defRPr/>
            </a:pPr>
            <a:r>
              <a:rPr lang="zh-CN" altLang="en-US" sz="3600" b="1" spc="600">
                <a:solidFill>
                  <a:schemeClr val="accent1"/>
                </a:solidFill>
                <a:latin typeface="思源宋体 Heavy" panose="02020900000000000000" pitchFamily="18" charset="-122"/>
                <a:ea typeface="思源宋体 Heavy" panose="02020900000000000000" pitchFamily="18" charset="-122"/>
                <a:cs typeface="Times New Roman" panose="02020603050405020304" pitchFamily="18" charset="0"/>
              </a:rPr>
              <a:t>总平面布局</a:t>
            </a:r>
            <a:endParaRPr lang="zh-CN" altLang="en-US" sz="3600" b="1" spc="600">
              <a:solidFill>
                <a:schemeClr val="accent1"/>
              </a:solidFill>
              <a:latin typeface="思源宋体 Heavy" panose="02020900000000000000" pitchFamily="18" charset="-122"/>
              <a:ea typeface="思源宋体 Heavy" panose="02020900000000000000" pitchFamily="18" charset="-122"/>
              <a:cs typeface="Times New Roman" panose="02020603050405020304" pitchFamily="18" charset="0"/>
            </a:endParaRPr>
          </a:p>
        </p:txBody>
      </p:sp>
      <p:sp>
        <p:nvSpPr>
          <p:cNvPr id="21" name="矩形 20"/>
          <p:cNvSpPr/>
          <p:nvPr>
            <p:custDataLst>
              <p:tags r:id="rId1"/>
            </p:custDataLst>
          </p:nvPr>
        </p:nvSpPr>
        <p:spPr>
          <a:xfrm>
            <a:off x="2217420" y="4244340"/>
            <a:ext cx="5384165" cy="641985"/>
          </a:xfrm>
          <a:prstGeom prst="rect">
            <a:avLst/>
          </a:prstGeom>
          <a:solidFill>
            <a:srgbClr val="FF4200">
              <a:lumMod val="20000"/>
              <a:lumOff val="80000"/>
            </a:srgbClr>
          </a:solidFill>
          <a:ln w="12700" cap="flat" cmpd="sng" algn="ctr">
            <a:noFill/>
            <a:prstDash val="solid"/>
            <a:miter lim="800000"/>
          </a:ln>
          <a:effectLst/>
        </p:spPr>
        <p:txBody>
          <a:bodyPr rtlCol="0" anchor="ctr"/>
          <a:lstStyle/>
          <a:p>
            <a:pPr algn="ctr"/>
            <a:endParaRPr lang="zh-CN" altLang="en-US" sz="18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9" name="Text Placeholder 17"/>
          <p:cNvSpPr txBox="1"/>
          <p:nvPr>
            <p:custDataLst>
              <p:tags r:id="rId2"/>
            </p:custDataLst>
          </p:nvPr>
        </p:nvSpPr>
        <p:spPr>
          <a:xfrm>
            <a:off x="381953" y="4344035"/>
            <a:ext cx="1623695" cy="460375"/>
          </a:xfrm>
          <a:prstGeom prst="rect">
            <a:avLst/>
          </a:prstGeom>
          <a:noFill/>
        </p:spPr>
        <p:txBody>
          <a:bodyPr wrap="square" rtlCol="0" anchor="b" anchorCtr="0">
            <a:normAutofit fontScale="90000"/>
          </a:bodyPr>
          <a:lstStyle>
            <a:defPPr>
              <a:defRPr lang="zh-CN"/>
            </a:defPPr>
            <a:lvl1pPr algn="ctr">
              <a:lnSpc>
                <a:spcPct val="100000"/>
              </a:lnSpc>
              <a:defRPr sz="4000" b="1" spc="150">
                <a:solidFill>
                  <a:srgbClr val="000000">
                    <a:lumMod val="65000"/>
                    <a:lumOff val="35000"/>
                  </a:srgb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150" normalizeH="0" noProof="0" smtClean="0">
                <a:ln>
                  <a:noFill/>
                </a:ln>
                <a:solidFill>
                  <a:srgbClr val="AE222D"/>
                </a:solidFill>
                <a:effectLst/>
                <a:uLnTx/>
                <a:uFillTx/>
                <a:latin typeface="Arial" panose="020B0604020202020204" pitchFamily="34" charset="0"/>
                <a:ea typeface="微软雅黑" panose="020B0503020204020204" pitchFamily="34" charset="-122"/>
                <a:cs typeface="+mn-ea"/>
              </a:rPr>
              <a:t>二</a:t>
            </a:r>
            <a:endParaRPr kumimoji="0" lang="zh-CN" altLang="en-US" sz="2400" b="1" i="0" u="none" strike="noStrike" kern="1200" cap="none" spc="150" normalizeH="0" noProof="0" smtClean="0">
              <a:ln>
                <a:noFill/>
              </a:ln>
              <a:solidFill>
                <a:srgbClr val="AE222D"/>
              </a:solidFill>
              <a:effectLst/>
              <a:uLnTx/>
              <a:uFillTx/>
              <a:latin typeface="Arial" panose="020B0604020202020204" pitchFamily="34" charset="0"/>
              <a:ea typeface="微软雅黑" panose="020B0503020204020204" pitchFamily="34" charset="-122"/>
              <a:cs typeface="+mn-ea"/>
            </a:endParaRPr>
          </a:p>
        </p:txBody>
      </p:sp>
      <p:sp>
        <p:nvSpPr>
          <p:cNvPr id="20" name="TextBox 48"/>
          <p:cNvSpPr txBox="1"/>
          <p:nvPr>
            <p:custDataLst>
              <p:tags r:id="rId3"/>
            </p:custDataLst>
          </p:nvPr>
        </p:nvSpPr>
        <p:spPr>
          <a:xfrm>
            <a:off x="2486660" y="4236085"/>
            <a:ext cx="5182870" cy="658495"/>
          </a:xfrm>
          <a:prstGeom prst="rect">
            <a:avLst/>
          </a:prstGeom>
          <a:noFill/>
        </p:spPr>
        <p:txBody>
          <a:bodyPr wrap="square" rtlCol="0" anchor="ctr" anchorCtr="0">
            <a:noAutofit/>
          </a:bodyPr>
          <a:lstStyle>
            <a:defPPr>
              <a:defRPr lang="zh-CN"/>
            </a:defPPr>
            <a:lvl1pPr>
              <a:lnSpc>
                <a:spcPct val="120000"/>
              </a:lnSpc>
              <a:defRPr spc="150">
                <a:solidFill>
                  <a:srgbClr val="000000">
                    <a:lumMod val="75000"/>
                    <a:lumOff val="25000"/>
                  </a:srgbClr>
                </a:solidFill>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defRPr/>
            </a:pPr>
            <a:r>
              <a:rPr lang="zh-CN" altLang="en-US" sz="1800" b="1" dirty="0" smtClean="0">
                <a:solidFill>
                  <a:schemeClr val="tx1"/>
                </a:solidFill>
                <a:cs typeface="微软雅黑" panose="020B0503020204020204" pitchFamily="34" charset="-122"/>
              </a:rPr>
              <a:t>建筑周边应有室外消火栓等消防水源。</a:t>
            </a:r>
            <a:endParaRPr lang="zh-CN" altLang="en-US" sz="1800" b="1" dirty="0" smtClean="0">
              <a:solidFill>
                <a:schemeClr val="tx1"/>
              </a:solidFill>
              <a:cs typeface="微软雅黑" panose="020B0503020204020204" pitchFamily="34" charset="-122"/>
            </a:endParaRPr>
          </a:p>
        </p:txBody>
      </p:sp>
      <p:cxnSp>
        <p:nvCxnSpPr>
          <p:cNvPr id="44" name="直接连接符 43"/>
          <p:cNvCxnSpPr/>
          <p:nvPr>
            <p:custDataLst>
              <p:tags r:id="rId4"/>
            </p:custDataLst>
          </p:nvPr>
        </p:nvCxnSpPr>
        <p:spPr>
          <a:xfrm>
            <a:off x="2217103" y="4241165"/>
            <a:ext cx="0" cy="646430"/>
          </a:xfrm>
          <a:prstGeom prst="line">
            <a:avLst/>
          </a:prstGeom>
          <a:noFill/>
          <a:ln w="38100" cap="flat" cmpd="sng" algn="ctr">
            <a:solidFill>
              <a:srgbClr val="FF4200"/>
            </a:solidFill>
            <a:prstDash val="solid"/>
            <a:miter lim="800000"/>
          </a:ln>
          <a:effectLst/>
        </p:spPr>
      </p:cxnSp>
      <p:sp>
        <p:nvSpPr>
          <p:cNvPr id="22" name="矩形 21"/>
          <p:cNvSpPr/>
          <p:nvPr>
            <p:custDataLst>
              <p:tags r:id="rId5"/>
            </p:custDataLst>
          </p:nvPr>
        </p:nvSpPr>
        <p:spPr>
          <a:xfrm>
            <a:off x="2217420" y="2146935"/>
            <a:ext cx="5384165" cy="641985"/>
          </a:xfrm>
          <a:prstGeom prst="rect">
            <a:avLst/>
          </a:prstGeom>
          <a:solidFill>
            <a:srgbClr val="FF9C00">
              <a:lumMod val="20000"/>
              <a:lumOff val="80000"/>
            </a:srgbClr>
          </a:solidFill>
          <a:ln w="12700" cap="flat" cmpd="sng" algn="ctr">
            <a:noFill/>
            <a:prstDash val="solid"/>
            <a:miter lim="800000"/>
          </a:ln>
          <a:effectLst/>
        </p:spPr>
        <p:txBody>
          <a:bodyPr rtlCol="0" anchor="ctr"/>
          <a:lstStyle/>
          <a:p>
            <a:pPr algn="ctr"/>
            <a:endParaRPr lang="zh-CN" altLang="en-US" sz="18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Text Placeholder 17"/>
          <p:cNvSpPr txBox="1"/>
          <p:nvPr>
            <p:custDataLst>
              <p:tags r:id="rId6"/>
            </p:custDataLst>
          </p:nvPr>
        </p:nvSpPr>
        <p:spPr>
          <a:xfrm>
            <a:off x="381953" y="2246630"/>
            <a:ext cx="1623695" cy="460375"/>
          </a:xfrm>
          <a:prstGeom prst="rect">
            <a:avLst/>
          </a:prstGeom>
          <a:noFill/>
        </p:spPr>
        <p:txBody>
          <a:bodyPr wrap="square" rtlCol="0" anchor="b" anchorCtr="0">
            <a:normAutofit fontScale="90000"/>
          </a:bodyPr>
          <a:lstStyle>
            <a:defPPr>
              <a:defRPr lang="zh-CN"/>
            </a:defPPr>
            <a:lvl1pPr algn="ctr">
              <a:lnSpc>
                <a:spcPct val="100000"/>
              </a:lnSpc>
              <a:defRPr sz="4000" b="1" spc="150">
                <a:solidFill>
                  <a:srgbClr val="000000">
                    <a:lumMod val="65000"/>
                    <a:lumOff val="35000"/>
                  </a:srgb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150" normalizeH="0" noProof="0" smtClean="0">
                <a:ln>
                  <a:noFill/>
                </a:ln>
                <a:solidFill>
                  <a:srgbClr val="AE222D"/>
                </a:solidFill>
                <a:effectLst/>
                <a:uLnTx/>
                <a:uFillTx/>
                <a:latin typeface="Arial" panose="020B0604020202020204" pitchFamily="34" charset="0"/>
                <a:ea typeface="微软雅黑" panose="020B0503020204020204" pitchFamily="34" charset="-122"/>
                <a:cs typeface="+mn-ea"/>
              </a:rPr>
              <a:t>一</a:t>
            </a:r>
            <a:endParaRPr kumimoji="0" lang="zh-CN" altLang="en-US" sz="2400" b="1" i="0" u="none" strike="noStrike" kern="1200" cap="none" spc="150" normalizeH="0" noProof="0" smtClean="0">
              <a:ln>
                <a:noFill/>
              </a:ln>
              <a:solidFill>
                <a:srgbClr val="AE222D"/>
              </a:solidFill>
              <a:effectLst/>
              <a:uLnTx/>
              <a:uFillTx/>
              <a:latin typeface="Arial" panose="020B0604020202020204" pitchFamily="34" charset="0"/>
              <a:ea typeface="微软雅黑" panose="020B0503020204020204" pitchFamily="34" charset="-122"/>
              <a:cs typeface="+mn-ea"/>
            </a:endParaRPr>
          </a:p>
        </p:txBody>
      </p:sp>
      <p:sp>
        <p:nvSpPr>
          <p:cNvPr id="26" name="TextBox 48"/>
          <p:cNvSpPr txBox="1"/>
          <p:nvPr>
            <p:custDataLst>
              <p:tags r:id="rId7"/>
            </p:custDataLst>
          </p:nvPr>
        </p:nvSpPr>
        <p:spPr>
          <a:xfrm>
            <a:off x="2486660" y="2138680"/>
            <a:ext cx="5182870" cy="658495"/>
          </a:xfrm>
          <a:prstGeom prst="rect">
            <a:avLst/>
          </a:prstGeom>
          <a:noFill/>
        </p:spPr>
        <p:txBody>
          <a:bodyPr wrap="square" rtlCol="0" anchor="ctr" anchorCtr="0">
            <a:normAutofit fontScale="90000" lnSpcReduction="10000"/>
          </a:bodyPr>
          <a:lstStyle>
            <a:defPPr>
              <a:defRPr lang="zh-CN"/>
            </a:defPPr>
            <a:lvl1pPr>
              <a:lnSpc>
                <a:spcPct val="120000"/>
              </a:lnSpc>
              <a:defRPr sz="1400" spc="150">
                <a:solidFill>
                  <a:sysClr val="window" lastClr="FFFFFF">
                    <a:lumMod val="65000"/>
                  </a:sys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ts val="0"/>
              </a:spcAft>
              <a:buSzPct val="100000"/>
              <a:buFontTx/>
              <a:buNone/>
              <a:defRPr/>
            </a:pPr>
            <a:r>
              <a:rPr kumimoji="0" lang="zh-CN" altLang="en-US" sz="1800" b="1" i="0" kern="1200" cap="none" spc="150" normalizeH="0" noProof="0" dirty="0" smtClean="0">
                <a:ln>
                  <a:noFill/>
                </a:ln>
                <a:solidFill>
                  <a:schemeClr val="tx1"/>
                </a:solidFill>
                <a:effectLst/>
                <a:cs typeface="+mn-ea"/>
              </a:rPr>
              <a:t>建筑周边消防车道、防火间距等部位不应存在违章搭建。</a:t>
            </a:r>
            <a:endParaRPr kumimoji="0" lang="zh-CN" altLang="en-US" sz="1800" b="1" i="0" kern="1200" cap="none" spc="150" normalizeH="0" noProof="0" dirty="0" smtClean="0">
              <a:ln>
                <a:noFill/>
              </a:ln>
              <a:solidFill>
                <a:schemeClr val="tx1"/>
              </a:solidFill>
              <a:effectLst/>
              <a:cs typeface="+mn-ea"/>
            </a:endParaRPr>
          </a:p>
        </p:txBody>
      </p:sp>
      <p:cxnSp>
        <p:nvCxnSpPr>
          <p:cNvPr id="27" name="直接连接符 26"/>
          <p:cNvCxnSpPr/>
          <p:nvPr>
            <p:custDataLst>
              <p:tags r:id="rId8"/>
            </p:custDataLst>
          </p:nvPr>
        </p:nvCxnSpPr>
        <p:spPr>
          <a:xfrm>
            <a:off x="2217103" y="2143760"/>
            <a:ext cx="0" cy="646430"/>
          </a:xfrm>
          <a:prstGeom prst="line">
            <a:avLst/>
          </a:prstGeom>
          <a:noFill/>
          <a:ln w="38100" cap="flat" cmpd="sng" algn="ctr">
            <a:solidFill>
              <a:srgbClr val="FF9C00"/>
            </a:solidFill>
            <a:prstDash val="solid"/>
            <a:miter lim="800000"/>
          </a:ln>
          <a:effectLst/>
        </p:spPr>
      </p:cxnSp>
      <p:grpSp>
        <p:nvGrpSpPr>
          <p:cNvPr id="8" name="组合 7"/>
          <p:cNvGrpSpPr/>
          <p:nvPr/>
        </p:nvGrpSpPr>
        <p:grpSpPr>
          <a:xfrm>
            <a:off x="546381" y="1199323"/>
            <a:ext cx="789780" cy="0"/>
            <a:chOff x="5701110" y="1511511"/>
            <a:chExt cx="789780" cy="0"/>
          </a:xfrm>
        </p:grpSpPr>
        <p:cxnSp>
          <p:nvCxnSpPr>
            <p:cNvPr id="9" name="直接连接符 8"/>
            <p:cNvCxnSpPr/>
            <p:nvPr/>
          </p:nvCxnSpPr>
          <p:spPr>
            <a:xfrm flipH="1">
              <a:off x="5929531" y="1511511"/>
              <a:ext cx="561359" cy="0"/>
            </a:xfrm>
            <a:prstGeom prst="line">
              <a:avLst/>
            </a:prstGeom>
            <a:ln w="31750" cap="rnd">
              <a:solidFill>
                <a:srgbClr val="C00000"/>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701110" y="1511511"/>
              <a:ext cx="102148" cy="0"/>
            </a:xfrm>
            <a:prstGeom prst="line">
              <a:avLst/>
            </a:prstGeom>
            <a:ln w="31750" cap="rnd">
              <a:solidFill>
                <a:srgbClr val="474747"/>
              </a:solidFill>
            </a:ln>
            <a:effectLst>
              <a:outerShdw blurRad="63500" sx="102000" sy="1020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grpSp>
      <p:pic>
        <p:nvPicPr>
          <p:cNvPr id="2" name="图片 1" descr="timg"/>
          <p:cNvPicPr>
            <a:picLocks noChangeAspect="1"/>
          </p:cNvPicPr>
          <p:nvPr/>
        </p:nvPicPr>
        <p:blipFill>
          <a:blip r:embed="rId9"/>
          <a:stretch>
            <a:fillRect/>
          </a:stretch>
        </p:blipFill>
        <p:spPr>
          <a:xfrm>
            <a:off x="8254365" y="1463040"/>
            <a:ext cx="3474085" cy="4632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图片1"/>
          <p:cNvPicPr>
            <a:picLocks noChangeAspect="1"/>
          </p:cNvPicPr>
          <p:nvPr userDrawn="1"/>
        </p:nvPicPr>
        <p:blipFill>
          <a:blip r:embed="rId1">
            <a:grayscl/>
          </a:blip>
          <a:stretch>
            <a:fillRect/>
          </a:stretch>
        </p:blipFill>
        <p:spPr>
          <a:xfrm>
            <a:off x="-6667" y="-14605"/>
            <a:ext cx="12203430" cy="6936740"/>
          </a:xfrm>
          <a:prstGeom prst="rect">
            <a:avLst/>
          </a:prstGeom>
        </p:spPr>
      </p:pic>
      <p:sp>
        <p:nvSpPr>
          <p:cNvPr id="10" name="矩形 9"/>
          <p:cNvSpPr/>
          <p:nvPr/>
        </p:nvSpPr>
        <p:spPr>
          <a:xfrm>
            <a:off x="4446" y="2395331"/>
            <a:ext cx="12192000" cy="2067339"/>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789806" y="3013501"/>
            <a:ext cx="2621280" cy="829945"/>
          </a:xfrm>
          <a:prstGeom prst="rect">
            <a:avLst/>
          </a:prstGeom>
        </p:spPr>
        <p:txBody>
          <a:bodyPr wrap="none">
            <a:spAutoFit/>
          </a:bodyPr>
          <a:p>
            <a:pPr algn="ctr"/>
            <a:r>
              <a:rPr lang="zh-CN" altLang="en-US" sz="4800" b="1" dirty="0" smtClean="0">
                <a:solidFill>
                  <a:schemeClr val="bg2"/>
                </a:solidFill>
                <a:latin typeface="微软雅黑" panose="020B0503020204020204" pitchFamily="34" charset="-122"/>
                <a:ea typeface="微软雅黑" panose="020B0503020204020204" pitchFamily="34" charset="-122"/>
              </a:rPr>
              <a:t>平面布置</a:t>
            </a:r>
            <a:endParaRPr lang="zh-CN" altLang="en-US" sz="4800" b="1" dirty="0" smtClean="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613719" y="925204"/>
            <a:ext cx="973455" cy="1014730"/>
          </a:xfrm>
          <a:prstGeom prst="rect">
            <a:avLst/>
          </a:prstGeom>
        </p:spPr>
        <p:txBody>
          <a:bodyPr wrap="none">
            <a:spAutoFit/>
          </a:bodyPr>
          <a:p>
            <a:pPr algn="ctr"/>
            <a:r>
              <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rPr>
              <a:t>02</a:t>
            </a:r>
            <a:endParaRPr lang="en-US" altLang="zh-CN" sz="6000" dirty="0" smtClean="0">
              <a:solidFill>
                <a:schemeClr val="bg2"/>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平面布置</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1" name="任意多边形 20"/>
          <p:cNvSpPr/>
          <p:nvPr>
            <p:custDataLst>
              <p:tags r:id="rId2"/>
            </p:custDataLst>
          </p:nvPr>
        </p:nvSpPr>
        <p:spPr>
          <a:xfrm>
            <a:off x="587274" y="1311636"/>
            <a:ext cx="2897725" cy="5338664"/>
          </a:xfrm>
          <a:custGeom>
            <a:avLst/>
            <a:gdLst>
              <a:gd name="connsiteX0" fmla="*/ 140677 w 1784838"/>
              <a:gd name="connsiteY0" fmla="*/ 0 h 3288322"/>
              <a:gd name="connsiteX1" fmla="*/ 1784838 w 1784838"/>
              <a:gd name="connsiteY1" fmla="*/ 1644161 h 3288322"/>
              <a:gd name="connsiteX2" fmla="*/ 140677 w 1784838"/>
              <a:gd name="connsiteY2" fmla="*/ 3288322 h 3288322"/>
              <a:gd name="connsiteX3" fmla="*/ 0 w 1784838"/>
              <a:gd name="connsiteY3" fmla="*/ 3281219 h 3288322"/>
              <a:gd name="connsiteX4" fmla="*/ 27428 w 1784838"/>
              <a:gd name="connsiteY4" fmla="*/ 3279834 h 3288322"/>
              <a:gd name="connsiteX5" fmla="*/ 1503483 w 1784838"/>
              <a:gd name="connsiteY5" fmla="*/ 1644161 h 3288322"/>
              <a:gd name="connsiteX6" fmla="*/ 27428 w 1784838"/>
              <a:gd name="connsiteY6" fmla="*/ 8489 h 3288322"/>
              <a:gd name="connsiteX7" fmla="*/ 0 w 1784838"/>
              <a:gd name="connsiteY7" fmla="*/ 7104 h 328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838" h="3288322">
                <a:moveTo>
                  <a:pt x="140677" y="0"/>
                </a:moveTo>
                <a:cubicBezTo>
                  <a:pt x="1048722" y="0"/>
                  <a:pt x="1784838" y="736116"/>
                  <a:pt x="1784838" y="1644161"/>
                </a:cubicBezTo>
                <a:cubicBezTo>
                  <a:pt x="1784838" y="2552206"/>
                  <a:pt x="1048722" y="3288322"/>
                  <a:pt x="140677" y="3288322"/>
                </a:cubicBezTo>
                <a:lnTo>
                  <a:pt x="0" y="3281219"/>
                </a:lnTo>
                <a:lnTo>
                  <a:pt x="27428" y="3279834"/>
                </a:lnTo>
                <a:cubicBezTo>
                  <a:pt x="856506" y="3195636"/>
                  <a:pt x="1503483" y="2495453"/>
                  <a:pt x="1503483" y="1644161"/>
                </a:cubicBezTo>
                <a:cubicBezTo>
                  <a:pt x="1503483" y="792869"/>
                  <a:pt x="856506" y="92686"/>
                  <a:pt x="27428" y="8489"/>
                </a:cubicBezTo>
                <a:lnTo>
                  <a:pt x="0" y="7104"/>
                </a:lnTo>
                <a:close/>
              </a:path>
            </a:pathLst>
          </a:custGeom>
          <a:solidFill>
            <a:srgbClr val="C00000"/>
          </a:solidFill>
        </p:spPr>
        <p:txBody>
          <a:bodyPr rot="0" spcFirstLastPara="0" vertOverflow="overflow" horzOverflow="overflow" vert="horz" wrap="square" lIns="91440" tIns="45720" rIns="432000" bIns="45720" numCol="1" spcCol="0" rtlCol="0" fromWordArt="0" anchor="ctr" anchorCtr="0" forceAA="0" compatLnSpc="1">
            <a:normAutofit/>
          </a:bodyPr>
          <a:p>
            <a:pPr algn="ctr">
              <a:lnSpc>
                <a:spcPct val="130000"/>
              </a:lnSpc>
            </a:pPr>
            <a:r>
              <a:rPr lang="en-US" altLang="da-DK" sz="2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da-DK" altLang="zh-CN" sz="2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、“三合一”场所不应设置在下列建筑内：</a:t>
            </a:r>
            <a:endParaRPr lang="da-DK" altLang="zh-CN" sz="2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4" name="椭圆 23"/>
          <p:cNvSpPr/>
          <p:nvPr>
            <p:custDataLst>
              <p:tags r:id="rId3"/>
            </p:custDataLst>
          </p:nvPr>
        </p:nvSpPr>
        <p:spPr>
          <a:xfrm>
            <a:off x="2276475" y="1311910"/>
            <a:ext cx="593725" cy="593725"/>
          </a:xfrm>
          <a:prstGeom prst="ellipse">
            <a:avLst/>
          </a:prstGeom>
          <a:solidFill>
            <a:srgbClr val="C00000">
              <a:alpha val="56000"/>
            </a:srgbClr>
          </a:solidFill>
        </p:spPr>
        <p:txBody>
          <a:bodyPr rot="0" spcFirstLastPara="0" vertOverflow="overflow" horzOverflow="overflow" vert="horz" wrap="square" lIns="91440" tIns="0" rIns="0" bIns="0" numCol="1" spcCol="0" rtlCol="0" fromWordArt="0" anchor="ctr" anchorCtr="0" forceAA="0" compatLnSpc="1">
            <a:normAutofit/>
          </a:bodyPr>
          <a:p>
            <a:pPr algn="just"/>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30" name="矩形 29"/>
          <p:cNvSpPr/>
          <p:nvPr>
            <p:custDataLst>
              <p:tags r:id="rId4"/>
            </p:custDataLst>
          </p:nvPr>
        </p:nvSpPr>
        <p:spPr>
          <a:xfrm>
            <a:off x="2870200" y="1403985"/>
            <a:ext cx="4220210" cy="408940"/>
          </a:xfrm>
          <a:prstGeom prst="rect">
            <a:avLst/>
          </a:prstGeom>
        </p:spPr>
        <p:txBody>
          <a:bodyPr wrap="none" anchor="ctr" anchorCtr="0">
            <a:normAutofit/>
          </a:bodyPr>
          <a:p>
            <a:pPr algn="just"/>
            <a:r>
              <a:rPr lang="da-DK" altLang="zh-CN" sz="1600" b="1" kern="0" dirty="0">
                <a:latin typeface="微软雅黑" panose="020B0503020204020204" pitchFamily="34" charset="-122"/>
                <a:ea typeface="微软雅黑" panose="020B0503020204020204" pitchFamily="34" charset="-122"/>
                <a:sym typeface="Arial" panose="020B0604020202020204" pitchFamily="34" charset="0"/>
              </a:rPr>
              <a:t>有甲、乙类火灾危险性的生产、储存、经营的建筑；</a:t>
            </a:r>
            <a:endParaRPr lang="da-DK" altLang="zh-CN" sz="1600"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椭圆 39"/>
          <p:cNvSpPr/>
          <p:nvPr>
            <p:custDataLst>
              <p:tags r:id="rId5"/>
            </p:custDataLst>
          </p:nvPr>
        </p:nvSpPr>
        <p:spPr>
          <a:xfrm>
            <a:off x="3219450" y="2498090"/>
            <a:ext cx="593725" cy="593725"/>
          </a:xfrm>
          <a:prstGeom prst="ellipse">
            <a:avLst/>
          </a:prstGeom>
          <a:solidFill>
            <a:srgbClr val="C00000">
              <a:alpha val="56000"/>
            </a:srgbClr>
          </a:solidFill>
        </p:spPr>
        <p:txBody>
          <a:bodyPr rot="0" spcFirstLastPara="0" vertOverflow="overflow" horzOverflow="overflow" vert="horz" wrap="square" lIns="91440" tIns="0" rIns="0" bIns="0" numCol="1" spcCol="0" rtlCol="0" fromWordArt="0" anchor="ctr" anchorCtr="0" forceAA="0" compatLnSpc="1">
            <a:normAutofit/>
          </a:bodyPr>
          <a:p>
            <a:pPr algn="just"/>
            <a:r>
              <a:rPr lang="en-US" altLang="zh-CN" b="1" dirty="0">
                <a:solidFill>
                  <a:sysClr val="window" lastClr="FFFFFF"/>
                </a:solidFill>
                <a:sym typeface="Arial" panose="020B0604020202020204" pitchFamily="34" charset="0"/>
              </a:rPr>
              <a:t>02</a:t>
            </a:r>
            <a:endParaRPr lang="zh-CN" altLang="en-US" b="1" dirty="0" err="1">
              <a:solidFill>
                <a:sysClr val="window" lastClr="FFFFFF"/>
              </a:solidFill>
              <a:sym typeface="Arial" panose="020B0604020202020204" pitchFamily="34" charset="0"/>
            </a:endParaRPr>
          </a:p>
        </p:txBody>
      </p:sp>
      <p:sp>
        <p:nvSpPr>
          <p:cNvPr id="41" name="矩形 40"/>
          <p:cNvSpPr/>
          <p:nvPr>
            <p:custDataLst>
              <p:tags r:id="rId6"/>
            </p:custDataLst>
          </p:nvPr>
        </p:nvSpPr>
        <p:spPr>
          <a:xfrm>
            <a:off x="3813175" y="2590165"/>
            <a:ext cx="4220210" cy="408940"/>
          </a:xfrm>
          <a:prstGeom prst="rect">
            <a:avLst/>
          </a:prstGeom>
        </p:spPr>
        <p:txBody>
          <a:bodyPr wrap="none" anchor="ctr" anchorCtr="0">
            <a:normAutofit/>
          </a:bodyPr>
          <a:p>
            <a:pPr algn="just"/>
            <a:r>
              <a:rPr lang="da-DK" altLang="zh-CN" sz="1600" b="1" kern="0" dirty="0">
                <a:latin typeface="微软雅黑" panose="020B0503020204020204" pitchFamily="34" charset="-122"/>
                <a:ea typeface="微软雅黑" panose="020B0503020204020204" pitchFamily="34" charset="-122"/>
                <a:sym typeface="Arial" panose="020B0604020202020204" pitchFamily="34" charset="0"/>
              </a:rPr>
              <a:t>建筑耐火等级为三级及三级以下的建筑；</a:t>
            </a:r>
            <a:endParaRPr lang="da-DK" altLang="zh-CN" sz="1600"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椭圆 42"/>
          <p:cNvSpPr/>
          <p:nvPr>
            <p:custDataLst>
              <p:tags r:id="rId7"/>
            </p:custDataLst>
          </p:nvPr>
        </p:nvSpPr>
        <p:spPr>
          <a:xfrm>
            <a:off x="3484880" y="3684270"/>
            <a:ext cx="593725" cy="593725"/>
          </a:xfrm>
          <a:prstGeom prst="ellipse">
            <a:avLst/>
          </a:prstGeom>
          <a:solidFill>
            <a:srgbClr val="C00000">
              <a:alpha val="56000"/>
            </a:srgbClr>
          </a:solidFill>
        </p:spPr>
        <p:txBody>
          <a:bodyPr rot="0" spcFirstLastPara="0" vertOverflow="overflow" horzOverflow="overflow" vert="horz" wrap="square" lIns="91440" tIns="0" rIns="0" bIns="0" numCol="1" spcCol="0" rtlCol="0" fromWordArt="0" anchor="ctr" anchorCtr="0" forceAA="0" compatLnSpc="1">
            <a:normAutofit/>
          </a:bodyPr>
          <a:p>
            <a:pPr algn="just"/>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44" name="矩形 43"/>
          <p:cNvSpPr/>
          <p:nvPr>
            <p:custDataLst>
              <p:tags r:id="rId8"/>
            </p:custDataLst>
          </p:nvPr>
        </p:nvSpPr>
        <p:spPr>
          <a:xfrm>
            <a:off x="4078605" y="3776345"/>
            <a:ext cx="4220210" cy="408940"/>
          </a:xfrm>
          <a:prstGeom prst="rect">
            <a:avLst/>
          </a:prstGeom>
        </p:spPr>
        <p:txBody>
          <a:bodyPr wrap="none" anchor="ctr" anchorCtr="0">
            <a:normAutofit/>
          </a:bodyPr>
          <a:p>
            <a:pPr algn="just"/>
            <a:r>
              <a:rPr lang="da-DK" altLang="zh-CN" sz="1600" b="1" kern="0" dirty="0">
                <a:latin typeface="微软雅黑" panose="020B0503020204020204" pitchFamily="34" charset="-122"/>
                <a:ea typeface="微软雅黑" panose="020B0503020204020204" pitchFamily="34" charset="-122"/>
                <a:sym typeface="Arial" panose="020B0604020202020204" pitchFamily="34" charset="0"/>
              </a:rPr>
              <a:t>厂房和仓库；</a:t>
            </a:r>
            <a:endParaRPr lang="da-DK" altLang="zh-CN" sz="1600"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椭圆 46"/>
          <p:cNvSpPr/>
          <p:nvPr>
            <p:custDataLst>
              <p:tags r:id="rId9"/>
            </p:custDataLst>
          </p:nvPr>
        </p:nvSpPr>
        <p:spPr>
          <a:xfrm>
            <a:off x="3219450" y="4870450"/>
            <a:ext cx="593725" cy="593725"/>
          </a:xfrm>
          <a:prstGeom prst="ellipse">
            <a:avLst/>
          </a:prstGeom>
          <a:solidFill>
            <a:srgbClr val="C00000">
              <a:alpha val="56000"/>
            </a:srgbClr>
          </a:solidFill>
        </p:spPr>
        <p:txBody>
          <a:bodyPr rot="0" spcFirstLastPara="0" vertOverflow="overflow" horzOverflow="overflow" vert="horz" wrap="square" lIns="91440" tIns="0" rIns="0" bIns="0" numCol="1" spcCol="0" rtlCol="0" fromWordArt="0" anchor="ctr" anchorCtr="0" forceAA="0" compatLnSpc="1">
            <a:normAutofit/>
          </a:bodyPr>
          <a:p>
            <a:pPr algn="just"/>
            <a:r>
              <a:rPr lang="en-US" altLang="zh-CN" b="1" dirty="0">
                <a:solidFill>
                  <a:sysClr val="window" lastClr="FFFFFF"/>
                </a:solidFill>
                <a:sym typeface="Arial" panose="020B0604020202020204" pitchFamily="34" charset="0"/>
              </a:rPr>
              <a:t>04</a:t>
            </a:r>
            <a:endParaRPr lang="zh-CN" altLang="en-US" b="1" dirty="0" err="1">
              <a:solidFill>
                <a:sysClr val="window" lastClr="FFFFFF"/>
              </a:solidFill>
              <a:sym typeface="Arial" panose="020B0604020202020204" pitchFamily="34" charset="0"/>
            </a:endParaRPr>
          </a:p>
        </p:txBody>
      </p:sp>
      <p:sp>
        <p:nvSpPr>
          <p:cNvPr id="48" name="矩形 47"/>
          <p:cNvSpPr/>
          <p:nvPr>
            <p:custDataLst>
              <p:tags r:id="rId10"/>
            </p:custDataLst>
          </p:nvPr>
        </p:nvSpPr>
        <p:spPr>
          <a:xfrm>
            <a:off x="3813175" y="4963160"/>
            <a:ext cx="4220210" cy="408940"/>
          </a:xfrm>
          <a:prstGeom prst="rect">
            <a:avLst/>
          </a:prstGeom>
        </p:spPr>
        <p:txBody>
          <a:bodyPr wrap="none" anchor="ctr" anchorCtr="0">
            <a:normAutofit/>
          </a:bodyPr>
          <a:p>
            <a:pPr algn="just"/>
            <a:r>
              <a:rPr lang="da-DK" altLang="zh-CN"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建筑面积</a:t>
            </a:r>
            <a:r>
              <a:rPr lang="da-DK" altLang="zh-CN" sz="1600" b="1" kern="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大于2500m2</a:t>
            </a:r>
            <a:r>
              <a:rPr lang="da-DK" altLang="zh-CN"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的商场市场等公共建筑；</a:t>
            </a:r>
            <a:endParaRPr lang="da-DK" altLang="zh-CN"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0" name="椭圆 49"/>
          <p:cNvSpPr/>
          <p:nvPr>
            <p:custDataLst>
              <p:tags r:id="rId11"/>
            </p:custDataLst>
          </p:nvPr>
        </p:nvSpPr>
        <p:spPr>
          <a:xfrm>
            <a:off x="2276475" y="6056630"/>
            <a:ext cx="593725" cy="593725"/>
          </a:xfrm>
          <a:prstGeom prst="ellipse">
            <a:avLst/>
          </a:prstGeom>
          <a:solidFill>
            <a:srgbClr val="C00000">
              <a:alpha val="56000"/>
            </a:srgbClr>
          </a:solidFill>
        </p:spPr>
        <p:txBody>
          <a:bodyPr rot="0" spcFirstLastPara="0" vertOverflow="overflow" horzOverflow="overflow" vert="horz" wrap="square" lIns="91440" tIns="0" rIns="0" bIns="0" numCol="1" spcCol="0" rtlCol="0" fromWordArt="0" anchor="ctr" anchorCtr="0" forceAA="0" compatLnSpc="1">
            <a:normAutofit/>
          </a:bodyPr>
          <a:p>
            <a:pPr algn="just"/>
            <a:r>
              <a:rPr lang="en-US" altLang="zh-CN" b="1" dirty="0">
                <a:solidFill>
                  <a:sysClr val="window" lastClr="FFFFFF"/>
                </a:solidFill>
                <a:sym typeface="Arial" panose="020B0604020202020204" pitchFamily="34" charset="0"/>
              </a:rPr>
              <a:t>05</a:t>
            </a:r>
            <a:endParaRPr lang="zh-CN" altLang="en-US" b="1" dirty="0" err="1">
              <a:solidFill>
                <a:sysClr val="window" lastClr="FFFFFF"/>
              </a:solidFill>
              <a:sym typeface="Arial" panose="020B0604020202020204" pitchFamily="34" charset="0"/>
            </a:endParaRPr>
          </a:p>
        </p:txBody>
      </p:sp>
      <p:sp>
        <p:nvSpPr>
          <p:cNvPr id="51" name="矩形 50"/>
          <p:cNvSpPr/>
          <p:nvPr>
            <p:custDataLst>
              <p:tags r:id="rId12"/>
            </p:custDataLst>
          </p:nvPr>
        </p:nvSpPr>
        <p:spPr>
          <a:xfrm>
            <a:off x="2870200" y="6149340"/>
            <a:ext cx="4220210" cy="408940"/>
          </a:xfrm>
          <a:prstGeom prst="rect">
            <a:avLst/>
          </a:prstGeom>
        </p:spPr>
        <p:txBody>
          <a:bodyPr wrap="none" anchor="ctr" anchorCtr="0">
            <a:normAutofit/>
          </a:bodyPr>
          <a:p>
            <a:pPr algn="just"/>
            <a:r>
              <a:rPr lang="da-DK" altLang="zh-CN" sz="1600" b="1" kern="0" dirty="0">
                <a:latin typeface="微软雅黑" panose="020B0503020204020204" pitchFamily="34" charset="-122"/>
                <a:ea typeface="微软雅黑" panose="020B0503020204020204" pitchFamily="34" charset="-122"/>
                <a:sym typeface="Arial" panose="020B0604020202020204" pitchFamily="34" charset="0"/>
              </a:rPr>
              <a:t>地下建筑</a:t>
            </a:r>
            <a:endParaRPr lang="da-DK" altLang="zh-CN" sz="1600" b="1" kern="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descr="timg (1)"/>
          <p:cNvPicPr>
            <a:picLocks noChangeAspect="1"/>
          </p:cNvPicPr>
          <p:nvPr/>
        </p:nvPicPr>
        <p:blipFill>
          <a:blip r:embed="rId13"/>
          <a:stretch>
            <a:fillRect/>
          </a:stretch>
        </p:blipFill>
        <p:spPr>
          <a:xfrm>
            <a:off x="8170545" y="1667510"/>
            <a:ext cx="4608830" cy="4625975"/>
          </a:xfrm>
          <a:prstGeom prst="rect">
            <a:avLst/>
          </a:prstGeom>
        </p:spPr>
      </p:pic>
    </p:spTree>
    <p:custDataLst>
      <p:tags r:id="rId14"/>
    </p:custData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平面布置</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 name="矩形 1"/>
          <p:cNvSpPr/>
          <p:nvPr/>
        </p:nvSpPr>
        <p:spPr>
          <a:xfrm>
            <a:off x="837565" y="2780030"/>
            <a:ext cx="3820795" cy="1871980"/>
          </a:xfrm>
          <a:prstGeom prst="rect">
            <a:avLst/>
          </a:prstGeom>
          <a:solidFill>
            <a:srgbClr val="C00000"/>
          </a:solidFill>
          <a:ln w="31750" cap="flat" cmpd="sng" algn="ctr">
            <a:solidFill>
              <a:schemeClr val="bg2">
                <a:lumMod val="50000"/>
              </a:schemeClr>
            </a:solidFill>
            <a:prstDash val="solid"/>
            <a:round/>
            <a:headEnd type="none" w="med" len="med"/>
            <a:tailEnd type="none" w="med" len="med"/>
          </a:ln>
        </p:spPr>
        <p:txBody>
          <a:bodyPr vert="horz" wrap="square" lIns="91440" tIns="45720" rIns="91440" bIns="45720" numCol="1" anchor="ctr" anchorCtr="1"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rPr>
              <a:t>2、符合下列情形之一的“三合一”场所应采用不开门窗洞口的防火墙和耐火极限</a:t>
            </a:r>
            <a:r>
              <a:rPr kumimoji="0" lang="zh-CN" altLang="en-US" sz="1600" b="0" i="0" u="none" strike="noStrike" cap="none" normalizeH="0" baseline="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不低于1.50h</a:t>
            </a:r>
            <a:r>
              <a:rPr kumimoji="0" lang="zh-CN" altLang="en-US" sz="16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rPr>
              <a:t>的楼板将住宿部分与非住宿部分完全分隔，住宿与非住宿部分应分别设置独立的疏散设施；当难以完全分隔时，不应设置人员住宿：</a:t>
            </a:r>
            <a:endParaRPr kumimoji="0" lang="zh-CN" altLang="en-US" sz="16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左大括号 2"/>
          <p:cNvSpPr/>
          <p:nvPr/>
        </p:nvSpPr>
        <p:spPr>
          <a:xfrm>
            <a:off x="4874260" y="1340485"/>
            <a:ext cx="621030" cy="4897120"/>
          </a:xfrm>
          <a:prstGeom prst="leftBrace">
            <a:avLst/>
          </a:prstGeom>
          <a:noFill/>
          <a:ln w="9525" cap="flat" cmpd="sng" algn="ctr">
            <a:solidFill>
              <a:srgbClr val="C0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角矩形 3"/>
          <p:cNvSpPr/>
          <p:nvPr/>
        </p:nvSpPr>
        <p:spPr>
          <a:xfrm>
            <a:off x="5865495" y="1340485"/>
            <a:ext cx="5760085" cy="72009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1"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rPr>
              <a:t>“三合一”场所的建筑高度大于15m；</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a:xfrm>
            <a:off x="5865495" y="3429000"/>
            <a:ext cx="5760085" cy="72009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1"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rPr>
              <a:t>“三合一”场所的建筑面积大于2000m2；</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圆角矩形 8"/>
          <p:cNvSpPr/>
          <p:nvPr/>
        </p:nvSpPr>
        <p:spPr>
          <a:xfrm>
            <a:off x="5865495" y="5517515"/>
            <a:ext cx="5760085" cy="72009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1"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rPr>
              <a:t>“三合一”场所住宿人数超过20人。</a:t>
            </a:r>
            <a:endParaRPr kumimoji="0" lang="zh-CN" altLang="en-US" sz="1800" b="1"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平面布置</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4" name="KSO_Shape"/>
          <p:cNvSpPr/>
          <p:nvPr>
            <p:custDataLst>
              <p:tags r:id="rId2"/>
            </p:custDataLst>
          </p:nvPr>
        </p:nvSpPr>
        <p:spPr>
          <a:xfrm rot="16200000">
            <a:off x="1554950" y="3097289"/>
            <a:ext cx="3195880" cy="1571307"/>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noFill/>
          <a:ln w="12700" cap="flat" cmpd="sng" algn="ctr">
            <a:solidFill>
              <a:srgbClr val="FF8400">
                <a:lumMod val="50000"/>
              </a:srgbClr>
            </a:solid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1pPr>
            <a:lvl2pPr marL="4572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2pPr>
            <a:lvl3pPr marL="9144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3pPr>
            <a:lvl4pPr marL="13716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4pPr>
            <a:lvl5pPr marL="18288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kern="1200">
                <a:solidFill>
                  <a:sysClr val="window" lastClr="FFFFFF"/>
                </a:solidFill>
                <a:latin typeface="Arial" panose="020B0604020202020204" pitchFamily="34" charset="0"/>
                <a:ea typeface="微软雅黑" panose="020B0503020204020204" pitchFamily="34" charset="-122"/>
                <a:cs typeface="+mn-ea"/>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3" name="圆: 空心 52"/>
          <p:cNvSpPr/>
          <p:nvPr>
            <p:custDataLst>
              <p:tags r:id="rId3"/>
            </p:custDataLst>
          </p:nvPr>
        </p:nvSpPr>
        <p:spPr>
          <a:xfrm>
            <a:off x="735624" y="2437395"/>
            <a:ext cx="2891095" cy="2891095"/>
          </a:xfrm>
          <a:prstGeom prst="donut">
            <a:avLst>
              <a:gd name="adj" fmla="val 1830"/>
            </a:avLst>
          </a:prstGeom>
          <a:solidFill>
            <a:srgbClr val="FF9C00"/>
          </a:solidFill>
          <a:ln w="12700" cap="flat" cmpd="sng" algn="ctr">
            <a:noFill/>
            <a:prstDash val="solid"/>
            <a:miter lim="800000"/>
          </a:ln>
          <a:effectLst/>
        </p:spPr>
        <p:txBody>
          <a:bodyPr rtlCol="0" anchor="ctr"/>
          <a:lstStyle/>
          <a:p>
            <a:pPr algn="ctr"/>
            <a:endParaRPr lang="zh-CN" altLang="en-US">
              <a:solidFill>
                <a:sysClr val="windowText" lastClr="000000"/>
              </a:solidFill>
            </a:endParaRPr>
          </a:p>
        </p:txBody>
      </p:sp>
      <p:sp>
        <p:nvSpPr>
          <p:cNvPr id="55" name="椭圆 54"/>
          <p:cNvSpPr/>
          <p:nvPr>
            <p:custDataLst>
              <p:tags r:id="rId4"/>
            </p:custDataLst>
          </p:nvPr>
        </p:nvSpPr>
        <p:spPr>
          <a:xfrm>
            <a:off x="805289" y="2489645"/>
            <a:ext cx="2777542" cy="2777542"/>
          </a:xfrm>
          <a:prstGeom prst="ellipse">
            <a:avLst/>
          </a:prstGeom>
          <a:solidFill>
            <a:sysClr val="window" lastClr="FFFFFF"/>
          </a:solidFill>
          <a:ln w="12700" cap="flat" cmpd="sng" algn="ctr">
            <a:noFill/>
            <a:prstDash val="solid"/>
            <a:miter lim="800000"/>
          </a:ln>
          <a:effectLst/>
        </p:spPr>
        <p:txBody>
          <a:bodyPr rtlCol="0" anchor="ctr"/>
          <a:lstStyle/>
          <a:p>
            <a:pPr algn="ctr"/>
            <a:endParaRPr lang="zh-CN" altLang="en-US"/>
          </a:p>
        </p:txBody>
      </p:sp>
      <p:sp>
        <p:nvSpPr>
          <p:cNvPr id="56" name="椭圆 55"/>
          <p:cNvSpPr/>
          <p:nvPr>
            <p:custDataLst>
              <p:tags r:id="rId5"/>
            </p:custDataLst>
          </p:nvPr>
        </p:nvSpPr>
        <p:spPr>
          <a:xfrm>
            <a:off x="3007722" y="2362287"/>
            <a:ext cx="152393" cy="152393"/>
          </a:xfrm>
          <a:prstGeom prst="ellipse">
            <a:avLst/>
          </a:prstGeom>
          <a:solidFill>
            <a:sysClr val="window" lastClr="FFFFFF"/>
          </a:solidFill>
          <a:ln w="12700" cap="flat" cmpd="sng" algn="ctr">
            <a:solidFill>
              <a:srgbClr val="FF8400">
                <a:lumMod val="50000"/>
              </a:srgbClr>
            </a:solidFill>
            <a:prstDash val="solid"/>
            <a:miter lim="800000"/>
          </a:ln>
          <a:effectLst/>
        </p:spPr>
        <p:txBody>
          <a:bodyPr rtlCol="0" anchor="ctr"/>
          <a:lstStyle/>
          <a:p>
            <a:pPr algn="ctr"/>
            <a:endParaRPr lang="zh-CN" altLang="en-US"/>
          </a:p>
        </p:txBody>
      </p:sp>
      <p:sp>
        <p:nvSpPr>
          <p:cNvPr id="57" name="椭圆 56"/>
          <p:cNvSpPr/>
          <p:nvPr>
            <p:custDataLst>
              <p:tags r:id="rId6"/>
            </p:custDataLst>
          </p:nvPr>
        </p:nvSpPr>
        <p:spPr>
          <a:xfrm>
            <a:off x="3862195" y="3810318"/>
            <a:ext cx="152393" cy="152393"/>
          </a:xfrm>
          <a:prstGeom prst="ellipse">
            <a:avLst/>
          </a:prstGeom>
          <a:solidFill>
            <a:sysClr val="window" lastClr="FFFFFF"/>
          </a:solidFill>
          <a:ln w="12700" cap="flat" cmpd="sng" algn="ctr">
            <a:solidFill>
              <a:srgbClr val="FF8400">
                <a:lumMod val="50000"/>
              </a:srgbClr>
            </a:solidFill>
            <a:prstDash val="solid"/>
            <a:miter lim="800000"/>
          </a:ln>
          <a:effectLst/>
        </p:spPr>
        <p:txBody>
          <a:bodyPr rtlCol="0" anchor="ctr"/>
          <a:lstStyle/>
          <a:p>
            <a:pPr algn="ctr"/>
            <a:endParaRPr lang="zh-CN" altLang="en-US" dirty="0"/>
          </a:p>
        </p:txBody>
      </p:sp>
      <p:sp>
        <p:nvSpPr>
          <p:cNvPr id="59" name="椭圆 58"/>
          <p:cNvSpPr/>
          <p:nvPr>
            <p:custDataLst>
              <p:tags r:id="rId7"/>
            </p:custDataLst>
          </p:nvPr>
        </p:nvSpPr>
        <p:spPr>
          <a:xfrm>
            <a:off x="3009391" y="5211137"/>
            <a:ext cx="152393" cy="152393"/>
          </a:xfrm>
          <a:prstGeom prst="ellipse">
            <a:avLst/>
          </a:prstGeom>
          <a:solidFill>
            <a:sysClr val="window" lastClr="FFFFFF"/>
          </a:solidFill>
          <a:ln w="12700" cap="flat" cmpd="sng" algn="ctr">
            <a:solidFill>
              <a:srgbClr val="FF8400">
                <a:lumMod val="50000"/>
              </a:srgbClr>
            </a:solidFill>
            <a:prstDash val="solid"/>
            <a:miter lim="800000"/>
          </a:ln>
          <a:effectLst/>
        </p:spPr>
        <p:txBody>
          <a:bodyPr rtlCol="0" anchor="ctr"/>
          <a:lstStyle/>
          <a:p>
            <a:pPr algn="ctr"/>
            <a:endParaRPr lang="zh-CN" altLang="en-US"/>
          </a:p>
        </p:txBody>
      </p:sp>
      <p:cxnSp>
        <p:nvCxnSpPr>
          <p:cNvPr id="61" name="直接连接符 60"/>
          <p:cNvCxnSpPr>
            <a:stCxn id="56" idx="7"/>
          </p:cNvCxnSpPr>
          <p:nvPr>
            <p:custDataLst>
              <p:tags r:id="rId8"/>
            </p:custDataLst>
          </p:nvPr>
        </p:nvCxnSpPr>
        <p:spPr>
          <a:xfrm flipV="1">
            <a:off x="3138433" y="1846376"/>
            <a:ext cx="377173" cy="538274"/>
          </a:xfrm>
          <a:prstGeom prst="line">
            <a:avLst/>
          </a:prstGeom>
          <a:noFill/>
          <a:ln w="6350" cap="flat" cmpd="sng" algn="ctr">
            <a:solidFill>
              <a:srgbClr val="FF8400">
                <a:lumMod val="50000"/>
              </a:srgbClr>
            </a:solidFill>
            <a:prstDash val="solid"/>
            <a:miter lim="800000"/>
          </a:ln>
          <a:effectLst/>
        </p:spPr>
      </p:cxnSp>
      <p:cxnSp>
        <p:nvCxnSpPr>
          <p:cNvPr id="63" name="直接连接符 62"/>
          <p:cNvCxnSpPr/>
          <p:nvPr>
            <p:custDataLst>
              <p:tags r:id="rId9"/>
            </p:custDataLst>
          </p:nvPr>
        </p:nvCxnSpPr>
        <p:spPr>
          <a:xfrm>
            <a:off x="3517762" y="1846330"/>
            <a:ext cx="1043852" cy="1"/>
          </a:xfrm>
          <a:prstGeom prst="line">
            <a:avLst/>
          </a:prstGeom>
          <a:noFill/>
          <a:ln w="6350" cap="flat" cmpd="sng" algn="ctr">
            <a:solidFill>
              <a:srgbClr val="FF8400">
                <a:lumMod val="50000"/>
              </a:srgbClr>
            </a:solidFill>
            <a:prstDash val="solid"/>
            <a:miter lim="800000"/>
          </a:ln>
          <a:effectLst/>
        </p:spPr>
      </p:cxnSp>
      <p:sp>
        <p:nvSpPr>
          <p:cNvPr id="65" name="椭圆 64"/>
          <p:cNvSpPr/>
          <p:nvPr>
            <p:custDataLst>
              <p:tags r:id="rId10"/>
            </p:custDataLst>
          </p:nvPr>
        </p:nvSpPr>
        <p:spPr>
          <a:xfrm>
            <a:off x="4571483" y="1423990"/>
            <a:ext cx="853355" cy="853355"/>
          </a:xfrm>
          <a:prstGeom prst="ellipse">
            <a:avLst/>
          </a:prstGeom>
          <a:solidFill>
            <a:sysClr val="window" lastClr="FFFFFF"/>
          </a:solidFill>
          <a:ln w="9525" cap="flat" cmpd="sng" algn="ctr">
            <a:solidFill>
              <a:srgbClr val="FF9C00"/>
            </a:solidFill>
            <a:prstDash val="solid"/>
            <a:miter lim="800000"/>
          </a:ln>
          <a:effectLst/>
        </p:spPr>
        <p:txBody>
          <a:bodyPr rtlCol="0" anchor="ctr"/>
          <a:lstStyle/>
          <a:p>
            <a:pPr algn="ctr"/>
            <a:endParaRPr lang="zh-CN" altLang="en-US" dirty="0"/>
          </a:p>
        </p:txBody>
      </p:sp>
      <p:cxnSp>
        <p:nvCxnSpPr>
          <p:cNvPr id="67" name="直接连接符 66"/>
          <p:cNvCxnSpPr>
            <a:endCxn id="68" idx="2"/>
          </p:cNvCxnSpPr>
          <p:nvPr>
            <p:custDataLst>
              <p:tags r:id="rId11"/>
            </p:custDataLst>
          </p:nvPr>
        </p:nvCxnSpPr>
        <p:spPr>
          <a:xfrm>
            <a:off x="4014589" y="3879892"/>
            <a:ext cx="1077426" cy="8708"/>
          </a:xfrm>
          <a:prstGeom prst="line">
            <a:avLst/>
          </a:prstGeom>
          <a:noFill/>
          <a:ln w="6350" cap="flat" cmpd="sng" algn="ctr">
            <a:solidFill>
              <a:srgbClr val="FF8400">
                <a:lumMod val="50000"/>
              </a:srgbClr>
            </a:solidFill>
            <a:prstDash val="solid"/>
            <a:miter lim="800000"/>
          </a:ln>
          <a:effectLst/>
        </p:spPr>
      </p:cxnSp>
      <p:sp>
        <p:nvSpPr>
          <p:cNvPr id="68" name="椭圆 67"/>
          <p:cNvSpPr/>
          <p:nvPr>
            <p:custDataLst>
              <p:tags r:id="rId12"/>
            </p:custDataLst>
          </p:nvPr>
        </p:nvSpPr>
        <p:spPr>
          <a:xfrm>
            <a:off x="5092015" y="3461922"/>
            <a:ext cx="853355" cy="853355"/>
          </a:xfrm>
          <a:prstGeom prst="ellipse">
            <a:avLst/>
          </a:prstGeom>
          <a:solidFill>
            <a:sysClr val="window" lastClr="FFFFFF"/>
          </a:solidFill>
          <a:ln w="9525" cap="flat" cmpd="sng" algn="ctr">
            <a:solidFill>
              <a:srgbClr val="FF9C00"/>
            </a:solidFill>
            <a:prstDash val="solid"/>
            <a:miter lim="800000"/>
          </a:ln>
          <a:effectLst/>
        </p:spPr>
        <p:txBody>
          <a:bodyPr rtlCol="0" anchor="ctr"/>
          <a:lstStyle/>
          <a:p>
            <a:pPr algn="ctr"/>
            <a:endParaRPr lang="zh-CN" altLang="en-US"/>
          </a:p>
        </p:txBody>
      </p:sp>
      <p:cxnSp>
        <p:nvCxnSpPr>
          <p:cNvPr id="77" name="直接连接符 76"/>
          <p:cNvCxnSpPr/>
          <p:nvPr>
            <p:custDataLst>
              <p:tags r:id="rId13"/>
            </p:custDataLst>
          </p:nvPr>
        </p:nvCxnSpPr>
        <p:spPr>
          <a:xfrm>
            <a:off x="3142258" y="5355635"/>
            <a:ext cx="377173" cy="548567"/>
          </a:xfrm>
          <a:prstGeom prst="line">
            <a:avLst/>
          </a:prstGeom>
          <a:noFill/>
          <a:ln w="6350" cap="flat" cmpd="sng" algn="ctr">
            <a:solidFill>
              <a:srgbClr val="FF8400">
                <a:lumMod val="50000"/>
              </a:srgbClr>
            </a:solidFill>
            <a:prstDash val="solid"/>
            <a:miter lim="800000"/>
          </a:ln>
          <a:effectLst/>
        </p:spPr>
      </p:cxnSp>
      <p:cxnSp>
        <p:nvCxnSpPr>
          <p:cNvPr id="78" name="直接连接符 77"/>
          <p:cNvCxnSpPr>
            <a:endCxn id="79" idx="2"/>
          </p:cNvCxnSpPr>
          <p:nvPr>
            <p:custDataLst>
              <p:tags r:id="rId14"/>
            </p:custDataLst>
          </p:nvPr>
        </p:nvCxnSpPr>
        <p:spPr>
          <a:xfrm>
            <a:off x="3582831" y="5852820"/>
            <a:ext cx="1047805" cy="0"/>
          </a:xfrm>
          <a:prstGeom prst="line">
            <a:avLst/>
          </a:prstGeom>
          <a:noFill/>
          <a:ln w="6350" cap="flat" cmpd="sng" algn="ctr">
            <a:solidFill>
              <a:srgbClr val="FF8400">
                <a:lumMod val="50000"/>
              </a:srgbClr>
            </a:solidFill>
            <a:prstDash val="solid"/>
            <a:miter lim="800000"/>
          </a:ln>
          <a:effectLst/>
        </p:spPr>
      </p:cxnSp>
      <p:sp>
        <p:nvSpPr>
          <p:cNvPr id="79" name="椭圆 78"/>
          <p:cNvSpPr/>
          <p:nvPr>
            <p:custDataLst>
              <p:tags r:id="rId15"/>
            </p:custDataLst>
          </p:nvPr>
        </p:nvSpPr>
        <p:spPr>
          <a:xfrm>
            <a:off x="4630637" y="5426142"/>
            <a:ext cx="853355" cy="853355"/>
          </a:xfrm>
          <a:prstGeom prst="ellipse">
            <a:avLst/>
          </a:prstGeom>
          <a:solidFill>
            <a:sysClr val="window" lastClr="FFFFFF"/>
          </a:solidFill>
          <a:ln w="9525" cap="flat" cmpd="sng" algn="ctr">
            <a:solidFill>
              <a:srgbClr val="FF9C00"/>
            </a:solidFill>
            <a:prstDash val="solid"/>
            <a:miter lim="800000"/>
          </a:ln>
          <a:effectLst/>
        </p:spPr>
        <p:txBody>
          <a:bodyPr rtlCol="0" anchor="ctr"/>
          <a:lstStyle/>
          <a:p>
            <a:pPr algn="ctr"/>
            <a:endParaRPr lang="zh-CN" altLang="en-US"/>
          </a:p>
        </p:txBody>
      </p:sp>
      <p:sp>
        <p:nvSpPr>
          <p:cNvPr id="82" name="文本框 81"/>
          <p:cNvSpPr txBox="1"/>
          <p:nvPr>
            <p:custDataLst>
              <p:tags r:id="rId16"/>
            </p:custDataLst>
          </p:nvPr>
        </p:nvSpPr>
        <p:spPr>
          <a:xfrm>
            <a:off x="4032004" y="3522876"/>
            <a:ext cx="600885" cy="368300"/>
          </a:xfrm>
          <a:prstGeom prst="rect">
            <a:avLst/>
          </a:prstGeom>
          <a:noFill/>
        </p:spPr>
        <p:txBody>
          <a:bodyPr wrap="square" rtlCol="0">
            <a:spAutoFit/>
          </a:bodyPr>
          <a:lstStyle/>
          <a:p>
            <a:pPr algn="ctr"/>
            <a:r>
              <a:rPr lang="en-US" altLang="zh-CN" dirty="0"/>
              <a:t>02</a:t>
            </a:r>
            <a:endParaRPr lang="zh-CN" altLang="en-US" dirty="0"/>
          </a:p>
        </p:txBody>
      </p:sp>
      <p:sp>
        <p:nvSpPr>
          <p:cNvPr id="84" name="文本框 83"/>
          <p:cNvSpPr txBox="1"/>
          <p:nvPr>
            <p:custDataLst>
              <p:tags r:id="rId17"/>
            </p:custDataLst>
          </p:nvPr>
        </p:nvSpPr>
        <p:spPr>
          <a:xfrm>
            <a:off x="3514971" y="5486862"/>
            <a:ext cx="600885" cy="368300"/>
          </a:xfrm>
          <a:prstGeom prst="rect">
            <a:avLst/>
          </a:prstGeom>
          <a:noFill/>
        </p:spPr>
        <p:txBody>
          <a:bodyPr wrap="square" rtlCol="0">
            <a:spAutoFit/>
          </a:bodyPr>
          <a:lstStyle/>
          <a:p>
            <a:pPr algn="ctr"/>
            <a:r>
              <a:rPr lang="en-US" altLang="zh-CN" dirty="0"/>
              <a:t>03</a:t>
            </a:r>
            <a:endParaRPr lang="zh-CN" altLang="en-US" dirty="0"/>
          </a:p>
        </p:txBody>
      </p:sp>
      <p:sp>
        <p:nvSpPr>
          <p:cNvPr id="89" name="文本框 88"/>
          <p:cNvSpPr txBox="1"/>
          <p:nvPr>
            <p:custDataLst>
              <p:tags r:id="rId18"/>
            </p:custDataLst>
          </p:nvPr>
        </p:nvSpPr>
        <p:spPr>
          <a:xfrm>
            <a:off x="5568315" y="1413510"/>
            <a:ext cx="4462780" cy="583565"/>
          </a:xfrm>
          <a:prstGeom prst="rect">
            <a:avLst/>
          </a:prstGeom>
          <a:noFill/>
        </p:spPr>
        <p:txBody>
          <a:bodyPr wrap="square" rtlCol="0">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住宿与非住宿部分应设置火灾自动报警系统或独立式感烟火灾探测报警器；</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91" name="文本框 90"/>
          <p:cNvSpPr txBox="1"/>
          <p:nvPr>
            <p:custDataLst>
              <p:tags r:id="rId19"/>
            </p:custDataLst>
          </p:nvPr>
        </p:nvSpPr>
        <p:spPr>
          <a:xfrm>
            <a:off x="6140450" y="3482975"/>
            <a:ext cx="4462780" cy="829945"/>
          </a:xfrm>
          <a:prstGeom prst="rect">
            <a:avLst/>
          </a:prstGeom>
          <a:noFill/>
        </p:spPr>
        <p:txBody>
          <a:bodyPr wrap="square" rtlCol="0">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住宿与非住宿部分之间应进行防火分隔；当无法分隔时，“三合一”场所应设置自动喷水灭火系统或自动喷水局部应用系统；</a:t>
            </a:r>
            <a:endParaRPr lang="zh-CN" altLang="en-US" sz="1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7" name="文本框 96"/>
          <p:cNvSpPr txBox="1"/>
          <p:nvPr>
            <p:custDataLst>
              <p:tags r:id="rId20"/>
            </p:custDataLst>
          </p:nvPr>
        </p:nvSpPr>
        <p:spPr>
          <a:xfrm>
            <a:off x="5640705" y="5525135"/>
            <a:ext cx="4462780" cy="583565"/>
          </a:xfrm>
          <a:prstGeom prst="rect">
            <a:avLst/>
          </a:prstGeom>
          <a:noFill/>
        </p:spPr>
        <p:txBody>
          <a:bodyPr wrap="square" rtlCol="0">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住宿与非住宿部分应设置独立的疏散设施；当确有困难时，应设置独立的辅助疏散设施。</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102" name="Freeform 15"/>
          <p:cNvSpPr>
            <a:spLocks noEditPoints="1" noChangeArrowheads="1"/>
          </p:cNvSpPr>
          <p:nvPr>
            <p:custDataLst>
              <p:tags r:id="rId21"/>
            </p:custDataLst>
          </p:nvPr>
        </p:nvSpPr>
        <p:spPr bwMode="auto">
          <a:xfrm>
            <a:off x="4836965" y="1695030"/>
            <a:ext cx="322392" cy="311274"/>
          </a:xfrm>
          <a:custGeom>
            <a:avLst/>
            <a:gdLst>
              <a:gd name="T0" fmla="*/ 180 w 237"/>
              <a:gd name="T1" fmla="*/ 2 h 229"/>
              <a:gd name="T2" fmla="*/ 180 w 237"/>
              <a:gd name="T3" fmla="*/ 2 h 229"/>
              <a:gd name="T4" fmla="*/ 175 w 237"/>
              <a:gd name="T5" fmla="*/ 0 h 229"/>
              <a:gd name="T6" fmla="*/ 171 w 237"/>
              <a:gd name="T7" fmla="*/ 2 h 229"/>
              <a:gd name="T8" fmla="*/ 171 w 237"/>
              <a:gd name="T9" fmla="*/ 2 h 229"/>
              <a:gd name="T10" fmla="*/ 119 w 237"/>
              <a:gd name="T11" fmla="*/ 28 h 229"/>
              <a:gd name="T12" fmla="*/ 67 w 237"/>
              <a:gd name="T13" fmla="*/ 4 h 229"/>
              <a:gd name="T14" fmla="*/ 67 w 237"/>
              <a:gd name="T15" fmla="*/ 2 h 229"/>
              <a:gd name="T16" fmla="*/ 62 w 237"/>
              <a:gd name="T17" fmla="*/ 0 h 229"/>
              <a:gd name="T18" fmla="*/ 57 w 237"/>
              <a:gd name="T19" fmla="*/ 2 h 229"/>
              <a:gd name="T20" fmla="*/ 57 w 237"/>
              <a:gd name="T21" fmla="*/ 2 h 229"/>
              <a:gd name="T22" fmla="*/ 0 w 237"/>
              <a:gd name="T23" fmla="*/ 30 h 229"/>
              <a:gd name="T24" fmla="*/ 0 w 237"/>
              <a:gd name="T25" fmla="*/ 229 h 229"/>
              <a:gd name="T26" fmla="*/ 62 w 237"/>
              <a:gd name="T27" fmla="*/ 199 h 229"/>
              <a:gd name="T28" fmla="*/ 112 w 237"/>
              <a:gd name="T29" fmla="*/ 225 h 229"/>
              <a:gd name="T30" fmla="*/ 114 w 237"/>
              <a:gd name="T31" fmla="*/ 225 h 229"/>
              <a:gd name="T32" fmla="*/ 119 w 237"/>
              <a:gd name="T33" fmla="*/ 227 h 229"/>
              <a:gd name="T34" fmla="*/ 123 w 237"/>
              <a:gd name="T35" fmla="*/ 225 h 229"/>
              <a:gd name="T36" fmla="*/ 126 w 237"/>
              <a:gd name="T37" fmla="*/ 225 h 229"/>
              <a:gd name="T38" fmla="*/ 175 w 237"/>
              <a:gd name="T39" fmla="*/ 199 h 229"/>
              <a:gd name="T40" fmla="*/ 237 w 237"/>
              <a:gd name="T41" fmla="*/ 229 h 229"/>
              <a:gd name="T42" fmla="*/ 237 w 237"/>
              <a:gd name="T43" fmla="*/ 30 h 229"/>
              <a:gd name="T44" fmla="*/ 180 w 237"/>
              <a:gd name="T45" fmla="*/ 2 h 229"/>
              <a:gd name="T46" fmla="*/ 57 w 237"/>
              <a:gd name="T47" fmla="*/ 191 h 229"/>
              <a:gd name="T48" fmla="*/ 10 w 237"/>
              <a:gd name="T49" fmla="*/ 215 h 229"/>
              <a:gd name="T50" fmla="*/ 10 w 237"/>
              <a:gd name="T51" fmla="*/ 38 h 229"/>
              <a:gd name="T52" fmla="*/ 57 w 237"/>
              <a:gd name="T53" fmla="*/ 14 h 229"/>
              <a:gd name="T54" fmla="*/ 57 w 237"/>
              <a:gd name="T55" fmla="*/ 191 h 229"/>
              <a:gd name="T56" fmla="*/ 114 w 237"/>
              <a:gd name="T57" fmla="*/ 215 h 229"/>
              <a:gd name="T58" fmla="*/ 67 w 237"/>
              <a:gd name="T59" fmla="*/ 191 h 229"/>
              <a:gd name="T60" fmla="*/ 67 w 237"/>
              <a:gd name="T61" fmla="*/ 14 h 229"/>
              <a:gd name="T62" fmla="*/ 114 w 237"/>
              <a:gd name="T63" fmla="*/ 38 h 229"/>
              <a:gd name="T64" fmla="*/ 114 w 237"/>
              <a:gd name="T65" fmla="*/ 215 h 229"/>
              <a:gd name="T66" fmla="*/ 171 w 237"/>
              <a:gd name="T67" fmla="*/ 191 h 229"/>
              <a:gd name="T68" fmla="*/ 123 w 237"/>
              <a:gd name="T69" fmla="*/ 215 h 229"/>
              <a:gd name="T70" fmla="*/ 123 w 237"/>
              <a:gd name="T71" fmla="*/ 38 h 229"/>
              <a:gd name="T72" fmla="*/ 171 w 237"/>
              <a:gd name="T73" fmla="*/ 14 h 229"/>
              <a:gd name="T74" fmla="*/ 171 w 237"/>
              <a:gd name="T75" fmla="*/ 191 h 229"/>
              <a:gd name="T76" fmla="*/ 227 w 237"/>
              <a:gd name="T77" fmla="*/ 215 h 229"/>
              <a:gd name="T78" fmla="*/ 180 w 237"/>
              <a:gd name="T79" fmla="*/ 191 h 229"/>
              <a:gd name="T80" fmla="*/ 180 w 237"/>
              <a:gd name="T81" fmla="*/ 14 h 229"/>
              <a:gd name="T82" fmla="*/ 227 w 237"/>
              <a:gd name="T83" fmla="*/ 38 h 229"/>
              <a:gd name="T84" fmla="*/ 227 w 237"/>
              <a:gd name="T85" fmla="*/ 2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7" h="229">
                <a:moveTo>
                  <a:pt x="180" y="2"/>
                </a:moveTo>
                <a:lnTo>
                  <a:pt x="180" y="2"/>
                </a:lnTo>
                <a:lnTo>
                  <a:pt x="175" y="0"/>
                </a:lnTo>
                <a:lnTo>
                  <a:pt x="171" y="2"/>
                </a:lnTo>
                <a:lnTo>
                  <a:pt x="119" y="28"/>
                </a:lnTo>
                <a:lnTo>
                  <a:pt x="67" y="4"/>
                </a:lnTo>
                <a:lnTo>
                  <a:pt x="67" y="2"/>
                </a:lnTo>
                <a:lnTo>
                  <a:pt x="62" y="0"/>
                </a:lnTo>
                <a:lnTo>
                  <a:pt x="57" y="2"/>
                </a:lnTo>
                <a:lnTo>
                  <a:pt x="0" y="30"/>
                </a:lnTo>
                <a:lnTo>
                  <a:pt x="0" y="229"/>
                </a:lnTo>
                <a:lnTo>
                  <a:pt x="62" y="199"/>
                </a:lnTo>
                <a:lnTo>
                  <a:pt x="112" y="225"/>
                </a:lnTo>
                <a:lnTo>
                  <a:pt x="114" y="225"/>
                </a:lnTo>
                <a:lnTo>
                  <a:pt x="119" y="227"/>
                </a:lnTo>
                <a:lnTo>
                  <a:pt x="123" y="225"/>
                </a:lnTo>
                <a:lnTo>
                  <a:pt x="126" y="225"/>
                </a:lnTo>
                <a:lnTo>
                  <a:pt x="175" y="199"/>
                </a:lnTo>
                <a:lnTo>
                  <a:pt x="237" y="229"/>
                </a:lnTo>
                <a:lnTo>
                  <a:pt x="237" y="30"/>
                </a:lnTo>
                <a:lnTo>
                  <a:pt x="180" y="2"/>
                </a:lnTo>
                <a:close/>
                <a:moveTo>
                  <a:pt x="57" y="191"/>
                </a:moveTo>
                <a:lnTo>
                  <a:pt x="10" y="215"/>
                </a:lnTo>
                <a:lnTo>
                  <a:pt x="10" y="38"/>
                </a:lnTo>
                <a:lnTo>
                  <a:pt x="57" y="14"/>
                </a:lnTo>
                <a:lnTo>
                  <a:pt x="57" y="191"/>
                </a:lnTo>
                <a:close/>
                <a:moveTo>
                  <a:pt x="114" y="215"/>
                </a:moveTo>
                <a:lnTo>
                  <a:pt x="67" y="191"/>
                </a:lnTo>
                <a:lnTo>
                  <a:pt x="67" y="14"/>
                </a:lnTo>
                <a:lnTo>
                  <a:pt x="114" y="38"/>
                </a:lnTo>
                <a:lnTo>
                  <a:pt x="114" y="215"/>
                </a:lnTo>
                <a:close/>
                <a:moveTo>
                  <a:pt x="171" y="191"/>
                </a:moveTo>
                <a:lnTo>
                  <a:pt x="123" y="215"/>
                </a:lnTo>
                <a:lnTo>
                  <a:pt x="123" y="38"/>
                </a:lnTo>
                <a:lnTo>
                  <a:pt x="171" y="14"/>
                </a:lnTo>
                <a:lnTo>
                  <a:pt x="171" y="191"/>
                </a:lnTo>
                <a:close/>
                <a:moveTo>
                  <a:pt x="227" y="215"/>
                </a:moveTo>
                <a:lnTo>
                  <a:pt x="180" y="191"/>
                </a:lnTo>
                <a:lnTo>
                  <a:pt x="180" y="14"/>
                </a:lnTo>
                <a:lnTo>
                  <a:pt x="227" y="38"/>
                </a:lnTo>
                <a:lnTo>
                  <a:pt x="227" y="215"/>
                </a:lnTo>
                <a:close/>
              </a:path>
            </a:pathLst>
          </a:custGeom>
          <a:solidFill>
            <a:srgbClr val="FF9C00"/>
          </a:solidFill>
          <a:ln>
            <a:noFill/>
          </a:ln>
        </p:spPr>
        <p:txBody>
          <a:bodyPr/>
          <a:lstStyle/>
          <a:p>
            <a:pPr eaLnBrk="0" hangingPunct="0"/>
            <a:endParaRPr lang="zh-CN" altLang="en-US" sz="2400"/>
          </a:p>
        </p:txBody>
      </p:sp>
      <p:sp>
        <p:nvSpPr>
          <p:cNvPr id="103" name="Freeform 30"/>
          <p:cNvSpPr>
            <a:spLocks noEditPoints="1" noChangeArrowheads="1"/>
          </p:cNvSpPr>
          <p:nvPr>
            <p:custDataLst>
              <p:tags r:id="rId22"/>
            </p:custDataLst>
          </p:nvPr>
        </p:nvSpPr>
        <p:spPr bwMode="auto">
          <a:xfrm>
            <a:off x="5328507" y="3773129"/>
            <a:ext cx="366307" cy="222401"/>
          </a:xfrm>
          <a:custGeom>
            <a:avLst/>
            <a:gdLst>
              <a:gd name="T0" fmla="*/ 101 w 112"/>
              <a:gd name="T1" fmla="*/ 8 h 68"/>
              <a:gd name="T2" fmla="*/ 76 w 112"/>
              <a:gd name="T3" fmla="*/ 23 h 68"/>
              <a:gd name="T4" fmla="*/ 76 w 112"/>
              <a:gd name="T5" fmla="*/ 6 h 68"/>
              <a:gd name="T6" fmla="*/ 70 w 112"/>
              <a:gd name="T7" fmla="*/ 0 h 68"/>
              <a:gd name="T8" fmla="*/ 6 w 112"/>
              <a:gd name="T9" fmla="*/ 0 h 68"/>
              <a:gd name="T10" fmla="*/ 0 w 112"/>
              <a:gd name="T11" fmla="*/ 6 h 68"/>
              <a:gd name="T12" fmla="*/ 0 w 112"/>
              <a:gd name="T13" fmla="*/ 62 h 68"/>
              <a:gd name="T14" fmla="*/ 6 w 112"/>
              <a:gd name="T15" fmla="*/ 68 h 68"/>
              <a:gd name="T16" fmla="*/ 70 w 112"/>
              <a:gd name="T17" fmla="*/ 68 h 68"/>
              <a:gd name="T18" fmla="*/ 76 w 112"/>
              <a:gd name="T19" fmla="*/ 62 h 68"/>
              <a:gd name="T20" fmla="*/ 76 w 112"/>
              <a:gd name="T21" fmla="*/ 44 h 68"/>
              <a:gd name="T22" fmla="*/ 102 w 112"/>
              <a:gd name="T23" fmla="*/ 60 h 68"/>
              <a:gd name="T24" fmla="*/ 112 w 112"/>
              <a:gd name="T25" fmla="*/ 60 h 68"/>
              <a:gd name="T26" fmla="*/ 112 w 112"/>
              <a:gd name="T27" fmla="*/ 8 h 68"/>
              <a:gd name="T28" fmla="*/ 101 w 112"/>
              <a:gd name="T29" fmla="*/ 8 h 68"/>
              <a:gd name="T30" fmla="*/ 72 w 112"/>
              <a:gd name="T31" fmla="*/ 62 h 68"/>
              <a:gd name="T32" fmla="*/ 70 w 112"/>
              <a:gd name="T33" fmla="*/ 64 h 68"/>
              <a:gd name="T34" fmla="*/ 6 w 112"/>
              <a:gd name="T35" fmla="*/ 64 h 68"/>
              <a:gd name="T36" fmla="*/ 4 w 112"/>
              <a:gd name="T37" fmla="*/ 62 h 68"/>
              <a:gd name="T38" fmla="*/ 4 w 112"/>
              <a:gd name="T39" fmla="*/ 6 h 68"/>
              <a:gd name="T40" fmla="*/ 6 w 112"/>
              <a:gd name="T41" fmla="*/ 4 h 68"/>
              <a:gd name="T42" fmla="*/ 70 w 112"/>
              <a:gd name="T43" fmla="*/ 4 h 68"/>
              <a:gd name="T44" fmla="*/ 72 w 112"/>
              <a:gd name="T45" fmla="*/ 6 h 68"/>
              <a:gd name="T46" fmla="*/ 72 w 112"/>
              <a:gd name="T47" fmla="*/ 26 h 68"/>
              <a:gd name="T48" fmla="*/ 72 w 112"/>
              <a:gd name="T49" fmla="*/ 42 h 68"/>
              <a:gd name="T50" fmla="*/ 72 w 112"/>
              <a:gd name="T51" fmla="*/ 62 h 68"/>
              <a:gd name="T52" fmla="*/ 108 w 112"/>
              <a:gd name="T53" fmla="*/ 56 h 68"/>
              <a:gd name="T54" fmla="*/ 103 w 112"/>
              <a:gd name="T55" fmla="*/ 56 h 68"/>
              <a:gd name="T56" fmla="*/ 76 w 112"/>
              <a:gd name="T57" fmla="*/ 39 h 68"/>
              <a:gd name="T58" fmla="*/ 76 w 112"/>
              <a:gd name="T59" fmla="*/ 28 h 68"/>
              <a:gd name="T60" fmla="*/ 103 w 112"/>
              <a:gd name="T61" fmla="*/ 12 h 68"/>
              <a:gd name="T62" fmla="*/ 108 w 112"/>
              <a:gd name="T63" fmla="*/ 12 h 68"/>
              <a:gd name="T64" fmla="*/ 108 w 112"/>
              <a:gd name="T6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68">
                <a:moveTo>
                  <a:pt x="101" y="8"/>
                </a:moveTo>
                <a:cubicBezTo>
                  <a:pt x="76" y="23"/>
                  <a:pt x="76" y="23"/>
                  <a:pt x="76" y="23"/>
                </a:cubicBezTo>
                <a:cubicBezTo>
                  <a:pt x="76" y="6"/>
                  <a:pt x="76" y="6"/>
                  <a:pt x="76" y="6"/>
                </a:cubicBezTo>
                <a:cubicBezTo>
                  <a:pt x="76" y="2"/>
                  <a:pt x="73" y="0"/>
                  <a:pt x="70" y="0"/>
                </a:cubicBezTo>
                <a:cubicBezTo>
                  <a:pt x="6" y="0"/>
                  <a:pt x="6" y="0"/>
                  <a:pt x="6" y="0"/>
                </a:cubicBezTo>
                <a:cubicBezTo>
                  <a:pt x="2" y="0"/>
                  <a:pt x="0" y="2"/>
                  <a:pt x="0" y="6"/>
                </a:cubicBezTo>
                <a:cubicBezTo>
                  <a:pt x="0" y="62"/>
                  <a:pt x="0" y="62"/>
                  <a:pt x="0" y="62"/>
                </a:cubicBezTo>
                <a:cubicBezTo>
                  <a:pt x="0" y="65"/>
                  <a:pt x="2" y="68"/>
                  <a:pt x="6" y="68"/>
                </a:cubicBezTo>
                <a:cubicBezTo>
                  <a:pt x="70" y="68"/>
                  <a:pt x="70" y="68"/>
                  <a:pt x="70" y="68"/>
                </a:cubicBezTo>
                <a:cubicBezTo>
                  <a:pt x="73" y="68"/>
                  <a:pt x="76" y="65"/>
                  <a:pt x="76" y="62"/>
                </a:cubicBezTo>
                <a:cubicBezTo>
                  <a:pt x="76" y="44"/>
                  <a:pt x="76" y="44"/>
                  <a:pt x="76" y="44"/>
                </a:cubicBezTo>
                <a:cubicBezTo>
                  <a:pt x="102" y="60"/>
                  <a:pt x="102" y="60"/>
                  <a:pt x="102" y="60"/>
                </a:cubicBezTo>
                <a:cubicBezTo>
                  <a:pt x="112" y="60"/>
                  <a:pt x="112" y="60"/>
                  <a:pt x="112" y="60"/>
                </a:cubicBezTo>
                <a:cubicBezTo>
                  <a:pt x="112" y="8"/>
                  <a:pt x="112" y="8"/>
                  <a:pt x="112" y="8"/>
                </a:cubicBezTo>
                <a:lnTo>
                  <a:pt x="101" y="8"/>
                </a:lnTo>
                <a:close/>
                <a:moveTo>
                  <a:pt x="72" y="62"/>
                </a:moveTo>
                <a:cubicBezTo>
                  <a:pt x="72" y="63"/>
                  <a:pt x="71" y="64"/>
                  <a:pt x="70" y="64"/>
                </a:cubicBezTo>
                <a:cubicBezTo>
                  <a:pt x="6" y="64"/>
                  <a:pt x="6" y="64"/>
                  <a:pt x="6" y="64"/>
                </a:cubicBezTo>
                <a:cubicBezTo>
                  <a:pt x="5" y="64"/>
                  <a:pt x="4" y="63"/>
                  <a:pt x="4" y="62"/>
                </a:cubicBezTo>
                <a:cubicBezTo>
                  <a:pt x="4" y="6"/>
                  <a:pt x="4" y="6"/>
                  <a:pt x="4" y="6"/>
                </a:cubicBezTo>
                <a:cubicBezTo>
                  <a:pt x="4" y="5"/>
                  <a:pt x="5" y="4"/>
                  <a:pt x="6" y="4"/>
                </a:cubicBezTo>
                <a:cubicBezTo>
                  <a:pt x="70" y="4"/>
                  <a:pt x="70" y="4"/>
                  <a:pt x="70" y="4"/>
                </a:cubicBezTo>
                <a:cubicBezTo>
                  <a:pt x="71" y="4"/>
                  <a:pt x="72" y="5"/>
                  <a:pt x="72" y="6"/>
                </a:cubicBezTo>
                <a:cubicBezTo>
                  <a:pt x="72" y="26"/>
                  <a:pt x="72" y="26"/>
                  <a:pt x="72" y="26"/>
                </a:cubicBezTo>
                <a:cubicBezTo>
                  <a:pt x="72" y="42"/>
                  <a:pt x="72" y="42"/>
                  <a:pt x="72" y="42"/>
                </a:cubicBezTo>
                <a:lnTo>
                  <a:pt x="72" y="62"/>
                </a:lnTo>
                <a:close/>
                <a:moveTo>
                  <a:pt x="108" y="56"/>
                </a:moveTo>
                <a:cubicBezTo>
                  <a:pt x="103" y="56"/>
                  <a:pt x="103" y="56"/>
                  <a:pt x="103" y="56"/>
                </a:cubicBezTo>
                <a:cubicBezTo>
                  <a:pt x="76" y="39"/>
                  <a:pt x="76" y="39"/>
                  <a:pt x="76" y="39"/>
                </a:cubicBezTo>
                <a:cubicBezTo>
                  <a:pt x="76" y="28"/>
                  <a:pt x="76" y="28"/>
                  <a:pt x="76" y="28"/>
                </a:cubicBezTo>
                <a:cubicBezTo>
                  <a:pt x="103" y="12"/>
                  <a:pt x="103" y="12"/>
                  <a:pt x="103" y="12"/>
                </a:cubicBezTo>
                <a:cubicBezTo>
                  <a:pt x="108" y="12"/>
                  <a:pt x="108" y="12"/>
                  <a:pt x="108" y="12"/>
                </a:cubicBezTo>
                <a:lnTo>
                  <a:pt x="108" y="56"/>
                </a:lnTo>
                <a:close/>
              </a:path>
            </a:pathLst>
          </a:custGeom>
          <a:solidFill>
            <a:srgbClr val="FF9C00"/>
          </a:solidFill>
          <a:ln>
            <a:noFill/>
          </a:ln>
        </p:spPr>
        <p:txBody>
          <a:bodyPr/>
          <a:lstStyle/>
          <a:p>
            <a:pPr eaLnBrk="0" hangingPunct="0"/>
            <a:endParaRPr lang="zh-CN" altLang="en-US" sz="2400"/>
          </a:p>
        </p:txBody>
      </p:sp>
      <p:sp>
        <p:nvSpPr>
          <p:cNvPr id="104" name="Freeform 49"/>
          <p:cNvSpPr>
            <a:spLocks noEditPoints="1" noChangeArrowheads="1"/>
          </p:cNvSpPr>
          <p:nvPr>
            <p:custDataLst>
              <p:tags r:id="rId23"/>
            </p:custDataLst>
          </p:nvPr>
        </p:nvSpPr>
        <p:spPr bwMode="auto">
          <a:xfrm>
            <a:off x="4907801" y="5683683"/>
            <a:ext cx="299026" cy="338273"/>
          </a:xfrm>
          <a:custGeom>
            <a:avLst/>
            <a:gdLst>
              <a:gd name="T0" fmla="*/ 46 w 92"/>
              <a:gd name="T1" fmla="*/ 0 h 104"/>
              <a:gd name="T2" fmla="*/ 0 w 92"/>
              <a:gd name="T3" fmla="*/ 22 h 104"/>
              <a:gd name="T4" fmla="*/ 0 w 92"/>
              <a:gd name="T5" fmla="*/ 82 h 104"/>
              <a:gd name="T6" fmla="*/ 46 w 92"/>
              <a:gd name="T7" fmla="*/ 104 h 104"/>
              <a:gd name="T8" fmla="*/ 92 w 92"/>
              <a:gd name="T9" fmla="*/ 82 h 104"/>
              <a:gd name="T10" fmla="*/ 92 w 92"/>
              <a:gd name="T11" fmla="*/ 22 h 104"/>
              <a:gd name="T12" fmla="*/ 46 w 92"/>
              <a:gd name="T13" fmla="*/ 0 h 104"/>
              <a:gd name="T14" fmla="*/ 46 w 92"/>
              <a:gd name="T15" fmla="*/ 4 h 104"/>
              <a:gd name="T16" fmla="*/ 88 w 92"/>
              <a:gd name="T17" fmla="*/ 22 h 104"/>
              <a:gd name="T18" fmla="*/ 46 w 92"/>
              <a:gd name="T19" fmla="*/ 40 h 104"/>
              <a:gd name="T20" fmla="*/ 4 w 92"/>
              <a:gd name="T21" fmla="*/ 22 h 104"/>
              <a:gd name="T22" fmla="*/ 46 w 92"/>
              <a:gd name="T23" fmla="*/ 4 h 104"/>
              <a:gd name="T24" fmla="*/ 88 w 92"/>
              <a:gd name="T25" fmla="*/ 78 h 104"/>
              <a:gd name="T26" fmla="*/ 88 w 92"/>
              <a:gd name="T27" fmla="*/ 82 h 104"/>
              <a:gd name="T28" fmla="*/ 46 w 92"/>
              <a:gd name="T29" fmla="*/ 100 h 104"/>
              <a:gd name="T30" fmla="*/ 4 w 92"/>
              <a:gd name="T31" fmla="*/ 82 h 104"/>
              <a:gd name="T32" fmla="*/ 4 w 92"/>
              <a:gd name="T33" fmla="*/ 78 h 104"/>
              <a:gd name="T34" fmla="*/ 4 w 92"/>
              <a:gd name="T35" fmla="*/ 71 h 104"/>
              <a:gd name="T36" fmla="*/ 46 w 92"/>
              <a:gd name="T37" fmla="*/ 84 h 104"/>
              <a:gd name="T38" fmla="*/ 88 w 92"/>
              <a:gd name="T39" fmla="*/ 71 h 104"/>
              <a:gd name="T40" fmla="*/ 88 w 92"/>
              <a:gd name="T41" fmla="*/ 78 h 104"/>
              <a:gd name="T42" fmla="*/ 88 w 92"/>
              <a:gd name="T43" fmla="*/ 62 h 104"/>
              <a:gd name="T44" fmla="*/ 46 w 92"/>
              <a:gd name="T45" fmla="*/ 80 h 104"/>
              <a:gd name="T46" fmla="*/ 4 w 92"/>
              <a:gd name="T47" fmla="*/ 62 h 104"/>
              <a:gd name="T48" fmla="*/ 4 w 92"/>
              <a:gd name="T49" fmla="*/ 55 h 104"/>
              <a:gd name="T50" fmla="*/ 4 w 92"/>
              <a:gd name="T51" fmla="*/ 51 h 104"/>
              <a:gd name="T52" fmla="*/ 46 w 92"/>
              <a:gd name="T53" fmla="*/ 64 h 104"/>
              <a:gd name="T54" fmla="*/ 88 w 92"/>
              <a:gd name="T55" fmla="*/ 51 h 104"/>
              <a:gd name="T56" fmla="*/ 88 w 92"/>
              <a:gd name="T57" fmla="*/ 62 h 104"/>
              <a:gd name="T58" fmla="*/ 88 w 92"/>
              <a:gd name="T59" fmla="*/ 42 h 104"/>
              <a:gd name="T60" fmla="*/ 46 w 92"/>
              <a:gd name="T61" fmla="*/ 60 h 104"/>
              <a:gd name="T62" fmla="*/ 4 w 92"/>
              <a:gd name="T63" fmla="*/ 42 h 104"/>
              <a:gd name="T64" fmla="*/ 4 w 92"/>
              <a:gd name="T65" fmla="*/ 31 h 104"/>
              <a:gd name="T66" fmla="*/ 46 w 92"/>
              <a:gd name="T67" fmla="*/ 44 h 104"/>
              <a:gd name="T68" fmla="*/ 88 w 92"/>
              <a:gd name="T69" fmla="*/ 31 h 104"/>
              <a:gd name="T70" fmla="*/ 88 w 92"/>
              <a:gd name="T71"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04">
                <a:moveTo>
                  <a:pt x="46" y="0"/>
                </a:moveTo>
                <a:cubicBezTo>
                  <a:pt x="20" y="0"/>
                  <a:pt x="0" y="10"/>
                  <a:pt x="0" y="22"/>
                </a:cubicBezTo>
                <a:cubicBezTo>
                  <a:pt x="0" y="82"/>
                  <a:pt x="0" y="82"/>
                  <a:pt x="0" y="82"/>
                </a:cubicBezTo>
                <a:cubicBezTo>
                  <a:pt x="0" y="94"/>
                  <a:pt x="20" y="104"/>
                  <a:pt x="46" y="104"/>
                </a:cubicBezTo>
                <a:cubicBezTo>
                  <a:pt x="71" y="104"/>
                  <a:pt x="92" y="94"/>
                  <a:pt x="92" y="82"/>
                </a:cubicBezTo>
                <a:cubicBezTo>
                  <a:pt x="92" y="22"/>
                  <a:pt x="92" y="22"/>
                  <a:pt x="92" y="22"/>
                </a:cubicBezTo>
                <a:cubicBezTo>
                  <a:pt x="92" y="10"/>
                  <a:pt x="71" y="0"/>
                  <a:pt x="46" y="0"/>
                </a:cubicBezTo>
                <a:close/>
                <a:moveTo>
                  <a:pt x="46" y="4"/>
                </a:moveTo>
                <a:cubicBezTo>
                  <a:pt x="71" y="4"/>
                  <a:pt x="88" y="13"/>
                  <a:pt x="88" y="22"/>
                </a:cubicBezTo>
                <a:cubicBezTo>
                  <a:pt x="88" y="30"/>
                  <a:pt x="71" y="40"/>
                  <a:pt x="46" y="40"/>
                </a:cubicBezTo>
                <a:cubicBezTo>
                  <a:pt x="21" y="40"/>
                  <a:pt x="4" y="30"/>
                  <a:pt x="4" y="22"/>
                </a:cubicBezTo>
                <a:cubicBezTo>
                  <a:pt x="4" y="13"/>
                  <a:pt x="21" y="4"/>
                  <a:pt x="46" y="4"/>
                </a:cubicBezTo>
                <a:close/>
                <a:moveTo>
                  <a:pt x="88" y="78"/>
                </a:moveTo>
                <a:cubicBezTo>
                  <a:pt x="88" y="82"/>
                  <a:pt x="88" y="82"/>
                  <a:pt x="88" y="82"/>
                </a:cubicBezTo>
                <a:cubicBezTo>
                  <a:pt x="88" y="90"/>
                  <a:pt x="71" y="100"/>
                  <a:pt x="46" y="100"/>
                </a:cubicBezTo>
                <a:cubicBezTo>
                  <a:pt x="21" y="100"/>
                  <a:pt x="4" y="90"/>
                  <a:pt x="4" y="82"/>
                </a:cubicBezTo>
                <a:cubicBezTo>
                  <a:pt x="4" y="78"/>
                  <a:pt x="4" y="78"/>
                  <a:pt x="4" y="78"/>
                </a:cubicBezTo>
                <a:cubicBezTo>
                  <a:pt x="4" y="71"/>
                  <a:pt x="4" y="71"/>
                  <a:pt x="4" y="71"/>
                </a:cubicBezTo>
                <a:cubicBezTo>
                  <a:pt x="11" y="78"/>
                  <a:pt x="27" y="84"/>
                  <a:pt x="46" y="84"/>
                </a:cubicBezTo>
                <a:cubicBezTo>
                  <a:pt x="65" y="84"/>
                  <a:pt x="81" y="78"/>
                  <a:pt x="88" y="71"/>
                </a:cubicBezTo>
                <a:lnTo>
                  <a:pt x="88" y="78"/>
                </a:lnTo>
                <a:close/>
                <a:moveTo>
                  <a:pt x="88" y="62"/>
                </a:moveTo>
                <a:cubicBezTo>
                  <a:pt x="88" y="70"/>
                  <a:pt x="71" y="80"/>
                  <a:pt x="46" y="80"/>
                </a:cubicBezTo>
                <a:cubicBezTo>
                  <a:pt x="21" y="80"/>
                  <a:pt x="4" y="70"/>
                  <a:pt x="4" y="62"/>
                </a:cubicBezTo>
                <a:cubicBezTo>
                  <a:pt x="4" y="55"/>
                  <a:pt x="4" y="55"/>
                  <a:pt x="4" y="55"/>
                </a:cubicBezTo>
                <a:cubicBezTo>
                  <a:pt x="4" y="51"/>
                  <a:pt x="4" y="51"/>
                  <a:pt x="4" y="51"/>
                </a:cubicBezTo>
                <a:cubicBezTo>
                  <a:pt x="11" y="58"/>
                  <a:pt x="27" y="64"/>
                  <a:pt x="46" y="64"/>
                </a:cubicBezTo>
                <a:cubicBezTo>
                  <a:pt x="65" y="64"/>
                  <a:pt x="81" y="58"/>
                  <a:pt x="88" y="51"/>
                </a:cubicBezTo>
                <a:lnTo>
                  <a:pt x="88" y="62"/>
                </a:lnTo>
                <a:close/>
                <a:moveTo>
                  <a:pt x="88" y="42"/>
                </a:moveTo>
                <a:cubicBezTo>
                  <a:pt x="88" y="50"/>
                  <a:pt x="71" y="60"/>
                  <a:pt x="46" y="60"/>
                </a:cubicBezTo>
                <a:cubicBezTo>
                  <a:pt x="21" y="60"/>
                  <a:pt x="4" y="50"/>
                  <a:pt x="4" y="42"/>
                </a:cubicBezTo>
                <a:cubicBezTo>
                  <a:pt x="4" y="31"/>
                  <a:pt x="4" y="31"/>
                  <a:pt x="4" y="31"/>
                </a:cubicBezTo>
                <a:cubicBezTo>
                  <a:pt x="11" y="38"/>
                  <a:pt x="27" y="44"/>
                  <a:pt x="46" y="44"/>
                </a:cubicBezTo>
                <a:cubicBezTo>
                  <a:pt x="65" y="44"/>
                  <a:pt x="81" y="38"/>
                  <a:pt x="88" y="31"/>
                </a:cubicBezTo>
                <a:lnTo>
                  <a:pt x="88" y="42"/>
                </a:lnTo>
                <a:close/>
              </a:path>
            </a:pathLst>
          </a:custGeom>
          <a:solidFill>
            <a:srgbClr val="FF9C00"/>
          </a:solidFill>
          <a:ln>
            <a:noFill/>
          </a:ln>
        </p:spPr>
        <p:txBody>
          <a:bodyPr/>
          <a:lstStyle/>
          <a:p>
            <a:pPr eaLnBrk="0" hangingPunct="0"/>
            <a:endParaRPr lang="zh-CN" altLang="en-US" sz="2400"/>
          </a:p>
        </p:txBody>
      </p:sp>
      <p:sp>
        <p:nvSpPr>
          <p:cNvPr id="106" name="Freeform 77"/>
          <p:cNvSpPr>
            <a:spLocks noEditPoints="1" noChangeArrowheads="1"/>
          </p:cNvSpPr>
          <p:nvPr>
            <p:custDataLst>
              <p:tags r:id="rId24"/>
            </p:custDataLst>
          </p:nvPr>
        </p:nvSpPr>
        <p:spPr bwMode="auto">
          <a:xfrm>
            <a:off x="1968563" y="2822297"/>
            <a:ext cx="425220" cy="426591"/>
          </a:xfrm>
          <a:custGeom>
            <a:avLst/>
            <a:gdLst>
              <a:gd name="T0" fmla="*/ 112 w 200"/>
              <a:gd name="T1" fmla="*/ 21 h 200"/>
              <a:gd name="T2" fmla="*/ 118 w 200"/>
              <a:gd name="T3" fmla="*/ 29 h 200"/>
              <a:gd name="T4" fmla="*/ 143 w 200"/>
              <a:gd name="T5" fmla="*/ 40 h 200"/>
              <a:gd name="T6" fmla="*/ 157 w 200"/>
              <a:gd name="T7" fmla="*/ 26 h 200"/>
              <a:gd name="T8" fmla="*/ 164 w 200"/>
              <a:gd name="T9" fmla="*/ 53 h 200"/>
              <a:gd name="T10" fmla="*/ 163 w 200"/>
              <a:gd name="T11" fmla="*/ 62 h 200"/>
              <a:gd name="T12" fmla="*/ 172 w 200"/>
              <a:gd name="T13" fmla="*/ 88 h 200"/>
              <a:gd name="T14" fmla="*/ 192 w 200"/>
              <a:gd name="T15" fmla="*/ 88 h 200"/>
              <a:gd name="T16" fmla="*/ 177 w 200"/>
              <a:gd name="T17" fmla="*/ 112 h 200"/>
              <a:gd name="T18" fmla="*/ 170 w 200"/>
              <a:gd name="T19" fmla="*/ 117 h 200"/>
              <a:gd name="T20" fmla="*/ 159 w 200"/>
              <a:gd name="T21" fmla="*/ 141 h 200"/>
              <a:gd name="T22" fmla="*/ 174 w 200"/>
              <a:gd name="T23" fmla="*/ 156 h 200"/>
              <a:gd name="T24" fmla="*/ 146 w 200"/>
              <a:gd name="T25" fmla="*/ 162 h 200"/>
              <a:gd name="T26" fmla="*/ 136 w 200"/>
              <a:gd name="T27" fmla="*/ 161 h 200"/>
              <a:gd name="T28" fmla="*/ 112 w 200"/>
              <a:gd name="T29" fmla="*/ 169 h 200"/>
              <a:gd name="T30" fmla="*/ 112 w 200"/>
              <a:gd name="T31" fmla="*/ 192 h 200"/>
              <a:gd name="T32" fmla="*/ 88 w 200"/>
              <a:gd name="T33" fmla="*/ 176 h 200"/>
              <a:gd name="T34" fmla="*/ 82 w 200"/>
              <a:gd name="T35" fmla="*/ 168 h 200"/>
              <a:gd name="T36" fmla="*/ 59 w 200"/>
              <a:gd name="T37" fmla="*/ 158 h 200"/>
              <a:gd name="T38" fmla="*/ 44 w 200"/>
              <a:gd name="T39" fmla="*/ 173 h 200"/>
              <a:gd name="T40" fmla="*/ 38 w 200"/>
              <a:gd name="T41" fmla="*/ 145 h 200"/>
              <a:gd name="T42" fmla="*/ 39 w 200"/>
              <a:gd name="T43" fmla="*/ 135 h 200"/>
              <a:gd name="T44" fmla="*/ 29 w 200"/>
              <a:gd name="T45" fmla="*/ 112 h 200"/>
              <a:gd name="T46" fmla="*/ 8 w 200"/>
              <a:gd name="T47" fmla="*/ 112 h 200"/>
              <a:gd name="T48" fmla="*/ 23 w 200"/>
              <a:gd name="T49" fmla="*/ 88 h 200"/>
              <a:gd name="T50" fmla="*/ 30 w 200"/>
              <a:gd name="T51" fmla="*/ 81 h 200"/>
              <a:gd name="T52" fmla="*/ 41 w 200"/>
              <a:gd name="T53" fmla="*/ 57 h 200"/>
              <a:gd name="T54" fmla="*/ 27 w 200"/>
              <a:gd name="T55" fmla="*/ 43 h 200"/>
              <a:gd name="T56" fmla="*/ 53 w 200"/>
              <a:gd name="T57" fmla="*/ 36 h 200"/>
              <a:gd name="T58" fmla="*/ 63 w 200"/>
              <a:gd name="T59" fmla="*/ 37 h 200"/>
              <a:gd name="T60" fmla="*/ 88 w 200"/>
              <a:gd name="T61" fmla="*/ 27 h 200"/>
              <a:gd name="T62" fmla="*/ 88 w 200"/>
              <a:gd name="T63" fmla="*/ 8 h 200"/>
              <a:gd name="T64" fmla="*/ 100 w 200"/>
              <a:gd name="T65" fmla="*/ 136 h 200"/>
              <a:gd name="T66" fmla="*/ 100 w 200"/>
              <a:gd name="T67" fmla="*/ 64 h 200"/>
              <a:gd name="T68" fmla="*/ 100 w 200"/>
              <a:gd name="T69" fmla="*/ 136 h 200"/>
              <a:gd name="T70" fmla="*/ 80 w 200"/>
              <a:gd name="T71" fmla="*/ 0 h 200"/>
              <a:gd name="T72" fmla="*/ 59 w 200"/>
              <a:gd name="T73" fmla="*/ 30 h 200"/>
              <a:gd name="T74" fmla="*/ 16 w 200"/>
              <a:gd name="T75" fmla="*/ 43 h 200"/>
              <a:gd name="T76" fmla="*/ 23 w 200"/>
              <a:gd name="T77" fmla="*/ 80 h 200"/>
              <a:gd name="T78" fmla="*/ 0 w 200"/>
              <a:gd name="T79" fmla="*/ 120 h 200"/>
              <a:gd name="T80" fmla="*/ 32 w 200"/>
              <a:gd name="T81" fmla="*/ 140 h 200"/>
              <a:gd name="T82" fmla="*/ 44 w 200"/>
              <a:gd name="T83" fmla="*/ 184 h 200"/>
              <a:gd name="T84" fmla="*/ 80 w 200"/>
              <a:gd name="T85" fmla="*/ 176 h 200"/>
              <a:gd name="T86" fmla="*/ 120 w 200"/>
              <a:gd name="T87" fmla="*/ 200 h 200"/>
              <a:gd name="T88" fmla="*/ 140 w 200"/>
              <a:gd name="T89" fmla="*/ 168 h 200"/>
              <a:gd name="T90" fmla="*/ 185 w 200"/>
              <a:gd name="T91" fmla="*/ 156 h 200"/>
              <a:gd name="T92" fmla="*/ 177 w 200"/>
              <a:gd name="T93" fmla="*/ 120 h 200"/>
              <a:gd name="T94" fmla="*/ 200 w 200"/>
              <a:gd name="T95" fmla="*/ 80 h 200"/>
              <a:gd name="T96" fmla="*/ 170 w 200"/>
              <a:gd name="T97" fmla="*/ 58 h 200"/>
              <a:gd name="T98" fmla="*/ 157 w 200"/>
              <a:gd name="T99" fmla="*/ 15 h 200"/>
              <a:gd name="T100" fmla="*/ 120 w 200"/>
              <a:gd name="T101" fmla="*/ 21 h 200"/>
              <a:gd name="T102" fmla="*/ 100 w 200"/>
              <a:gd name="T103" fmla="*/ 128 h 200"/>
              <a:gd name="T104" fmla="*/ 100 w 200"/>
              <a:gd name="T105" fmla="*/ 72 h 200"/>
              <a:gd name="T106" fmla="*/ 100 w 200"/>
              <a:gd name="T107"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FF9C00"/>
          </a:solidFill>
          <a:ln>
            <a:noFill/>
          </a:ln>
        </p:spPr>
        <p:txBody>
          <a:bodyPr/>
          <a:lstStyle/>
          <a:p>
            <a:pPr eaLnBrk="0" hangingPunct="0"/>
            <a:endParaRPr lang="zh-CN" altLang="en-US" sz="2400"/>
          </a:p>
        </p:txBody>
      </p:sp>
      <p:sp>
        <p:nvSpPr>
          <p:cNvPr id="108" name="文本框 107"/>
          <p:cNvSpPr txBox="1"/>
          <p:nvPr>
            <p:custDataLst>
              <p:tags r:id="rId25"/>
            </p:custDataLst>
          </p:nvPr>
        </p:nvSpPr>
        <p:spPr>
          <a:xfrm>
            <a:off x="1081268" y="3249180"/>
            <a:ext cx="2225209" cy="1476375"/>
          </a:xfrm>
          <a:prstGeom prst="rect">
            <a:avLst/>
          </a:prstGeom>
          <a:noFill/>
        </p:spPr>
        <p:txBody>
          <a:bodyPr wrap="square" rtlCol="0">
            <a:spAutoFit/>
          </a:bodyPr>
          <a:lstStyle/>
          <a:p>
            <a:pPr algn="ctr"/>
            <a:r>
              <a:rPr lang="zh-CN" altLang="en-US" b="1" dirty="0">
                <a:solidFill>
                  <a:sysClr val="window" lastClr="FFFFFF">
                    <a:lumMod val="50000"/>
                  </a:sysClr>
                </a:solidFill>
                <a:latin typeface="微软雅黑" panose="020B0503020204020204" pitchFamily="34" charset="-122"/>
                <a:ea typeface="微软雅黑" panose="020B0503020204020204" pitchFamily="34" charset="-122"/>
                <a:cs typeface="微软雅黑" panose="020B0503020204020204" pitchFamily="34" charset="-122"/>
              </a:rPr>
              <a:t>3、除第2条以外的其他“三合一”场所，当执行第2条规定有困难时，应符合下列规定</a:t>
            </a:r>
            <a:endParaRPr lang="zh-CN" altLang="en-US" b="1" dirty="0">
              <a:solidFill>
                <a:sysClr val="window" lastClr="FFFFFF">
                  <a:lumMod val="50000"/>
                </a:sys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custDataLst>
              <p:tags r:id="rId26"/>
            </p:custDataLst>
          </p:nvPr>
        </p:nvSpPr>
        <p:spPr>
          <a:xfrm>
            <a:off x="3805944" y="1424201"/>
            <a:ext cx="600885" cy="368300"/>
          </a:xfrm>
          <a:prstGeom prst="rect">
            <a:avLst/>
          </a:prstGeom>
          <a:noFill/>
        </p:spPr>
        <p:txBody>
          <a:bodyPr wrap="square" rtlCol="0">
            <a:spAutoFit/>
          </a:bodyPr>
          <a:p>
            <a:pPr algn="ctr"/>
            <a:r>
              <a:rPr lang="en-US" altLang="zh-CN" dirty="0"/>
              <a:t>0</a:t>
            </a:r>
            <a:r>
              <a:rPr lang="en-US" dirty="0"/>
              <a:t>1</a:t>
            </a:r>
            <a:endParaRPr lang="en-US" dirty="0"/>
          </a:p>
        </p:txBody>
      </p:sp>
    </p:spTree>
    <p:custDataLst>
      <p:tags r:id="rId27"/>
    </p:custData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258676" cy="6940551"/>
            <a:chOff x="0" y="0"/>
            <a:chExt cx="12258676" cy="6940551"/>
          </a:xfrm>
        </p:grpSpPr>
        <p:pic>
          <p:nvPicPr>
            <p:cNvPr id="8" name="Picture 5"/>
            <p:cNvPicPr>
              <a:picLocks noChangeAspect="1" noChangeArrowheads="1"/>
            </p:cNvPicPr>
            <p:nvPr userDrawn="1"/>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0037" r="27018"/>
            <a:stretch>
              <a:fillRect/>
            </a:stretch>
          </p:blipFill>
          <p:spPr bwMode="auto">
            <a:xfrm>
              <a:off x="0" y="0"/>
              <a:ext cx="12258676" cy="694055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0"/>
              <a:ext cx="12258676" cy="694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TextBox 42"/>
          <p:cNvSpPr txBox="1"/>
          <p:nvPr/>
        </p:nvSpPr>
        <p:spPr>
          <a:xfrm>
            <a:off x="904513" y="281114"/>
            <a:ext cx="6828218" cy="49212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200">
                <a:solidFill>
                  <a:schemeClr val="accent1"/>
                </a:solidFill>
              </a:rPr>
              <a:t>平面布置</a:t>
            </a:r>
            <a:endParaRPr lang="zh-CN" altLang="en-US" sz="3200">
              <a:solidFill>
                <a:schemeClr val="accent1"/>
              </a:solidFill>
            </a:endParaRPr>
          </a:p>
        </p:txBody>
      </p:sp>
      <p:cxnSp>
        <p:nvCxnSpPr>
          <p:cNvPr id="6" name="直接连接符 5"/>
          <p:cNvCxnSpPr/>
          <p:nvPr/>
        </p:nvCxnSpPr>
        <p:spPr bwMode="auto">
          <a:xfrm flipH="1">
            <a:off x="926432" y="786952"/>
            <a:ext cx="10716565"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a:spLocks noEditPoints="1"/>
          </p:cNvSpPr>
          <p:nvPr/>
        </p:nvSpPr>
        <p:spPr bwMode="auto">
          <a:xfrm>
            <a:off x="396250" y="259204"/>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 name="圆角矩形 1"/>
          <p:cNvSpPr/>
          <p:nvPr/>
        </p:nvSpPr>
        <p:spPr>
          <a:xfrm>
            <a:off x="1018540" y="2004060"/>
            <a:ext cx="10130790" cy="1080135"/>
          </a:xfrm>
          <a:prstGeom prst="roundRect">
            <a:avLst/>
          </a:prstGeom>
          <a:solidFill>
            <a:schemeClr val="bg2">
              <a:lumMod val="6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1"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4、住宿内部隔墙应采用不燃烧体，并应砌筑至楼板底部。</a:t>
            </a:r>
            <a:endParaRPr kumimoji="0" lang="zh-CN" altLang="en-US" sz="1800" b="1" i="0" u="none" strike="noStrike" cap="none" normalizeH="0" baseline="0" smtClean="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1018540" y="4867275"/>
            <a:ext cx="10130790" cy="1080135"/>
          </a:xfrm>
          <a:prstGeom prst="roundRect">
            <a:avLst/>
          </a:prstGeom>
          <a:solidFill>
            <a:schemeClr val="bg2">
              <a:lumMod val="6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1"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5、两个“三合一”场所之间或者“三合一”场所与其他场所之间应采用不开门窗洞口的防火墙和</a:t>
            </a:r>
            <a:r>
              <a:rPr kumimoji="0" lang="zh-CN" altLang="en-US" sz="1800" b="1" i="0" u="none" strike="noStrike" cap="none" normalizeH="0" baseline="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1.50h</a:t>
            </a:r>
            <a:r>
              <a:rPr kumimoji="0" lang="zh-CN" altLang="en-US" sz="1800" b="1" i="0" u="none" strike="noStrike" cap="none" normalizeH="0" baseline="0" smtClean="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楼板进行防火分隔。</a:t>
            </a:r>
            <a:endParaRPr kumimoji="0" lang="zh-CN" altLang="en-US" sz="1800" b="1" i="0" u="none" strike="noStrike" cap="none" normalizeH="0" baseline="0" smtClean="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spd="slow">
    <p:wipe/>
  </p:transition>
</p:sld>
</file>

<file path=ppt/tags/tag1.xml><?xml version="1.0" encoding="utf-8"?>
<p:tagLst xmlns:p="http://schemas.openxmlformats.org/presentationml/2006/main">
  <p:tag name="KSO_WM_TAG_VERSION" val="1.0"/>
  <p:tag name="KSO_WM_TEMPLATE_CATEGORY" val="diagram"/>
  <p:tag name="KSO_WM_TEMPLATE_INDEX" val="20186257"/>
</p:tagLst>
</file>

<file path=ppt/tags/tag10.xml><?xml version="1.0" encoding="utf-8"?>
<p:tagLst xmlns:p="http://schemas.openxmlformats.org/presentationml/2006/main">
  <p:tag name="KSO_WM_UNIT_DIAGRAM_MODELTYPE" val="stripeEnum"/>
  <p:tag name="KSO_WM_UNIT_PRESET_TEXT" val="单击此处添加文本具体内容，简明扼要的阐述您的观点。"/>
  <p:tag name="KSO_WM_UNIT_NOCLEAR" val="0"/>
  <p:tag name="KSO_WM_UNIT_VALUE" val="7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5_3*l_h_f*1_1_1"/>
  <p:tag name="KSO_WM_TEMPLATE_CATEGORY" val="diagram"/>
  <p:tag name="KSO_WM_TEMPLATE_INDEX" val="20198935"/>
  <p:tag name="KSO_WM_UNIT_LAYERLEVEL" val="1_1_1"/>
  <p:tag name="KSO_WM_TAG_VERSION" val="1.0"/>
  <p:tag name="KSO_WM_BEAUTIFY_FLAG" val="#wm#"/>
  <p:tag name="KSO_WM_UNIT_USESOURCEFORMAT_APPLY" val="1"/>
  <p:tag name="KSO_WM_UNIT_DIAGRAM_SCHEMECOLOR_ID" val="5"/>
</p:tagLst>
</file>

<file path=ppt/tags/tag100.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3"/>
  <p:tag name="KSO_WM_UNIT_ID" val="diagram20170849_4*l_h_i*1_1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5"/>
</p:tagLst>
</file>

<file path=ppt/tags/tag101.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1_1"/>
  <p:tag name="KSO_WM_UNIT_LAYERLEVEL" val="1_1_1"/>
  <p:tag name="KSO_WM_UNIT_VALUE" val="38"/>
  <p:tag name="KSO_WM_UNIT_HIGHLIGHT" val="0"/>
  <p:tag name="KSO_WM_UNIT_COMPATIBLE" val="0"/>
  <p:tag name="KSO_WM_UNIT_CLEAR" val="0"/>
  <p:tag name="KSO_WM_UNIT_PRESET_TEXT_INDEX" val="4"/>
  <p:tag name="KSO_WM_UNIT_PRESET_TEXT_LEN" val="57"/>
  <p:tag name="KSO_WM_DIAGRAM_GROUP_CODE" val="l1-1"/>
  <p:tag name="KSO_WM_UNIT_ID" val="diagram20170849_4*l_h_f*1_1_1"/>
  <p:tag name="KSO_WM_UNIT_TEXT_FILL_FORE_SCHEMECOLOR_INDEX" val="13"/>
  <p:tag name="KSO_WM_UNIT_TEXT_FILL_TYPE" val="1"/>
  <p:tag name="KSO_WM_UNIT_USESOURCEFORMAT_APPLY" val="1"/>
  <p:tag name="KSO_WM_UNIT_DIAGRAM_SCHEMECOLOR_ID" val="5"/>
</p:tagLst>
</file>

<file path=ppt/tags/tag102.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1"/>
  <p:tag name="KSO_WM_UNIT_ID" val="diagram20170849_4*l_h_i*1_2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 name="KSO_WM_UNIT_DIAGRAM_SCHEMECOLOR_ID" val="5"/>
</p:tagLst>
</file>

<file path=ppt/tags/tag103.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2"/>
  <p:tag name="KSO_WM_UNIT_ID" val="diagram20170849_4*l_h_i*1_2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1"/>
  <p:tag name="KSO_WM_UNIT_DIAGRAM_SCHEMECOLOR_ID" val="5"/>
</p:tagLst>
</file>

<file path=ppt/tags/tag104.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3"/>
  <p:tag name="KSO_WM_UNIT_ID" val="diagram20170849_4*l_h_i*1_2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5"/>
</p:tagLst>
</file>

<file path=ppt/tags/tag105.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2_1"/>
  <p:tag name="KSO_WM_UNIT_LAYERLEVEL" val="1_1_1"/>
  <p:tag name="KSO_WM_UNIT_VALUE" val="38"/>
  <p:tag name="KSO_WM_UNIT_HIGHLIGHT" val="0"/>
  <p:tag name="KSO_WM_UNIT_COMPATIBLE" val="0"/>
  <p:tag name="KSO_WM_UNIT_CLEAR" val="0"/>
  <p:tag name="KSO_WM_UNIT_PRESET_TEXT_INDEX" val="4"/>
  <p:tag name="KSO_WM_UNIT_PRESET_TEXT_LEN" val="57"/>
  <p:tag name="KSO_WM_DIAGRAM_GROUP_CODE" val="l1-1"/>
  <p:tag name="KSO_WM_UNIT_ID" val="diagram20170849_4*l_h_f*1_2_1"/>
  <p:tag name="KSO_WM_UNIT_TEXT_FILL_FORE_SCHEMECOLOR_INDEX" val="13"/>
  <p:tag name="KSO_WM_UNIT_TEXT_FILL_TYPE" val="1"/>
  <p:tag name="KSO_WM_UNIT_USESOURCEFORMAT_APPLY" val="1"/>
  <p:tag name="KSO_WM_UNIT_DIAGRAM_SCHEMECOLOR_ID" val="5"/>
</p:tagLst>
</file>

<file path=ppt/tags/tag106.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1"/>
  <p:tag name="KSO_WM_UNIT_ID" val="diagram20170849_4*l_h_i*1_3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5"/>
</p:tagLst>
</file>

<file path=ppt/tags/tag107.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2"/>
  <p:tag name="KSO_WM_UNIT_ID" val="diagram20170849_4*l_h_i*1_3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1"/>
  <p:tag name="KSO_WM_UNIT_DIAGRAM_SCHEMECOLOR_ID" val="5"/>
</p:tagLst>
</file>

<file path=ppt/tags/tag108.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3"/>
  <p:tag name="KSO_WM_UNIT_ID" val="diagram20170849_4*l_h_i*1_3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5"/>
</p:tagLst>
</file>

<file path=ppt/tags/tag109.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3_1"/>
  <p:tag name="KSO_WM_UNIT_LAYERLEVEL" val="1_1_1"/>
  <p:tag name="KSO_WM_UNIT_VALUE" val="38"/>
  <p:tag name="KSO_WM_UNIT_HIGHLIGHT" val="0"/>
  <p:tag name="KSO_WM_UNIT_COMPATIBLE" val="0"/>
  <p:tag name="KSO_WM_UNIT_CLEAR" val="0"/>
  <p:tag name="KSO_WM_UNIT_PRESET_TEXT_INDEX" val="4"/>
  <p:tag name="KSO_WM_UNIT_PRESET_TEXT_LEN" val="57"/>
  <p:tag name="KSO_WM_DIAGRAM_GROUP_CODE" val="l1-1"/>
  <p:tag name="KSO_WM_UNIT_ID" val="diagram20170849_4*l_h_f*1_3_1"/>
  <p:tag name="KSO_WM_UNIT_TEXT_FILL_FORE_SCHEMECOLOR_INDEX" val="13"/>
  <p:tag name="KSO_WM_UNIT_TEXT_FILL_TYPE" val="1"/>
  <p:tag name="KSO_WM_UNIT_USESOURCEFORMAT_APPLY" val="1"/>
  <p:tag name="KSO_WM_UNIT_DIAGRAM_SCHEMECOLOR_ID" val="5"/>
</p:tagLst>
</file>

<file path=ppt/tags/tag1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1_2"/>
  <p:tag name="KSO_WM_UNIT_ID" val="diagram20198935_3*l_h_i*1_1_2"/>
  <p:tag name="KSO_WM_TEMPLATE_CATEGORY" val="diagram"/>
  <p:tag name="KSO_WM_TEMPLATE_INDEX" val="20198935"/>
  <p:tag name="KSO_WM_UNIT_LAYERLEVEL" val="1_1_1"/>
  <p:tag name="KSO_WM_TAG_VERSION" val="1.0"/>
  <p:tag name="KSO_WM_BEAUTIFY_FLAG" val="#wm#"/>
  <p:tag name="KSO_WM_UNIT_LINE_FORE_SCHEMECOLOR_INDEX" val="9"/>
  <p:tag name="KSO_WM_UNIT_LINE_FILL_TYPE" val="2"/>
  <p:tag name="KSO_WM_UNIT_USESOURCEFORMAT_APPLY" val="1"/>
  <p:tag name="KSO_WM_UNIT_DIAGRAM_SCHEMECOLOR_ID" val="5"/>
</p:tagLst>
</file>

<file path=ppt/tags/tag110.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4_1"/>
  <p:tag name="KSO_WM_UNIT_ID" val="diagram20170849_4*l_h_i*1_4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 name="KSO_WM_UNIT_DIAGRAM_SCHEMECOLOR_ID" val="5"/>
</p:tagLst>
</file>

<file path=ppt/tags/tag111.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4_2"/>
  <p:tag name="KSO_WM_UNIT_ID" val="diagram20170849_4*l_h_i*1_4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1"/>
  <p:tag name="KSO_WM_UNIT_DIAGRAM_SCHEMECOLOR_ID" val="5"/>
</p:tagLst>
</file>

<file path=ppt/tags/tag112.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4_3"/>
  <p:tag name="KSO_WM_UNIT_ID" val="diagram20170849_4*l_h_i*1_4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5"/>
</p:tagLst>
</file>

<file path=ppt/tags/tag113.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4_1"/>
  <p:tag name="KSO_WM_UNIT_LAYERLEVEL" val="1_1_1"/>
  <p:tag name="KSO_WM_UNIT_VALUE" val="38"/>
  <p:tag name="KSO_WM_UNIT_HIGHLIGHT" val="0"/>
  <p:tag name="KSO_WM_UNIT_COMPATIBLE" val="0"/>
  <p:tag name="KSO_WM_UNIT_CLEAR" val="0"/>
  <p:tag name="KSO_WM_UNIT_PRESET_TEXT_INDEX" val="4"/>
  <p:tag name="KSO_WM_UNIT_PRESET_TEXT_LEN" val="57"/>
  <p:tag name="KSO_WM_DIAGRAM_GROUP_CODE" val="l1-1"/>
  <p:tag name="KSO_WM_UNIT_ID" val="diagram20170849_4*l_h_f*1_4_1"/>
  <p:tag name="KSO_WM_UNIT_TEXT_FILL_FORE_SCHEMECOLOR_INDEX" val="13"/>
  <p:tag name="KSO_WM_UNIT_TEXT_FILL_TYPE" val="1"/>
  <p:tag name="KSO_WM_UNIT_USESOURCEFORMAT_APPLY" val="1"/>
  <p:tag name="KSO_WM_UNIT_DIAGRAM_SCHEMECOLOR_ID" val="5"/>
</p:tagLst>
</file>

<file path=ppt/tags/tag114.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5_1"/>
  <p:tag name="KSO_WM_UNIT_ID" val="diagram20170849_4*l_h_i*1_5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 name="KSO_WM_UNIT_DIAGRAM_SCHEMECOLOR_ID" val="5"/>
</p:tagLst>
</file>

<file path=ppt/tags/tag115.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5_2"/>
  <p:tag name="KSO_WM_UNIT_ID" val="diagram20170849_4*l_h_i*1_5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1"/>
  <p:tag name="KSO_WM_UNIT_DIAGRAM_SCHEMECOLOR_ID" val="5"/>
</p:tagLst>
</file>

<file path=ppt/tags/tag116.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5_3"/>
  <p:tag name="KSO_WM_UNIT_ID" val="diagram20170849_4*l_h_i*1_5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5"/>
</p:tagLst>
</file>

<file path=ppt/tags/tag117.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5_1"/>
  <p:tag name="KSO_WM_UNIT_LAYERLEVEL" val="1_1_1"/>
  <p:tag name="KSO_WM_UNIT_VALUE" val="38"/>
  <p:tag name="KSO_WM_UNIT_HIGHLIGHT" val="0"/>
  <p:tag name="KSO_WM_UNIT_COMPATIBLE" val="0"/>
  <p:tag name="KSO_WM_UNIT_CLEAR" val="0"/>
  <p:tag name="KSO_WM_UNIT_PRESET_TEXT_INDEX" val="4"/>
  <p:tag name="KSO_WM_UNIT_PRESET_TEXT_LEN" val="57"/>
  <p:tag name="KSO_WM_DIAGRAM_GROUP_CODE" val="l1-1"/>
  <p:tag name="KSO_WM_UNIT_ID" val="diagram20170849_4*l_h_f*1_5_1"/>
  <p:tag name="KSO_WM_UNIT_TEXT_FILL_FORE_SCHEMECOLOR_INDEX" val="13"/>
  <p:tag name="KSO_WM_UNIT_TEXT_FILL_TYPE" val="1"/>
  <p:tag name="KSO_WM_UNIT_USESOURCEFORMAT_APPLY" val="1"/>
  <p:tag name="KSO_WM_UNIT_DIAGRAM_SCHEMECOLOR_ID" val="5"/>
</p:tagLst>
</file>

<file path=ppt/tags/tag118.xml><?xml version="1.0" encoding="utf-8"?>
<p:tagLst xmlns:p="http://schemas.openxmlformats.org/presentationml/2006/main">
  <p:tag name="KSO_WM_SLIDE_ITEM_CNT" val="5"/>
</p:tagLst>
</file>

<file path=ppt/tags/tag119.xml><?xml version="1.0" encoding="utf-8"?>
<p:tagLst xmlns:p="http://schemas.openxmlformats.org/presentationml/2006/main">
  <p:tag name="KSO_WM_SLIDE_ITEM_CNT" val="5"/>
</p:tagLst>
</file>

<file path=ppt/tags/tag12.xml><?xml version="1.0" encoding="utf-8"?>
<p:tagLst xmlns:p="http://schemas.openxmlformats.org/presentationml/2006/main">
  <p:tag name="KSO_WM_TAG_VERSION" val="1.0"/>
  <p:tag name="KSO_WM_TEMPLATE_CATEGORY" val="diagram"/>
  <p:tag name="KSO_WM_TEMPLATE_INDEX" val="160524"/>
  <p:tag name="KSO_WM_UNIT_TYPE" val="n_h_f"/>
  <p:tag name="KSO_WM_UNIT_INDEX" val="1_1_1"/>
  <p:tag name="KSO_WM_UNIT_ID" val="257*n_h_f*1_1_1"/>
  <p:tag name="KSO_WM_UNIT_CLEAR" val="1"/>
  <p:tag name="KSO_WM_UNIT_LAYERLEVEL" val="1_1_1"/>
  <p:tag name="KSO_WM_UNIT_VALUE" val="35"/>
  <p:tag name="KSO_WM_UNIT_HIGHLIGHT" val="0"/>
  <p:tag name="KSO_WM_UNIT_COMPATIBLE" val="0"/>
  <p:tag name="KSO_WM_BEAUTIFY_FLAG" val="#wm#"/>
  <p:tag name="KSO_WM_DIAGRAM_GROUP_CODE" val="n1-1"/>
  <p:tag name="KSO_WM_UNIT_PRESET_TEXT" val="LOREM &#13;IPSUM "/>
  <p:tag name="KSO_WM_UNIT_FILL_FORE_SCHEMECOLOR_INDEX" val="5"/>
  <p:tag name="KSO_WM_UNIT_FILL_TYPE" val="1"/>
  <p:tag name="KSO_WM_UNIT_TEXT_FILL_FORE_SCHEMECOLOR_INDEX" val="13"/>
  <p:tag name="KSO_WM_UNIT_TEXT_FILL_TYPE" val="1"/>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a"/>
  <p:tag name="KSO_WM_UNIT_INDEX" val="1_1_1"/>
  <p:tag name="KSO_WM_UNIT_ID" val="diagram160845_5*n_h_a*1_1_1"/>
  <p:tag name="KSO_WM_UNIT_LAYERLEVEL" val="1_1_1"/>
  <p:tag name="KSO_WM_UNIT_VALUE" val="30"/>
  <p:tag name="KSO_WM_UNIT_HIGHLIGHT" val="0"/>
  <p:tag name="KSO_WM_UNIT_COMPATIBLE" val="0"/>
  <p:tag name="KSO_WM_UNIT_CLEAR" val="0"/>
  <p:tag name="KSO_WM_UNIT_PRESET_TEXT_INDEX" val="3"/>
  <p:tag name="KSO_WM_UNIT_PRESET_TEXT_LEN" val="5"/>
  <p:tag name="KSO_WM_DIAGRAM_GROUP_CODE" val="n1-1"/>
  <p:tag name="KSO_WM_UNIT_FILL_FORE_SCHEMECOLOR_INDEX" val="5"/>
  <p:tag name="KSO_WM_UNIT_FILL_TYPE" val="1"/>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2"/>
  <p:tag name="KSO_WM_UNIT_ID" val="diagram160845_5*n_i*1_2"/>
  <p:tag name="KSO_WM_UNIT_LAYERLEVEL" val="1_1"/>
  <p:tag name="KSO_WM_DIAGRAM_GROUP_CODE" val="n1-1"/>
  <p:tag name="KSO_WM_UNIT_LINE_FORE_SCHEMECOLOR_INDEX" val="13"/>
  <p:tag name="KSO_WM_UNIT_LINE_FILL_TYPE" val="2"/>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1_1"/>
  <p:tag name="KSO_WM_UNIT_ID" val="diagram160845_5*n_h_h_g*1_2_1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1_1"/>
  <p:tag name="KSO_WM_UNIT_PRESET_TEXT_LEN" val="4"/>
  <p:tag name="KSO_WM_DIAGRAM_GROUP_CODE" val="n1-1"/>
  <p:tag name="KSO_WM_UNIT_FILL_FORE_SCHEMECOLOR_INDEX" val="5"/>
  <p:tag name="KSO_WM_UNIT_FILL_TYPE" val="1"/>
</p:tagLst>
</file>

<file path=ppt/tags/tag123.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2_1"/>
  <p:tag name="KSO_WM_UNIT_ID" val="diagram160845_5*n_h_h_g*1_2_2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2_1"/>
  <p:tag name="KSO_WM_UNIT_PRESET_TEXT_LEN" val="4"/>
  <p:tag name="KSO_WM_DIAGRAM_GROUP_CODE" val="n1-1"/>
  <p:tag name="KSO_WM_UNIT_FILL_FORE_SCHEMECOLOR_INDEX" val="5"/>
  <p:tag name="KSO_WM_UNIT_FILL_TYPE" val="1"/>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3_1"/>
  <p:tag name="KSO_WM_UNIT_ID" val="diagram160845_5*n_h_h_g*1_2_3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3_1"/>
  <p:tag name="KSO_WM_UNIT_PRESET_TEXT_LEN" val="4"/>
  <p:tag name="KSO_WM_DIAGRAM_GROUP_CODE" val="n1-1"/>
  <p:tag name="KSO_WM_UNIT_FILL_FORE_SCHEMECOLOR_INDEX" val="5"/>
  <p:tag name="KSO_WM_UNIT_FILL_TYPE" val="1"/>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4_1"/>
  <p:tag name="KSO_WM_UNIT_ID" val="diagram160845_5*n_h_h_g*1_2_4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4_1"/>
  <p:tag name="KSO_WM_UNIT_PRESET_TEXT_LEN" val="4"/>
  <p:tag name="KSO_WM_DIAGRAM_GROUP_CODE" val="n1-1"/>
  <p:tag name="KSO_WM_UNIT_FILL_FORE_SCHEMECOLOR_INDEX" val="5"/>
  <p:tag name="KSO_WM_UNIT_FILL_TYPE" val="1"/>
</p:tagLst>
</file>

<file path=ppt/tags/tag126.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5_1"/>
  <p:tag name="KSO_WM_UNIT_ID" val="diagram160845_5*n_h_h_g*1_2_5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5_1"/>
  <p:tag name="KSO_WM_UNIT_PRESET_TEXT_LEN" val="4"/>
  <p:tag name="KSO_WM_DIAGRAM_GROUP_CODE" val="n1-1"/>
  <p:tag name="KSO_WM_UNIT_FILL_FORE_SCHEMECOLOR_INDEX" val="5"/>
  <p:tag name="KSO_WM_UNIT_FILL_TYPE" val="1"/>
</p:tagLst>
</file>

<file path=ppt/tags/tag127.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3"/>
  <p:tag name="KSO_WM_UNIT_ID" val="diagram160845_5*n_i*1_3"/>
  <p:tag name="KSO_WM_UNIT_LAYERLEVEL" val="1_1"/>
  <p:tag name="KSO_WM_DIAGRAM_GROUP_CODE" val="n1-1"/>
  <p:tag name="KSO_WM_UNIT_LINE_FORE_SCHEMECOLOR_INDEX" val="13"/>
  <p:tag name="KSO_WM_UNIT_LINE_FILL_TYPE" val="2"/>
</p:tagLst>
</file>

<file path=ppt/tags/tag128.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4"/>
  <p:tag name="KSO_WM_UNIT_ID" val="diagram160845_5*n_i*1_4"/>
  <p:tag name="KSO_WM_UNIT_LAYERLEVEL" val="1_1"/>
  <p:tag name="KSO_WM_DIAGRAM_GROUP_CODE" val="n1-1"/>
  <p:tag name="KSO_WM_UNIT_LINE_FORE_SCHEMECOLOR_INDEX" val="13"/>
  <p:tag name="KSO_WM_UNIT_LINE_FILL_TYPE" val="2"/>
</p:tagLst>
</file>

<file path=ppt/tags/tag129.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5"/>
  <p:tag name="KSO_WM_UNIT_ID" val="diagram160845_5*n_i*1_5"/>
  <p:tag name="KSO_WM_UNIT_LAYERLEVEL" val="1_1"/>
  <p:tag name="KSO_WM_DIAGRAM_GROUP_CODE" val="n1-1"/>
  <p:tag name="KSO_WM_UNIT_LINE_FORE_SCHEMECOLOR_INDEX" val="13"/>
  <p:tag name="KSO_WM_UNIT_LINE_FILL_TYPE" val="2"/>
</p:tagLst>
</file>

<file path=ppt/tags/tag13.xml><?xml version="1.0" encoding="utf-8"?>
<p:tagLst xmlns:p="http://schemas.openxmlformats.org/presentationml/2006/main">
  <p:tag name="KSO_WM_TAG_VERSION" val="1.0"/>
  <p:tag name="KSO_WM_TEMPLATE_CATEGORY" val="diagram"/>
  <p:tag name="KSO_WM_TEMPLATE_INDEX" val="160524"/>
  <p:tag name="KSO_WM_UNIT_TYPE" val="n_i"/>
  <p:tag name="KSO_WM_UNIT_INDEX" val="1_1"/>
  <p:tag name="KSO_WM_UNIT_ID" val="257*n_i*1_1"/>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Lst>
</file>

<file path=ppt/tags/tag130.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6"/>
  <p:tag name="KSO_WM_UNIT_ID" val="diagram160845_5*n_i*1_6"/>
  <p:tag name="KSO_WM_UNIT_LAYERLEVEL" val="1_1"/>
  <p:tag name="KSO_WM_DIAGRAM_GROUP_CODE" val="n1-1"/>
  <p:tag name="KSO_WM_UNIT_LINE_FORE_SCHEMECOLOR_INDEX" val="13"/>
  <p:tag name="KSO_WM_UNIT_LINE_FILL_TYPE" val="2"/>
</p:tagLst>
</file>

<file path=ppt/tags/tag131.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f"/>
  <p:tag name="KSO_WM_UNIT_INDEX" val="1_2_5_1"/>
  <p:tag name="KSO_WM_UNIT_ID" val="diagram160845_5*n_h_h_f*1_2_5_1"/>
  <p:tag name="KSO_WM_UNIT_LAYERLEVEL" val="1_1_1_1"/>
  <p:tag name="KSO_WM_UNIT_VALUE" val="52"/>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3"/>
  <p:tag name="KSO_WM_UNIT_TEXT_FILL_TYPE" val="1"/>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f"/>
  <p:tag name="KSO_WM_UNIT_INDEX" val="1_2_4_1"/>
  <p:tag name="KSO_WM_UNIT_ID" val="diagram160845_5*n_h_h_f*1_2_4_1"/>
  <p:tag name="KSO_WM_UNIT_LAYERLEVEL" val="1_1_1_1"/>
  <p:tag name="KSO_WM_UNIT_VALUE" val="52"/>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3"/>
  <p:tag name="KSO_WM_UNIT_TEXT_FILL_TYPE" val="1"/>
</p:tagLst>
</file>

<file path=ppt/tags/tag133.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f"/>
  <p:tag name="KSO_WM_UNIT_INDEX" val="1_2_3_1"/>
  <p:tag name="KSO_WM_UNIT_ID" val="diagram160845_5*n_h_h_f*1_2_3_1"/>
  <p:tag name="KSO_WM_UNIT_LAYERLEVEL" val="1_1_1_1"/>
  <p:tag name="KSO_WM_UNIT_VALUE" val="52"/>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3"/>
  <p:tag name="KSO_WM_UNIT_TEXT_FILL_TYPE" val="1"/>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f"/>
  <p:tag name="KSO_WM_UNIT_INDEX" val="1_2_2_1"/>
  <p:tag name="KSO_WM_UNIT_ID" val="diagram160845_5*n_h_h_f*1_2_2_1"/>
  <p:tag name="KSO_WM_UNIT_LAYERLEVEL" val="1_1_1_1"/>
  <p:tag name="KSO_WM_UNIT_VALUE" val="52"/>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3"/>
  <p:tag name="KSO_WM_UNIT_TEXT_FILL_TYPE" val="1"/>
</p:tagLst>
</file>

<file path=ppt/tags/tag135.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f"/>
  <p:tag name="KSO_WM_UNIT_INDEX" val="1_2_1_1"/>
  <p:tag name="KSO_WM_UNIT_ID" val="diagram160845_5*n_h_h_f*1_2_1_1"/>
  <p:tag name="KSO_WM_UNIT_LAYERLEVEL" val="1_1_1_1"/>
  <p:tag name="KSO_WM_UNIT_VALUE" val="52"/>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3"/>
  <p:tag name="KSO_WM_UNIT_TEXT_FILL_TYPE" val="1"/>
</p:tagLst>
</file>

<file path=ppt/tags/tag136.xml><?xml version="1.0" encoding="utf-8"?>
<p:tagLst xmlns:p="http://schemas.openxmlformats.org/presentationml/2006/main">
  <p:tag name="KSO_WM_SLIDE_ITEM_CNT" val="5"/>
</p:tagLst>
</file>

<file path=ppt/tags/tag137.xml><?xml version="1.0" encoding="utf-8"?>
<p:tagLst xmlns:p="http://schemas.openxmlformats.org/presentationml/2006/main">
  <p:tag name="KSO_WM_TEMPLATE_CATEGORY" val="diagram"/>
  <p:tag name="KSO_WM_TEMPLATE_INDEX" val="160556"/>
  <p:tag name="KSO_WM_UNIT_TYPE" val="n_i"/>
  <p:tag name="KSO_WM_UNIT_INDEX" val="1_1"/>
  <p:tag name="KSO_WM_UNIT_ID" val="259*n_i*1_1"/>
  <p:tag name="KSO_WM_UNIT_CLEAR" val="1"/>
  <p:tag name="KSO_WM_UNIT_LAYERLEVEL" val="1_1"/>
  <p:tag name="KSO_WM_BEAUTIFY_FLAG" val="#wm#"/>
  <p:tag name="KSO_WM_TAG_VERSION" val="1.0"/>
  <p:tag name="KSO_WM_DIAGRAM_GROUP_CODE" val="n1-1"/>
  <p:tag name="KSO_WM_UNIT_FILL_FORE_SCHEMECOLOR_INDEX" val="6"/>
  <p:tag name="KSO_WM_UNIT_FILL_TYPE" val="1"/>
</p:tagLst>
</file>

<file path=ppt/tags/tag138.xml><?xml version="1.0" encoding="utf-8"?>
<p:tagLst xmlns:p="http://schemas.openxmlformats.org/presentationml/2006/main">
  <p:tag name="KSO_WM_TEMPLATE_CATEGORY" val="diagram"/>
  <p:tag name="KSO_WM_TEMPLATE_INDEX" val="160556"/>
  <p:tag name="KSO_WM_UNIT_TYPE" val="n_i"/>
  <p:tag name="KSO_WM_UNIT_INDEX" val="1_2"/>
  <p:tag name="KSO_WM_UNIT_ID" val="259*n_i*1_2"/>
  <p:tag name="KSO_WM_UNIT_CLEAR" val="1"/>
  <p:tag name="KSO_WM_UNIT_LAYERLEVEL" val="1_1"/>
  <p:tag name="KSO_WM_BEAUTIFY_FLAG" val="#wm#"/>
  <p:tag name="KSO_WM_TAG_VERSION" val="1.0"/>
  <p:tag name="KSO_WM_DIAGRAM_GROUP_CODE" val="n1-1"/>
  <p:tag name="KSO_WM_UNIT_FILL_FORE_SCHEMECOLOR_INDEX" val="5"/>
  <p:tag name="KSO_WM_UNIT_FILL_TYPE" val="1"/>
</p:tagLst>
</file>

<file path=ppt/tags/tag139.xml><?xml version="1.0" encoding="utf-8"?>
<p:tagLst xmlns:p="http://schemas.openxmlformats.org/presentationml/2006/main">
  <p:tag name="KSO_WM_TEMPLATE_CATEGORY" val="diagram"/>
  <p:tag name="KSO_WM_TEMPLATE_INDEX" val="160556"/>
  <p:tag name="KSO_WM_UNIT_TYPE" val="n_i"/>
  <p:tag name="KSO_WM_UNIT_INDEX" val="1_3"/>
  <p:tag name="KSO_WM_UNIT_ID" val="259*n_i*1_3"/>
  <p:tag name="KSO_WM_UNIT_CLEAR" val="1"/>
  <p:tag name="KSO_WM_UNIT_LAYERLEVEL" val="1_1"/>
  <p:tag name="KSO_WM_BEAUTIFY_FLAG" val="#wm#"/>
  <p:tag name="KSO_WM_TAG_VERSION" val="1.0"/>
  <p:tag name="KSO_WM_DIAGRAM_GROUP_CODE" val="n1-1"/>
  <p:tag name="KSO_WM_UNIT_FILL_FORE_SCHEMECOLOR_INDEX" val="6"/>
  <p:tag name="KSO_WM_UNIT_FILL_TYPE" val="1"/>
</p:tagLst>
</file>

<file path=ppt/tags/tag14.xml><?xml version="1.0" encoding="utf-8"?>
<p:tagLst xmlns:p="http://schemas.openxmlformats.org/presentationml/2006/main">
  <p:tag name="KSO_WM_TAG_VERSION" val="1.0"/>
  <p:tag name="KSO_WM_TEMPLATE_CATEGORY" val="diagram"/>
  <p:tag name="KSO_WM_TEMPLATE_INDEX" val="160524"/>
  <p:tag name="KSO_WM_UNIT_TYPE" val="n_h_f"/>
  <p:tag name="KSO_WM_UNIT_INDEX" val="1_2_1"/>
  <p:tag name="KSO_WM_UNIT_ID" val="257*n_h_f*1_2_1"/>
  <p:tag name="KSO_WM_UNIT_CLEAR" val="1"/>
  <p:tag name="KSO_WM_UNIT_LAYERLEVEL" val="1_1_1"/>
  <p:tag name="KSO_WM_UNIT_VALUE" val="15"/>
  <p:tag name="KSO_WM_UNIT_HIGHLIGHT" val="0"/>
  <p:tag name="KSO_WM_UNIT_COMPATIBLE" val="0"/>
  <p:tag name="KSO_WM_BEAUTIFY_FLAG" val="#wm#"/>
  <p:tag name="KSO_WM_DIAGRAM_GROUP_CODE" val="n1-1"/>
  <p:tag name="KSO_WM_UNIT_PRESET_TEXT" val="LOREM IPSUM DOLOR SIT AMET"/>
  <p:tag name="KSO_WM_UNIT_TEXT_FILL_FORE_SCHEMECOLOR_INDEX" val="13"/>
  <p:tag name="KSO_WM_UNIT_TEXT_FILL_TYPE" val="1"/>
</p:tagLst>
</file>

<file path=ppt/tags/tag140.xml><?xml version="1.0" encoding="utf-8"?>
<p:tagLst xmlns:p="http://schemas.openxmlformats.org/presentationml/2006/main">
  <p:tag name="KSO_WM_TEMPLATE_CATEGORY" val="diagram"/>
  <p:tag name="KSO_WM_TEMPLATE_INDEX" val="160556"/>
  <p:tag name="KSO_WM_UNIT_TYPE" val="n_h_f"/>
  <p:tag name="KSO_WM_UNIT_INDEX" val="1_2_1"/>
  <p:tag name="KSO_WM_UNIT_ID" val="259*n_h_f*1_2_1"/>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n1-1"/>
  <p:tag name="KSO_WM_UNIT_PRESET_TEXT" val="SED DO EIUSMOD TEMPOR INCIDIDUNT"/>
  <p:tag name="KSO_WM_UNIT_TEXT_FILL_FORE_SCHEMECOLOR_INDEX" val="13"/>
  <p:tag name="KSO_WM_UNIT_TEXT_FILL_TYPE" val="1"/>
</p:tagLst>
</file>

<file path=ppt/tags/tag141.xml><?xml version="1.0" encoding="utf-8"?>
<p:tagLst xmlns:p="http://schemas.openxmlformats.org/presentationml/2006/main">
  <p:tag name="KSO_WM_TEMPLATE_CATEGORY" val="diagram"/>
  <p:tag name="KSO_WM_TEMPLATE_INDEX" val="160556"/>
  <p:tag name="KSO_WM_UNIT_TYPE" val="n_h_f"/>
  <p:tag name="KSO_WM_UNIT_INDEX" val="1_2_2"/>
  <p:tag name="KSO_WM_UNIT_ID" val="259*n_h_f*1_2_2"/>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n1-1"/>
  <p:tag name="KSO_WM_UNIT_PRESET_TEXT" val="SED DO EIUSMOD TEMPOR INCIDIDUNT"/>
  <p:tag name="KSO_WM_UNIT_TEXT_FILL_FORE_SCHEMECOLOR_INDEX" val="13"/>
  <p:tag name="KSO_WM_UNIT_TEXT_FILL_TYPE" val="1"/>
</p:tagLst>
</file>

<file path=ppt/tags/tag142.xml><?xml version="1.0" encoding="utf-8"?>
<p:tagLst xmlns:p="http://schemas.openxmlformats.org/presentationml/2006/main">
  <p:tag name="KSO_WM_TEMPLATE_CATEGORY" val="diagram"/>
  <p:tag name="KSO_WM_TEMPLATE_INDEX" val="160556"/>
  <p:tag name="KSO_WM_UNIT_TYPE" val="n_h_f"/>
  <p:tag name="KSO_WM_UNIT_INDEX" val="1_2_3"/>
  <p:tag name="KSO_WM_UNIT_ID" val="259*n_h_f*1_2_3"/>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n1-1"/>
  <p:tag name="KSO_WM_UNIT_PRESET_TEXT" val="SED DO EIUSMOD TEMPOR INCIDIDUNT"/>
  <p:tag name="KSO_WM_UNIT_TEXT_FILL_FORE_SCHEMECOLOR_INDEX" val="13"/>
  <p:tag name="KSO_WM_UNIT_TEXT_FILL_TYPE" val="1"/>
</p:tagLst>
</file>

<file path=ppt/tags/tag143.xml><?xml version="1.0" encoding="utf-8"?>
<p:tagLst xmlns:p="http://schemas.openxmlformats.org/presentationml/2006/main">
  <p:tag name="KSO_WM_TEMPLATE_CATEGORY" val="diagram"/>
  <p:tag name="KSO_WM_TEMPLATE_INDEX" val="160556"/>
  <p:tag name="KSO_WM_UNIT_TYPE" val="n_h_f"/>
  <p:tag name="KSO_WM_UNIT_INDEX" val="1_1_1"/>
  <p:tag name="KSO_WM_UNIT_ID" val="259*n_h_f*1_1_1"/>
  <p:tag name="KSO_WM_UNIT_CLEAR" val="1"/>
  <p:tag name="KSO_WM_UNIT_LAYERLEVEL" val="1_1_1"/>
  <p:tag name="KSO_WM_UNIT_VALUE" val="36"/>
  <p:tag name="KSO_WM_UNIT_HIGHLIGHT" val="0"/>
  <p:tag name="KSO_WM_UNIT_COMPATIBLE" val="0"/>
  <p:tag name="KSO_WM_BEAUTIFY_FLAG" val="#wm#"/>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144.xml><?xml version="1.0" encoding="utf-8"?>
<p:tagLst xmlns:p="http://schemas.openxmlformats.org/presentationml/2006/main">
  <p:tag name="KSO_WM_SLIDE_ITEM_CNT" val="5"/>
</p:tagLst>
</file>

<file path=ppt/tags/tag145.xml><?xml version="1.0" encoding="utf-8"?>
<p:tagLst xmlns:p="http://schemas.openxmlformats.org/presentationml/2006/main">
  <p:tag name="KSO_WM_TAG_VERSION" val="1.0"/>
  <p:tag name="KSO_WM_TEMPLATE_CATEGORY" val="diagram"/>
  <p:tag name="KSO_WM_TEMPLATE_INDEX" val="20187706"/>
  <p:tag name="KSO_WM_UNIT_TYPE" val="l_h_i"/>
  <p:tag name="KSO_WM_UNIT_INDEX" val="1_1_1"/>
  <p:tag name="KSO_WM_UNIT_ID" val="diagram20187706_2*l_h_i*1_1_1"/>
  <p:tag name="KSO_WM_UNIT_LAYERLEVEL" val="1_1_1"/>
  <p:tag name="KSO_WM_BEAUTIFY_FLAG" val="#wm#"/>
  <p:tag name="KSO_WM_UNIT_HIGHLIGHT" val="0"/>
  <p:tag name="KSO_WM_UNIT_COMPATIBLE" val="0"/>
  <p:tag name="KSO_WM_DIAGRAM_GROUP_CODE" val="l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46.xml><?xml version="1.0" encoding="utf-8"?>
<p:tagLst xmlns:p="http://schemas.openxmlformats.org/presentationml/2006/main">
  <p:tag name="KSO_WM_TAG_VERSION" val="1.0"/>
  <p:tag name="KSO_WM_TEMPLATE_CATEGORY" val="diagram"/>
  <p:tag name="KSO_WM_TEMPLATE_INDEX" val="20187706"/>
  <p:tag name="KSO_WM_UNIT_TYPE" val="l_h_f"/>
  <p:tag name="KSO_WM_UNIT_INDEX" val="1_1_1"/>
  <p:tag name="KSO_WM_UNIT_ID" val="diagram20187706_2*l_h_f*1_1_1"/>
  <p:tag name="KSO_WM_UNIT_LAYERLEVEL" val="1_1_1"/>
  <p:tag name="KSO_WM_UNIT_VALUE" val="24"/>
  <p:tag name="KSO_WM_UNIT_HIGHLIGHT" val="0"/>
  <p:tag name="KSO_WM_UNIT_COMPATIBLE" val="0"/>
  <p:tag name="KSO_WM_BEAUTIFY_FLAG" val="#wm#"/>
  <p:tag name="KSO_WM_UNIT_PRESET_TEXT" val="单击此处添加文本具体内容，简明扼要的阐述您的观点。"/>
  <p:tag name="KSO_WM_DIAGRAM_GROUP_CODE" val="l1-1"/>
  <p:tag name="KSO_WM_UNIT_DIAGRAM_ISNUMVISUAL" val="0"/>
  <p:tag name="KSO_WM_UNIT_DIAGRAM_ISREFERUNIT" val="0"/>
  <p:tag name="KSO_WM_UNIT_NOCLEAR" val="0"/>
  <p:tag name="KSO_WM_UNIT_TEXT_FILL_FORE_SCHEMECOLOR_INDEX" val="13"/>
  <p:tag name="KSO_WM_UNIT_TEXT_FILL_TYPE" val="1"/>
</p:tagLst>
</file>

<file path=ppt/tags/tag147.xml><?xml version="1.0" encoding="utf-8"?>
<p:tagLst xmlns:p="http://schemas.openxmlformats.org/presentationml/2006/main">
  <p:tag name="KSO_WM_TAG_VERSION" val="1.0"/>
  <p:tag name="KSO_WM_TEMPLATE_CATEGORY" val="diagram"/>
  <p:tag name="KSO_WM_TEMPLATE_INDEX" val="20187706"/>
  <p:tag name="KSO_WM_UNIT_TYPE" val="l_h_i"/>
  <p:tag name="KSO_WM_UNIT_INDEX" val="1_2_1"/>
  <p:tag name="KSO_WM_UNIT_ID" val="diagram20187706_2*l_h_i*1_2_1"/>
  <p:tag name="KSO_WM_UNIT_LAYERLEVEL" val="1_1_1"/>
  <p:tag name="KSO_WM_BEAUTIFY_FLAG" val="#wm#"/>
  <p:tag name="KSO_WM_UNIT_HIGHLIGHT" val="0"/>
  <p:tag name="KSO_WM_UNIT_COMPATIBLE" val="0"/>
  <p:tag name="KSO_WM_DIAGRAM_GROUP_CODE" val="l1-1"/>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48.xml><?xml version="1.0" encoding="utf-8"?>
<p:tagLst xmlns:p="http://schemas.openxmlformats.org/presentationml/2006/main">
  <p:tag name="KSO_WM_TAG_VERSION" val="1.0"/>
  <p:tag name="KSO_WM_TEMPLATE_CATEGORY" val="diagram"/>
  <p:tag name="KSO_WM_TEMPLATE_INDEX" val="20187706"/>
  <p:tag name="KSO_WM_UNIT_TYPE" val="l_h_i"/>
  <p:tag name="KSO_WM_UNIT_INDEX" val="1_2_2"/>
  <p:tag name="KSO_WM_UNIT_ID" val="diagram20187706_2*l_h_i*1_2_2"/>
  <p:tag name="KSO_WM_UNIT_LAYERLEVEL" val="1_1_1"/>
  <p:tag name="KSO_WM_BEAUTIFY_FLAG" val="#wm#"/>
  <p:tag name="KSO_WM_UNIT_HIGHLIGHT" val="0"/>
  <p:tag name="KSO_WM_UNIT_COMPATIBLE" val="0"/>
  <p:tag name="KSO_WM_DIAGRAM_GROUP_CODE" val="l1-1"/>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49.xml><?xml version="1.0" encoding="utf-8"?>
<p:tagLst xmlns:p="http://schemas.openxmlformats.org/presentationml/2006/main">
  <p:tag name="KSO_WM_TAG_VERSION" val="1.0"/>
  <p:tag name="KSO_WM_TEMPLATE_CATEGORY" val="diagram"/>
  <p:tag name="KSO_WM_TEMPLATE_INDEX" val="20187706"/>
  <p:tag name="KSO_WM_UNIT_TYPE" val="l_h_i"/>
  <p:tag name="KSO_WM_UNIT_INDEX" val="1_1_2"/>
  <p:tag name="KSO_WM_UNIT_ID" val="diagram20187706_2*l_h_i*1_1_2"/>
  <p:tag name="KSO_WM_UNIT_LAYERLEVEL" val="1_1_1"/>
  <p:tag name="KSO_WM_BEAUTIFY_FLAG" val="#wm#"/>
  <p:tag name="KSO_WM_UNIT_HIGHLIGHT" val="0"/>
  <p:tag name="KSO_WM_UNIT_COMPATIBLE" val="0"/>
  <p:tag name="KSO_WM_DIAGRAM_GROUP_CODE" val="l1-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AG_VERSION" val="1.0"/>
  <p:tag name="KSO_WM_TEMPLATE_CATEGORY" val="diagram"/>
  <p:tag name="KSO_WM_TEMPLATE_INDEX" val="160524"/>
  <p:tag name="KSO_WM_UNIT_TYPE" val="n_i"/>
  <p:tag name="KSO_WM_UNIT_INDEX" val="1_2"/>
  <p:tag name="KSO_WM_UNIT_ID" val="257*n_i*1_2"/>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Lst>
</file>

<file path=ppt/tags/tag150.xml><?xml version="1.0" encoding="utf-8"?>
<p:tagLst xmlns:p="http://schemas.openxmlformats.org/presentationml/2006/main">
  <p:tag name="KSO_WM_TAG_VERSION" val="1.0"/>
  <p:tag name="KSO_WM_TEMPLATE_CATEGORY" val="diagram"/>
  <p:tag name="KSO_WM_TEMPLATE_INDEX" val="20187706"/>
  <p:tag name="KSO_WM_UNIT_TYPE" val="l_h_f"/>
  <p:tag name="KSO_WM_UNIT_INDEX" val="1_1_1"/>
  <p:tag name="KSO_WM_UNIT_ID" val="diagram20187706_2*l_h_f*1_1_1"/>
  <p:tag name="KSO_WM_UNIT_LAYERLEVEL" val="1_1_1"/>
  <p:tag name="KSO_WM_UNIT_VALUE" val="24"/>
  <p:tag name="KSO_WM_UNIT_HIGHLIGHT" val="0"/>
  <p:tag name="KSO_WM_UNIT_COMPATIBLE" val="0"/>
  <p:tag name="KSO_WM_BEAUTIFY_FLAG" val="#wm#"/>
  <p:tag name="KSO_WM_UNIT_PRESET_TEXT" val="单击此处添加文本具体内容，简明扼要的阐述您的观点。"/>
  <p:tag name="KSO_WM_DIAGRAM_GROUP_CODE" val="l1-1"/>
  <p:tag name="KSO_WM_UNIT_DIAGRAM_ISNUMVISUAL" val="0"/>
  <p:tag name="KSO_WM_UNIT_DIAGRAM_ISREFERUNIT" val="0"/>
  <p:tag name="KSO_WM_UNIT_NOCLEAR" val="0"/>
  <p:tag name="KSO_WM_UNIT_TEXT_FILL_FORE_SCHEMECOLOR_INDEX" val="13"/>
  <p:tag name="KSO_WM_UNIT_TEXT_FILL_TYPE" val="1"/>
</p:tagLst>
</file>

<file path=ppt/tags/tag151.xml><?xml version="1.0" encoding="utf-8"?>
<p:tagLst xmlns:p="http://schemas.openxmlformats.org/presentationml/2006/main">
  <p:tag name="KSO_WM_SLIDE_ITEM_CNT" val="5"/>
</p:tagLst>
</file>

<file path=ppt/tags/tag152.xml><?xml version="1.0" encoding="utf-8"?>
<p:tagLst xmlns:p="http://schemas.openxmlformats.org/presentationml/2006/main">
  <p:tag name="KSO_WM_TAG_VERSION" val="1.0"/>
  <p:tag name="KSO_WM_BEAUTIFY_FLAG" val="#wm#"/>
  <p:tag name="KSO_WM_UNIT_TYPE" val="i"/>
  <p:tag name="KSO_WM_UNIT_ID" val="diagram160274_2*i*0"/>
  <p:tag name="KSO_WM_TEMPLATE_CATEGORY" val="diagram"/>
  <p:tag name="KSO_WM_TEMPLATE_INDEX" val="160274"/>
  <p:tag name="KSO_WM_UNIT_INDEX" val="0"/>
</p:tagLst>
</file>

<file path=ppt/tags/tag153.xml><?xml version="1.0" encoding="utf-8"?>
<p:tagLst xmlns:p="http://schemas.openxmlformats.org/presentationml/2006/main">
  <p:tag name="KSO_WM_TAG_VERSION" val="1.0"/>
  <p:tag name="KSO_WM_TEMPLATE_CATEGORY" val="diagram"/>
  <p:tag name="KSO_WM_TEMPLATE_INDEX" val="160274"/>
  <p:tag name="KSO_WM_UNIT_TYPE" val="l_h_f"/>
  <p:tag name="KSO_WM_UNIT_INDEX" val="1_1_1"/>
  <p:tag name="KSO_WM_UNIT_ID" val="diagram160274_2*l_h_f*1_1_1"/>
  <p:tag name="KSO_WM_UNIT_CLEAR" val="1"/>
  <p:tag name="KSO_WM_UNIT_LAYERLEVEL" val="1_1_1"/>
  <p:tag name="KSO_WM_UNIT_VALUE" val="76"/>
  <p:tag name="KSO_WM_UNIT_HIGHLIGHT" val="0"/>
  <p:tag name="KSO_WM_UNIT_COMPATIBLE" val="0"/>
  <p:tag name="KSO_WM_BEAUTIFY_FLAG" val="#wm#"/>
  <p:tag name="KSO_WM_UNIT_PRESET_TEXT_INDEX" val="4"/>
  <p:tag name="KSO_WM_UNIT_PRESET_TEXT_LEN" val="43"/>
  <p:tag name="KSO_WM_DIAGRAM_GROUP_CODE" val="l1-1"/>
  <p:tag name="KSO_WM_UNIT_TEXT_FILL_FORE_SCHEMECOLOR_INDEX" val="5"/>
  <p:tag name="KSO_WM_UNIT_TEXT_FILL_TYPE" val="1"/>
  <p:tag name="KSO_WM_UNIT_USESOURCEFORMAT_APPLY" val="1"/>
  <p:tag name="KSO_WM_UNIT_DIAGRAM_SCHEMECOLOR_ID" val="5"/>
</p:tagLst>
</file>

<file path=ppt/tags/tag154.xml><?xml version="1.0" encoding="utf-8"?>
<p:tagLst xmlns:p="http://schemas.openxmlformats.org/presentationml/2006/main">
  <p:tag name="KSO_WM_TAG_VERSION" val="1.0"/>
  <p:tag name="KSO_WM_TEMPLATE_CATEGORY" val="diagram"/>
  <p:tag name="KSO_WM_TEMPLATE_INDEX" val="160274"/>
  <p:tag name="KSO_WM_UNIT_TYPE" val="l_i"/>
  <p:tag name="KSO_WM_UNIT_INDEX" val="1_1"/>
  <p:tag name="KSO_WM_UNIT_ID" val="diagram160274_2*l_i*1_1"/>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1"/>
  <p:tag name="KSO_WM_UNIT_DIAGRAM_SCHEMECOLOR_ID" val="5"/>
</p:tagLst>
</file>

<file path=ppt/tags/tag155.xml><?xml version="1.0" encoding="utf-8"?>
<p:tagLst xmlns:p="http://schemas.openxmlformats.org/presentationml/2006/main">
  <p:tag name="KSO_WM_TAG_VERSION" val="1.0"/>
  <p:tag name="KSO_WM_BEAUTIFY_FLAG" val="#wm#"/>
  <p:tag name="KSO_WM_UNIT_TYPE" val="i"/>
  <p:tag name="KSO_WM_UNIT_ID" val="diagram160274_2*i*5"/>
  <p:tag name="KSO_WM_TEMPLATE_CATEGORY" val="diagram"/>
  <p:tag name="KSO_WM_TEMPLATE_INDEX" val="160274"/>
  <p:tag name="KSO_WM_UNIT_INDEX" val="5"/>
</p:tagLst>
</file>

<file path=ppt/tags/tag156.xml><?xml version="1.0" encoding="utf-8"?>
<p:tagLst xmlns:p="http://schemas.openxmlformats.org/presentationml/2006/main">
  <p:tag name="KSO_WM_TAG_VERSION" val="1.0"/>
  <p:tag name="KSO_WM_TEMPLATE_CATEGORY" val="diagram"/>
  <p:tag name="KSO_WM_TEMPLATE_INDEX" val="160274"/>
  <p:tag name="KSO_WM_UNIT_TYPE" val="l_h_f"/>
  <p:tag name="KSO_WM_UNIT_INDEX" val="1_2_1"/>
  <p:tag name="KSO_WM_UNIT_ID" val="diagram160274_2*l_h_f*1_2_1"/>
  <p:tag name="KSO_WM_UNIT_CLEAR" val="1"/>
  <p:tag name="KSO_WM_UNIT_LAYERLEVEL" val="1_1_1"/>
  <p:tag name="KSO_WM_UNIT_VALUE" val="76"/>
  <p:tag name="KSO_WM_UNIT_HIGHLIGHT" val="0"/>
  <p:tag name="KSO_WM_UNIT_COMPATIBLE" val="0"/>
  <p:tag name="KSO_WM_BEAUTIFY_FLAG" val="#wm#"/>
  <p:tag name="KSO_WM_UNIT_PRESET_TEXT_INDEX" val="4"/>
  <p:tag name="KSO_WM_UNIT_PRESET_TEXT_LEN" val="43"/>
  <p:tag name="KSO_WM_DIAGRAM_GROUP_CODE" val="l1-1"/>
  <p:tag name="KSO_WM_UNIT_TEXT_FILL_FORE_SCHEMECOLOR_INDEX" val="5"/>
  <p:tag name="KSO_WM_UNIT_TEXT_FILL_TYPE" val="1"/>
  <p:tag name="KSO_WM_UNIT_USESOURCEFORMAT_APPLY" val="1"/>
  <p:tag name="KSO_WM_UNIT_DIAGRAM_SCHEMECOLOR_ID" val="5"/>
</p:tagLst>
</file>

<file path=ppt/tags/tag157.xml><?xml version="1.0" encoding="utf-8"?>
<p:tagLst xmlns:p="http://schemas.openxmlformats.org/presentationml/2006/main">
  <p:tag name="KSO_WM_TAG_VERSION" val="1.0"/>
  <p:tag name="KSO_WM_TEMPLATE_CATEGORY" val="diagram"/>
  <p:tag name="KSO_WM_TEMPLATE_INDEX" val="160274"/>
  <p:tag name="KSO_WM_UNIT_TYPE" val="l_i"/>
  <p:tag name="KSO_WM_UNIT_INDEX" val="1_2"/>
  <p:tag name="KSO_WM_UNIT_ID" val="diagram160274_2*l_i*1_2"/>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1"/>
  <p:tag name="KSO_WM_UNIT_DIAGRAM_SCHEMECOLOR_ID" val="5"/>
</p:tagLst>
</file>

<file path=ppt/tags/tag158.xml><?xml version="1.0" encoding="utf-8"?>
<p:tagLst xmlns:p="http://schemas.openxmlformats.org/presentationml/2006/main">
  <p:tag name="KSO_WM_SLIDE_ITEM_CNT" val="2"/>
</p:tagLst>
</file>

<file path=ppt/tags/tag159.xml><?xml version="1.0" encoding="utf-8"?>
<p:tagLst xmlns:p="http://schemas.openxmlformats.org/presentationml/2006/main">
  <p:tag name="KSO_WM_TAG_VERSION" val="1.0"/>
  <p:tag name="KSO_WM_BEAUTIFY_FLAG" val="#wm#"/>
  <p:tag name="KSO_WM_UNIT_TYPE" val="i"/>
  <p:tag name="KSO_WM_UNIT_ID" val="diagram160406_3*i*1"/>
  <p:tag name="KSO_WM_TEMPLATE_CATEGORY" val="diagram"/>
  <p:tag name="KSO_WM_TEMPLATE_INDEX" val="160406"/>
  <p:tag name="KSO_WM_UNIT_INDEX" val="1"/>
</p:tagLst>
</file>

<file path=ppt/tags/tag16.xml><?xml version="1.0" encoding="utf-8"?>
<p:tagLst xmlns:p="http://schemas.openxmlformats.org/presentationml/2006/main">
  <p:tag name="KSO_WM_TAG_VERSION" val="1.0"/>
  <p:tag name="KSO_WM_TEMPLATE_CATEGORY" val="diagram"/>
  <p:tag name="KSO_WM_TEMPLATE_INDEX" val="160524"/>
  <p:tag name="KSO_WM_UNIT_TYPE" val="n_h_f"/>
  <p:tag name="KSO_WM_UNIT_INDEX" val="1_2_2"/>
  <p:tag name="KSO_WM_UNIT_ID" val="257*n_h_f*1_2_2"/>
  <p:tag name="KSO_WM_UNIT_CLEAR" val="1"/>
  <p:tag name="KSO_WM_UNIT_LAYERLEVEL" val="1_1_1"/>
  <p:tag name="KSO_WM_UNIT_VALUE" val="15"/>
  <p:tag name="KSO_WM_UNIT_HIGHLIGHT" val="0"/>
  <p:tag name="KSO_WM_UNIT_COMPATIBLE" val="0"/>
  <p:tag name="KSO_WM_BEAUTIFY_FLAG" val="#wm#"/>
  <p:tag name="KSO_WM_DIAGRAM_GROUP_CODE" val="n1-1"/>
  <p:tag name="KSO_WM_UNIT_PRESET_TEXT" val="LOREM IPSUM DOLOR SIT AMET"/>
  <p:tag name="KSO_WM_UNIT_TEXT_FILL_FORE_SCHEMECOLOR_INDEX" val="13"/>
  <p:tag name="KSO_WM_UNIT_TEXT_FILL_TYPE" val="1"/>
</p:tagLst>
</file>

<file path=ppt/tags/tag160.xml><?xml version="1.0" encoding="utf-8"?>
<p:tagLst xmlns:p="http://schemas.openxmlformats.org/presentationml/2006/main">
  <p:tag name="KSO_WM_TEMPLATE_CATEGORY" val="diagram"/>
  <p:tag name="KSO_WM_TEMPLATE_INDEX" val="160406"/>
  <p:tag name="KSO_WM_UNIT_TYPE" val="l_i"/>
  <p:tag name="KSO_WM_UNIT_INDEX" val="1_1"/>
  <p:tag name="KSO_WM_UNIT_ID" val="diagram160406_3*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161.xml><?xml version="1.0" encoding="utf-8"?>
<p:tagLst xmlns:p="http://schemas.openxmlformats.org/presentationml/2006/main">
  <p:tag name="KSO_WM_TEMPLATE_CATEGORY" val="diagram"/>
  <p:tag name="KSO_WM_TEMPLATE_INDEX" val="160406"/>
  <p:tag name="KSO_WM_UNIT_TYPE" val="l_i"/>
  <p:tag name="KSO_WM_UNIT_INDEX" val="1_2"/>
  <p:tag name="KSO_WM_UNIT_ID" val="diagram160406_3*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5"/>
</p:tagLst>
</file>

<file path=ppt/tags/tag162.xml><?xml version="1.0" encoding="utf-8"?>
<p:tagLst xmlns:p="http://schemas.openxmlformats.org/presentationml/2006/main">
  <p:tag name="KSO_WM_TEMPLATE_CATEGORY" val="diagram"/>
  <p:tag name="KSO_WM_TEMPLATE_INDEX" val="160406"/>
  <p:tag name="KSO_WM_UNIT_TYPE" val="l_h_f"/>
  <p:tag name="KSO_WM_UNIT_INDEX" val="1_1_1"/>
  <p:tag name="KSO_WM_UNIT_ID" val="diagram160406_3*l_h_f*1_1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5"/>
  <p:tag name="KSO_WM_UNIT_TEXT_FILL_TYPE" val="1"/>
  <p:tag name="KSO_WM_UNIT_USESOURCEFORMAT_APPLY" val="1"/>
  <p:tag name="KSO_WM_UNIT_DIAGRAM_SCHEMECOLOR_ID" val="5"/>
</p:tagLst>
</file>

<file path=ppt/tags/tag163.xml><?xml version="1.0" encoding="utf-8"?>
<p:tagLst xmlns:p="http://schemas.openxmlformats.org/presentationml/2006/main">
  <p:tag name="KSO_WM_TAG_VERSION" val="1.0"/>
  <p:tag name="KSO_WM_BEAUTIFY_FLAG" val="#wm#"/>
  <p:tag name="KSO_WM_UNIT_TYPE" val="i"/>
  <p:tag name="KSO_WM_UNIT_ID" val="diagram160406_3*i*8"/>
  <p:tag name="KSO_WM_TEMPLATE_CATEGORY" val="diagram"/>
  <p:tag name="KSO_WM_TEMPLATE_INDEX" val="160406"/>
  <p:tag name="KSO_WM_UNIT_INDEX" val="8"/>
</p:tagLst>
</file>

<file path=ppt/tags/tag164.xml><?xml version="1.0" encoding="utf-8"?>
<p:tagLst xmlns:p="http://schemas.openxmlformats.org/presentationml/2006/main">
  <p:tag name="KSO_WM_TEMPLATE_CATEGORY" val="diagram"/>
  <p:tag name="KSO_WM_TEMPLATE_INDEX" val="160406"/>
  <p:tag name="KSO_WM_UNIT_TYPE" val="l_i"/>
  <p:tag name="KSO_WM_UNIT_INDEX" val="1_3"/>
  <p:tag name="KSO_WM_UNIT_ID" val="diagram160406_3*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165.xml><?xml version="1.0" encoding="utf-8"?>
<p:tagLst xmlns:p="http://schemas.openxmlformats.org/presentationml/2006/main">
  <p:tag name="KSO_WM_TEMPLATE_CATEGORY" val="diagram"/>
  <p:tag name="KSO_WM_TEMPLATE_INDEX" val="160406"/>
  <p:tag name="KSO_WM_UNIT_TYPE" val="l_i"/>
  <p:tag name="KSO_WM_UNIT_INDEX" val="1_4"/>
  <p:tag name="KSO_WM_UNIT_ID" val="diagram160406_3*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5"/>
</p:tagLst>
</file>

<file path=ppt/tags/tag166.xml><?xml version="1.0" encoding="utf-8"?>
<p:tagLst xmlns:p="http://schemas.openxmlformats.org/presentationml/2006/main">
  <p:tag name="KSO_WM_TEMPLATE_CATEGORY" val="diagram"/>
  <p:tag name="KSO_WM_TEMPLATE_INDEX" val="160406"/>
  <p:tag name="KSO_WM_UNIT_TYPE" val="l_h_f"/>
  <p:tag name="KSO_WM_UNIT_INDEX" val="1_2_1"/>
  <p:tag name="KSO_WM_UNIT_ID" val="diagram160406_3*l_h_f*1_2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5"/>
  <p:tag name="KSO_WM_UNIT_TEXT_FILL_TYPE" val="1"/>
  <p:tag name="KSO_WM_UNIT_USESOURCEFORMAT_APPLY" val="1"/>
  <p:tag name="KSO_WM_UNIT_DIAGRAM_SCHEMECOLOR_ID" val="5"/>
</p:tagLst>
</file>

<file path=ppt/tags/tag167.xml><?xml version="1.0" encoding="utf-8"?>
<p:tagLst xmlns:p="http://schemas.openxmlformats.org/presentationml/2006/main">
  <p:tag name="KSO_WM_TAG_VERSION" val="1.0"/>
  <p:tag name="KSO_WM_BEAUTIFY_FLAG" val="#wm#"/>
  <p:tag name="KSO_WM_UNIT_TYPE" val="i"/>
  <p:tag name="KSO_WM_UNIT_ID" val="diagram160406_3*i*15"/>
  <p:tag name="KSO_WM_TEMPLATE_CATEGORY" val="diagram"/>
  <p:tag name="KSO_WM_TEMPLATE_INDEX" val="160406"/>
  <p:tag name="KSO_WM_UNIT_INDEX" val="15"/>
</p:tagLst>
</file>

<file path=ppt/tags/tag168.xml><?xml version="1.0" encoding="utf-8"?>
<p:tagLst xmlns:p="http://schemas.openxmlformats.org/presentationml/2006/main">
  <p:tag name="KSO_WM_TEMPLATE_CATEGORY" val="diagram"/>
  <p:tag name="KSO_WM_TEMPLATE_INDEX" val="160406"/>
  <p:tag name="KSO_WM_UNIT_TYPE" val="l_i"/>
  <p:tag name="KSO_WM_UNIT_INDEX" val="1_5"/>
  <p:tag name="KSO_WM_UNIT_ID" val="diagram160406_3*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169.xml><?xml version="1.0" encoding="utf-8"?>
<p:tagLst xmlns:p="http://schemas.openxmlformats.org/presentationml/2006/main">
  <p:tag name="KSO_WM_TEMPLATE_CATEGORY" val="diagram"/>
  <p:tag name="KSO_WM_TEMPLATE_INDEX" val="160406"/>
  <p:tag name="KSO_WM_UNIT_TYPE" val="l_i"/>
  <p:tag name="KSO_WM_UNIT_INDEX" val="1_6"/>
  <p:tag name="KSO_WM_UNIT_ID" val="diagram160406_3*l_i*1_6"/>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5"/>
</p:tagLst>
</file>

<file path=ppt/tags/tag17.xml><?xml version="1.0" encoding="utf-8"?>
<p:tagLst xmlns:p="http://schemas.openxmlformats.org/presentationml/2006/main">
  <p:tag name="KSO_WM_TAG_VERSION" val="1.0"/>
  <p:tag name="KSO_WM_TEMPLATE_CATEGORY" val="diagram"/>
  <p:tag name="KSO_WM_TEMPLATE_INDEX" val="160524"/>
  <p:tag name="KSO_WM_UNIT_TYPE" val="n_i"/>
  <p:tag name="KSO_WM_UNIT_INDEX" val="1_3"/>
  <p:tag name="KSO_WM_UNIT_ID" val="257*n_i*1_3"/>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Lst>
</file>

<file path=ppt/tags/tag170.xml><?xml version="1.0" encoding="utf-8"?>
<p:tagLst xmlns:p="http://schemas.openxmlformats.org/presentationml/2006/main">
  <p:tag name="KSO_WM_TEMPLATE_CATEGORY" val="diagram"/>
  <p:tag name="KSO_WM_TEMPLATE_INDEX" val="160406"/>
  <p:tag name="KSO_WM_UNIT_TYPE" val="l_h_f"/>
  <p:tag name="KSO_WM_UNIT_INDEX" val="1_3_1"/>
  <p:tag name="KSO_WM_UNIT_ID" val="diagram160406_3*l_h_f*1_3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5"/>
  <p:tag name="KSO_WM_UNIT_TEXT_FILL_TYPE" val="1"/>
  <p:tag name="KSO_WM_UNIT_USESOURCEFORMAT_APPLY" val="1"/>
  <p:tag name="KSO_WM_UNIT_DIAGRAM_SCHEMECOLOR_ID" val="5"/>
</p:tagLst>
</file>

<file path=ppt/tags/tag171.xml><?xml version="1.0" encoding="utf-8"?>
<p:tagLst xmlns:p="http://schemas.openxmlformats.org/presentationml/2006/main">
  <p:tag name="KSO_WM_SLIDE_ITEM_CNT" val="3"/>
</p:tagLst>
</file>

<file path=ppt/tags/tag172.xml><?xml version="1.0" encoding="utf-8"?>
<p:tagLst xmlns:p="http://schemas.openxmlformats.org/presentationml/2006/main">
  <p:tag name="KSO_WM_TAG_VERSION" val="1.0"/>
  <p:tag name="KSO_WM_BEAUTIFY_FLAG" val="#wm#"/>
  <p:tag name="KSO_WM_UNIT_TYPE" val="i"/>
  <p:tag name="KSO_WM_UNIT_ID" val="diagram160406_3*i*1"/>
  <p:tag name="KSO_WM_TEMPLATE_CATEGORY" val="diagram"/>
  <p:tag name="KSO_WM_TEMPLATE_INDEX" val="160406"/>
  <p:tag name="KSO_WM_UNIT_INDEX" val="1"/>
</p:tagLst>
</file>

<file path=ppt/tags/tag173.xml><?xml version="1.0" encoding="utf-8"?>
<p:tagLst xmlns:p="http://schemas.openxmlformats.org/presentationml/2006/main">
  <p:tag name="KSO_WM_TEMPLATE_CATEGORY" val="diagram"/>
  <p:tag name="KSO_WM_TEMPLATE_INDEX" val="160406"/>
  <p:tag name="KSO_WM_UNIT_TYPE" val="l_i"/>
  <p:tag name="KSO_WM_UNIT_INDEX" val="1_1"/>
  <p:tag name="KSO_WM_UNIT_ID" val="diagram160406_3*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174.xml><?xml version="1.0" encoding="utf-8"?>
<p:tagLst xmlns:p="http://schemas.openxmlformats.org/presentationml/2006/main">
  <p:tag name="KSO_WM_TEMPLATE_CATEGORY" val="diagram"/>
  <p:tag name="KSO_WM_TEMPLATE_INDEX" val="160406"/>
  <p:tag name="KSO_WM_UNIT_TYPE" val="l_i"/>
  <p:tag name="KSO_WM_UNIT_INDEX" val="1_2"/>
  <p:tag name="KSO_WM_UNIT_ID" val="diagram160406_3*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5"/>
</p:tagLst>
</file>

<file path=ppt/tags/tag175.xml><?xml version="1.0" encoding="utf-8"?>
<p:tagLst xmlns:p="http://schemas.openxmlformats.org/presentationml/2006/main">
  <p:tag name="KSO_WM_TEMPLATE_CATEGORY" val="diagram"/>
  <p:tag name="KSO_WM_TEMPLATE_INDEX" val="160406"/>
  <p:tag name="KSO_WM_UNIT_TYPE" val="l_h_f"/>
  <p:tag name="KSO_WM_UNIT_INDEX" val="1_1_1"/>
  <p:tag name="KSO_WM_UNIT_ID" val="diagram160406_3*l_h_f*1_1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5"/>
  <p:tag name="KSO_WM_UNIT_TEXT_FILL_TYPE" val="1"/>
  <p:tag name="KSO_WM_UNIT_USESOURCEFORMAT_APPLY" val="1"/>
  <p:tag name="KSO_WM_UNIT_DIAGRAM_SCHEMECOLOR_ID" val="5"/>
</p:tagLst>
</file>

<file path=ppt/tags/tag176.xml><?xml version="1.0" encoding="utf-8"?>
<p:tagLst xmlns:p="http://schemas.openxmlformats.org/presentationml/2006/main">
  <p:tag name="KSO_WM_TAG_VERSION" val="1.0"/>
  <p:tag name="KSO_WM_BEAUTIFY_FLAG" val="#wm#"/>
  <p:tag name="KSO_WM_UNIT_TYPE" val="i"/>
  <p:tag name="KSO_WM_UNIT_ID" val="diagram160406_3*i*8"/>
  <p:tag name="KSO_WM_TEMPLATE_CATEGORY" val="diagram"/>
  <p:tag name="KSO_WM_TEMPLATE_INDEX" val="160406"/>
  <p:tag name="KSO_WM_UNIT_INDEX" val="8"/>
</p:tagLst>
</file>

<file path=ppt/tags/tag177.xml><?xml version="1.0" encoding="utf-8"?>
<p:tagLst xmlns:p="http://schemas.openxmlformats.org/presentationml/2006/main">
  <p:tag name="KSO_WM_TEMPLATE_CATEGORY" val="diagram"/>
  <p:tag name="KSO_WM_TEMPLATE_INDEX" val="160406"/>
  <p:tag name="KSO_WM_UNIT_TYPE" val="l_i"/>
  <p:tag name="KSO_WM_UNIT_INDEX" val="1_3"/>
  <p:tag name="KSO_WM_UNIT_ID" val="diagram160406_3*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178.xml><?xml version="1.0" encoding="utf-8"?>
<p:tagLst xmlns:p="http://schemas.openxmlformats.org/presentationml/2006/main">
  <p:tag name="KSO_WM_TEMPLATE_CATEGORY" val="diagram"/>
  <p:tag name="KSO_WM_TEMPLATE_INDEX" val="160406"/>
  <p:tag name="KSO_WM_UNIT_TYPE" val="l_i"/>
  <p:tag name="KSO_WM_UNIT_INDEX" val="1_4"/>
  <p:tag name="KSO_WM_UNIT_ID" val="diagram160406_3*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5"/>
</p:tagLst>
</file>

<file path=ppt/tags/tag179.xml><?xml version="1.0" encoding="utf-8"?>
<p:tagLst xmlns:p="http://schemas.openxmlformats.org/presentationml/2006/main">
  <p:tag name="KSO_WM_TEMPLATE_CATEGORY" val="diagram"/>
  <p:tag name="KSO_WM_TEMPLATE_INDEX" val="160406"/>
  <p:tag name="KSO_WM_UNIT_TYPE" val="l_h_f"/>
  <p:tag name="KSO_WM_UNIT_INDEX" val="1_2_1"/>
  <p:tag name="KSO_WM_UNIT_ID" val="diagram160406_3*l_h_f*1_2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5"/>
  <p:tag name="KSO_WM_UNIT_TEXT_FILL_TYPE" val="1"/>
  <p:tag name="KSO_WM_UNIT_USESOURCEFORMAT_APPLY" val="1"/>
  <p:tag name="KSO_WM_UNIT_DIAGRAM_SCHEMECOLOR_ID" val="5"/>
</p:tagLst>
</file>

<file path=ppt/tags/tag18.xml><?xml version="1.0" encoding="utf-8"?>
<p:tagLst xmlns:p="http://schemas.openxmlformats.org/presentationml/2006/main">
  <p:tag name="KSO_WM_TAG_VERSION" val="1.0"/>
  <p:tag name="KSO_WM_TEMPLATE_CATEGORY" val="diagram"/>
  <p:tag name="KSO_WM_TEMPLATE_INDEX" val="160524"/>
  <p:tag name="KSO_WM_UNIT_TYPE" val="n_h_f"/>
  <p:tag name="KSO_WM_UNIT_INDEX" val="1_2_3"/>
  <p:tag name="KSO_WM_UNIT_ID" val="257*n_h_f*1_2_3"/>
  <p:tag name="KSO_WM_UNIT_CLEAR" val="1"/>
  <p:tag name="KSO_WM_UNIT_LAYERLEVEL" val="1_1_1"/>
  <p:tag name="KSO_WM_UNIT_VALUE" val="15"/>
  <p:tag name="KSO_WM_UNIT_HIGHLIGHT" val="0"/>
  <p:tag name="KSO_WM_UNIT_COMPATIBLE" val="0"/>
  <p:tag name="KSO_WM_BEAUTIFY_FLAG" val="#wm#"/>
  <p:tag name="KSO_WM_DIAGRAM_GROUP_CODE" val="n1-1"/>
  <p:tag name="KSO_WM_UNIT_PRESET_TEXT" val="LOREM IPSUM DOLOR SIT AMET"/>
  <p:tag name="KSO_WM_UNIT_TEXT_FILL_FORE_SCHEMECOLOR_INDEX" val="13"/>
  <p:tag name="KSO_WM_UNIT_TEXT_FILL_TYPE" val="1"/>
</p:tagLst>
</file>

<file path=ppt/tags/tag180.xml><?xml version="1.0" encoding="utf-8"?>
<p:tagLst xmlns:p="http://schemas.openxmlformats.org/presentationml/2006/main">
  <p:tag name="KSO_WM_TAG_VERSION" val="1.0"/>
  <p:tag name="KSO_WM_BEAUTIFY_FLAG" val="#wm#"/>
  <p:tag name="KSO_WM_UNIT_TYPE" val="i"/>
  <p:tag name="KSO_WM_UNIT_ID" val="diagram160406_3*i*15"/>
  <p:tag name="KSO_WM_TEMPLATE_CATEGORY" val="diagram"/>
  <p:tag name="KSO_WM_TEMPLATE_INDEX" val="160406"/>
  <p:tag name="KSO_WM_UNIT_INDEX" val="15"/>
</p:tagLst>
</file>

<file path=ppt/tags/tag181.xml><?xml version="1.0" encoding="utf-8"?>
<p:tagLst xmlns:p="http://schemas.openxmlformats.org/presentationml/2006/main">
  <p:tag name="KSO_WM_TEMPLATE_CATEGORY" val="diagram"/>
  <p:tag name="KSO_WM_TEMPLATE_INDEX" val="160406"/>
  <p:tag name="KSO_WM_UNIT_TYPE" val="l_i"/>
  <p:tag name="KSO_WM_UNIT_INDEX" val="1_5"/>
  <p:tag name="KSO_WM_UNIT_ID" val="diagram160406_3*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182.xml><?xml version="1.0" encoding="utf-8"?>
<p:tagLst xmlns:p="http://schemas.openxmlformats.org/presentationml/2006/main">
  <p:tag name="KSO_WM_TEMPLATE_CATEGORY" val="diagram"/>
  <p:tag name="KSO_WM_TEMPLATE_INDEX" val="160406"/>
  <p:tag name="KSO_WM_UNIT_TYPE" val="l_i"/>
  <p:tag name="KSO_WM_UNIT_INDEX" val="1_6"/>
  <p:tag name="KSO_WM_UNIT_ID" val="diagram160406_3*l_i*1_6"/>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5"/>
</p:tagLst>
</file>

<file path=ppt/tags/tag183.xml><?xml version="1.0" encoding="utf-8"?>
<p:tagLst xmlns:p="http://schemas.openxmlformats.org/presentationml/2006/main">
  <p:tag name="KSO_WM_TEMPLATE_CATEGORY" val="diagram"/>
  <p:tag name="KSO_WM_TEMPLATE_INDEX" val="160406"/>
  <p:tag name="KSO_WM_UNIT_TYPE" val="l_h_f"/>
  <p:tag name="KSO_WM_UNIT_INDEX" val="1_3_1"/>
  <p:tag name="KSO_WM_UNIT_ID" val="diagram160406_3*l_h_f*1_3_1"/>
  <p:tag name="KSO_WM_UNIT_CLEAR" val="1"/>
  <p:tag name="KSO_WM_UNIT_LAYERLEVEL" val="1_1_1"/>
  <p:tag name="KSO_WM_UNIT_VALUE" val="50"/>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5"/>
  <p:tag name="KSO_WM_UNIT_TEXT_FILL_TYPE" val="1"/>
  <p:tag name="KSO_WM_UNIT_USESOURCEFORMAT_APPLY" val="1"/>
  <p:tag name="KSO_WM_UNIT_DIAGRAM_SCHEMECOLOR_ID" val="5"/>
</p:tagLst>
</file>

<file path=ppt/tags/tag184.xml><?xml version="1.0" encoding="utf-8"?>
<p:tagLst xmlns:p="http://schemas.openxmlformats.org/presentationml/2006/main">
  <p:tag name="KSO_WM_SLIDE_ITEM_CNT" val="3"/>
</p:tagLst>
</file>

<file path=ppt/tags/tag185.xml><?xml version="1.0" encoding="utf-8"?>
<p:tagLst xmlns:p="http://schemas.openxmlformats.org/presentationml/2006/main">
  <p:tag name="ISPRING_RESOURCE_PATHS_HASH_2" val="8771971f2a7c438cfc395e51151f1c4179d89"/>
  <p:tag name="ISPRING_ULTRA_SCORM_COURSE_ID" val="1B6D952A-F6DB-478D-8E8F-657F6D5CAB00"/>
  <p:tag name="ISPRING_SCORM_RATE_SLIDES" val="1"/>
  <p:tag name="ISPRINGONLINEFOLDERID" val="0"/>
  <p:tag name="ISPRINGONLINEFOLDERPATH" val="Content List"/>
  <p:tag name="ISPRINGCLOUDFOLDERID" val="0"/>
  <p:tag name="ISPRINGCLOUDFOLDERPATH" val="Repository"/>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PRESENTATION_TITLE" val="导出"/>
  <p:tag name="ISPRING_SCORM_ENDPOINT" val="&lt;endpoint&gt;&lt;enable&gt;0&lt;/enable&gt;&lt;lrs&gt;http://&lt;/lrs&gt;&lt;auth&gt;0&lt;/auth&gt;&lt;login&gt;&lt;/login&gt;&lt;password&gt;&lt;/password&gt;&lt;key&gt;&lt;/key&gt;&lt;name&gt;&lt;/name&gt;&lt;email&gt;&lt;/email&gt;&lt;/endpoint&gt;&#10;"/>
  <p:tag name="ISLIDE.GUIDESSETTING" val="{&quot;Id&quot;:&quot;GuidesStyle_None&quot;,&quot;Name&quot;:&quot;无&quot;,&quot;HeaderHeight&quot;:0.0,&quot;FooterHeight&quot;:0.0,&quot;SideMargin&quot;:0.0,&quot;TopMargin&quot;:0.0,&quot;BottomMargin&quot;:0.0,&quot;IntervalMargin&quot;:0.0}"/>
  <p:tag name="KSO_WPP_MARK_KEY" val="3db06a46-295a-42fa-91a3-f8e8f6888339"/>
  <p:tag name="COMMONDATA" val="eyJoZGlkIjoiZGNjNzY5OWZiZjc5NDcwYmI3ZjA1YjQ5MjEyOGU4ODUifQ=="/>
</p:tagLst>
</file>

<file path=ppt/tags/tag19.xml><?xml version="1.0" encoding="utf-8"?>
<p:tagLst xmlns:p="http://schemas.openxmlformats.org/presentationml/2006/main">
  <p:tag name="KSO_WM_TAG_VERSION" val="1.0"/>
  <p:tag name="KSO_WM_TEMPLATE_CATEGORY" val="diagram"/>
  <p:tag name="KSO_WM_TEMPLATE_INDEX" val="160524"/>
  <p:tag name="KSO_WM_UNIT_TYPE" val="n_i"/>
  <p:tag name="KSO_WM_UNIT_INDEX" val="1_4"/>
  <p:tag name="KSO_WM_UNIT_ID" val="257*n_i*1_4"/>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AG_VERSION" val="1.0"/>
  <p:tag name="KSO_WM_TEMPLATE_CATEGORY" val="diagram"/>
  <p:tag name="KSO_WM_TEMPLATE_INDEX" val="20186257"/>
</p:tagLst>
</file>

<file path=ppt/tags/tag20.xml><?xml version="1.0" encoding="utf-8"?>
<p:tagLst xmlns:p="http://schemas.openxmlformats.org/presentationml/2006/main">
  <p:tag name="KSO_WM_TAG_VERSION" val="1.0"/>
  <p:tag name="KSO_WM_TEMPLATE_CATEGORY" val="diagram"/>
  <p:tag name="KSO_WM_TEMPLATE_INDEX" val="160524"/>
  <p:tag name="KSO_WM_UNIT_TYPE" val="n_h_f"/>
  <p:tag name="KSO_WM_UNIT_INDEX" val="1_2_4"/>
  <p:tag name="KSO_WM_UNIT_ID" val="257*n_h_f*1_2_4"/>
  <p:tag name="KSO_WM_UNIT_CLEAR" val="1"/>
  <p:tag name="KSO_WM_UNIT_LAYERLEVEL" val="1_1_1"/>
  <p:tag name="KSO_WM_UNIT_VALUE" val="15"/>
  <p:tag name="KSO_WM_UNIT_HIGHLIGHT" val="0"/>
  <p:tag name="KSO_WM_UNIT_COMPATIBLE" val="0"/>
  <p:tag name="KSO_WM_BEAUTIFY_FLAG" val="#wm#"/>
  <p:tag name="KSO_WM_DIAGRAM_GROUP_CODE" val="n1-1"/>
  <p:tag name="KSO_WM_UNIT_PRESET_TEXT" val="LOREM IPSUM DOLOR SIT AMET"/>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TEMPLATE_CATEGORY" val="diagram"/>
  <p:tag name="KSO_WM_TEMPLATE_INDEX" val="160524"/>
  <p:tag name="KSO_WM_UNIT_TYPE" val="n_i"/>
  <p:tag name="KSO_WM_UNIT_INDEX" val="1_5"/>
  <p:tag name="KSO_WM_UNIT_ID" val="257*n_i*1_5"/>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TEMPLATE_CATEGORY" val="diagram"/>
  <p:tag name="KSO_WM_TEMPLATE_INDEX" val="160524"/>
  <p:tag name="KSO_WM_UNIT_TYPE" val="n_h_f"/>
  <p:tag name="KSO_WM_UNIT_INDEX" val="1_2_5"/>
  <p:tag name="KSO_WM_UNIT_ID" val="257*n_h_f*1_2_5"/>
  <p:tag name="KSO_WM_UNIT_CLEAR" val="1"/>
  <p:tag name="KSO_WM_UNIT_LAYERLEVEL" val="1_1_1"/>
  <p:tag name="KSO_WM_UNIT_VALUE" val="15"/>
  <p:tag name="KSO_WM_UNIT_HIGHLIGHT" val="0"/>
  <p:tag name="KSO_WM_UNIT_COMPATIBLE" val="0"/>
  <p:tag name="KSO_WM_BEAUTIFY_FLAG" val="#wm#"/>
  <p:tag name="KSO_WM_DIAGRAM_GROUP_CODE" val="n1-1"/>
  <p:tag name="KSO_WM_UNIT_PRESET_TEXT" val="LOREM IPSUM DOLOR SIT AMET"/>
  <p:tag name="KSO_WM_UNIT_TEXT_FILL_FORE_SCHEMECOLOR_INDEX" val="13"/>
  <p:tag name="KSO_WM_UNIT_TEXT_FILL_TYPE" val="1"/>
</p:tagLst>
</file>

<file path=ppt/tags/tag23.xml><?xml version="1.0" encoding="utf-8"?>
<p:tagLst xmlns:p="http://schemas.openxmlformats.org/presentationml/2006/main">
  <p:tag name="KSO_WM_SLIDE_ITEM_CNT" val="4"/>
</p:tagLst>
</file>

<file path=ppt/tags/tag24.xml><?xml version="1.0" encoding="utf-8"?>
<p:tagLst xmlns:p="http://schemas.openxmlformats.org/presentationml/2006/main">
  <p:tag name="KSO_WM_SLIDE_ITEM_CNT" val="4"/>
</p:tagLst>
</file>

<file path=ppt/tags/tag2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6"/>
  <p:tag name="KSO_WM_UNIT_ID" val="diagram20176520_3*n_h_i*1_2_6"/>
  <p:tag name="KSO_WM_UNIT_LAYERLEVEL" val="1_1_1"/>
  <p:tag name="KSO_WM_DIAGRAM_GROUP_CODE" val="n1-1"/>
  <p:tag name="KSO_WM_UNIT_LINE_FORE_SCHEMECOLOR_INDEX" val="8"/>
  <p:tag name="KSO_WM_UNIT_LINE_FILL_TYPE" val="2"/>
  <p:tag name="KSO_WM_UNIT_DIAGRAM_SCHEMECOLOR_ID" val="5"/>
</p:tagLst>
</file>

<file path=ppt/tags/tag2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3"/>
  <p:tag name="KSO_WM_UNIT_ID" val="diagram20176520_3*n_h_i*1_1_3"/>
  <p:tag name="KSO_WM_UNIT_LAYERLEVEL" val="1_1_1"/>
  <p:tag name="KSO_WM_DIAGRAM_GROUP_CODE" val="n1-1"/>
  <p:tag name="KSO_WM_UNIT_FILL_FORE_SCHEMECOLOR_INDEX" val="9"/>
  <p:tag name="KSO_WM_UNIT_FILL_TYPE" val="1"/>
  <p:tag name="KSO_WM_UNIT_TEXT_FILL_FORE_SCHEMECOLOR_INDEX" val="13"/>
  <p:tag name="KSO_WM_UNIT_TEXT_FILL_TYPE" val="1"/>
  <p:tag name="KSO_WM_UNIT_DIAGRAM_SCHEMECOLOR_ID" val="5"/>
</p:tagLst>
</file>

<file path=ppt/tags/tag2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2"/>
  <p:tag name="KSO_WM_UNIT_ID" val="diagram20176520_3*n_h_i*1_1_2"/>
  <p:tag name="KSO_WM_UNIT_LAYERLEVEL" val="1_1_1"/>
  <p:tag name="KSO_WM_DIAGRAM_GROUP_CODE" val="n1-1"/>
  <p:tag name="KSO_WM_UNIT_FILL_FORE_SCHEMECOLOR_INDEX" val="14"/>
  <p:tag name="KSO_WM_UNIT_FILL_TYPE" val="1"/>
  <p:tag name="KSO_WM_UNIT_TEXT_FILL_FORE_SCHEMECOLOR_INDEX" val="2"/>
  <p:tag name="KSO_WM_UNIT_TEXT_FILL_TYPE" val="1"/>
  <p:tag name="KSO_WM_UNIT_DIAGRAM_SCHEMECOLOR_ID" val="5"/>
</p:tagLst>
</file>

<file path=ppt/tags/tag2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4"/>
  <p:tag name="KSO_WM_UNIT_ID" val="diagram20176520_3*n_h_i*1_2_4"/>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 name="KSO_WM_UNIT_DIAGRAM_SCHEMECOLOR_ID" val="5"/>
</p:tagLst>
</file>

<file path=ppt/tags/tag2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1"/>
  <p:tag name="KSO_WM_UNIT_ID" val="diagram20176520_3*n_h_i*1_3_1"/>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 name="KSO_WM_UNIT_DIAGRAM_SCHEMECOLOR_ID" val="5"/>
</p:tagLst>
</file>

<file path=ppt/tags/tag3.xml><?xml version="1.0" encoding="utf-8"?>
<p:tagLst xmlns:p="http://schemas.openxmlformats.org/presentationml/2006/main">
  <p:tag name="KSO_WM_TEMPLATE_INDEX" val="20186257"/>
  <p:tag name="KSO_WM_TAG_VERSION" val="1.0"/>
  <p:tag name="KSO_WM_BEAUTIFY_FLAG" val="#wm#"/>
  <p:tag name="KSO_WM_TEMPLATE_CATEGORY" val="diagram"/>
</p:tagLst>
</file>

<file path=ppt/tags/tag3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6"/>
  <p:tag name="KSO_WM_UNIT_ID" val="diagram20176520_3*n_h_i*1_4_6"/>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 name="KSO_WM_UNIT_DIAGRAM_SCHEMECOLOR_ID" val="5"/>
</p:tagLst>
</file>

<file path=ppt/tags/tag3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5"/>
  <p:tag name="KSO_WM_UNIT_ID" val="diagram20176520_3*n_h_i*1_2_5"/>
  <p:tag name="KSO_WM_UNIT_LAYERLEVEL" val="1_1_1"/>
  <p:tag name="KSO_WM_DIAGRAM_GROUP_CODE" val="n1-1"/>
  <p:tag name="KSO_WM_UNIT_LINE_FORE_SCHEMECOLOR_INDEX" val="8"/>
  <p:tag name="KSO_WM_UNIT_LINE_FILL_TYPE" val="2"/>
  <p:tag name="KSO_WM_UNIT_DIAGRAM_SCHEMECOLOR_ID" val="5"/>
</p:tagLst>
</file>

<file path=ppt/tags/tag3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3"/>
  <p:tag name="KSO_WM_UNIT_ID" val="diagram20176520_3*n_h_i*1_2_3"/>
  <p:tag name="KSO_WM_UNIT_LAYERLEVEL" val="1_1_1"/>
  <p:tag name="KSO_WM_DIAGRAM_GROUP_CODE" val="n1-1"/>
  <p:tag name="KSO_WM_UNIT_LINE_FORE_SCHEMECOLOR_INDEX" val="8"/>
  <p:tag name="KSO_WM_UNIT_LINE_FILL_TYPE" val="2"/>
  <p:tag name="KSO_WM_UNIT_DIAGRAM_SCHEMECOLOR_ID" val="5"/>
</p:tagLst>
</file>

<file path=ppt/tags/tag3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1"/>
  <p:tag name="KSO_WM_UNIT_ID" val="diagram20176520_3*n_h_i*1_2_1"/>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 name="KSO_WM_UNIT_DIAGRAM_SCHEMECOLOR_ID" val="5"/>
</p:tagLst>
</file>

<file path=ppt/tags/tag3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3"/>
  <p:tag name="KSO_WM_UNIT_ID" val="diagram20176520_3*n_h_i*1_3_3"/>
  <p:tag name="KSO_WM_UNIT_LAYERLEVEL" val="1_1_1"/>
  <p:tag name="KSO_WM_DIAGRAM_GROUP_CODE" val="n1-1"/>
  <p:tag name="KSO_WM_UNIT_LINE_FORE_SCHEMECOLOR_INDEX" val="8"/>
  <p:tag name="KSO_WM_UNIT_LINE_FILL_TYPE" val="2"/>
  <p:tag name="KSO_WM_UNIT_DIAGRAM_SCHEMECOLOR_ID" val="5"/>
</p:tagLst>
</file>

<file path=ppt/tags/tag3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4"/>
  <p:tag name="KSO_WM_UNIT_ID" val="diagram20176520_3*n_h_i*1_3_4"/>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 name="KSO_WM_UNIT_DIAGRAM_SCHEMECOLOR_ID" val="5"/>
</p:tagLst>
</file>

<file path=ppt/tags/tag3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5"/>
  <p:tag name="KSO_WM_UNIT_ID" val="diagram20176520_3*n_h_i*1_4_5"/>
  <p:tag name="KSO_WM_UNIT_LAYERLEVEL" val="1_1_1"/>
  <p:tag name="KSO_WM_DIAGRAM_GROUP_CODE" val="n1-1"/>
  <p:tag name="KSO_WM_UNIT_LINE_FORE_SCHEMECOLOR_INDEX" val="8"/>
  <p:tag name="KSO_WM_UNIT_LINE_FILL_TYPE" val="2"/>
  <p:tag name="KSO_WM_UNIT_DIAGRAM_SCHEMECOLOR_ID" val="5"/>
</p:tagLst>
</file>

<file path=ppt/tags/tag3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3"/>
  <p:tag name="KSO_WM_UNIT_ID" val="diagram20176520_3*n_h_i*1_4_3"/>
  <p:tag name="KSO_WM_UNIT_LAYERLEVEL" val="1_1_1"/>
  <p:tag name="KSO_WM_DIAGRAM_GROUP_CODE" val="n1-1"/>
  <p:tag name="KSO_WM_UNIT_LINE_FORE_SCHEMECOLOR_INDEX" val="8"/>
  <p:tag name="KSO_WM_UNIT_LINE_FILL_TYPE" val="2"/>
  <p:tag name="KSO_WM_UNIT_DIAGRAM_SCHEMECOLOR_ID" val="5"/>
</p:tagLst>
</file>

<file path=ppt/tags/tag3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1"/>
  <p:tag name="KSO_WM_UNIT_ID" val="diagram20176520_3*n_h_i*1_4_1"/>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 name="KSO_WM_UNIT_DIAGRAM_SCHEMECOLOR_ID" val="5"/>
</p:tagLst>
</file>

<file path=ppt/tags/tag3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2"/>
  <p:tag name="KSO_WM_UNIT_ID" val="diagram20176520_3*n_h_i*1_3_2"/>
  <p:tag name="KSO_WM_UNIT_LAYERLEVEL" val="1_1_1"/>
  <p:tag name="KSO_WM_DIAGRAM_GROUP_CODE" val="n1-1"/>
  <p:tag name="KSO_WM_UNIT_TEXT_FILL_FORE_SCHEMECOLOR_INDEX" val="13"/>
  <p:tag name="KSO_WM_UNIT_TEXT_FILL_TYPE" val="1"/>
  <p:tag name="KSO_WM_UNIT_DIAGRAM_SCHEMECOLOR_ID" val="5"/>
</p:tagLst>
</file>

<file path=ppt/tags/tag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5_3*l_h_i*1_2_1"/>
  <p:tag name="KSO_WM_TEMPLATE_CATEGORY" val="diagram"/>
  <p:tag name="KSO_WM_TEMPLATE_INDEX" val="2019893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 name="KSO_WM_UNIT_DIAGRAM_SCHEMECOLOR_ID" val="5"/>
</p:tagLst>
</file>

<file path=ppt/tags/tag4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4"/>
  <p:tag name="KSO_WM_UNIT_ID" val="diagram20176520_3*n_h_i*1_4_4"/>
  <p:tag name="KSO_WM_UNIT_LAYERLEVEL" val="1_1_1"/>
  <p:tag name="KSO_WM_DIAGRAM_GROUP_CODE" val="n1-1"/>
  <p:tag name="KSO_WM_UNIT_TEXT_FILL_FORE_SCHEMECOLOR_INDEX" val="13"/>
  <p:tag name="KSO_WM_UNIT_TEXT_FILL_TYPE" val="1"/>
  <p:tag name="KSO_WM_UNIT_DIAGRAM_SCHEMECOLOR_ID" val="5"/>
</p:tagLst>
</file>

<file path=ppt/tags/tag4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2_1"/>
  <p:tag name="KSO_WM_UNIT_ID" val="diagram20176520_3*n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 name="KSO_WM_UNIT_DIAGRAM_SCHEMECOLOR_ID" val="5"/>
</p:tagLst>
</file>

<file path=ppt/tags/tag4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3_1"/>
  <p:tag name="KSO_WM_UNIT_ID" val="diagram20176520_3*n_h_f*1_3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 name="KSO_WM_UNIT_DIAGRAM_SCHEMECOLOR_ID" val="5"/>
</p:tagLst>
</file>

<file path=ppt/tags/tag4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4_1"/>
  <p:tag name="KSO_WM_UNIT_ID" val="diagram20176520_3*n_h_f*1_4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 name="KSO_WM_UNIT_DIAGRAM_SCHEMECOLOR_ID" val="5"/>
</p:tagLst>
</file>

<file path=ppt/tags/tag4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2"/>
  <p:tag name="KSO_WM_UNIT_ID" val="diagram20176520_3*n_h_i*1_2_2"/>
  <p:tag name="KSO_WM_UNIT_LAYERLEVEL" val="1_1_1"/>
  <p:tag name="KSO_WM_DIAGRAM_GROUP_CODE" val="n1-1"/>
  <p:tag name="KSO_WM_UNIT_FILL_FORE_SCHEMECOLOR_INDEX" val="9"/>
  <p:tag name="KSO_WM_UNIT_FILL_TYPE" val="1"/>
  <p:tag name="KSO_WM_UNIT_TEXT_FILL_FORE_SCHEMECOLOR_INDEX" val="13"/>
  <p:tag name="KSO_WM_UNIT_TEXT_FILL_TYPE" val="1"/>
  <p:tag name="KSO_WM_UNIT_DIAGRAM_SCHEMECOLOR_ID" val="5"/>
</p:tagLst>
</file>

<file path=ppt/tags/tag4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5"/>
  <p:tag name="KSO_WM_UNIT_ID" val="diagram20176520_3*n_h_i*1_3_5"/>
  <p:tag name="KSO_WM_UNIT_LAYERLEVEL" val="1_1_1"/>
  <p:tag name="KSO_WM_DIAGRAM_GROUP_CODE" val="n1-1"/>
  <p:tag name="KSO_WM_UNIT_FILL_FORE_SCHEMECOLOR_INDEX" val="9"/>
  <p:tag name="KSO_WM_UNIT_FILL_TYPE" val="1"/>
  <p:tag name="KSO_WM_UNIT_TEXT_FILL_FORE_SCHEMECOLOR_INDEX" val="13"/>
  <p:tag name="KSO_WM_UNIT_TEXT_FILL_TYPE" val="1"/>
  <p:tag name="KSO_WM_UNIT_DIAGRAM_SCHEMECOLOR_ID" val="5"/>
</p:tagLst>
</file>

<file path=ppt/tags/tag4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2"/>
  <p:tag name="KSO_WM_UNIT_ID" val="diagram20176520_3*n_h_i*1_4_2"/>
  <p:tag name="KSO_WM_UNIT_LAYERLEVEL" val="1_1_1"/>
  <p:tag name="KSO_WM_DIAGRAM_GROUP_CODE" val="n1-1"/>
  <p:tag name="KSO_WM_UNIT_FILL_FORE_SCHEMECOLOR_INDEX" val="9"/>
  <p:tag name="KSO_WM_UNIT_FILL_TYPE" val="1"/>
  <p:tag name="KSO_WM_UNIT_TEXT_FILL_FORE_SCHEMECOLOR_INDEX" val="13"/>
  <p:tag name="KSO_WM_UNIT_TEXT_FILL_TYPE" val="1"/>
  <p:tag name="KSO_WM_UNIT_DIAGRAM_SCHEMECOLOR_ID" val="5"/>
</p:tagLst>
</file>

<file path=ppt/tags/tag4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1"/>
  <p:tag name="KSO_WM_UNIT_ID" val="diagram20176520_3*n_h_i*1_1_1"/>
  <p:tag name="KSO_WM_UNIT_LAYERLEVEL" val="1_1_1"/>
  <p:tag name="KSO_WM_DIAGRAM_GROUP_CODE" val="n1-1"/>
  <p:tag name="KSO_WM_UNIT_FILL_FORE_SCHEMECOLOR_INDEX" val="9"/>
  <p:tag name="KSO_WM_UNIT_FILL_TYPE" val="1"/>
  <p:tag name="KSO_WM_UNIT_TEXT_FILL_FORE_SCHEMECOLOR_INDEX" val="13"/>
  <p:tag name="KSO_WM_UNIT_TEXT_FILL_TYPE" val="1"/>
  <p:tag name="KSO_WM_UNIT_DIAGRAM_SCHEMECOLOR_ID" val="5"/>
</p:tagLst>
</file>

<file path=ppt/tags/tag4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1_1"/>
  <p:tag name="KSO_WM_UNIT_ID" val="diagram20176520_3*n_h_f*1_1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n1-1"/>
  <p:tag name="KSO_WM_UNIT_TEXT_FILL_FORE_SCHEMECOLOR_INDEX" val="14"/>
  <p:tag name="KSO_WM_UNIT_TEXT_FILL_TYPE" val="1"/>
  <p:tag name="KSO_WM_UNIT_DIAGRAM_SCHEMECOLOR_ID" val="5"/>
</p:tagLst>
</file>

<file path=ppt/tags/tag4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2"/>
  <p:tag name="KSO_WM_UNIT_ID" val="diagram20176520_3*n_h_i*1_3_2"/>
  <p:tag name="KSO_WM_UNIT_LAYERLEVEL" val="1_1_1"/>
  <p:tag name="KSO_WM_DIAGRAM_GROUP_CODE" val="n1-1"/>
  <p:tag name="KSO_WM_UNIT_TEXT_FILL_FORE_SCHEMECOLOR_INDEX" val="13"/>
  <p:tag name="KSO_WM_UNIT_TEXT_FILL_TYPE" val="1"/>
  <p:tag name="KSO_WM_UNIT_DIAGRAM_SCHEMECOLOR_ID" val="5"/>
</p:tagLst>
</file>

<file path=ppt/tags/tag5.xml><?xml version="1.0" encoding="utf-8"?>
<p:tagLst xmlns:p="http://schemas.openxmlformats.org/presentationml/2006/main">
  <p:tag name="KSO_WM_UNIT_DIAGRAM_MODELTYPE" val="stripeEnum"/>
  <p:tag name="KSO_WM_UNIT_ISCONTENTSTITLE" val="0"/>
  <p:tag name="KSO_WM_UNIT_PRESET_TEXT" val="添加标题"/>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35_3*l_h_a*1_2_1"/>
  <p:tag name="KSO_WM_TEMPLATE_CATEGORY" val="diagram"/>
  <p:tag name="KSO_WM_TEMPLATE_INDEX" val="20198935"/>
  <p:tag name="KSO_WM_UNIT_LAYERLEVEL" val="1_1_1"/>
  <p:tag name="KSO_WM_TAG_VERSION" val="1.0"/>
  <p:tag name="KSO_WM_BEAUTIFY_FLAG" val="#wm#"/>
  <p:tag name="KSO_WM_UNIT_TEXT_FILL_FORE_SCHEMECOLOR_INDEX" val="6"/>
  <p:tag name="KSO_WM_UNIT_TEXT_FILL_TYPE" val="1"/>
  <p:tag name="KSO_WM_UNIT_USESOURCEFORMAT_APPLY" val="1"/>
  <p:tag name="KSO_WM_UNIT_DIAGRAM_SCHEMECOLOR_ID" val="5"/>
</p:tagLst>
</file>

<file path=ppt/tags/tag50.xml><?xml version="1.0" encoding="utf-8"?>
<p:tagLst xmlns:p="http://schemas.openxmlformats.org/presentationml/2006/main">
  <p:tag name="KSO_WM_SLIDE_ITEM_CNT" val="4"/>
</p:tagLst>
</file>

<file path=ppt/tags/tag51.xml><?xml version="1.0" encoding="utf-8"?>
<p:tagLst xmlns:p="http://schemas.openxmlformats.org/presentationml/2006/main">
  <p:tag name="KSO_WM_SLIDE_ITEM_CNT" val="4"/>
</p:tagLst>
</file>

<file path=ppt/tags/tag52.xml><?xml version="1.0" encoding="utf-8"?>
<p:tagLst xmlns:p="http://schemas.openxmlformats.org/presentationml/2006/main">
  <p:tag name="KSO_WM_TAG_VERSION" val="1.0"/>
  <p:tag name="KSO_WM_TEMPLATE_CATEGORY" val="diagram"/>
  <p:tag name="KSO_WM_TEMPLATE_INDEX" val="160256"/>
  <p:tag name="KSO_WM_UNIT_ID" val="diagram160256_3*l_h_i*1_1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INE_FORE_SCHEMECOLOR_INDEX" val="6"/>
  <p:tag name="KSO_WM_UNIT_LINE_FILL_TYPE" val="2"/>
  <p:tag name="KSO_WM_UNIT_TEXT_FILL_FORE_SCHEMECOLOR_INDEX" val="13"/>
  <p:tag name="KSO_WM_UNIT_TEXT_FILL_TYPE" val="1"/>
  <p:tag name="KSO_WM_UNIT_DIAGRAM_SCHEMECOLOR_ID" val="5"/>
</p:tagLst>
</file>

<file path=ppt/tags/tag53.xml><?xml version="1.0" encoding="utf-8"?>
<p:tagLst xmlns:p="http://schemas.openxmlformats.org/presentationml/2006/main">
  <p:tag name="KSO_WM_TAG_VERSION" val="1.0"/>
  <p:tag name="KSO_WM_TEMPLATE_CATEGORY" val="diagram"/>
  <p:tag name="KSO_WM_TEMPLATE_INDEX" val="160256"/>
  <p:tag name="KSO_WM_UNIT_ID" val="diagram160256_3*l_h_i*1_1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TEXT_FILL_FORE_SCHEMECOLOR_INDEX" val="5"/>
  <p:tag name="KSO_WM_UNIT_TEXT_FILL_TYPE" val="1"/>
  <p:tag name="KSO_WM_UNIT_DIAGRAM_SCHEMECOLOR_ID" val="5"/>
</p:tagLst>
</file>

<file path=ppt/tags/tag54.xml><?xml version="1.0" encoding="utf-8"?>
<p:tagLst xmlns:p="http://schemas.openxmlformats.org/presentationml/2006/main">
  <p:tag name="KSO_WM_TAG_VERSION" val="1.0"/>
  <p:tag name="KSO_WM_TEMPLATE_CATEGORY" val="diagram"/>
  <p:tag name="KSO_WM_TEMPLATE_INDEX" val="160256"/>
  <p:tag name="KSO_WM_UNIT_ID" val="diagram160256_3*l_h_f*1_1_1"/>
  <p:tag name="KSO_WM_UNIT_LAYERLEVEL" val="1_1_1"/>
  <p:tag name="KSO_WM_UNIT_HIGHLIGHT" val="0"/>
  <p:tag name="KSO_WM_UNIT_COMPATIBLE" val="0"/>
  <p:tag name="KSO_WM_BEAUTIFY_FLAG" val="#wm#"/>
  <p:tag name="KSO_WM_UNIT_DIAGRAM_ISNUMVISUAL" val="0"/>
  <p:tag name="KSO_WM_UNIT_DIAGRAM_ISREFERUNIT" val="0"/>
  <p:tag name="KSO_WM_UNIT_NOCLEAR" val="0"/>
  <p:tag name="KSO_WM_UNIT_VALUE" val="52"/>
  <p:tag name="KSO_WM_DIAGRAM_GROUP_CODE" val="l1-1"/>
  <p:tag name="KSO_WM_UNIT_TYPE" val="l_h_f"/>
  <p:tag name="KSO_WM_UNIT_INDEX" val="1_1_1"/>
  <p:tag name="KSO_WM_UNIT_PRESET_TEXT" val="单击此处添加文本具体内容"/>
  <p:tag name="KSO_WM_UNIT_TEXT_FILL_FORE_SCHEMECOLOR_INDEX" val="5"/>
  <p:tag name="KSO_WM_UNIT_TEXT_FILL_TYPE" val="1"/>
  <p:tag name="KSO_WM_UNIT_DIAGRAM_SCHEMECOLOR_ID" val="5"/>
</p:tagLst>
</file>

<file path=ppt/tags/tag55.xml><?xml version="1.0" encoding="utf-8"?>
<p:tagLst xmlns:p="http://schemas.openxmlformats.org/presentationml/2006/main">
  <p:tag name="KSO_WM_TAG_VERSION" val="1.0"/>
  <p:tag name="KSO_WM_TEMPLATE_CATEGORY" val="diagram"/>
  <p:tag name="KSO_WM_TEMPLATE_INDEX" val="160256"/>
  <p:tag name="KSO_WM_UNIT_ID" val="diagram160256_3*l_h_i*1_2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INE_FORE_SCHEMECOLOR_INDEX" val="6"/>
  <p:tag name="KSO_WM_UNIT_LINE_FILL_TYPE" val="2"/>
  <p:tag name="KSO_WM_UNIT_TEXT_FILL_FORE_SCHEMECOLOR_INDEX" val="13"/>
  <p:tag name="KSO_WM_UNIT_TEXT_FILL_TYPE" val="1"/>
  <p:tag name="KSO_WM_UNIT_DIAGRAM_SCHEMECOLOR_ID" val="5"/>
</p:tagLst>
</file>

<file path=ppt/tags/tag56.xml><?xml version="1.0" encoding="utf-8"?>
<p:tagLst xmlns:p="http://schemas.openxmlformats.org/presentationml/2006/main">
  <p:tag name="KSO_WM_TAG_VERSION" val="1.0"/>
  <p:tag name="KSO_WM_TEMPLATE_CATEGORY" val="diagram"/>
  <p:tag name="KSO_WM_TEMPLATE_INDEX" val="160256"/>
  <p:tag name="KSO_WM_UNIT_ID" val="diagram160256_3*l_h_i*1_2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TEXT_FILL_FORE_SCHEMECOLOR_INDEX" val="5"/>
  <p:tag name="KSO_WM_UNIT_TEXT_FILL_TYPE" val="1"/>
  <p:tag name="KSO_WM_UNIT_DIAGRAM_SCHEMECOLOR_ID" val="5"/>
</p:tagLst>
</file>

<file path=ppt/tags/tag57.xml><?xml version="1.0" encoding="utf-8"?>
<p:tagLst xmlns:p="http://schemas.openxmlformats.org/presentationml/2006/main">
  <p:tag name="KSO_WM_TAG_VERSION" val="1.0"/>
  <p:tag name="KSO_WM_TEMPLATE_CATEGORY" val="diagram"/>
  <p:tag name="KSO_WM_TEMPLATE_INDEX" val="160256"/>
  <p:tag name="KSO_WM_UNIT_ID" val="diagram160256_3*l_h_f*1_2_1"/>
  <p:tag name="KSO_WM_UNIT_LAYERLEVEL" val="1_1_1"/>
  <p:tag name="KSO_WM_UNIT_HIGHLIGHT" val="0"/>
  <p:tag name="KSO_WM_UNIT_COMPATIBLE" val="0"/>
  <p:tag name="KSO_WM_BEAUTIFY_FLAG" val="#wm#"/>
  <p:tag name="KSO_WM_UNIT_DIAGRAM_ISNUMVISUAL" val="0"/>
  <p:tag name="KSO_WM_UNIT_DIAGRAM_ISREFERUNIT" val="0"/>
  <p:tag name="KSO_WM_UNIT_NOCLEAR" val="0"/>
  <p:tag name="KSO_WM_UNIT_VALUE" val="52"/>
  <p:tag name="KSO_WM_DIAGRAM_GROUP_CODE" val="l1-1"/>
  <p:tag name="KSO_WM_UNIT_TYPE" val="l_h_f"/>
  <p:tag name="KSO_WM_UNIT_INDEX" val="1_2_1"/>
  <p:tag name="KSO_WM_UNIT_PRESET_TEXT" val="单击此处添加文本具体内容"/>
  <p:tag name="KSO_WM_UNIT_TEXT_FILL_FORE_SCHEMECOLOR_INDEX" val="5"/>
  <p:tag name="KSO_WM_UNIT_TEXT_FILL_TYPE" val="1"/>
  <p:tag name="KSO_WM_UNIT_DIAGRAM_SCHEMECOLOR_ID" val="5"/>
</p:tagLst>
</file>

<file path=ppt/tags/tag58.xml><?xml version="1.0" encoding="utf-8"?>
<p:tagLst xmlns:p="http://schemas.openxmlformats.org/presentationml/2006/main">
  <p:tag name="KSO_WM_TAG_VERSION" val="1.0"/>
  <p:tag name="KSO_WM_TEMPLATE_CATEGORY" val="diagram"/>
  <p:tag name="KSO_WM_TEMPLATE_INDEX" val="160256"/>
  <p:tag name="KSO_WM_UNIT_ID" val="diagram160256_3*l_h_i*1_3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LINE_FORE_SCHEMECOLOR_INDEX" val="6"/>
  <p:tag name="KSO_WM_UNIT_LINE_FILL_TYPE" val="2"/>
  <p:tag name="KSO_WM_UNIT_TEXT_FILL_FORE_SCHEMECOLOR_INDEX" val="13"/>
  <p:tag name="KSO_WM_UNIT_TEXT_FILL_TYPE" val="1"/>
  <p:tag name="KSO_WM_UNIT_DIAGRAM_SCHEMECOLOR_ID" val="5"/>
</p:tagLst>
</file>

<file path=ppt/tags/tag59.xml><?xml version="1.0" encoding="utf-8"?>
<p:tagLst xmlns:p="http://schemas.openxmlformats.org/presentationml/2006/main">
  <p:tag name="KSO_WM_TAG_VERSION" val="1.0"/>
  <p:tag name="KSO_WM_TEMPLATE_CATEGORY" val="diagram"/>
  <p:tag name="KSO_WM_TEMPLATE_INDEX" val="160256"/>
  <p:tag name="KSO_WM_UNIT_ID" val="diagram160256_3*l_h_i*1_3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TEXT_FILL_FORE_SCHEMECOLOR_INDEX" val="5"/>
  <p:tag name="KSO_WM_UNIT_TEXT_FILL_TYPE" val="1"/>
  <p:tag name="KSO_WM_UNIT_DIAGRAM_SCHEMECOLOR_ID" val="5"/>
</p:tagLst>
</file>

<file path=ppt/tags/tag6.xml><?xml version="1.0" encoding="utf-8"?>
<p:tagLst xmlns:p="http://schemas.openxmlformats.org/presentationml/2006/main">
  <p:tag name="KSO_WM_UNIT_DIAGRAM_MODELTYPE" val="stripeEnum"/>
  <p:tag name="KSO_WM_UNIT_PRESET_TEXT" val="单击此处添加文本具体内容，简明扼要的阐述您的观点。"/>
  <p:tag name="KSO_WM_UNIT_NOCLEAR" val="0"/>
  <p:tag name="KSO_WM_UNIT_VALUE" val="7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5_3*l_h_f*1_2_1"/>
  <p:tag name="KSO_WM_TEMPLATE_CATEGORY" val="diagram"/>
  <p:tag name="KSO_WM_TEMPLATE_INDEX" val="20198935"/>
  <p:tag name="KSO_WM_UNIT_LAYERLEVEL" val="1_1_1"/>
  <p:tag name="KSO_WM_TAG_VERSION" val="1.0"/>
  <p:tag name="KSO_WM_BEAUTIFY_FLAG" val="#wm#"/>
  <p:tag name="KSO_WM_UNIT_USESOURCEFORMAT_APPLY" val="1"/>
  <p:tag name="KSO_WM_UNIT_DIAGRAM_SCHEMECOLOR_ID" val="5"/>
</p:tagLst>
</file>

<file path=ppt/tags/tag60.xml><?xml version="1.0" encoding="utf-8"?>
<p:tagLst xmlns:p="http://schemas.openxmlformats.org/presentationml/2006/main">
  <p:tag name="KSO_WM_TAG_VERSION" val="1.0"/>
  <p:tag name="KSO_WM_TEMPLATE_CATEGORY" val="diagram"/>
  <p:tag name="KSO_WM_TEMPLATE_INDEX" val="160256"/>
  <p:tag name="KSO_WM_UNIT_ID" val="diagram160256_3*l_h_f*1_3_1"/>
  <p:tag name="KSO_WM_UNIT_LAYERLEVEL" val="1_1_1"/>
  <p:tag name="KSO_WM_UNIT_HIGHLIGHT" val="0"/>
  <p:tag name="KSO_WM_UNIT_COMPATIBLE" val="0"/>
  <p:tag name="KSO_WM_BEAUTIFY_FLAG" val="#wm#"/>
  <p:tag name="KSO_WM_UNIT_DIAGRAM_ISNUMVISUAL" val="0"/>
  <p:tag name="KSO_WM_UNIT_DIAGRAM_ISREFERUNIT" val="0"/>
  <p:tag name="KSO_WM_UNIT_NOCLEAR" val="0"/>
  <p:tag name="KSO_WM_UNIT_VALUE" val="52"/>
  <p:tag name="KSO_WM_DIAGRAM_GROUP_CODE" val="l1-1"/>
  <p:tag name="KSO_WM_UNIT_TYPE" val="l_h_f"/>
  <p:tag name="KSO_WM_UNIT_INDEX" val="1_3_1"/>
  <p:tag name="KSO_WM_UNIT_PRESET_TEXT" val="单击此处添加文本具体内容"/>
  <p:tag name="KSO_WM_UNIT_TEXT_FILL_FORE_SCHEMECOLOR_INDEX" val="5"/>
  <p:tag name="KSO_WM_UNIT_TEXT_FILL_TYPE" val="1"/>
  <p:tag name="KSO_WM_UNIT_DIAGRAM_SCHEMECOLOR_ID" val="5"/>
</p:tagLst>
</file>

<file path=ppt/tags/tag61.xml><?xml version="1.0" encoding="utf-8"?>
<p:tagLst xmlns:p="http://schemas.openxmlformats.org/presentationml/2006/main">
  <p:tag name="KSO_WM_TAG_VERSION" val="1.0"/>
  <p:tag name="KSO_WM_TEMPLATE_CATEGORY" val="diagram"/>
  <p:tag name="KSO_WM_TEMPLATE_INDEX" val="160256"/>
  <p:tag name="KSO_WM_UNIT_ID" val="diagram160256_3*l_h_i*1_4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LINE_FORE_SCHEMECOLOR_INDEX" val="6"/>
  <p:tag name="KSO_WM_UNIT_LINE_FILL_TYPE" val="2"/>
  <p:tag name="KSO_WM_UNIT_TEXT_FILL_FORE_SCHEMECOLOR_INDEX" val="13"/>
  <p:tag name="KSO_WM_UNIT_TEXT_FILL_TYPE" val="1"/>
  <p:tag name="KSO_WM_UNIT_DIAGRAM_SCHEMECOLOR_ID" val="5"/>
</p:tagLst>
</file>

<file path=ppt/tags/tag62.xml><?xml version="1.0" encoding="utf-8"?>
<p:tagLst xmlns:p="http://schemas.openxmlformats.org/presentationml/2006/main">
  <p:tag name="KSO_WM_TAG_VERSION" val="1.0"/>
  <p:tag name="KSO_WM_TEMPLATE_CATEGORY" val="diagram"/>
  <p:tag name="KSO_WM_TEMPLATE_INDEX" val="160256"/>
  <p:tag name="KSO_WM_UNIT_ID" val="diagram160256_3*l_h_i*1_4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TEXT_FILL_FORE_SCHEMECOLOR_INDEX" val="5"/>
  <p:tag name="KSO_WM_UNIT_TEXT_FILL_TYPE" val="1"/>
  <p:tag name="KSO_WM_UNIT_DIAGRAM_SCHEMECOLOR_ID" val="5"/>
</p:tagLst>
</file>

<file path=ppt/tags/tag63.xml><?xml version="1.0" encoding="utf-8"?>
<p:tagLst xmlns:p="http://schemas.openxmlformats.org/presentationml/2006/main">
  <p:tag name="KSO_WM_TAG_VERSION" val="1.0"/>
  <p:tag name="KSO_WM_TEMPLATE_CATEGORY" val="diagram"/>
  <p:tag name="KSO_WM_TEMPLATE_INDEX" val="160256"/>
  <p:tag name="KSO_WM_UNIT_ID" val="diagram160256_3*l_h_f*1_4_1"/>
  <p:tag name="KSO_WM_UNIT_LAYERLEVEL" val="1_1_1"/>
  <p:tag name="KSO_WM_UNIT_HIGHLIGHT" val="0"/>
  <p:tag name="KSO_WM_UNIT_COMPATIBLE" val="0"/>
  <p:tag name="KSO_WM_BEAUTIFY_FLAG" val="#wm#"/>
  <p:tag name="KSO_WM_UNIT_DIAGRAM_ISNUMVISUAL" val="0"/>
  <p:tag name="KSO_WM_UNIT_DIAGRAM_ISREFERUNIT" val="0"/>
  <p:tag name="KSO_WM_UNIT_NOCLEAR" val="0"/>
  <p:tag name="KSO_WM_UNIT_VALUE" val="52"/>
  <p:tag name="KSO_WM_DIAGRAM_GROUP_CODE" val="l1-1"/>
  <p:tag name="KSO_WM_UNIT_TYPE" val="l_h_f"/>
  <p:tag name="KSO_WM_UNIT_INDEX" val="1_4_1"/>
  <p:tag name="KSO_WM_UNIT_PRESET_TEXT" val="单击此处添加文本具体内容"/>
  <p:tag name="KSO_WM_UNIT_TEXT_FILL_FORE_SCHEMECOLOR_INDEX" val="5"/>
  <p:tag name="KSO_WM_UNIT_TEXT_FILL_TYPE" val="1"/>
  <p:tag name="KSO_WM_UNIT_DIAGRAM_SCHEMECOLOR_ID" val="5"/>
</p:tagLst>
</file>

<file path=ppt/tags/tag64.xml><?xml version="1.0" encoding="utf-8"?>
<p:tagLst xmlns:p="http://schemas.openxmlformats.org/presentationml/2006/main">
  <p:tag name="KSO_WM_SLIDE_ITEM_CNT" val="4"/>
</p:tagLst>
</file>

<file path=ppt/tags/tag65.xml><?xml version="1.0" encoding="utf-8"?>
<p:tagLst xmlns:p="http://schemas.openxmlformats.org/presentationml/2006/main">
  <p:tag name="KSO_WM_TAG_VERSION" val="1.0"/>
  <p:tag name="KSO_WM_TEMPLATE_CATEGORY" val="diagram"/>
  <p:tag name="KSO_WM_TEMPLATE_INDEX" val="160256"/>
  <p:tag name="KSO_WM_UNIT_ID" val="diagram160256_2*l_h_i*1_1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INE_FORE_SCHEMECOLOR_INDEX" val="6"/>
  <p:tag name="KSO_WM_UNIT_LINE_FILL_TYPE" val="2"/>
  <p:tag name="KSO_WM_UNIT_TEXT_FILL_FORE_SCHEMECOLOR_INDEX" val="13"/>
  <p:tag name="KSO_WM_UNIT_TEXT_FILL_TYPE" val="1"/>
  <p:tag name="KSO_WM_UNIT_USESOURCEFORMAT_APPLY" val="0"/>
</p:tagLst>
</file>

<file path=ppt/tags/tag66.xml><?xml version="1.0" encoding="utf-8"?>
<p:tagLst xmlns:p="http://schemas.openxmlformats.org/presentationml/2006/main">
  <p:tag name="KSO_WM_TAG_VERSION" val="1.0"/>
  <p:tag name="KSO_WM_TEMPLATE_CATEGORY" val="diagram"/>
  <p:tag name="KSO_WM_TEMPLATE_INDEX" val="160256"/>
  <p:tag name="KSO_WM_UNIT_ID" val="diagram160256_2*l_h_i*1_1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TEXT_FILL_FORE_SCHEMECOLOR_INDEX" val="5"/>
  <p:tag name="KSO_WM_UNIT_TEXT_FILL_TYPE" val="1"/>
  <p:tag name="KSO_WM_UNIT_USESOURCEFORMAT_APPLY" val="0"/>
</p:tagLst>
</file>

<file path=ppt/tags/tag67.xml><?xml version="1.0" encoding="utf-8"?>
<p:tagLst xmlns:p="http://schemas.openxmlformats.org/presentationml/2006/main">
  <p:tag name="KSO_WM_TAG_VERSION" val="1.0"/>
  <p:tag name="KSO_WM_TEMPLATE_CATEGORY" val="diagram"/>
  <p:tag name="KSO_WM_TEMPLATE_INDEX" val="160256"/>
  <p:tag name="KSO_WM_UNIT_ID" val="diagram160256_2*l_h_f*1_1_1"/>
  <p:tag name="KSO_WM_UNIT_LAYERLEVEL" val="1_1_1"/>
  <p:tag name="KSO_WM_UNIT_HIGHLIGHT" val="0"/>
  <p:tag name="KSO_WM_UNIT_COMPATIBLE" val="0"/>
  <p:tag name="KSO_WM_BEAUTIFY_FLAG" val="#wm#"/>
  <p:tag name="KSO_WM_UNIT_DIAGRAM_ISNUMVISUAL" val="0"/>
  <p:tag name="KSO_WM_UNIT_DIAGRAM_ISREFERUNIT" val="0"/>
  <p:tag name="KSO_WM_UNIT_NOCLEAR" val="0"/>
  <p:tag name="KSO_WM_UNIT_VALUE" val="52"/>
  <p:tag name="KSO_WM_DIAGRAM_GROUP_CODE" val="l1-1"/>
  <p:tag name="KSO_WM_UNIT_TYPE" val="l_h_f"/>
  <p:tag name="KSO_WM_UNIT_INDEX" val="1_1_1"/>
  <p:tag name="KSO_WM_UNIT_PRESET_TEXT" val="单击此处添加文本具体内容"/>
  <p:tag name="KSO_WM_UNIT_TEXT_FILL_FORE_SCHEMECOLOR_INDEX" val="5"/>
  <p:tag name="KSO_WM_UNIT_TEXT_FILL_TYPE" val="1"/>
  <p:tag name="KSO_WM_UNIT_USESOURCEFORMAT_APPLY" val="0"/>
</p:tagLst>
</file>

<file path=ppt/tags/tag68.xml><?xml version="1.0" encoding="utf-8"?>
<p:tagLst xmlns:p="http://schemas.openxmlformats.org/presentationml/2006/main">
  <p:tag name="KSO_WM_TAG_VERSION" val="1.0"/>
  <p:tag name="KSO_WM_TEMPLATE_CATEGORY" val="diagram"/>
  <p:tag name="KSO_WM_TEMPLATE_INDEX" val="160256"/>
  <p:tag name="KSO_WM_UNIT_ID" val="diagram160256_2*l_h_i*1_2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INE_FORE_SCHEMECOLOR_INDEX" val="6"/>
  <p:tag name="KSO_WM_UNIT_LINE_FILL_TYPE" val="2"/>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TAG_VERSION" val="1.0"/>
  <p:tag name="KSO_WM_TEMPLATE_CATEGORY" val="diagram"/>
  <p:tag name="KSO_WM_TEMPLATE_INDEX" val="160256"/>
  <p:tag name="KSO_WM_UNIT_ID" val="diagram160256_2*l_h_i*1_2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2_2"/>
  <p:tag name="KSO_WM_UNIT_ID" val="diagram20198935_3*l_h_i*1_2_2"/>
  <p:tag name="KSO_WM_TEMPLATE_CATEGORY" val="diagram"/>
  <p:tag name="KSO_WM_TEMPLATE_INDEX" val="20198935"/>
  <p:tag name="KSO_WM_UNIT_LAYERLEVEL" val="1_1_1"/>
  <p:tag name="KSO_WM_TAG_VERSION" val="1.0"/>
  <p:tag name="KSO_WM_BEAUTIFY_FLAG" val="#wm#"/>
  <p:tag name="KSO_WM_UNIT_LINE_FORE_SCHEMECOLOR_INDEX" val="6"/>
  <p:tag name="KSO_WM_UNIT_LINE_FILL_TYPE" val="2"/>
  <p:tag name="KSO_WM_UNIT_USESOURCEFORMAT_APPLY" val="1"/>
  <p:tag name="KSO_WM_UNIT_DIAGRAM_SCHEMECOLOR_ID" val="5"/>
</p:tagLst>
</file>

<file path=ppt/tags/tag70.xml><?xml version="1.0" encoding="utf-8"?>
<p:tagLst xmlns:p="http://schemas.openxmlformats.org/presentationml/2006/main">
  <p:tag name="KSO_WM_TAG_VERSION" val="1.0"/>
  <p:tag name="KSO_WM_TEMPLATE_CATEGORY" val="diagram"/>
  <p:tag name="KSO_WM_TEMPLATE_INDEX" val="160256"/>
  <p:tag name="KSO_WM_UNIT_ID" val="diagram160256_2*l_h_f*1_2_1"/>
  <p:tag name="KSO_WM_UNIT_LAYERLEVEL" val="1_1_1"/>
  <p:tag name="KSO_WM_UNIT_HIGHLIGHT" val="0"/>
  <p:tag name="KSO_WM_UNIT_COMPATIBLE" val="0"/>
  <p:tag name="KSO_WM_BEAUTIFY_FLAG" val="#wm#"/>
  <p:tag name="KSO_WM_UNIT_DIAGRAM_ISNUMVISUAL" val="0"/>
  <p:tag name="KSO_WM_UNIT_DIAGRAM_ISREFERUNIT" val="0"/>
  <p:tag name="KSO_WM_UNIT_NOCLEAR" val="0"/>
  <p:tag name="KSO_WM_UNIT_VALUE" val="52"/>
  <p:tag name="KSO_WM_DIAGRAM_GROUP_CODE" val="l1-1"/>
  <p:tag name="KSO_WM_UNIT_TYPE" val="l_h_f"/>
  <p:tag name="KSO_WM_UNIT_INDEX" val="1_2_1"/>
  <p:tag name="KSO_WM_UNIT_PRESET_TEXT" val="单击此处添加文本具体内容"/>
  <p:tag name="KSO_WM_UNIT_TEXT_FILL_FORE_SCHEMECOLOR_INDEX" val="5"/>
  <p:tag name="KSO_WM_UNIT_TEXT_FILL_TYPE" val="1"/>
  <p:tag name="KSO_WM_UNIT_USESOURCEFORMAT_APPLY" val="0"/>
</p:tagLst>
</file>

<file path=ppt/tags/tag71.xml><?xml version="1.0" encoding="utf-8"?>
<p:tagLst xmlns:p="http://schemas.openxmlformats.org/presentationml/2006/main">
  <p:tag name="KSO_WM_TAG_VERSION" val="1.0"/>
  <p:tag name="KSO_WM_TEMPLATE_CATEGORY" val="diagram"/>
  <p:tag name="KSO_WM_TEMPLATE_INDEX" val="160256"/>
  <p:tag name="KSO_WM_UNIT_ID" val="diagram160256_2*l_h_i*1_3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LINE_FORE_SCHEMECOLOR_INDEX" val="6"/>
  <p:tag name="KSO_WM_UNIT_LINE_FILL_TYPE" val="2"/>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TAG_VERSION" val="1.0"/>
  <p:tag name="KSO_WM_TEMPLATE_CATEGORY" val="diagram"/>
  <p:tag name="KSO_WM_TEMPLATE_INDEX" val="160256"/>
  <p:tag name="KSO_WM_UNIT_ID" val="diagram160256_2*l_h_i*1_3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TEXT_FILL_FORE_SCHEMECOLOR_INDEX" val="5"/>
  <p:tag name="KSO_WM_UNIT_TEXT_FILL_TYPE" val="1"/>
  <p:tag name="KSO_WM_UNIT_USESOURCEFORMAT_APPLY" val="0"/>
</p:tagLst>
</file>

<file path=ppt/tags/tag73.xml><?xml version="1.0" encoding="utf-8"?>
<p:tagLst xmlns:p="http://schemas.openxmlformats.org/presentationml/2006/main">
  <p:tag name="KSO_WM_TAG_VERSION" val="1.0"/>
  <p:tag name="KSO_WM_TEMPLATE_CATEGORY" val="diagram"/>
  <p:tag name="KSO_WM_TEMPLATE_INDEX" val="160256"/>
  <p:tag name="KSO_WM_UNIT_ID" val="diagram160256_2*l_h_f*1_3_1"/>
  <p:tag name="KSO_WM_UNIT_LAYERLEVEL" val="1_1_1"/>
  <p:tag name="KSO_WM_UNIT_HIGHLIGHT" val="0"/>
  <p:tag name="KSO_WM_UNIT_COMPATIBLE" val="0"/>
  <p:tag name="KSO_WM_BEAUTIFY_FLAG" val="#wm#"/>
  <p:tag name="KSO_WM_UNIT_DIAGRAM_ISNUMVISUAL" val="0"/>
  <p:tag name="KSO_WM_UNIT_DIAGRAM_ISREFERUNIT" val="0"/>
  <p:tag name="KSO_WM_UNIT_NOCLEAR" val="0"/>
  <p:tag name="KSO_WM_UNIT_VALUE" val="52"/>
  <p:tag name="KSO_WM_DIAGRAM_GROUP_CODE" val="l1-1"/>
  <p:tag name="KSO_WM_UNIT_TYPE" val="l_h_f"/>
  <p:tag name="KSO_WM_UNIT_INDEX" val="1_3_1"/>
  <p:tag name="KSO_WM_UNIT_PRESET_TEXT" val="单击此处添加文本具体内容"/>
  <p:tag name="KSO_WM_UNIT_TEXT_FILL_FORE_SCHEMECOLOR_INDEX" val="5"/>
  <p:tag name="KSO_WM_UNIT_TEXT_FILL_TYPE" val="1"/>
  <p:tag name="KSO_WM_UNIT_USESOURCEFORMAT_APPLY" val="0"/>
</p:tagLst>
</file>

<file path=ppt/tags/tag74.xml><?xml version="1.0" encoding="utf-8"?>
<p:tagLst xmlns:p="http://schemas.openxmlformats.org/presentationml/2006/main">
  <p:tag name="KSO_WM_SLIDE_ITEM_CNT" val="3"/>
</p:tagLst>
</file>

<file path=ppt/tags/tag75.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1_1"/>
  <p:tag name="KSO_WM_UNIT_ID" val="diagram160358_3*l_h_f*1_1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6"/>
  <p:tag name="KSO_WM_UNIT_LINE_FILL_TYPE" val="2"/>
  <p:tag name="KSO_WM_UNIT_TEXT_FILL_FORE_SCHEMECOLOR_INDEX" val="14"/>
  <p:tag name="KSO_WM_UNIT_TEXT_FILL_TYPE" val="1"/>
  <p:tag name="KSO_WM_UNIT_USESOURCEFORMAT_APPLY" val="1"/>
  <p:tag name="KSO_WM_UNIT_DIAGRAM_SCHEMECOLOR_ID" val="5"/>
</p:tagLst>
</file>

<file path=ppt/tags/tag76.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1"/>
  <p:tag name="KSO_WM_UNIT_ID" val="diagram160358_3*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5"/>
</p:tagLst>
</file>

<file path=ppt/tags/tag77.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2_1"/>
  <p:tag name="KSO_WM_UNIT_ID" val="diagram160358_3*l_h_f*1_2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 name="KSO_WM_UNIT_DIAGRAM_SCHEMECOLOR_ID" val="5"/>
</p:tagLst>
</file>

<file path=ppt/tags/tag78.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2"/>
  <p:tag name="KSO_WM_UNIT_ID" val="diagram160358_3*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79.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3_1"/>
  <p:tag name="KSO_WM_UNIT_ID" val="diagram160358_3*l_h_f*1_3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7"/>
  <p:tag name="KSO_WM_UNIT_LINE_FILL_TYPE" val="2"/>
  <p:tag name="KSO_WM_UNIT_TEXT_FILL_FORE_SCHEMECOLOR_INDEX" val="14"/>
  <p:tag name="KSO_WM_UNIT_TEXT_FILL_TYPE" val="1"/>
  <p:tag name="KSO_WM_UNIT_USESOURCEFORMAT_APPLY" val="1"/>
  <p:tag name="KSO_WM_UNIT_DIAGRAM_SCHEMECOLOR_ID" val="5"/>
</p:tagLst>
</file>

<file path=ppt/tags/tag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5_3*l_h_i*1_1_1"/>
  <p:tag name="KSO_WM_TEMPLATE_CATEGORY" val="diagram"/>
  <p:tag name="KSO_WM_TEMPLATE_INDEX" val="2019893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 name="KSO_WM_UNIT_DIAGRAM_SCHEMECOLOR_ID" val="5"/>
</p:tagLst>
</file>

<file path=ppt/tags/tag80.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3"/>
  <p:tag name="KSO_WM_UNIT_ID" val="diagram160358_3*l_i*1_3"/>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1"/>
  <p:tag name="KSO_WM_UNIT_DIAGRAM_SCHEMECOLOR_ID" val="5"/>
</p:tagLst>
</file>

<file path=ppt/tags/tag81.xml><?xml version="1.0" encoding="utf-8"?>
<p:tagLst xmlns:p="http://schemas.openxmlformats.org/presentationml/2006/main">
  <p:tag name="KSO_WM_SLIDE_ITEM_CNT" val="3"/>
</p:tagLst>
</file>

<file path=ppt/tags/tag82.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1_1"/>
  <p:tag name="KSO_WM_UNIT_ID" val="diagram160358_3*l_h_f*1_1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6"/>
  <p:tag name="KSO_WM_UNIT_LINE_FILL_TYPE" val="2"/>
  <p:tag name="KSO_WM_UNIT_TEXT_FILL_FORE_SCHEMECOLOR_INDEX" val="14"/>
  <p:tag name="KSO_WM_UNIT_TEXT_FILL_TYPE" val="1"/>
  <p:tag name="KSO_WM_UNIT_USESOURCEFORMAT_APPLY" val="1"/>
  <p:tag name="KSO_WM_UNIT_DIAGRAM_SCHEMECOLOR_ID" val="5"/>
</p:tagLst>
</file>

<file path=ppt/tags/tag83.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1"/>
  <p:tag name="KSO_WM_UNIT_ID" val="diagram160358_3*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5"/>
</p:tagLst>
</file>

<file path=ppt/tags/tag84.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2_1"/>
  <p:tag name="KSO_WM_UNIT_ID" val="diagram160358_3*l_h_f*1_2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 name="KSO_WM_UNIT_DIAGRAM_SCHEMECOLOR_ID" val="5"/>
</p:tagLst>
</file>

<file path=ppt/tags/tag85.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2"/>
  <p:tag name="KSO_WM_UNIT_ID" val="diagram160358_3*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86.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3_1"/>
  <p:tag name="KSO_WM_UNIT_ID" val="diagram160358_3*l_h_f*1_3_1"/>
  <p:tag name="KSO_WM_UNIT_CLEAR" val="1"/>
  <p:tag name="KSO_WM_UNIT_LAYERLEVEL" val="1_1_1"/>
  <p:tag name="KSO_WM_UNIT_VALUE" val="60"/>
  <p:tag name="KSO_WM_UNIT_HIGHLIGHT" val="0"/>
  <p:tag name="KSO_WM_UNIT_COMPATIBLE" val="0"/>
  <p:tag name="KSO_WM_UNIT_PRESET_TEXT_INDEX" val="4"/>
  <p:tag name="KSO_WM_UNIT_PRESET_TEXT_LEN" val="83"/>
  <p:tag name="KSO_WM_DIAGRAM_GROUP_CODE" val="l1-1"/>
  <p:tag name="KSO_WM_UNIT_LINE_FORE_SCHEMECOLOR_INDEX" val="7"/>
  <p:tag name="KSO_WM_UNIT_LINE_FILL_TYPE" val="2"/>
  <p:tag name="KSO_WM_UNIT_TEXT_FILL_FORE_SCHEMECOLOR_INDEX" val="14"/>
  <p:tag name="KSO_WM_UNIT_TEXT_FILL_TYPE" val="1"/>
  <p:tag name="KSO_WM_UNIT_USESOURCEFORMAT_APPLY" val="1"/>
  <p:tag name="KSO_WM_UNIT_DIAGRAM_SCHEMECOLOR_ID" val="5"/>
</p:tagLst>
</file>

<file path=ppt/tags/tag87.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3"/>
  <p:tag name="KSO_WM_UNIT_ID" val="diagram160358_3*l_i*1_3"/>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1"/>
  <p:tag name="KSO_WM_UNIT_DIAGRAM_SCHEMECOLOR_ID" val="5"/>
</p:tagLst>
</file>

<file path=ppt/tags/tag88.xml><?xml version="1.0" encoding="utf-8"?>
<p:tagLst xmlns:p="http://schemas.openxmlformats.org/presentationml/2006/main">
  <p:tag name="KSO_WM_SLIDE_ITEM_CNT" val="3"/>
</p:tagLst>
</file>

<file path=ppt/tags/tag89.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1_1"/>
  <p:tag name="KSO_WM_UNIT_ID" val="diagram160358_4*l_h_f*1_1_1"/>
  <p:tag name="KSO_WM_UNIT_CLEAR" val="1"/>
  <p:tag name="KSO_WM_UNIT_LAYERLEVEL" val="1_1_1"/>
  <p:tag name="KSO_WM_UNIT_VALUE" val="40"/>
  <p:tag name="KSO_WM_UNIT_HIGHLIGHT" val="0"/>
  <p:tag name="KSO_WM_UNIT_COMPATIBLE" val="0"/>
  <p:tag name="KSO_WM_UNIT_PRESET_TEXT_INDEX" val="4"/>
  <p:tag name="KSO_WM_UNIT_PRESET_TEXT_LEN" val="56"/>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 name="KSO_WM_UNIT_DIAGRAM_SCHEMECOLOR_ID" val="5"/>
</p:tagLst>
</file>

<file path=ppt/tags/tag9.xml><?xml version="1.0" encoding="utf-8"?>
<p:tagLst xmlns:p="http://schemas.openxmlformats.org/presentationml/2006/main">
  <p:tag name="KSO_WM_UNIT_DIAGRAM_MODELTYPE" val="stripeEnum"/>
  <p:tag name="KSO_WM_UNIT_ISCONTENTSTITLE" val="0"/>
  <p:tag name="KSO_WM_UNIT_PRESET_TEXT" val="添加标题"/>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5_3*l_h_a*1_1_1"/>
  <p:tag name="KSO_WM_TEMPLATE_CATEGORY" val="diagram"/>
  <p:tag name="KSO_WM_TEMPLATE_INDEX" val="20198935"/>
  <p:tag name="KSO_WM_UNIT_LAYERLEVEL" val="1_1_1"/>
  <p:tag name="KSO_WM_TAG_VERSION" val="1.0"/>
  <p:tag name="KSO_WM_BEAUTIFY_FLAG" val="#wm#"/>
  <p:tag name="KSO_WM_UNIT_TEXT_FILL_FORE_SCHEMECOLOR_INDEX" val="9"/>
  <p:tag name="KSO_WM_UNIT_TEXT_FILL_TYPE" val="1"/>
  <p:tag name="KSO_WM_UNIT_USESOURCEFORMAT_APPLY" val="1"/>
  <p:tag name="KSO_WM_UNIT_DIAGRAM_SCHEMECOLOR_ID" val="5"/>
</p:tagLst>
</file>

<file path=ppt/tags/tag90.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1"/>
  <p:tag name="KSO_WM_UNIT_ID" val="diagram160358_4*l_i*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91.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2_1"/>
  <p:tag name="KSO_WM_UNIT_ID" val="diagram160358_4*l_h_f*1_2_1"/>
  <p:tag name="KSO_WM_UNIT_CLEAR" val="1"/>
  <p:tag name="KSO_WM_UNIT_LAYERLEVEL" val="1_1_1"/>
  <p:tag name="KSO_WM_UNIT_VALUE" val="40"/>
  <p:tag name="KSO_WM_UNIT_HIGHLIGHT" val="0"/>
  <p:tag name="KSO_WM_UNIT_COMPATIBLE" val="0"/>
  <p:tag name="KSO_WM_UNIT_PRESET_TEXT_INDEX" val="4"/>
  <p:tag name="KSO_WM_UNIT_PRESET_TEXT_LEN" val="56"/>
  <p:tag name="KSO_WM_DIAGRAM_GROUP_CODE" val="l1-1"/>
  <p:tag name="KSO_WM_UNIT_LINE_FORE_SCHEMECOLOR_INDEX" val="6"/>
  <p:tag name="KSO_WM_UNIT_LINE_FILL_TYPE" val="2"/>
  <p:tag name="KSO_WM_UNIT_TEXT_FILL_FORE_SCHEMECOLOR_INDEX" val="14"/>
  <p:tag name="KSO_WM_UNIT_TEXT_FILL_TYPE" val="1"/>
  <p:tag name="KSO_WM_UNIT_USESOURCEFORMAT_APPLY" val="1"/>
  <p:tag name="KSO_WM_UNIT_DIAGRAM_SCHEMECOLOR_ID" val="5"/>
</p:tagLst>
</file>

<file path=ppt/tags/tag92.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2"/>
  <p:tag name="KSO_WM_UNIT_ID" val="diagram160358_4*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5"/>
</p:tagLst>
</file>

<file path=ppt/tags/tag93.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3_1"/>
  <p:tag name="KSO_WM_UNIT_ID" val="diagram160358_4*l_h_f*1_3_1"/>
  <p:tag name="KSO_WM_UNIT_CLEAR" val="1"/>
  <p:tag name="KSO_WM_UNIT_LAYERLEVEL" val="1_1_1"/>
  <p:tag name="KSO_WM_UNIT_VALUE" val="40"/>
  <p:tag name="KSO_WM_UNIT_HIGHLIGHT" val="0"/>
  <p:tag name="KSO_WM_UNIT_COMPATIBLE" val="0"/>
  <p:tag name="KSO_WM_UNIT_PRESET_TEXT_INDEX" val="4"/>
  <p:tag name="KSO_WM_UNIT_PRESET_TEXT_LEN" val="56"/>
  <p:tag name="KSO_WM_DIAGRAM_GROUP_CODE" val="l1-1"/>
  <p:tag name="KSO_WM_UNIT_LINE_FORE_SCHEMECOLOR_INDEX" val="7"/>
  <p:tag name="KSO_WM_UNIT_LINE_FILL_TYPE" val="2"/>
  <p:tag name="KSO_WM_UNIT_TEXT_FILL_FORE_SCHEMECOLOR_INDEX" val="14"/>
  <p:tag name="KSO_WM_UNIT_TEXT_FILL_TYPE" val="1"/>
  <p:tag name="KSO_WM_UNIT_USESOURCEFORMAT_APPLY" val="1"/>
  <p:tag name="KSO_WM_UNIT_DIAGRAM_SCHEMECOLOR_ID" val="5"/>
</p:tagLst>
</file>

<file path=ppt/tags/tag94.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3"/>
  <p:tag name="KSO_WM_UNIT_ID" val="diagram160358_4*l_i*1_3"/>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1"/>
  <p:tag name="KSO_WM_UNIT_DIAGRAM_SCHEMECOLOR_ID" val="5"/>
</p:tagLst>
</file>

<file path=ppt/tags/tag95.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h_f"/>
  <p:tag name="KSO_WM_UNIT_INDEX" val="1_4_1"/>
  <p:tag name="KSO_WM_UNIT_ID" val="diagram160358_4*l_h_f*1_4_1"/>
  <p:tag name="KSO_WM_UNIT_CLEAR" val="1"/>
  <p:tag name="KSO_WM_UNIT_LAYERLEVEL" val="1_1_1"/>
  <p:tag name="KSO_WM_UNIT_VALUE" val="40"/>
  <p:tag name="KSO_WM_UNIT_HIGHLIGHT" val="0"/>
  <p:tag name="KSO_WM_UNIT_COMPATIBLE" val="0"/>
  <p:tag name="KSO_WM_UNIT_PRESET_TEXT_INDEX" val="4"/>
  <p:tag name="KSO_WM_UNIT_PRESET_TEXT_LEN" val="56"/>
  <p:tag name="KSO_WM_DIAGRAM_GROUP_CODE" val="l1-1"/>
  <p:tag name="KSO_WM_UNIT_LINE_FORE_SCHEMECOLOR_INDEX" val="8"/>
  <p:tag name="KSO_WM_UNIT_LINE_FILL_TYPE" val="2"/>
  <p:tag name="KSO_WM_UNIT_TEXT_FILL_FORE_SCHEMECOLOR_INDEX" val="14"/>
  <p:tag name="KSO_WM_UNIT_TEXT_FILL_TYPE" val="1"/>
  <p:tag name="KSO_WM_UNIT_USESOURCEFORMAT_APPLY" val="1"/>
  <p:tag name="KSO_WM_UNIT_DIAGRAM_SCHEMECOLOR_ID" val="5"/>
</p:tagLst>
</file>

<file path=ppt/tags/tag96.xml><?xml version="1.0" encoding="utf-8"?>
<p:tagLst xmlns:p="http://schemas.openxmlformats.org/presentationml/2006/main">
  <p:tag name="KSO_WM_TEMPLATE_CATEGORY" val="diagram"/>
  <p:tag name="KSO_WM_TEMPLATE_INDEX" val="160358"/>
  <p:tag name="KSO_WM_TAG_VERSION" val="1.0"/>
  <p:tag name="KSO_WM_BEAUTIFY_FLAG" val="#wm#"/>
  <p:tag name="KSO_WM_UNIT_TYPE" val="l_i"/>
  <p:tag name="KSO_WM_UNIT_INDEX" val="1_4"/>
  <p:tag name="KSO_WM_UNIT_ID" val="diagram160358_4*l_i*1_4"/>
  <p:tag name="KSO_WM_UNIT_CLEAR" val="1"/>
  <p:tag name="KSO_WM_UNIT_LAYERLEVEL" val="1_1"/>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1"/>
  <p:tag name="KSO_WM_UNIT_DIAGRAM_SCHEMECOLOR_ID" val="5"/>
</p:tagLst>
</file>

<file path=ppt/tags/tag97.xml><?xml version="1.0" encoding="utf-8"?>
<p:tagLst xmlns:p="http://schemas.openxmlformats.org/presentationml/2006/main">
  <p:tag name="KSO_WM_SLIDE_ITEM_CNT" val="4"/>
</p:tagLst>
</file>

<file path=ppt/tags/tag98.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1"/>
  <p:tag name="KSO_WM_UNIT_ID" val="diagram20170849_4*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 name="KSO_WM_UNIT_DIAGRAM_SCHEMECOLOR_ID" val="5"/>
</p:tagLst>
</file>

<file path=ppt/tags/tag99.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2"/>
  <p:tag name="KSO_WM_UNIT_ID" val="diagram20170849_4*l_h_i*1_1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1"/>
  <p:tag name="KSO_WM_UNIT_DIAGRAM_SCHEMECOLOR_ID" val="5"/>
</p:tagLst>
</file>

<file path=ppt/theme/theme1.xml><?xml version="1.0" encoding="utf-8"?>
<a:theme xmlns:a="http://schemas.openxmlformats.org/drawingml/2006/main" name="1_默认设计模板">
  <a:themeElements>
    <a:clrScheme name="自定义 7">
      <a:dk1>
        <a:srgbClr val="BC0000"/>
      </a:dk1>
      <a:lt1>
        <a:srgbClr val="FFC000"/>
      </a:lt1>
      <a:dk2>
        <a:srgbClr val="F1E69E"/>
      </a:dk2>
      <a:lt2>
        <a:srgbClr val="FFFFFF"/>
      </a:lt2>
      <a:accent1>
        <a:srgbClr val="404040"/>
      </a:accent1>
      <a:accent2>
        <a:srgbClr val="BC0000"/>
      </a:accent2>
      <a:accent3>
        <a:srgbClr val="FFFFFF"/>
      </a:accent3>
      <a:accent4>
        <a:srgbClr val="D9D9D9"/>
      </a:accent4>
      <a:accent5>
        <a:srgbClr val="BC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443">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p2zqkx5d">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3472</Words>
  <PresentationFormat>自定义</PresentationFormat>
  <Paragraphs>314</Paragraphs>
  <Slides>30</Slides>
  <Notes>36</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30</vt:i4>
      </vt:variant>
    </vt:vector>
  </HeadingPairs>
  <TitlesOfParts>
    <vt:vector size="50" baseType="lpstr">
      <vt:lpstr>Arial</vt:lpstr>
      <vt:lpstr>宋体</vt:lpstr>
      <vt:lpstr>Wingdings</vt:lpstr>
      <vt:lpstr>微软雅黑</vt:lpstr>
      <vt:lpstr>仿宋_GB2312</vt:lpstr>
      <vt:lpstr>仿宋</vt:lpstr>
      <vt:lpstr>Helvetica-Roman-SemiB</vt:lpstr>
      <vt:lpstr>Segoe Print</vt:lpstr>
      <vt:lpstr>SimSun-ExtB</vt:lpstr>
      <vt:lpstr>思源宋体 Heavy</vt:lpstr>
      <vt:lpstr>Times New Roman</vt:lpstr>
      <vt:lpstr>Calibri</vt:lpstr>
      <vt:lpstr>方正粗雅宋_GBK</vt:lpstr>
      <vt:lpstr>Impact</vt:lpstr>
      <vt:lpstr>Segoe UI Light</vt:lpstr>
      <vt:lpstr>Arial Unicode MS</vt:lpstr>
      <vt:lpstr>Helvetica Neue Light</vt:lpstr>
      <vt:lpstr>Helvetica</vt:lpstr>
      <vt:lpstr>1_默认设计模板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2013-01-25T01:44:00Z</dcterms:created>
  <dcterms:modified xsi:type="dcterms:W3CDTF">2022-07-09T14:56:30Z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1815B38799BF4DC386CA749B82525575</vt:lpwstr>
  </property>
</Properties>
</file>